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0_8A18792E.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4_71B07FFD.xml" ContentType="application/vnd.ms-powerpoint.comments+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5_A2133EA2.xml" ContentType="application/vnd.ms-powerpoint.comments+xml"/>
  <Override PartName="/ppt/notesSlides/notesSlide19.xml" ContentType="application/vnd.openxmlformats-officedocument.presentationml.notesSlide+xml"/>
  <Override PartName="/ppt/comments/modernComment_141_601BF25B.xml" ContentType="application/vnd.ms-powerpoint.comments+xml"/>
  <Override PartName="/ppt/notesSlides/notesSlide20.xml" ContentType="application/vnd.openxmlformats-officedocument.presentationml.notesSlide+xml"/>
  <Override PartName="/ppt/comments/modernComment_136_5D96F851.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0_1A47F89C.xml" ContentType="application/vnd.ms-powerpoint.comments+xml"/>
  <Override PartName="/ppt/notesSlides/notesSlide26.xml" ContentType="application/vnd.openxmlformats-officedocument.presentationml.notesSlide+xml"/>
  <Override PartName="/ppt/comments/modernComment_12C_20642D19.xml" ContentType="application/vnd.ms-powerpoint.comments+xml"/>
  <Override PartName="/ppt/notesSlides/notesSlide27.xml" ContentType="application/vnd.openxmlformats-officedocument.presentationml.notesSlide+xml"/>
  <Override PartName="/ppt/ink/ink1.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Lst>
  <p:notesMasterIdLst>
    <p:notesMasterId r:id="rId36"/>
  </p:notesMasterIdLst>
  <p:handoutMasterIdLst>
    <p:handoutMasterId r:id="rId37"/>
  </p:handoutMasterIdLst>
  <p:sldIdLst>
    <p:sldId id="256" r:id="rId3"/>
    <p:sldId id="307" r:id="rId4"/>
    <p:sldId id="323" r:id="rId5"/>
    <p:sldId id="284" r:id="rId6"/>
    <p:sldId id="306" r:id="rId7"/>
    <p:sldId id="286" r:id="rId8"/>
    <p:sldId id="287" r:id="rId9"/>
    <p:sldId id="288" r:id="rId10"/>
    <p:sldId id="325" r:id="rId11"/>
    <p:sldId id="315" r:id="rId12"/>
    <p:sldId id="289" r:id="rId13"/>
    <p:sldId id="290" r:id="rId14"/>
    <p:sldId id="312" r:id="rId15"/>
    <p:sldId id="313" r:id="rId16"/>
    <p:sldId id="314" r:id="rId17"/>
    <p:sldId id="292" r:id="rId18"/>
    <p:sldId id="316" r:id="rId19"/>
    <p:sldId id="302" r:id="rId20"/>
    <p:sldId id="293" r:id="rId21"/>
    <p:sldId id="321" r:id="rId22"/>
    <p:sldId id="310" r:id="rId23"/>
    <p:sldId id="317" r:id="rId24"/>
    <p:sldId id="295" r:id="rId25"/>
    <p:sldId id="296" r:id="rId26"/>
    <p:sldId id="309" r:id="rId27"/>
    <p:sldId id="320" r:id="rId28"/>
    <p:sldId id="300" r:id="rId29"/>
    <p:sldId id="318" r:id="rId30"/>
    <p:sldId id="319" r:id="rId31"/>
    <p:sldId id="301" r:id="rId32"/>
    <p:sldId id="328" r:id="rId33"/>
    <p:sldId id="305" r:id="rId34"/>
    <p:sldId id="322" r:id="rId35"/>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5EA020-A68E-05DE-1DFE-24A32379D81A}" name="Utilisateur invité" initials="Ui" userId="S::urn:spo:tenantanon#fbf094ff-916b-4a7f-96a7-cf00a58fb96a::" providerId="AD"/>
  <p188:author id="{0BF678A4-F2F1-6601-A718-8A343DCCCEF3}" name="Helene Loustau" initials="HL" userId="S::helene.loustau@lpo.fr::7a5b1839-a577-460c-b44c-8f52f38744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C670D-1982-9F45-1B14-DAD35D3A24BE}" v="80" dt="2025-11-20T22:54:40.707"/>
    <p1510:client id="{488BF15F-4D29-7C85-FCAD-116DA35F9809}" v="3" dt="2025-11-20T22:57:14.277"/>
    <p1510:client id="{50754E80-E6D9-4287-96E5-4EF619A10127}" v="454" dt="2025-11-21T15:17:51.860"/>
    <p1510:client id="{FB4AAF4E-B1B4-DC37-77A4-3673729F3C56}" v="356" dt="2025-11-20T21:38:42.9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68" autoAdjust="0"/>
  </p:normalViewPr>
  <p:slideViewPr>
    <p:cSldViewPr snapToGrid="0">
      <p:cViewPr varScale="1">
        <p:scale>
          <a:sx n="96" d="100"/>
          <a:sy n="96" d="100"/>
        </p:scale>
        <p:origin x="1066"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Feuil1!$B$1</c:f>
              <c:strCache>
                <c:ptCount val="1"/>
                <c:pt idx="0">
                  <c:v>Ventes</c:v>
                </c:pt>
              </c:strCache>
            </c:strRef>
          </c:tx>
          <c:spPr>
            <a:ln w="38100">
              <a:solidFill>
                <a:schemeClr val="bg1"/>
              </a:solidFill>
            </a:ln>
          </c:spPr>
          <c:dPt>
            <c:idx val="0"/>
            <c:bubble3D val="0"/>
            <c:spPr>
              <a:solidFill>
                <a:schemeClr val="accent5"/>
              </a:solidFill>
              <a:ln w="38100">
                <a:solidFill>
                  <a:schemeClr val="bg1"/>
                </a:solidFill>
              </a:ln>
            </c:spPr>
            <c:extLst>
              <c:ext xmlns:c16="http://schemas.microsoft.com/office/drawing/2014/chart" uri="{C3380CC4-5D6E-409C-BE32-E72D297353CC}">
                <c16:uniqueId val="{00000001-7594-4A9C-8B3F-BF97D8F39B74}"/>
              </c:ext>
            </c:extLst>
          </c:dPt>
          <c:dPt>
            <c:idx val="1"/>
            <c:bubble3D val="0"/>
            <c:spPr>
              <a:solidFill>
                <a:schemeClr val="accent3"/>
              </a:solidFill>
              <a:ln w="38100">
                <a:solidFill>
                  <a:schemeClr val="bg1"/>
                </a:solidFill>
              </a:ln>
            </c:spPr>
            <c:extLst>
              <c:ext xmlns:c16="http://schemas.microsoft.com/office/drawing/2014/chart" uri="{C3380CC4-5D6E-409C-BE32-E72D297353CC}">
                <c16:uniqueId val="{00000003-7594-4A9C-8B3F-BF97D8F39B74}"/>
              </c:ext>
            </c:extLst>
          </c:dPt>
          <c:dPt>
            <c:idx val="2"/>
            <c:bubble3D val="0"/>
            <c:spPr>
              <a:solidFill>
                <a:srgbClr val="006982"/>
              </a:solidFill>
              <a:ln w="38100">
                <a:solidFill>
                  <a:schemeClr val="bg1"/>
                </a:solidFill>
              </a:ln>
            </c:spPr>
            <c:extLst>
              <c:ext xmlns:c16="http://schemas.microsoft.com/office/drawing/2014/chart" uri="{C3380CC4-5D6E-409C-BE32-E72D297353CC}">
                <c16:uniqueId val="{00000005-7594-4A9C-8B3F-BF97D8F39B74}"/>
              </c:ext>
            </c:extLst>
          </c:dPt>
          <c:dPt>
            <c:idx val="3"/>
            <c:bubble3D val="0"/>
            <c:spPr>
              <a:solidFill>
                <a:srgbClr val="E62328"/>
              </a:solidFill>
              <a:ln w="38100">
                <a:solidFill>
                  <a:schemeClr val="bg1"/>
                </a:solidFill>
              </a:ln>
            </c:spPr>
            <c:extLst>
              <c:ext xmlns:c16="http://schemas.microsoft.com/office/drawing/2014/chart" uri="{C3380CC4-5D6E-409C-BE32-E72D297353CC}">
                <c16:uniqueId val="{00000007-7594-4A9C-8B3F-BF97D8F39B74}"/>
              </c:ext>
            </c:extLst>
          </c:dPt>
          <c:dPt>
            <c:idx val="4"/>
            <c:bubble3D val="0"/>
            <c:spPr>
              <a:solidFill>
                <a:schemeClr val="accent6"/>
              </a:solidFill>
              <a:ln w="38100">
                <a:solidFill>
                  <a:schemeClr val="bg1"/>
                </a:solidFill>
              </a:ln>
            </c:spPr>
            <c:extLst>
              <c:ext xmlns:c16="http://schemas.microsoft.com/office/drawing/2014/chart" uri="{C3380CC4-5D6E-409C-BE32-E72D297353CC}">
                <c16:uniqueId val="{00000009-7594-4A9C-8B3F-BF97D8F39B74}"/>
              </c:ext>
            </c:extLst>
          </c:dPt>
          <c:dPt>
            <c:idx val="5"/>
            <c:bubble3D val="0"/>
            <c:spPr>
              <a:solidFill>
                <a:schemeClr val="tx2"/>
              </a:solidFill>
              <a:ln w="38100">
                <a:solidFill>
                  <a:schemeClr val="bg1"/>
                </a:solidFill>
              </a:ln>
            </c:spPr>
            <c:extLst>
              <c:ext xmlns:c16="http://schemas.microsoft.com/office/drawing/2014/chart" uri="{C3380CC4-5D6E-409C-BE32-E72D297353CC}">
                <c16:uniqueId val="{0000000B-7594-4A9C-8B3F-BF97D8F39B74}"/>
              </c:ext>
            </c:extLst>
          </c:dPt>
          <c:dLbls>
            <c:spPr>
              <a:noFill/>
              <a:ln>
                <a:noFill/>
              </a:ln>
              <a:effectLst/>
            </c:spPr>
            <c:txPr>
              <a:bodyPr/>
              <a:lstStyle/>
              <a:p>
                <a:pPr>
                  <a:defRPr sz="1000" b="1">
                    <a:solidFill>
                      <a:schemeClr val="bg1"/>
                    </a:solidFill>
                    <a:latin typeface="+mn-lt"/>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Feuil1!$A$2:$A$8</c:f>
              <c:strCache>
                <c:ptCount val="7"/>
                <c:pt idx="0">
                  <c:v>Manque d'expérience</c:v>
                </c:pt>
                <c:pt idx="1">
                  <c:v>Echecs autour de l'éclosion</c:v>
                </c:pt>
                <c:pt idx="2">
                  <c:v>Conditions météorologiques</c:v>
                </c:pt>
                <c:pt idx="3">
                  <c:v>Perturbations anthropiques</c:v>
                </c:pt>
                <c:pt idx="4">
                  <c:v>Mortalité / turn-over</c:v>
                </c:pt>
                <c:pt idx="5">
                  <c:v>Compétition intraspécifique</c:v>
                </c:pt>
                <c:pt idx="6">
                  <c:v>Compétition interspécifique</c:v>
                </c:pt>
              </c:strCache>
            </c:strRef>
          </c:cat>
          <c:val>
            <c:numRef>
              <c:f>Feuil1!$B$2:$B$8</c:f>
              <c:numCache>
                <c:formatCode>0%</c:formatCode>
                <c:ptCount val="7"/>
                <c:pt idx="0">
                  <c:v>0.12</c:v>
                </c:pt>
                <c:pt idx="1">
                  <c:v>0.14000000000000001</c:v>
                </c:pt>
                <c:pt idx="2">
                  <c:v>0.36</c:v>
                </c:pt>
                <c:pt idx="3">
                  <c:v>0.2</c:v>
                </c:pt>
                <c:pt idx="4">
                  <c:v>0.08</c:v>
                </c:pt>
                <c:pt idx="5">
                  <c:v>7.0000000000000007E-2</c:v>
                </c:pt>
                <c:pt idx="6">
                  <c:v>0.02</c:v>
                </c:pt>
              </c:numCache>
            </c:numRef>
          </c:val>
          <c:extLst>
            <c:ext xmlns:c16="http://schemas.microsoft.com/office/drawing/2014/chart" uri="{C3380CC4-5D6E-409C-BE32-E72D297353CC}">
              <c16:uniqueId val="{0000000C-7594-4A9C-8B3F-BF97D8F39B7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omments/modernComment_120_8A18792E.xml><?xml version="1.0" encoding="utf-8"?>
<p188:cmLst xmlns:a="http://schemas.openxmlformats.org/drawingml/2006/main" xmlns:r="http://schemas.openxmlformats.org/officeDocument/2006/relationships" xmlns:p188="http://schemas.microsoft.com/office/powerpoint/2018/8/main">
  <p188:cm id="{5544B4A9-93AD-4F1E-A4EA-2D7B3A6BF42D}" authorId="{025EA020-A68E-05DE-1DFE-24A32379D81A}" status="resolved" created="2025-11-18T13:15:08.572" complete="100000">
    <pc:sldMkLst xmlns:pc="http://schemas.microsoft.com/office/powerpoint/2013/main/command">
      <pc:docMk/>
      <pc:sldMk cId="2316859694" sldId="288"/>
    </pc:sldMkLst>
    <p188:txBody>
      <a:bodyPr/>
      <a:lstStyle/>
      <a:p>
        <a:r>
          <a:rPr lang="en-US"/>
          <a:t>Ajouter vautour moine</a:t>
        </a:r>
      </a:p>
    </p188:txBody>
  </p188:cm>
</p188:cmLst>
</file>

<file path=ppt/comments/modernComment_124_71B07FFD.xml><?xml version="1.0" encoding="utf-8"?>
<p188:cmLst xmlns:a="http://schemas.openxmlformats.org/drawingml/2006/main" xmlns:r="http://schemas.openxmlformats.org/officeDocument/2006/relationships" xmlns:p188="http://schemas.microsoft.com/office/powerpoint/2018/8/main">
  <p188:cm id="{6CD2952E-93CF-4C8A-BDFB-C0AC2C07C54A}" authorId="{025EA020-A68E-05DE-1DFE-24A32379D81A}" status="resolved" created="2025-10-22T07:46:05.263" complete="100000">
    <pc:sldMkLst xmlns:pc="http://schemas.microsoft.com/office/powerpoint/2013/main/command">
      <pc:docMk/>
      <pc:sldMk cId="1907392509" sldId="292"/>
    </pc:sldMkLst>
    <p188:txBody>
      <a:bodyPr/>
      <a:lstStyle/>
      <a:p>
        <a:r>
          <a:rPr lang="en-US"/>
          <a:t>Détailler un peu les chiffres issus de cette étude concernant la perturbation par les survols</a:t>
        </a:r>
      </a:p>
    </p188:txBody>
  </p188:cm>
</p188:cmLst>
</file>

<file path=ppt/comments/modernComment_125_A2133EA2.xml><?xml version="1.0" encoding="utf-8"?>
<p188:cmLst xmlns:a="http://schemas.openxmlformats.org/drawingml/2006/main" xmlns:r="http://schemas.openxmlformats.org/officeDocument/2006/relationships" xmlns:p188="http://schemas.microsoft.com/office/powerpoint/2018/8/main">
  <p188:cm id="{6F10B2DD-FCC3-41CF-A860-1CA0BE414B23}" authorId="{025EA020-A68E-05DE-1DFE-24A32379D81A}" status="resolved" created="2025-10-22T07:40:05.377" complete="100000">
    <ac:deMkLst xmlns:ac="http://schemas.microsoft.com/office/drawing/2013/main/command">
      <pc:docMk xmlns:pc="http://schemas.microsoft.com/office/powerpoint/2013/main/command"/>
      <pc:sldMk xmlns:pc="http://schemas.microsoft.com/office/powerpoint/2013/main/command" cId="2719170210" sldId="293"/>
      <ac:picMk id="6" creationId="{DE015FB3-8620-0655-54AC-7B1ABC02A481}"/>
    </ac:deMkLst>
    <p188:replyLst>
      <p188:reply id="{0639B64C-7CC7-4433-B545-E9D06E5AA535}" authorId="{025EA020-A68E-05DE-1DFE-24A32379D81A}" created="2025-10-22T08:17:00.787">
        <p188:txBody>
          <a:bodyPr/>
          <a:lstStyle/>
          <a:p>
            <a:r>
              <a:rPr lang="en-US"/>
              <a:t>Ajouter la notion d'évitement de la zone et si impossible alors hauteur de survol 1000m au dessus du point le plus haut de la ZSM pour motorisés et planeurs</a:t>
            </a:r>
          </a:p>
        </p188:txBody>
      </p188:reply>
    </p188:replyLst>
    <p188:txBody>
      <a:bodyPr/>
      <a:lstStyle/>
      <a:p>
        <a:r>
          <a:rPr lang="en-US"/>
          <a:t>Remplacer l'image par une image des cartes diffusées par le STAC</a:t>
        </a:r>
      </a:p>
    </p188:txBody>
  </p188:cm>
  <p188:cm id="{0804D6AA-E0CA-4883-916E-F0A3B93CB993}" authorId="{025EA020-A68E-05DE-1DFE-24A32379D81A}" status="resolved" created="2025-11-18T13:25:39.895" complete="100000">
    <pc:sldMkLst xmlns:pc="http://schemas.microsoft.com/office/powerpoint/2013/main/command">
      <pc:docMk/>
      <pc:sldMk cId="2719170210" sldId="293"/>
    </pc:sldMkLst>
    <p188:txBody>
      <a:bodyPr/>
      <a:lstStyle/>
      <a:p>
        <a:r>
          <a:rPr lang="en-US"/>
          <a:t>Ajouter légende à côté de la carte</a:t>
        </a:r>
      </a:p>
    </p188:txBody>
  </p188:cm>
</p188:cmLst>
</file>

<file path=ppt/comments/modernComment_12C_20642D19.xml><?xml version="1.0" encoding="utf-8"?>
<p188:cmLst xmlns:a="http://schemas.openxmlformats.org/drawingml/2006/main" xmlns:r="http://schemas.openxmlformats.org/officeDocument/2006/relationships" xmlns:p188="http://schemas.microsoft.com/office/powerpoint/2018/8/main">
  <p188:cm id="{344F10D9-AC35-40A9-BAB4-DD4B70A59769}" authorId="{025EA020-A68E-05DE-1DFE-24A32379D81A}" created="2025-11-18T13:50:10.011">
    <pc:sldMkLst xmlns:pc="http://schemas.microsoft.com/office/powerpoint/2013/main/command">
      <pc:docMk/>
      <pc:sldMk cId="543436057" sldId="300"/>
    </pc:sldMkLst>
    <p188:txBody>
      <a:bodyPr/>
      <a:lstStyle/>
      <a:p>
        <a:r>
          <a:rPr lang="en-US"/>
          <a:t>Ajouter le lien du site sur la notification</a:t>
        </a:r>
      </a:p>
    </p188:txBody>
  </p188:cm>
</p188:cmLst>
</file>

<file path=ppt/comments/modernComment_136_5D96F851.xml><?xml version="1.0" encoding="utf-8"?>
<p188:cmLst xmlns:a="http://schemas.openxmlformats.org/drawingml/2006/main" xmlns:r="http://schemas.openxmlformats.org/officeDocument/2006/relationships" xmlns:p188="http://schemas.microsoft.com/office/powerpoint/2018/8/main">
  <p188:cm id="{77B2130F-1018-4A08-87FF-48BBD77B5A25}" authorId="{025EA020-A68E-05DE-1DFE-24A32379D81A}" status="resolved" created="2025-10-22T07:43:39.914" complete="100000">
    <pc:sldMkLst xmlns:pc="http://schemas.microsoft.com/office/powerpoint/2013/main/command">
      <pc:docMk/>
      <pc:sldMk cId="1570175057" sldId="310"/>
    </pc:sldMkLst>
    <p188:txBody>
      <a:bodyPr/>
      <a:lstStyle/>
      <a:p>
        <a:r>
          <a:rPr lang="en-US"/>
          <a:t>L'ensemble des usagers ont accès aux données et sont invités à les prendre en compte</a:t>
        </a:r>
      </a:p>
    </p188:txBody>
  </p188:cm>
  <p188:cm id="{E22EAD60-8FC8-4E5A-A8E1-3DC6AE529327}" authorId="{025EA020-A68E-05DE-1DFE-24A32379D81A}" status="resolved" created="2025-10-22T07:49:12.816" complete="100000">
    <pc:sldMkLst xmlns:pc="http://schemas.microsoft.com/office/powerpoint/2013/main/command">
      <pc:docMk/>
      <pc:sldMk cId="1570175057" sldId="310"/>
    </pc:sldMkLst>
    <p188:replyLst>
      <p188:reply id="{19E4BE02-FEE3-46B4-97F4-158956B059BD}" authorId="{025EA020-A68E-05DE-1DFE-24A32379D81A}" created="2025-10-22T08:26:38.911">
        <p188:txBody>
          <a:bodyPr/>
          <a:lstStyle/>
          <a:p>
            <a:r>
              <a:rPr lang="en-US"/>
              <a:t>Insister sur le fait que cela ne peut pas être exhaustif et n'est pas du tout représentatif du nombre effectif de survols des ZSM mais qu'il n'y a pas de protocole dédié à la surveillance des ZSM, qu'il s'agit d'observations faites uniquement dans le cadre de la présence sur site de bénévoles qui suivent la reproduction effective du Gypaète</a:t>
            </a:r>
          </a:p>
        </p188:txBody>
      </p188:reply>
    </p188:replyLst>
    <p188:txBody>
      <a:bodyPr/>
      <a:lstStyle/>
      <a:p>
        <a:r>
          <a:rPr lang="en-US"/>
          <a:t>Eventuellement donner à titre d'indication le nombre de survols observés sur le terrain dans le cadre du protocole de suivi de la reproduction</a:t>
        </a:r>
      </a:p>
    </p188:txBody>
  </p188:cm>
</p188:cmLst>
</file>

<file path=ppt/comments/modernComment_140_1A47F89C.xml><?xml version="1.0" encoding="utf-8"?>
<p188:cmLst xmlns:a="http://schemas.openxmlformats.org/drawingml/2006/main" xmlns:r="http://schemas.openxmlformats.org/officeDocument/2006/relationships" xmlns:p188="http://schemas.microsoft.com/office/powerpoint/2018/8/main">
  <p188:cm id="{3E8C1A69-D503-4E48-AA2C-1F745BD30FE8}" authorId="{0BF678A4-F2F1-6601-A718-8A343DCCCEF3}" status="resolved" created="2025-11-18T10:16:32.218" complete="100000">
    <ac:txMkLst xmlns:ac="http://schemas.microsoft.com/office/drawing/2013/main/command">
      <pc:docMk xmlns:pc="http://schemas.microsoft.com/office/powerpoint/2013/main/command"/>
      <pc:sldMk xmlns:pc="http://schemas.microsoft.com/office/powerpoint/2013/main/command" cId="440924316" sldId="320"/>
      <ac:spMk id="11" creationId="{7EE25F44-594F-EBEA-4D53-5CC721FA7CD2}"/>
      <ac:txMk cp="0" len="35">
        <ac:context len="36" hash="1598557269"/>
      </ac:txMk>
    </ac:txMkLst>
    <p188:pos x="3167427" y="247988"/>
    <p188:replyLst>
      <p188:reply id="{AA9FF7C1-3D98-4813-BA34-FE75C5025B1A}" authorId="{025EA020-A68E-05DE-1DFE-24A32379D81A}" created="2025-11-18T13:38:47.653">
        <p188:txBody>
          <a:bodyPr/>
          <a:lstStyle/>
          <a:p>
            <a:r>
              <a:rPr lang="en-US"/>
              <a:t>Citer les autres applications pour lesquelles un travail est à faire ?</a:t>
            </a:r>
          </a:p>
        </p188:txBody>
      </p188:reply>
      <p188:reply id="{837DAE93-768F-4571-8EAE-9319B644E2FB}" authorId="{025EA020-A68E-05DE-1DFE-24A32379D81A}" created="2025-11-18T13:45:24.698">
        <p188:txBody>
          <a:bodyPr/>
          <a:lstStyle/>
          <a:p>
            <a:r>
              <a:rPr lang="en-US"/>
              <a:t>Ajouter Spot Air pour les parapentistes</a:t>
            </a:r>
          </a:p>
        </p188:txBody>
      </p188:reply>
    </p188:replyLst>
    <p188:txBody>
      <a:bodyPr/>
      <a:lstStyle/>
      <a:p>
        <a:r>
          <a:rPr lang="fr-FR"/>
          <a:t>Parler d’au moins un autre exemple de plateforme très utilisée ? Ex: airnavpro ? 
Doit on parler de spotair et des parapentes ? D’applis de préparation de vols drones (ex: clearance) ?</a:t>
        </a:r>
      </a:p>
    </p188:txBody>
  </p188:cm>
</p188:cmLst>
</file>

<file path=ppt/comments/modernComment_141_601BF25B.xml><?xml version="1.0" encoding="utf-8"?>
<p188:cmLst xmlns:a="http://schemas.openxmlformats.org/drawingml/2006/main" xmlns:r="http://schemas.openxmlformats.org/officeDocument/2006/relationships" xmlns:p188="http://schemas.microsoft.com/office/powerpoint/2018/8/main">
  <p188:cm id="{703EC52C-DE6A-4D9A-B40B-42AA57407E37}" authorId="{025EA020-A68E-05DE-1DFE-24A32379D81A}" status="resolved" created="2025-10-22T07:40:05.377">
    <ac:deMkLst xmlns:ac="http://schemas.microsoft.com/office/drawing/2013/main/command">
      <pc:docMk xmlns:pc="http://schemas.microsoft.com/office/powerpoint/2013/main/command"/>
      <pc:sldMk xmlns:pc="http://schemas.microsoft.com/office/powerpoint/2013/main/command" cId="2719170210" sldId="293"/>
      <ac:picMk id="6" creationId="{DE015FB3-8620-0655-54AC-7B1ABC02A481}"/>
    </ac:deMkLst>
    <p188:replyLst>
      <p188:reply id="{0639B64C-7CC7-4433-B545-E9D06E5AA535}" authorId="{025EA020-A68E-05DE-1DFE-24A32379D81A}" created="2025-10-22T08:17:00.787">
        <p188:txBody>
          <a:bodyPr/>
          <a:lstStyle/>
          <a:p>
            <a:r>
              <a:rPr lang="en-US"/>
              <a:t>Ajouter la notion d'évitement de la zone et si impossible alors hauteur de survol 1000m au dessus du point le plus haut de la ZSM pour motorisés et planeurs</a:t>
            </a:r>
          </a:p>
        </p188:txBody>
      </p188:reply>
    </p188:replyLst>
    <p188:txBody>
      <a:bodyPr/>
      <a:lstStyle/>
      <a:p>
        <a:r>
          <a:rPr lang="en-US"/>
          <a:t>Remplacer l'image par une image des cartes diffusées par le STAC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D4C6F20-F81C-A814-675E-937D6810DD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DFF144E-E913-9EDF-AFBA-4C26405140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2BFBFE-5192-4162-9B59-EFA62816F317}" type="datetimeFigureOut">
              <a:rPr lang="fr-FR" smtClean="0"/>
              <a:t>22/11/2025</a:t>
            </a:fld>
            <a:endParaRPr lang="fr-FR"/>
          </a:p>
        </p:txBody>
      </p:sp>
      <p:sp>
        <p:nvSpPr>
          <p:cNvPr id="4" name="Espace réservé du pied de page 3">
            <a:extLst>
              <a:ext uri="{FF2B5EF4-FFF2-40B4-BE49-F238E27FC236}">
                <a16:creationId xmlns:a16="http://schemas.microsoft.com/office/drawing/2014/main" id="{9A24F207-E3A2-D833-C5F3-4D9421B43E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A493910-B0A2-318F-72CE-275FBFE666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C6855-5821-4CD7-BC93-339E1DA8BA66}" type="slidenum">
              <a:rPr lang="fr-FR" smtClean="0"/>
              <a:t>‹#›</a:t>
            </a:fld>
            <a:endParaRPr lang="fr-FR"/>
          </a:p>
        </p:txBody>
      </p:sp>
    </p:spTree>
    <p:extLst>
      <p:ext uri="{BB962C8B-B14F-4D97-AF65-F5344CB8AC3E}">
        <p14:creationId xmlns:p14="http://schemas.microsoft.com/office/powerpoint/2010/main" val="29015130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4T18:39:52.9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23072 15081 16383 0 0,'7'0'0'0'0,"11"0"0"0"0,14 0 0 0 0,16 0 0 0 0,17 0 0 0 0,7 0 0 0 0,4 0 0 0 0,-3 0 0 0 0,-3 0 0 0 0,2 0 0 0 0,1 0 0 0 0,3 0 0 0 0,4 0 0 0 0,0 0 0 0 0,-14 4 0 0 0,-6 1 0 0 0,-9 0 0 0 0,-10-1 0 0 0,-8-1 0 0 0,-6-1 0 0 0,-3-1 0 0 0,1-1 0 0 0,13 0 0 0 0,7 0 0 0 0,-1 0 0 0 0,1-1 0 0 0,0 1 0 0 0,-4 0 0 0 0,-1 0 0 0 0,-3 0 0 0 0,-5 0 0 0 0,1 0 0 0 0,-2 0 0 0 0,1 0 0 0 0,4 0 0 0 0,-1 0 0 0 0,-3 0 0 0 0,-2 0 0 0 0,-3 0 0 0 0,-2 0 0 0 0,-2 0 0 0 0,-4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123"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124"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12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12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12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68B83B7-E2D8-42FB-95F4-6CFFA3E133D4}"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a:t>
            </a:fld>
            <a:endParaRPr lang="fr-FR" sz="1200" b="0" strike="noStrike" spc="-1">
              <a:latin typeface="Arial"/>
            </a:endParaRPr>
          </a:p>
        </p:txBody>
      </p:sp>
    </p:spTree>
    <p:extLst>
      <p:ext uri="{BB962C8B-B14F-4D97-AF65-F5344CB8AC3E}">
        <p14:creationId xmlns:p14="http://schemas.microsoft.com/office/powerpoint/2010/main" val="281924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11</a:t>
            </a:fld>
            <a:endParaRPr lang="fr-FR" sz="1200" b="0" strike="noStrike" spc="-1">
              <a:latin typeface="Arial"/>
            </a:endParaRPr>
          </a:p>
        </p:txBody>
      </p:sp>
    </p:spTree>
    <p:extLst>
      <p:ext uri="{BB962C8B-B14F-4D97-AF65-F5344CB8AC3E}">
        <p14:creationId xmlns:p14="http://schemas.microsoft.com/office/powerpoint/2010/main" val="84186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12</a:t>
            </a:fld>
            <a:endParaRPr lang="fr-FR" sz="1200" b="0" strike="noStrike" spc="-1">
              <a:latin typeface="Arial"/>
            </a:endParaRPr>
          </a:p>
        </p:txBody>
      </p:sp>
    </p:spTree>
    <p:extLst>
      <p:ext uri="{BB962C8B-B14F-4D97-AF65-F5344CB8AC3E}">
        <p14:creationId xmlns:p14="http://schemas.microsoft.com/office/powerpoint/2010/main" val="339749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AF55-A5F2-C423-D941-7D0F009A6A33}"/>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F609BFD9-261D-5E16-F92A-719E79BDFBDC}"/>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E9FA8932-6679-6AD0-51CB-076B83C13EB9}"/>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D6BE2CE2-FCAD-5F4D-7F8C-F8957C0DCB17}"/>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13</a:t>
            </a:fld>
            <a:endParaRPr lang="fr-FR" sz="1200" b="0" strike="noStrike" spc="-1">
              <a:latin typeface="Arial"/>
            </a:endParaRPr>
          </a:p>
        </p:txBody>
      </p:sp>
    </p:spTree>
    <p:extLst>
      <p:ext uri="{BB962C8B-B14F-4D97-AF65-F5344CB8AC3E}">
        <p14:creationId xmlns:p14="http://schemas.microsoft.com/office/powerpoint/2010/main" val="276506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FABF-4A9A-AE6C-0BDC-04E4929C4D20}"/>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D7FAE595-A7FA-4C5C-35A3-ACB9B6289C98}"/>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8D5B8FA7-7F54-C0C9-A814-AE7F58228207}"/>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73CB48DB-6B6F-0512-73D6-AC454A1B2B78}"/>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14</a:t>
            </a:fld>
            <a:endParaRPr lang="fr-FR" sz="1200" b="0" strike="noStrike" spc="-1">
              <a:latin typeface="Arial"/>
            </a:endParaRPr>
          </a:p>
        </p:txBody>
      </p:sp>
    </p:spTree>
    <p:extLst>
      <p:ext uri="{BB962C8B-B14F-4D97-AF65-F5344CB8AC3E}">
        <p14:creationId xmlns:p14="http://schemas.microsoft.com/office/powerpoint/2010/main" val="223997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405B-C16D-3C7A-ADB6-0499E5566D79}"/>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73F3CBD0-C168-6211-F5DD-28214C054F46}"/>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7F9B1ABA-B307-39BB-EA20-861F74A6216B}"/>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BD172175-8709-FB98-A961-07622F4C7DB7}"/>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15</a:t>
            </a:fld>
            <a:endParaRPr lang="fr-FR" sz="1200" b="0" strike="noStrike" spc="-1">
              <a:latin typeface="Arial"/>
            </a:endParaRPr>
          </a:p>
        </p:txBody>
      </p:sp>
    </p:spTree>
    <p:extLst>
      <p:ext uri="{BB962C8B-B14F-4D97-AF65-F5344CB8AC3E}">
        <p14:creationId xmlns:p14="http://schemas.microsoft.com/office/powerpoint/2010/main" val="2205105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r>
              <a:rPr lang="fr-FR" sz="1200" b="0" i="0" u="none" strike="noStrike" kern="1200" baseline="0">
                <a:solidFill>
                  <a:schemeClr val="tx1"/>
                </a:solidFill>
                <a:latin typeface="+mn-lt"/>
                <a:ea typeface="+mn-ea"/>
                <a:cs typeface="+mn-cs"/>
              </a:rPr>
              <a:t>Environ 2/3 des perturbations anthropiques (63 %) sont provoquées par des survols d’</a:t>
            </a:r>
            <a:r>
              <a:rPr lang="fr-FR" sz="1200" b="0" i="0" u="none" strike="noStrike" kern="1200" baseline="0" err="1">
                <a:solidFill>
                  <a:schemeClr val="tx1"/>
                </a:solidFill>
                <a:latin typeface="+mn-lt"/>
                <a:ea typeface="+mn-ea"/>
                <a:cs typeface="+mn-cs"/>
              </a:rPr>
              <a:t>helicopteres</a:t>
            </a:r>
            <a:r>
              <a:rPr lang="fr-FR" sz="1200" b="0" i="0" u="none" strike="noStrike" kern="1200" baseline="0">
                <a:solidFill>
                  <a:schemeClr val="tx1"/>
                </a:solidFill>
                <a:latin typeface="+mn-lt"/>
                <a:ea typeface="+mn-ea"/>
                <a:cs typeface="+mn-cs"/>
              </a:rPr>
              <a:t> (un échec par an constate en moyenne),</a:t>
            </a: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16</a:t>
            </a:fld>
            <a:endParaRPr lang="fr-FR" sz="1200" b="0" strike="noStrike" spc="-1">
              <a:latin typeface="Arial"/>
            </a:endParaRPr>
          </a:p>
        </p:txBody>
      </p:sp>
    </p:spTree>
    <p:extLst>
      <p:ext uri="{BB962C8B-B14F-4D97-AF65-F5344CB8AC3E}">
        <p14:creationId xmlns:p14="http://schemas.microsoft.com/office/powerpoint/2010/main" val="404880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9498-DC49-FA7C-0064-C4DE214F8EF9}"/>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62333983-5D58-9098-CC9F-1E77E94161A1}"/>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74D8BC31-C54B-499F-2C0E-8ED91BC8A210}"/>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0F52E228-8B8D-432A-E57A-FF86D26A9A33}"/>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17</a:t>
            </a:fld>
            <a:endParaRPr lang="fr-FR" sz="1200" b="0" strike="noStrike" spc="-1">
              <a:latin typeface="Arial"/>
            </a:endParaRPr>
          </a:p>
        </p:txBody>
      </p:sp>
    </p:spTree>
    <p:extLst>
      <p:ext uri="{BB962C8B-B14F-4D97-AF65-F5344CB8AC3E}">
        <p14:creationId xmlns:p14="http://schemas.microsoft.com/office/powerpoint/2010/main" val="166300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18</a:t>
            </a:fld>
            <a:endParaRPr lang="fr-FR" sz="1200" b="0" strike="noStrike" spc="-1">
              <a:latin typeface="Arial"/>
            </a:endParaRPr>
          </a:p>
        </p:txBody>
      </p:sp>
    </p:spTree>
    <p:extLst>
      <p:ext uri="{BB962C8B-B14F-4D97-AF65-F5344CB8AC3E}">
        <p14:creationId xmlns:p14="http://schemas.microsoft.com/office/powerpoint/2010/main" val="2703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19</a:t>
            </a:fld>
            <a:endParaRPr lang="fr-FR" sz="1200" b="0" strike="noStrike" spc="-1">
              <a:latin typeface="Arial"/>
            </a:endParaRPr>
          </a:p>
        </p:txBody>
      </p:sp>
    </p:spTree>
    <p:extLst>
      <p:ext uri="{BB962C8B-B14F-4D97-AF65-F5344CB8AC3E}">
        <p14:creationId xmlns:p14="http://schemas.microsoft.com/office/powerpoint/2010/main" val="3066614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F342-FF5E-A3F6-2B79-FCF591C06CDF}"/>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A3B4B424-61E7-0DD4-F032-58DE4231B539}"/>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BE230454-3B75-0BD3-280C-278A0DEFE281}"/>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E00807CC-8995-8514-010F-E06DEA71EDBE}"/>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20</a:t>
            </a:fld>
            <a:endParaRPr lang="fr-FR" sz="1200" b="0" strike="noStrike" spc="-1">
              <a:latin typeface="Arial"/>
            </a:endParaRPr>
          </a:p>
        </p:txBody>
      </p:sp>
    </p:spTree>
    <p:extLst>
      <p:ext uri="{BB962C8B-B14F-4D97-AF65-F5344CB8AC3E}">
        <p14:creationId xmlns:p14="http://schemas.microsoft.com/office/powerpoint/2010/main" val="324510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AA29-6BD7-9C20-4968-958F61009BA4}"/>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D27AA804-6A1A-2B1E-728F-330842D27A80}"/>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370122D3-9B49-A0C4-5A28-71519B5A3292}"/>
              </a:ext>
            </a:extLst>
          </p:cNvPr>
          <p:cNvSpPr>
            <a:spLocks noGrp="1"/>
          </p:cNvSpPr>
          <p:nvPr>
            <p:ph type="body"/>
          </p:nvPr>
        </p:nvSpPr>
        <p:spPr>
          <a:xfrm>
            <a:off x="685800" y="4343400"/>
            <a:ext cx="5485320" cy="4113720"/>
          </a:xfrm>
          <a:prstGeom prst="rect">
            <a:avLst/>
          </a:prstGeom>
        </p:spPr>
        <p:txBody>
          <a:bodyPr lIns="0" tIns="0" rIns="0" bIns="0">
            <a:noAutofit/>
          </a:bodyPr>
          <a:lstStyle/>
          <a:p>
            <a:pPr marL="285750" lvl="1" indent="-285750">
              <a:lnSpc>
                <a:spcPct val="150000"/>
              </a:lnSpc>
              <a:buFont typeface="Wingdings" panose="05000000000000000000" pitchFamily="2" charset="2"/>
              <a:buChar char="Ø"/>
            </a:pPr>
            <a:r>
              <a:rPr lang="fr-FR" sz="1400"/>
              <a:t>A pour objet d’agir ou de favoriser les actions en faveur de la nature et de la biodiversité dans les domaines suivants : </a:t>
            </a:r>
          </a:p>
          <a:p>
            <a:pPr marL="457200" lvl="1" indent="0">
              <a:lnSpc>
                <a:spcPct val="150000"/>
              </a:lnSpc>
              <a:buNone/>
            </a:pPr>
            <a:r>
              <a:rPr lang="fr-FR" sz="1400"/>
              <a:t>- la connaissance, l’expertise et la recherche </a:t>
            </a:r>
            <a:br>
              <a:rPr lang="fr-FR" sz="1400"/>
            </a:br>
            <a:r>
              <a:rPr lang="fr-FR" sz="1400"/>
              <a:t>- la protection, la conservation et la défense </a:t>
            </a:r>
            <a:br>
              <a:rPr lang="fr-FR" sz="1400"/>
            </a:br>
            <a:r>
              <a:rPr lang="fr-FR" sz="1400"/>
              <a:t>- la gestion et la reconquête</a:t>
            </a:r>
            <a:br>
              <a:rPr lang="fr-FR" sz="1400"/>
            </a:br>
            <a:r>
              <a:rPr lang="fr-FR" sz="1400"/>
              <a:t>- l’éducation et la valorisation. </a:t>
            </a:r>
          </a:p>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CBD783E9-4A40-B35B-008F-453893E0CCA5}"/>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3</a:t>
            </a:fld>
            <a:endParaRPr lang="fr-FR" sz="1200" b="0" strike="noStrike" spc="-1">
              <a:latin typeface="Arial"/>
            </a:endParaRPr>
          </a:p>
        </p:txBody>
      </p:sp>
    </p:spTree>
    <p:extLst>
      <p:ext uri="{BB962C8B-B14F-4D97-AF65-F5344CB8AC3E}">
        <p14:creationId xmlns:p14="http://schemas.microsoft.com/office/powerpoint/2010/main" val="4239238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Tous les usagers pouvant être concernés ont normalement accès à l’information ZSM et de nombreuses conventions de partenariat existent avec ces acteurs. Il existe par exemple une convention nationale avec le ministère de l’intérieur pour ces services gendarmerie nationale, CRS et sécurité civile et la prise en compte des ZSM lors de ses activités d’entraînement (aérienne ou terrestre). Il existe depuis 2009 un protocole avec le ministère des armées pour le non survol des ZSM Gypaete barbu en zone de montagne… </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21</a:t>
            </a:fld>
            <a:endParaRPr lang="fr-FR" sz="1200" b="0" strike="noStrike" spc="-1">
              <a:latin typeface="Arial"/>
            </a:endParaRPr>
          </a:p>
        </p:txBody>
      </p:sp>
    </p:spTree>
    <p:extLst>
      <p:ext uri="{BB962C8B-B14F-4D97-AF65-F5344CB8AC3E}">
        <p14:creationId xmlns:p14="http://schemas.microsoft.com/office/powerpoint/2010/main" val="172456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01207-A0DD-54C9-F647-EF6274A18D54}"/>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E43B1925-0E8D-AB37-109D-D65BD5E5550E}"/>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303A6419-593A-9572-C719-56FF949D1018}"/>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a:latin typeface="Arial"/>
            </a:endParaRPr>
          </a:p>
        </p:txBody>
      </p:sp>
      <p:sp>
        <p:nvSpPr>
          <p:cNvPr id="280" name="CustomShape 3">
            <a:extLst>
              <a:ext uri="{FF2B5EF4-FFF2-40B4-BE49-F238E27FC236}">
                <a16:creationId xmlns:a16="http://schemas.microsoft.com/office/drawing/2014/main" id="{3E37606A-41A9-E694-FF69-B3FCDAAEBEEC}"/>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22</a:t>
            </a:fld>
            <a:endParaRPr lang="fr-FR" sz="1200" b="0" strike="noStrike" spc="-1">
              <a:latin typeface="Arial"/>
            </a:endParaRPr>
          </a:p>
        </p:txBody>
      </p:sp>
    </p:spTree>
    <p:extLst>
      <p:ext uri="{BB962C8B-B14F-4D97-AF65-F5344CB8AC3E}">
        <p14:creationId xmlns:p14="http://schemas.microsoft.com/office/powerpoint/2010/main" val="1129763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Après avoir eu connaissance du sujet des ZSM, le STAC s’est renseigné auprès de pilotes d’aviation générale et aéroclubs, ceux interrogés n’avaient pas connaissance de ces zones. </a:t>
            </a:r>
          </a:p>
          <a:p>
            <a:pPr marL="216000" indent="-215280">
              <a:lnSpc>
                <a:spcPct val="100000"/>
              </a:lnSpc>
              <a:tabLst>
                <a:tab pos="0" algn="l"/>
              </a:tabLst>
            </a:pPr>
            <a:r>
              <a:rPr lang="fr-FR" sz="2000" b="0" strike="noStrike" spc="-1">
                <a:latin typeface="Arial"/>
              </a:rPr>
              <a:t>Donc en 2022, la DREAL, le réseau des observateurs et animateurs locaux, et le STAC ont pris comme action de mettre à disposition ces zones à l’ensemble des pilotes et de mener des actions de sensibilisation.</a:t>
            </a:r>
          </a:p>
          <a:p>
            <a:pPr marL="216000" indent="-215280">
              <a:lnSpc>
                <a:spcPct val="100000"/>
              </a:lnSpc>
              <a:tabLst>
                <a:tab pos="0" algn="l"/>
              </a:tabLst>
            </a:pPr>
            <a:r>
              <a:rPr lang="fr-FR" sz="2000" b="0" strike="noStrike" spc="-1">
                <a:latin typeface="Arial"/>
              </a:rPr>
              <a:t>Une page dédiée a été créée sur le site du STAC, où les zones étaient diffusées par carte </a:t>
            </a:r>
            <a:r>
              <a:rPr lang="fr-FR" sz="2000" b="0" strike="noStrike" spc="-1" err="1">
                <a:latin typeface="Arial"/>
              </a:rPr>
              <a:t>pdf</a:t>
            </a:r>
            <a:r>
              <a:rPr lang="fr-FR" sz="2000" b="0" strike="noStrike" spc="-1">
                <a:latin typeface="Arial"/>
              </a:rPr>
              <a:t> et par fichier </a:t>
            </a:r>
            <a:r>
              <a:rPr lang="fr-FR" sz="2000" b="0" strike="noStrike" spc="-1" err="1">
                <a:latin typeface="Arial"/>
              </a:rPr>
              <a:t>kml</a:t>
            </a:r>
            <a:r>
              <a:rPr lang="fr-FR" sz="2000" b="0" strike="noStrike" spc="-1">
                <a:latin typeface="Arial"/>
              </a:rPr>
              <a:t>. Une section dédiée dans l’AIP a également été créée pour donner des informations générales et renvoyer vers le site du STAC et l’information a également été diffusée sur le site SOFIA Briefing.</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23</a:t>
            </a:fld>
            <a:endParaRPr lang="fr-FR" sz="1200" b="0" strike="noStrike" spc="-1">
              <a:latin typeface="Arial"/>
            </a:endParaRPr>
          </a:p>
        </p:txBody>
      </p:sp>
    </p:spTree>
    <p:extLst>
      <p:ext uri="{BB962C8B-B14F-4D97-AF65-F5344CB8AC3E}">
        <p14:creationId xmlns:p14="http://schemas.microsoft.com/office/powerpoint/2010/main" val="309355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5900" indent="-215265">
              <a:tabLst>
                <a:tab pos="0" algn="l"/>
              </a:tabLst>
            </a:pPr>
            <a:r>
              <a:rPr lang="fr-FR" sz="2000" b="0" strike="noStrike" spc="-1">
                <a:latin typeface="Arial"/>
                <a:cs typeface="Arial"/>
              </a:rPr>
              <a:t>Plusieurs communications ont été faites, une mise à jour de la note technique du STAC, des articles, une vidéo etc.</a:t>
            </a:r>
            <a:r>
              <a:rPr lang="fr-FR" sz="2000" spc="-1">
                <a:latin typeface="Arial"/>
                <a:cs typeface="Arial"/>
              </a:rPr>
              <a:t> Une note d'information technique dédiée au sujet des grands rapaces et qui traite des deux enjeux, de sécurité et de protection des espèces</a:t>
            </a:r>
            <a:endParaRPr lang="en-US"/>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24</a:t>
            </a:fld>
            <a:endParaRPr lang="fr-FR" sz="1200" b="0" strike="noStrike" spc="-1">
              <a:latin typeface="Arial"/>
            </a:endParaRPr>
          </a:p>
        </p:txBody>
      </p:sp>
    </p:spTree>
    <p:extLst>
      <p:ext uri="{BB962C8B-B14F-4D97-AF65-F5344CB8AC3E}">
        <p14:creationId xmlns:p14="http://schemas.microsoft.com/office/powerpoint/2010/main" val="670546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Commentaires à faire par constance</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25</a:t>
            </a:fld>
            <a:endParaRPr lang="fr-FR" sz="1200" b="0" strike="noStrike" spc="-1">
              <a:latin typeface="Arial"/>
            </a:endParaRPr>
          </a:p>
        </p:txBody>
      </p:sp>
    </p:spTree>
    <p:extLst>
      <p:ext uri="{BB962C8B-B14F-4D97-AF65-F5344CB8AC3E}">
        <p14:creationId xmlns:p14="http://schemas.microsoft.com/office/powerpoint/2010/main" val="195396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31FC-A728-80A1-6F7F-491600EBA365}"/>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F7782C4B-AE66-65B9-BAD6-8DF27345F589}"/>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56765934-A661-4C79-E0ED-C678F241795E}"/>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Commentaires à faire par constance</a:t>
            </a:r>
          </a:p>
        </p:txBody>
      </p:sp>
      <p:sp>
        <p:nvSpPr>
          <p:cNvPr id="280" name="CustomShape 3">
            <a:extLst>
              <a:ext uri="{FF2B5EF4-FFF2-40B4-BE49-F238E27FC236}">
                <a16:creationId xmlns:a16="http://schemas.microsoft.com/office/drawing/2014/main" id="{23467DDB-87E1-2553-9AA4-8B146D756D83}"/>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26</a:t>
            </a:fld>
            <a:endParaRPr lang="fr-FR" sz="1200" b="0" strike="noStrike" spc="-1">
              <a:latin typeface="Arial"/>
            </a:endParaRPr>
          </a:p>
        </p:txBody>
      </p:sp>
    </p:spTree>
    <p:extLst>
      <p:ext uri="{BB962C8B-B14F-4D97-AF65-F5344CB8AC3E}">
        <p14:creationId xmlns:p14="http://schemas.microsoft.com/office/powerpoint/2010/main" val="224469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Notifier les collisions animalières est une obligation portée par le règlement UE n°376/2014. </a:t>
            </a:r>
          </a:p>
          <a:p>
            <a:pPr marL="216000" indent="-215280">
              <a:lnSpc>
                <a:spcPct val="100000"/>
              </a:lnSpc>
              <a:tabLst>
                <a:tab pos="0" algn="l"/>
              </a:tabLst>
            </a:pPr>
            <a:r>
              <a:rPr lang="fr-FR" sz="2000" b="0" strike="noStrike" spc="-1">
                <a:latin typeface="Arial"/>
              </a:rPr>
              <a:t>Les pilotes doivent se référer à leurs organisations, aéroclubs, fédérations. </a:t>
            </a:r>
          </a:p>
          <a:p>
            <a:pPr marL="216000" indent="-215280">
              <a:lnSpc>
                <a:spcPct val="100000"/>
              </a:lnSpc>
              <a:tabLst>
                <a:tab pos="0" algn="l"/>
              </a:tabLst>
            </a:pPr>
            <a:r>
              <a:rPr lang="fr-FR" sz="2000" b="0" strike="noStrike" spc="-1">
                <a:latin typeface="Arial"/>
              </a:rPr>
              <a:t>Les événements sont désormais notifiés dans ECCAIRS2 selon trois moyens : formulaire en ligne, formulaire </a:t>
            </a:r>
            <a:r>
              <a:rPr lang="fr-FR" sz="2000" b="0" strike="noStrike" spc="-1" err="1">
                <a:latin typeface="Arial"/>
              </a:rPr>
              <a:t>pdf</a:t>
            </a:r>
            <a:r>
              <a:rPr lang="fr-FR" sz="2000" b="0" strike="noStrike" spc="-1">
                <a:latin typeface="Arial"/>
              </a:rPr>
              <a:t> dans ECCAIRS2 ou fichier E5X. Pour les aéroclubs, il s’agira principalement des deux premiers moyens. </a:t>
            </a:r>
          </a:p>
          <a:p>
            <a:pPr marL="216000" indent="-215280">
              <a:lnSpc>
                <a:spcPct val="100000"/>
              </a:lnSpc>
              <a:tabLst>
                <a:tab pos="0" algn="l"/>
              </a:tabLst>
            </a:pPr>
            <a:r>
              <a:rPr lang="fr-FR" sz="2000" b="0" strike="noStrike" spc="-1">
                <a:latin typeface="Arial"/>
              </a:rPr>
              <a:t>Un guide spécifique a été publié pour vous donner les recommandations pour renseigner les comptes-rendus d’événements animaliers sur ECCAIRS2, il faut savoir qu’il faut se référer à la section « informations additionnelles » des formulaires des comptes-rendus, c’est dans cette section qu’il y a tous les champs spécifiques dédiés aux événements animaliers. Ce guide, ainsi que le guide général de notification sur ECCAIRS2 sont disponibles sur le site internet affiché.</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27</a:t>
            </a:fld>
            <a:endParaRPr lang="fr-FR" sz="1200" b="0" strike="noStrike" spc="-1">
              <a:latin typeface="Arial"/>
            </a:endParaRPr>
          </a:p>
        </p:txBody>
      </p:sp>
    </p:spTree>
    <p:extLst>
      <p:ext uri="{BB962C8B-B14F-4D97-AF65-F5344CB8AC3E}">
        <p14:creationId xmlns:p14="http://schemas.microsoft.com/office/powerpoint/2010/main" val="379077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044D-25CC-6219-A638-F35C8A15B096}"/>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47A17DF1-EB20-97A8-E432-741ADDA26438}"/>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9D3844AC-72F7-14E3-E8EF-46961B4EC13E}"/>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Notifier les collisions animalières est une obligation portée par le règlement UE n°376/2014. </a:t>
            </a:r>
          </a:p>
          <a:p>
            <a:pPr marL="216000" indent="-215280">
              <a:lnSpc>
                <a:spcPct val="100000"/>
              </a:lnSpc>
              <a:tabLst>
                <a:tab pos="0" algn="l"/>
              </a:tabLst>
            </a:pPr>
            <a:r>
              <a:rPr lang="fr-FR" sz="2000" b="0" strike="noStrike" spc="-1">
                <a:latin typeface="Arial"/>
              </a:rPr>
              <a:t>Les pilotes doivent se référer à leurs organisations, aéroclubs, fédérations. </a:t>
            </a:r>
          </a:p>
          <a:p>
            <a:pPr marL="216000" indent="-215280">
              <a:lnSpc>
                <a:spcPct val="100000"/>
              </a:lnSpc>
              <a:tabLst>
                <a:tab pos="0" algn="l"/>
              </a:tabLst>
            </a:pPr>
            <a:r>
              <a:rPr lang="fr-FR" sz="2000" b="0" strike="noStrike" spc="-1">
                <a:latin typeface="Arial"/>
              </a:rPr>
              <a:t>Les événements sont désormais notifiés dans ECCAIRS2 selon trois moyens : formulaire en ligne, formulaire </a:t>
            </a:r>
            <a:r>
              <a:rPr lang="fr-FR" sz="2000" b="0" strike="noStrike" spc="-1" err="1">
                <a:latin typeface="Arial"/>
              </a:rPr>
              <a:t>pdf</a:t>
            </a:r>
            <a:r>
              <a:rPr lang="fr-FR" sz="2000" b="0" strike="noStrike" spc="-1">
                <a:latin typeface="Arial"/>
              </a:rPr>
              <a:t> dans ECCAIRS2 ou fichier E5X. Pour les aéroclubs, il s’agira principalement des deux premiers moyens. </a:t>
            </a:r>
          </a:p>
          <a:p>
            <a:pPr marL="216000" indent="-215280">
              <a:lnSpc>
                <a:spcPct val="100000"/>
              </a:lnSpc>
              <a:tabLst>
                <a:tab pos="0" algn="l"/>
              </a:tabLst>
            </a:pPr>
            <a:r>
              <a:rPr lang="fr-FR" sz="2000" b="0" strike="noStrike" spc="-1">
                <a:latin typeface="Arial"/>
              </a:rPr>
              <a:t>Un guide spécifique a été publié pour vous donner les recommandations pour renseigner les comptes-rendus d’événements animaliers sur ECCAIRS2, il faut savoir qu’il faut se référer à la section « informations additionnelles » des formulaires des comptes-rendus, c’est dans cette section qu’il y a tous les champs spécifiques dédiés aux événements animaliers. Ce guide, ainsi que le guide général de notification sur ECCAIRS2 sont disponibles sur le site internet affiché.</a:t>
            </a:r>
          </a:p>
        </p:txBody>
      </p:sp>
      <p:sp>
        <p:nvSpPr>
          <p:cNvPr id="280" name="CustomShape 3">
            <a:extLst>
              <a:ext uri="{FF2B5EF4-FFF2-40B4-BE49-F238E27FC236}">
                <a16:creationId xmlns:a16="http://schemas.microsoft.com/office/drawing/2014/main" id="{17C0BCF3-4C71-17D8-E5BB-5046440D0D5A}"/>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28</a:t>
            </a:fld>
            <a:endParaRPr lang="fr-FR" sz="1200" b="0" strike="noStrike" spc="-1">
              <a:latin typeface="Arial"/>
            </a:endParaRPr>
          </a:p>
        </p:txBody>
      </p:sp>
    </p:spTree>
    <p:extLst>
      <p:ext uri="{BB962C8B-B14F-4D97-AF65-F5344CB8AC3E}">
        <p14:creationId xmlns:p14="http://schemas.microsoft.com/office/powerpoint/2010/main" val="2892771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C2BAE-BCED-CB4F-876F-3879AA235805}"/>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D5FDFC5D-1D5B-41C4-AEB4-6D8E4E2D5251}"/>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71D1F738-F707-011B-2E12-9AA5C87FD41B}"/>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Notifier les collisions animalières est une obligation portée par le règlement UE n°376/2014. </a:t>
            </a:r>
          </a:p>
          <a:p>
            <a:pPr marL="216000" indent="-215280">
              <a:lnSpc>
                <a:spcPct val="100000"/>
              </a:lnSpc>
              <a:tabLst>
                <a:tab pos="0" algn="l"/>
              </a:tabLst>
            </a:pPr>
            <a:r>
              <a:rPr lang="fr-FR" sz="2000" b="0" strike="noStrike" spc="-1">
                <a:latin typeface="Arial"/>
              </a:rPr>
              <a:t>Les pilotes doivent se référer à leurs organisations, aéroclubs, fédérations. </a:t>
            </a:r>
          </a:p>
          <a:p>
            <a:pPr marL="216000" indent="-215280">
              <a:lnSpc>
                <a:spcPct val="100000"/>
              </a:lnSpc>
              <a:tabLst>
                <a:tab pos="0" algn="l"/>
              </a:tabLst>
            </a:pPr>
            <a:r>
              <a:rPr lang="fr-FR" sz="2000" b="0" strike="noStrike" spc="-1">
                <a:latin typeface="Arial"/>
              </a:rPr>
              <a:t>Les événements sont désormais notifiés dans ECCAIRS2 selon trois moyens : formulaire en ligne, formulaire </a:t>
            </a:r>
            <a:r>
              <a:rPr lang="fr-FR" sz="2000" b="0" strike="noStrike" spc="-1" err="1">
                <a:latin typeface="Arial"/>
              </a:rPr>
              <a:t>pdf</a:t>
            </a:r>
            <a:r>
              <a:rPr lang="fr-FR" sz="2000" b="0" strike="noStrike" spc="-1">
                <a:latin typeface="Arial"/>
              </a:rPr>
              <a:t> dans ECCAIRS2 ou fichier E5X. Pour les aéroclubs, il s’agira principalement des deux premiers moyens. </a:t>
            </a:r>
          </a:p>
          <a:p>
            <a:pPr marL="216000" indent="-215280">
              <a:lnSpc>
                <a:spcPct val="100000"/>
              </a:lnSpc>
              <a:tabLst>
                <a:tab pos="0" algn="l"/>
              </a:tabLst>
            </a:pPr>
            <a:r>
              <a:rPr lang="fr-FR" sz="2000" b="0" strike="noStrike" spc="-1">
                <a:latin typeface="Arial"/>
              </a:rPr>
              <a:t>Un guide spécifique a été publié pour vous donner les recommandations pour renseigner les comptes-rendus d’événements animaliers sur ECCAIRS2, il faut savoir qu’il faut se référer à la section « informations additionnelles » des formulaires des comptes-rendus, c’est dans cette section qu’il y a tous les champs spécifiques dédiés aux événements animaliers. Ce guide, ainsi que le guide général de notification sur ECCAIRS2 sont disponibles sur le site internet affiché.</a:t>
            </a:r>
          </a:p>
        </p:txBody>
      </p:sp>
      <p:sp>
        <p:nvSpPr>
          <p:cNvPr id="280" name="CustomShape 3">
            <a:extLst>
              <a:ext uri="{FF2B5EF4-FFF2-40B4-BE49-F238E27FC236}">
                <a16:creationId xmlns:a16="http://schemas.microsoft.com/office/drawing/2014/main" id="{58BE7B99-E4EA-4808-65E8-A6E78E01D534}"/>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29</a:t>
            </a:fld>
            <a:endParaRPr lang="fr-FR" sz="1200" b="0" strike="noStrike" spc="-1">
              <a:latin typeface="Arial"/>
            </a:endParaRPr>
          </a:p>
        </p:txBody>
      </p:sp>
    </p:spTree>
    <p:extLst>
      <p:ext uri="{BB962C8B-B14F-4D97-AF65-F5344CB8AC3E}">
        <p14:creationId xmlns:p14="http://schemas.microsoft.com/office/powerpoint/2010/main" val="2320223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Parler de cohabitation</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30</a:t>
            </a:fld>
            <a:endParaRPr lang="fr-FR" sz="1200" b="0" strike="noStrike" spc="-1">
              <a:latin typeface="Arial"/>
            </a:endParaRPr>
          </a:p>
        </p:txBody>
      </p:sp>
    </p:spTree>
    <p:extLst>
      <p:ext uri="{BB962C8B-B14F-4D97-AF65-F5344CB8AC3E}">
        <p14:creationId xmlns:p14="http://schemas.microsoft.com/office/powerpoint/2010/main" val="37472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dirty="0">
                <a:latin typeface="Arial"/>
              </a:rPr>
              <a:t>Présentation </a:t>
            </a:r>
            <a:r>
              <a:rPr lang="fr-FR" sz="2000" b="0" strike="noStrike" spc="-1" dirty="0" err="1">
                <a:latin typeface="Arial"/>
              </a:rPr>
              <a:t>co-construite</a:t>
            </a:r>
            <a:r>
              <a:rPr lang="fr-FR" sz="2000" b="0" strike="noStrike" spc="-1" dirty="0">
                <a:latin typeface="Arial"/>
              </a:rPr>
              <a:t> avec l’équipe Gestion du risque animalier et de la biodiversité du STAC qui n’a pas pu être présente aujourd’hui. </a:t>
            </a:r>
          </a:p>
          <a:p>
            <a:pPr marL="216000" indent="-215280">
              <a:lnSpc>
                <a:spcPct val="100000"/>
              </a:lnSpc>
              <a:tabLst>
                <a:tab pos="0" algn="l"/>
              </a:tabLst>
            </a:pPr>
            <a:r>
              <a:rPr lang="fr-FR" sz="2000" b="0" strike="noStrike" spc="-1" dirty="0">
                <a:latin typeface="Arial"/>
              </a:rPr>
              <a:t>Myriam parle pour constance sur enjeu sécurité</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4</a:t>
            </a:fld>
            <a:endParaRPr lang="fr-FR" sz="1200" b="0" strike="noStrike" spc="-1">
              <a:latin typeface="Arial"/>
            </a:endParaRPr>
          </a:p>
        </p:txBody>
      </p:sp>
    </p:spTree>
    <p:extLst>
      <p:ext uri="{BB962C8B-B14F-4D97-AF65-F5344CB8AC3E}">
        <p14:creationId xmlns:p14="http://schemas.microsoft.com/office/powerpoint/2010/main" val="1077017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5607-5C16-FE01-F6FF-DE6FDE7671FC}"/>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ACE3EB75-47B7-68DC-0206-03E2EC9A0B79}"/>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E18AF19F-49F2-900A-CB19-442E5A8560BA}"/>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Parler de cohabitation</a:t>
            </a:r>
          </a:p>
        </p:txBody>
      </p:sp>
      <p:sp>
        <p:nvSpPr>
          <p:cNvPr id="280" name="CustomShape 3">
            <a:extLst>
              <a:ext uri="{FF2B5EF4-FFF2-40B4-BE49-F238E27FC236}">
                <a16:creationId xmlns:a16="http://schemas.microsoft.com/office/drawing/2014/main" id="{2B28FCAE-F4B6-82A9-B2A9-3A183CE09FE8}"/>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31</a:t>
            </a:fld>
            <a:endParaRPr lang="fr-FR" sz="1200" b="0" strike="noStrike" spc="-1">
              <a:latin typeface="Arial"/>
            </a:endParaRPr>
          </a:p>
        </p:txBody>
      </p:sp>
    </p:spTree>
    <p:extLst>
      <p:ext uri="{BB962C8B-B14F-4D97-AF65-F5344CB8AC3E}">
        <p14:creationId xmlns:p14="http://schemas.microsoft.com/office/powerpoint/2010/main" val="246795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La cohabitation entre activités aériennes et animaux de manière générale est un réel enjeu de sécurité. Les collisions animalières représentent en effet un risque pour l’aviation.</a:t>
            </a:r>
          </a:p>
          <a:p>
            <a:pPr marL="216000" indent="-215280">
              <a:lnSpc>
                <a:spcPct val="100000"/>
              </a:lnSpc>
              <a:tabLst>
                <a:tab pos="0" algn="l"/>
              </a:tabLst>
            </a:pPr>
            <a:r>
              <a:rPr lang="fr-FR" sz="2000" b="0" strike="noStrike" spc="-1">
                <a:latin typeface="Arial"/>
              </a:rPr>
              <a:t>En France, plus de 1000 collisions ont lieu par an, majoritairement au décollage et à l’atterrissage. Il faut savoir qu’environ 40% d’entre elles sont avec des rapaces, et plus particulièrement le faucon crécerelle. </a:t>
            </a:r>
          </a:p>
          <a:p>
            <a:pPr marL="216000" indent="-215280">
              <a:lnSpc>
                <a:spcPct val="100000"/>
              </a:lnSpc>
              <a:tabLst>
                <a:tab pos="0" algn="l"/>
              </a:tabLst>
            </a:pPr>
            <a:r>
              <a:rPr lang="fr-FR" sz="2000" b="0" strike="noStrike" spc="-1">
                <a:latin typeface="Arial"/>
              </a:rPr>
              <a:t>En Occitanie, côté trafic aviation générale, environ 30 collisions ont eu lieu en 2024. Là aussi, presque 40% des collisions ont eu lieu avec des rapaces, suivi ensuite par les pigeons et tourterelles qui représentent 14% des collisions. </a:t>
            </a:r>
          </a:p>
          <a:p>
            <a:pPr marL="216000" indent="-215280">
              <a:lnSpc>
                <a:spcPct val="100000"/>
              </a:lnSpc>
              <a:tabLst>
                <a:tab pos="0" algn="l"/>
              </a:tabLst>
            </a:pPr>
            <a:endParaRPr lang="fr-FR" sz="2000" b="0" strike="noStrike" spc="-1">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5</a:t>
            </a:fld>
            <a:endParaRPr lang="fr-FR" sz="1200" b="0" strike="noStrike" spc="-1">
              <a:latin typeface="Arial"/>
            </a:endParaRPr>
          </a:p>
        </p:txBody>
      </p:sp>
    </p:spTree>
    <p:extLst>
      <p:ext uri="{BB962C8B-B14F-4D97-AF65-F5344CB8AC3E}">
        <p14:creationId xmlns:p14="http://schemas.microsoft.com/office/powerpoint/2010/main" val="158217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5900" indent="-215265">
              <a:lnSpc>
                <a:spcPct val="100000"/>
              </a:lnSpc>
              <a:tabLst>
                <a:tab pos="0" algn="l"/>
              </a:tabLst>
            </a:pPr>
            <a:r>
              <a:rPr lang="fr-FR" sz="2000" b="0" strike="noStrike" spc="-1">
                <a:latin typeface="Arial"/>
                <a:cs typeface="Arial"/>
              </a:rPr>
              <a:t>Les collisions avec les grands rapaces sont plus rares mais elles peuvent entraîner de gros dégâts sur les avions légers, l’envergure des espèces est importante, leur comportement peut être imprévisible notamment en période de reproduction, et leur habitat étant les massifs, les collisions surviennent en vols de montagne qui est par nature plus délicat à gérer avec notamment le relief. </a:t>
            </a:r>
            <a:endParaRPr lang="en-US">
              <a:cs typeface="Arial"/>
            </a:endParaRPr>
          </a:p>
          <a:p>
            <a:pPr marL="215900" indent="-215265">
              <a:lnSpc>
                <a:spcPct val="100000"/>
              </a:lnSpc>
              <a:tabLst>
                <a:tab pos="0" algn="l"/>
              </a:tabLst>
            </a:pPr>
            <a:r>
              <a:rPr lang="fr-FR" sz="2000" b="0" strike="noStrike" spc="-1">
                <a:latin typeface="Arial"/>
                <a:cs typeface="Arial"/>
              </a:rPr>
              <a:t>Il y a déjà eu des collisions, surtout avec le vautour fauve, </a:t>
            </a:r>
            <a:r>
              <a:rPr lang="fr-FR" sz="2000" spc="-1">
                <a:latin typeface="Arial"/>
                <a:cs typeface="Arial"/>
              </a:rPr>
              <a:t>certaines</a:t>
            </a:r>
            <a:r>
              <a:rPr lang="fr-FR" sz="2000" b="0" strike="noStrike" spc="-1">
                <a:latin typeface="Arial"/>
                <a:cs typeface="Arial"/>
              </a:rPr>
              <a:t> en été </a:t>
            </a:r>
            <a:r>
              <a:rPr lang="fr-FR" sz="2000" spc="-1">
                <a:latin typeface="Arial"/>
                <a:cs typeface="Arial"/>
              </a:rPr>
              <a:t>mortelles</a:t>
            </a:r>
            <a:r>
              <a:rPr lang="fr-FR" sz="2000" b="0" strike="noStrike" spc="-1">
                <a:latin typeface="Arial"/>
                <a:cs typeface="Arial"/>
              </a:rPr>
              <a:t> et c’est pourquoi le STAC avait alors publié cette année là une note d’information technique. D’autres incidents ont eu lieu, avec un planeur où l’oiseau a blessé l’élève</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6</a:t>
            </a:fld>
            <a:endParaRPr lang="fr-FR" sz="1200" b="0" strike="noStrike" spc="-1">
              <a:latin typeface="Arial"/>
            </a:endParaRPr>
          </a:p>
        </p:txBody>
      </p:sp>
    </p:spTree>
    <p:extLst>
      <p:ext uri="{BB962C8B-B14F-4D97-AF65-F5344CB8AC3E}">
        <p14:creationId xmlns:p14="http://schemas.microsoft.com/office/powerpoint/2010/main" val="199085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dirty="0">
                <a:latin typeface="Arial"/>
              </a:rPr>
              <a:t>Une autre où la collision a largement abîmé l’aile du DR400, des collisions ou quasi-collision également avec des hélicoptères. </a:t>
            </a:r>
          </a:p>
          <a:p>
            <a:pPr marL="216000" indent="-215280">
              <a:lnSpc>
                <a:spcPct val="100000"/>
              </a:lnSpc>
              <a:tabLst>
                <a:tab pos="0" algn="l"/>
              </a:tabLst>
            </a:pPr>
            <a:endParaRPr lang="fr-FR" sz="2000" b="0" strike="noStrike" spc="-1" dirty="0">
              <a:latin typeface="Arial"/>
            </a:endParaRPr>
          </a:p>
          <a:p>
            <a:pPr marL="216000" indent="-215280">
              <a:lnSpc>
                <a:spcPct val="100000"/>
              </a:lnSpc>
              <a:tabLst>
                <a:tab pos="0" algn="l"/>
              </a:tabLst>
            </a:pPr>
            <a:r>
              <a:rPr lang="fr-FR" sz="2000" b="0" strike="noStrike" spc="-1" dirty="0">
                <a:latin typeface="Arial"/>
              </a:rPr>
              <a:t>Ceci n’est qu’un échantillon du nombre d’événements évidemment.</a:t>
            </a:r>
          </a:p>
          <a:p>
            <a:pPr marL="216000" indent="-215280">
              <a:lnSpc>
                <a:spcPct val="100000"/>
              </a:lnSpc>
              <a:tabLst>
                <a:tab pos="0" algn="l"/>
              </a:tabLst>
            </a:pPr>
            <a:endParaRPr lang="fr-FR" sz="2000" b="0" strike="noStrike" spc="-1" dirty="0">
              <a:latin typeface="Arial"/>
            </a:endParaRPr>
          </a:p>
          <a:p>
            <a:pPr marL="216000" indent="-215280">
              <a:lnSpc>
                <a:spcPct val="100000"/>
              </a:lnSpc>
              <a:tabLst>
                <a:tab pos="0" algn="l"/>
              </a:tabLst>
            </a:pPr>
            <a:r>
              <a:rPr lang="fr-FR" sz="2000" b="0" strike="noStrike" spc="-1" dirty="0">
                <a:latin typeface="Arial"/>
              </a:rPr>
              <a:t>La zone de l’accident figurait parmi les zones sensibles qui avait été identifiée dans une étude faite pour l’éolien, ce qui montre aussi l’importance de la connaissance et de la mise à disposition de l’information </a:t>
            </a:r>
            <a:r>
              <a:rPr lang="fr-FR" sz="2000" b="0" strike="noStrike" spc="-1" dirty="0">
                <a:latin typeface="+mn-lt"/>
              </a:rPr>
              <a:t>aux pilotes. https://4vultures.org/blog/bearded-vulture-fatally-collides-with-a-helicopter-in-switzerland/ </a:t>
            </a:r>
            <a:endParaRPr lang="fr-FR" sz="2000" b="0" strike="noStrike" spc="-1" dirty="0">
              <a:latin typeface="Arial"/>
            </a:endParaRP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7</a:t>
            </a:fld>
            <a:endParaRPr lang="fr-FR" sz="1200" b="0" strike="noStrike" spc="-1">
              <a:latin typeface="Arial"/>
            </a:endParaRPr>
          </a:p>
        </p:txBody>
      </p:sp>
    </p:spTree>
    <p:extLst>
      <p:ext uri="{BB962C8B-B14F-4D97-AF65-F5344CB8AC3E}">
        <p14:creationId xmlns:p14="http://schemas.microsoft.com/office/powerpoint/2010/main" val="204550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381000" y="685800"/>
            <a:ext cx="6094413" cy="3427413"/>
          </a:xfrm>
          <a:prstGeom prst="rect">
            <a:avLst/>
          </a:prstGeom>
        </p:spPr>
      </p:sp>
      <p:sp>
        <p:nvSpPr>
          <p:cNvPr id="27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Les espèces impliquées dans les collisions peuvent être vulnérables, leur population étant pour certaine menacée, or lorsqu’il y a collision, l’animal meurt quasi systématiquement. Donc il y a un véritable enjeu de protection, de conservation des espèces à prendre en compte également lorsqu’on parle de collision animalière. </a:t>
            </a:r>
          </a:p>
        </p:txBody>
      </p:sp>
      <p:sp>
        <p:nvSpPr>
          <p:cNvPr id="280" name="CustomShape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8</a:t>
            </a:fld>
            <a:endParaRPr lang="fr-FR" sz="1200" b="0" strike="noStrike" spc="-1">
              <a:latin typeface="Arial"/>
            </a:endParaRPr>
          </a:p>
        </p:txBody>
      </p:sp>
    </p:spTree>
    <p:extLst>
      <p:ext uri="{BB962C8B-B14F-4D97-AF65-F5344CB8AC3E}">
        <p14:creationId xmlns:p14="http://schemas.microsoft.com/office/powerpoint/2010/main" val="49681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C942-0C97-708B-CB90-5E8500662116}"/>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547B1F11-02D1-2E00-CD6A-384A90743978}"/>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EAA6A92F-213E-512D-B610-19B549FCAAD3}"/>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endParaRPr lang="fr-FR" sz="2000" b="0" strike="noStrike" spc="-1" dirty="0">
              <a:latin typeface="Arial"/>
            </a:endParaRPr>
          </a:p>
        </p:txBody>
      </p:sp>
      <p:sp>
        <p:nvSpPr>
          <p:cNvPr id="280" name="CustomShape 3">
            <a:extLst>
              <a:ext uri="{FF2B5EF4-FFF2-40B4-BE49-F238E27FC236}">
                <a16:creationId xmlns:a16="http://schemas.microsoft.com/office/drawing/2014/main" id="{563D8912-B1CD-5BC5-0AC6-4812C0ADD725}"/>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9</a:t>
            </a:fld>
            <a:endParaRPr lang="fr-FR" sz="1200" b="0" strike="noStrike" spc="-1">
              <a:latin typeface="Arial"/>
            </a:endParaRPr>
          </a:p>
        </p:txBody>
      </p:sp>
    </p:spTree>
    <p:extLst>
      <p:ext uri="{BB962C8B-B14F-4D97-AF65-F5344CB8AC3E}">
        <p14:creationId xmlns:p14="http://schemas.microsoft.com/office/powerpoint/2010/main" val="206021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6E31-11B6-C5A0-2A6A-ACABBDBCBEE8}"/>
            </a:ext>
          </a:extLst>
        </p:cNvPr>
        <p:cNvGrpSpPr/>
        <p:nvPr/>
      </p:nvGrpSpPr>
      <p:grpSpPr>
        <a:xfrm>
          <a:off x="0" y="0"/>
          <a:ext cx="0" cy="0"/>
          <a:chOff x="0" y="0"/>
          <a:chExt cx="0" cy="0"/>
        </a:xfrm>
      </p:grpSpPr>
      <p:sp>
        <p:nvSpPr>
          <p:cNvPr id="278" name="PlaceHolder 1">
            <a:extLst>
              <a:ext uri="{FF2B5EF4-FFF2-40B4-BE49-F238E27FC236}">
                <a16:creationId xmlns:a16="http://schemas.microsoft.com/office/drawing/2014/main" id="{AB029900-36C6-DFDB-61E0-3928C2D9A536}"/>
              </a:ext>
            </a:extLst>
          </p:cNvPr>
          <p:cNvSpPr>
            <a:spLocks noGrp="1" noRot="1" noChangeAspect="1"/>
          </p:cNvSpPr>
          <p:nvPr>
            <p:ph type="sldImg"/>
          </p:nvPr>
        </p:nvSpPr>
        <p:spPr>
          <a:xfrm>
            <a:off x="381000" y="685800"/>
            <a:ext cx="6094413" cy="3427413"/>
          </a:xfrm>
          <a:prstGeom prst="rect">
            <a:avLst/>
          </a:prstGeom>
        </p:spPr>
      </p:sp>
      <p:sp>
        <p:nvSpPr>
          <p:cNvPr id="279" name="PlaceHolder 2">
            <a:extLst>
              <a:ext uri="{FF2B5EF4-FFF2-40B4-BE49-F238E27FC236}">
                <a16:creationId xmlns:a16="http://schemas.microsoft.com/office/drawing/2014/main" id="{47436964-7105-17F9-B41E-AEB46D108D8A}"/>
              </a:ext>
            </a:extLst>
          </p:cNvPr>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Les espèces impliquées dans les collisions peuvent être vulnérables, leur population étant pour certaine menacée, or lorsqu’il y a collision, l’animal meurt quasi systématiquement. Donc il y a un véritable enjeu de protection, de conservation des espèces à prendre en compte également lorsqu’on parle de collision animalière. </a:t>
            </a:r>
          </a:p>
        </p:txBody>
      </p:sp>
      <p:sp>
        <p:nvSpPr>
          <p:cNvPr id="280" name="CustomShape 3">
            <a:extLst>
              <a:ext uri="{FF2B5EF4-FFF2-40B4-BE49-F238E27FC236}">
                <a16:creationId xmlns:a16="http://schemas.microsoft.com/office/drawing/2014/main" id="{A5425CB4-09FD-4993-ABA1-7BB2FB0A2633}"/>
              </a:ext>
            </a:extLst>
          </p:cNvPr>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666C47C-C32A-419C-A754-9A0246DBAD76}" type="slidenum">
              <a:rPr lang="fr-FR" sz="1200" b="0" strike="noStrike" spc="-1">
                <a:solidFill>
                  <a:srgbClr val="000000"/>
                </a:solidFill>
                <a:latin typeface="Arial"/>
              </a:rPr>
              <a:t>10</a:t>
            </a:fld>
            <a:endParaRPr lang="fr-FR" sz="1200" b="0" strike="noStrike" spc="-1">
              <a:latin typeface="Arial"/>
            </a:endParaRPr>
          </a:p>
        </p:txBody>
      </p:sp>
    </p:spTree>
    <p:extLst>
      <p:ext uri="{BB962C8B-B14F-4D97-AF65-F5344CB8AC3E}">
        <p14:creationId xmlns:p14="http://schemas.microsoft.com/office/powerpoint/2010/main" val="213158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2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fr-FR" sz="3200" b="0" strike="noStrike" spc="-1">
              <a:latin typeface="Arial"/>
            </a:endParaRPr>
          </a:p>
        </p:txBody>
      </p:sp>
      <p:sp>
        <p:nvSpPr>
          <p:cNvPr id="2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3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3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3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fr-FR" sz="3200" b="0" strike="noStrike" spc="-1">
              <a:latin typeface="Arial"/>
            </a:endParaRPr>
          </a:p>
        </p:txBody>
      </p:sp>
      <p:sp>
        <p:nvSpPr>
          <p:cNvPr id="3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36"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fr-FR" sz="3200" b="0" strike="noStrike" spc="-1">
              <a:latin typeface="Arial"/>
            </a:endParaRPr>
          </a:p>
        </p:txBody>
      </p:sp>
      <p:sp>
        <p:nvSpPr>
          <p:cNvPr id="37"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fr-FR" sz="3200" b="0" strike="noStrike" spc="-1">
              <a:latin typeface="Arial"/>
            </a:endParaRPr>
          </a:p>
        </p:txBody>
      </p:sp>
      <p:sp>
        <p:nvSpPr>
          <p:cNvPr id="38"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fr-FR" sz="3200" b="0" strike="noStrike" spc="-1">
              <a:latin typeface="Arial"/>
            </a:endParaRPr>
          </a:p>
        </p:txBody>
      </p:sp>
      <p:sp>
        <p:nvSpPr>
          <p:cNvPr id="39"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fr-FR" sz="3200" b="0" strike="noStrike" spc="-1">
              <a:latin typeface="Arial"/>
            </a:endParaRPr>
          </a:p>
        </p:txBody>
      </p:sp>
      <p:sp>
        <p:nvSpPr>
          <p:cNvPr id="40"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fr-FR" sz="3200" b="0" strike="noStrike" spc="-1">
              <a:latin typeface="Arial"/>
            </a:endParaRPr>
          </a:p>
        </p:txBody>
      </p:sp>
      <p:sp>
        <p:nvSpPr>
          <p:cNvPr id="41"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87"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8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9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fr-FR" sz="3200" b="0" strike="noStrike" spc="-1">
              <a:latin typeface="Arial"/>
            </a:endParaRPr>
          </a:p>
        </p:txBody>
      </p:sp>
      <p:sp>
        <p:nvSpPr>
          <p:cNvPr id="9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9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9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fr-FR" sz="3200" b="0" strike="noStrike" spc="-1">
              <a:latin typeface="Arial"/>
            </a:endParaRPr>
          </a:p>
        </p:txBody>
      </p:sp>
      <p:sp>
        <p:nvSpPr>
          <p:cNvPr id="9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7"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0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fr-FR" sz="3200" b="0" strike="noStrike" spc="-1">
              <a:latin typeface="Arial"/>
            </a:endParaRPr>
          </a:p>
        </p:txBody>
      </p:sp>
      <p:sp>
        <p:nvSpPr>
          <p:cNvPr id="10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10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0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10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10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0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fr-FR" sz="3200" b="0" strike="noStrike" spc="-1">
              <a:latin typeface="Arial"/>
            </a:endParaRPr>
          </a:p>
        </p:txBody>
      </p:sp>
      <p:sp>
        <p:nvSpPr>
          <p:cNvPr id="10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1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11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11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fr-FR" sz="3200" b="0" strike="noStrike" spc="-1">
              <a:latin typeface="Arial"/>
            </a:endParaRPr>
          </a:p>
        </p:txBody>
      </p:sp>
      <p:sp>
        <p:nvSpPr>
          <p:cNvPr id="11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16"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fr-FR" sz="3200" b="0" strike="noStrike" spc="-1">
              <a:latin typeface="Arial"/>
            </a:endParaRPr>
          </a:p>
        </p:txBody>
      </p:sp>
      <p:sp>
        <p:nvSpPr>
          <p:cNvPr id="117"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fr-FR" sz="3200" b="0" strike="noStrike" spc="-1">
              <a:latin typeface="Arial"/>
            </a:endParaRPr>
          </a:p>
        </p:txBody>
      </p:sp>
      <p:sp>
        <p:nvSpPr>
          <p:cNvPr id="118"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fr-FR" sz="3200" b="0" strike="noStrike" spc="-1">
              <a:latin typeface="Arial"/>
            </a:endParaRPr>
          </a:p>
        </p:txBody>
      </p:sp>
      <p:sp>
        <p:nvSpPr>
          <p:cNvPr id="119"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fr-FR" sz="3200" b="0" strike="noStrike" spc="-1">
              <a:latin typeface="Arial"/>
            </a:endParaRPr>
          </a:p>
        </p:txBody>
      </p:sp>
      <p:sp>
        <p:nvSpPr>
          <p:cNvPr id="120"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fr-FR" sz="3200" b="0" strike="noStrike" spc="-1">
              <a:latin typeface="Arial"/>
            </a:endParaRPr>
          </a:p>
        </p:txBody>
      </p:sp>
      <p:sp>
        <p:nvSpPr>
          <p:cNvPr id="121"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fr-FR" sz="3200" b="0" strike="noStrike" spc="-1">
              <a:latin typeface="Arial"/>
            </a:endParaRPr>
          </a:p>
        </p:txBody>
      </p:sp>
      <p:sp>
        <p:nvSpPr>
          <p:cNvPr id="1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1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2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fr-FR" sz="4400" b="0" strike="noStrike" spc="-1">
              <a:latin typeface="Arial"/>
            </a:endParaRPr>
          </a:p>
        </p:txBody>
      </p:sp>
      <p:sp>
        <p:nvSpPr>
          <p:cNvPr id="2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fr-FR" sz="3200" b="0" strike="noStrike" spc="-1">
              <a:latin typeface="Arial"/>
            </a:endParaRPr>
          </a:p>
        </p:txBody>
      </p:sp>
      <p:sp>
        <p:nvSpPr>
          <p:cNvPr id="2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Line 1"/>
          <p:cNvSpPr/>
          <p:nvPr/>
        </p:nvSpPr>
        <p:spPr>
          <a:xfrm>
            <a:off x="360000" y="4784400"/>
            <a:ext cx="8424000" cy="360"/>
          </a:xfrm>
          <a:prstGeom prst="line">
            <a:avLst/>
          </a:prstGeom>
          <a:ln w="10160">
            <a:solidFill>
              <a:schemeClr val="tx1"/>
            </a:solidFill>
            <a:round/>
          </a:ln>
        </p:spPr>
        <p:style>
          <a:lnRef idx="1">
            <a:schemeClr val="accent1"/>
          </a:lnRef>
          <a:fillRef idx="0">
            <a:schemeClr val="accent1"/>
          </a:fillRef>
          <a:effectRef idx="0">
            <a:schemeClr val="accent1"/>
          </a:effectRef>
          <a:fontRef idx="minor"/>
        </p:style>
        <p:txBody>
          <a:bodyPr/>
          <a:lstStyle/>
          <a:p>
            <a:endParaRPr lang="fr-FR"/>
          </a:p>
        </p:txBody>
      </p:sp>
      <p:pic>
        <p:nvPicPr>
          <p:cNvPr id="7" name="Image 6"/>
          <p:cNvPicPr/>
          <p:nvPr/>
        </p:nvPicPr>
        <p:blipFill>
          <a:blip r:embed="rId14"/>
          <a:stretch/>
        </p:blipFill>
        <p:spPr>
          <a:xfrm>
            <a:off x="-9720" y="3240"/>
            <a:ext cx="1693440" cy="852480"/>
          </a:xfrm>
          <a:prstGeom prst="rect">
            <a:avLst/>
          </a:prstGeom>
          <a:ln w="0">
            <a:noFill/>
          </a:ln>
        </p:spPr>
      </p:pic>
      <p:sp>
        <p:nvSpPr>
          <p:cNvPr id="2" name="Line 2"/>
          <p:cNvSpPr/>
          <p:nvPr/>
        </p:nvSpPr>
        <p:spPr>
          <a:xfrm>
            <a:off x="360000" y="4784400"/>
            <a:ext cx="8424000" cy="360"/>
          </a:xfrm>
          <a:prstGeom prst="line">
            <a:avLst/>
          </a:prstGeom>
          <a:ln w="10160">
            <a:solidFill>
              <a:schemeClr val="tx1"/>
            </a:solidFill>
            <a:round/>
          </a:ln>
        </p:spPr>
        <p:style>
          <a:lnRef idx="1">
            <a:schemeClr val="accent1"/>
          </a:lnRef>
          <a:fillRef idx="0">
            <a:schemeClr val="accent1"/>
          </a:fillRef>
          <a:effectRef idx="0">
            <a:schemeClr val="accent1"/>
          </a:effectRef>
          <a:fontRef idx="minor"/>
        </p:style>
        <p:txBody>
          <a:bodyPr/>
          <a:lstStyle/>
          <a:p>
            <a:endParaRPr lang="fr-FR"/>
          </a:p>
        </p:txBody>
      </p:sp>
      <p:pic>
        <p:nvPicPr>
          <p:cNvPr id="3" name="Image 5"/>
          <p:cNvPicPr/>
          <p:nvPr/>
        </p:nvPicPr>
        <p:blipFill>
          <a:blip r:embed="rId15"/>
          <a:stretch/>
        </p:blipFill>
        <p:spPr>
          <a:xfrm>
            <a:off x="0" y="6120"/>
            <a:ext cx="9142920" cy="1797120"/>
          </a:xfrm>
          <a:prstGeom prst="rect">
            <a:avLst/>
          </a:prstGeom>
          <a:ln w="0">
            <a:noFill/>
          </a:ln>
        </p:spPr>
      </p:pic>
      <p:sp>
        <p:nvSpPr>
          <p:cNvPr id="4" name="PlaceHolder 3"/>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5" name="PlaceHolder 4"/>
          <p:cNvSpPr>
            <a:spLocks noGrp="1"/>
          </p:cNvSpPr>
          <p:nvPr>
            <p:ph type="body"/>
          </p:nvPr>
        </p:nvSpPr>
        <p:spPr>
          <a:xfrm>
            <a:off x="457200" y="1203480"/>
            <a:ext cx="8229240" cy="2982960"/>
          </a:xfrm>
          <a:prstGeom prst="rect">
            <a:avLst/>
          </a:prstGeom>
        </p:spPr>
        <p:txBody>
          <a:bodyPr lIns="0" tIns="0" rIns="0" bIns="0">
            <a:normAutofit fontScale="80000"/>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Line 1"/>
          <p:cNvSpPr/>
          <p:nvPr/>
        </p:nvSpPr>
        <p:spPr>
          <a:xfrm>
            <a:off x="360000" y="4784400"/>
            <a:ext cx="8424000" cy="360"/>
          </a:xfrm>
          <a:prstGeom prst="line">
            <a:avLst/>
          </a:prstGeom>
          <a:ln w="10160">
            <a:solidFill>
              <a:schemeClr val="tx1"/>
            </a:solidFill>
            <a:round/>
          </a:ln>
        </p:spPr>
        <p:style>
          <a:lnRef idx="1">
            <a:schemeClr val="accent1"/>
          </a:lnRef>
          <a:fillRef idx="0">
            <a:schemeClr val="accent1"/>
          </a:fillRef>
          <a:effectRef idx="0">
            <a:schemeClr val="accent1"/>
          </a:effectRef>
          <a:fontRef idx="minor"/>
        </p:style>
        <p:txBody>
          <a:bodyPr/>
          <a:lstStyle/>
          <a:p>
            <a:endParaRPr lang="fr-FR"/>
          </a:p>
        </p:txBody>
      </p:sp>
      <p:pic>
        <p:nvPicPr>
          <p:cNvPr id="83" name="Image 6"/>
          <p:cNvPicPr/>
          <p:nvPr/>
        </p:nvPicPr>
        <p:blipFill>
          <a:blip r:embed="rId14"/>
          <a:stretch/>
        </p:blipFill>
        <p:spPr>
          <a:xfrm>
            <a:off x="-9720" y="3240"/>
            <a:ext cx="1693440" cy="852480"/>
          </a:xfrm>
          <a:prstGeom prst="rect">
            <a:avLst/>
          </a:prstGeom>
          <a:ln w="0">
            <a:noFill/>
          </a:ln>
        </p:spPr>
      </p:pic>
      <p:sp>
        <p:nvSpPr>
          <p:cNvPr id="84" name="PlaceHolder 2"/>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85" name="PlaceHolder 3"/>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pic>
        <p:nvPicPr>
          <p:cNvPr id="2" name="Image 1">
            <a:extLst>
              <a:ext uri="{FF2B5EF4-FFF2-40B4-BE49-F238E27FC236}">
                <a16:creationId xmlns:a16="http://schemas.microsoft.com/office/drawing/2014/main" id="{886350A8-B187-8271-B181-48AF1990F62D}"/>
              </a:ext>
            </a:extLst>
          </p:cNvPr>
          <p:cNvPicPr>
            <a:picLocks noChangeAspect="1"/>
          </p:cNvPicPr>
          <p:nvPr userDrawn="1"/>
        </p:nvPicPr>
        <p:blipFill>
          <a:blip r:embed="rId15"/>
          <a:stretch>
            <a:fillRect/>
          </a:stretch>
        </p:blipFill>
        <p:spPr>
          <a:xfrm>
            <a:off x="1425396" y="153266"/>
            <a:ext cx="422722" cy="422722"/>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4_71B07FFD.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5_A2133EA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1_601BF25B.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18/10/relationships/comments" Target="../comments/modernComment_136_5D96F851.xml"/><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www.youtube.com/watch?v=uXTDQtszhGc"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https://www.sia.aviation-civile.gouv.f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hyperlink" Target="https://sofia-briefing.aviation-civile.gouv.fr/sofia/pages/homepage.html" TargetMode="External"/><Relationship Id="rId4" Type="http://schemas.openxmlformats.org/officeDocument/2006/relationships/hyperlink" Target="https://www.stac.aviation-civile.gouv.fr/fr/zsm" TargetMode="External"/><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vimeo.com/1039905390?fl=pl&amp;fe=s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tac.aviation-civile.gouv.fr/fr/zsm"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40_1A47F89C.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microsoft.com/office/2018/10/relationships/comments" Target="../comments/modernComment_12C_20642D19.xm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ffplum.fr/securite/rex/declarer-rex"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ac.aviation-civile.gouv.fr/fr/publications/collisions-aviaires-en-aviation-generale"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www.nouvelle-aquitaine.developpement-durable.gouv.fr/le-gypaete-barbu-a1738.html" TargetMode="External"/><Relationship Id="rId5" Type="http://schemas.openxmlformats.org/officeDocument/2006/relationships/hyperlink" Target="https://theses.hal.science/tel-05262046/document" TargetMode="External"/><Relationship Id="rId4" Type="http://schemas.openxmlformats.org/officeDocument/2006/relationships/hyperlink" Target="https://www.acat-toulouse.org/uploads/media_items/risques-aviaires-conseils-de-cohabitation-et-de-comportement.original.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arnaud.delbary@developpement-durable.gouv.fr"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mailto:stac-biodiversite-bf@aviation-civile.gouv.fr" TargetMode="External"/><Relationship Id="rId4" Type="http://schemas.openxmlformats.org/officeDocument/2006/relationships/hyperlink" Target="mailto:helene.loustau@lpo.fr"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tac.aviation-civile.gouv.fr/fr/environnement/aeroports-biodiversit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stac.aviation-civile.gouv.fr/fr/securite-aerodromes/gestion-risque-animali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w.stac.aviation-civile.gouv.fr/fr/publications/collisions-animalieres-annee-2024-bulletin-statistique"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stac.aviation-civile.gouv.fr/fr/publications/collisions-aviaires-en-aviation-general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0_8A18792E.xml"/><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0" y="0"/>
            <a:ext cx="178920" cy="178920"/>
          </a:xfrm>
          <a:prstGeom prst="rect">
            <a:avLst/>
          </a:prstGeom>
          <a:noFill/>
          <a:ln w="0">
            <a:solidFill>
              <a:srgbClr val="000000">
                <a:alpha val="0"/>
              </a:srgbClr>
            </a:solidFill>
          </a:ln>
        </p:spPr>
        <p:style>
          <a:lnRef idx="0">
            <a:scrgbClr r="0" g="0" b="0"/>
          </a:lnRef>
          <a:fillRef idx="0">
            <a:scrgbClr r="0" g="0" b="0"/>
          </a:fillRef>
          <a:effectRef idx="0">
            <a:scrgbClr r="0" g="0" b="0"/>
          </a:effectRef>
          <a:fontRef idx="minor"/>
        </p:style>
        <p:txBody>
          <a:bodyPr/>
          <a:lstStyle/>
          <a:p>
            <a:endParaRPr lang="fr-FR"/>
          </a:p>
        </p:txBody>
      </p:sp>
      <p:sp>
        <p:nvSpPr>
          <p:cNvPr id="132" name="CustomShape 5"/>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6C731A81-7F66-4B92-80AC-56524E906A08}" type="slidenum">
              <a:rPr lang="fr-FR" sz="750" b="1" strike="noStrike" spc="-1">
                <a:solidFill>
                  <a:srgbClr val="000000"/>
                </a:solidFill>
                <a:latin typeface="Arial"/>
                <a:ea typeface="DejaVu Sans"/>
              </a:rPr>
              <a:t>1</a:t>
            </a:fld>
            <a:endParaRPr lang="fr-FR" sz="750" b="0" strike="noStrike" spc="-1">
              <a:latin typeface="Arial"/>
            </a:endParaRPr>
          </a:p>
        </p:txBody>
      </p:sp>
      <p:sp>
        <p:nvSpPr>
          <p:cNvPr id="129" name="CustomShape 2"/>
          <p:cNvSpPr/>
          <p:nvPr/>
        </p:nvSpPr>
        <p:spPr>
          <a:xfrm>
            <a:off x="324255" y="2137282"/>
            <a:ext cx="8458666" cy="758065"/>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0" algn="l"/>
              </a:tabLst>
            </a:pPr>
            <a:r>
              <a:rPr lang="fr-FR" sz="2800" b="1" strike="noStrike" cap="all" spc="-1">
                <a:solidFill>
                  <a:srgbClr val="000000"/>
                </a:solidFill>
                <a:latin typeface="Arial"/>
                <a:ea typeface="DejaVu Sans"/>
              </a:rPr>
              <a:t>Cohabitation entre activités aériennes et GRANDS RAPACES</a:t>
            </a:r>
          </a:p>
        </p:txBody>
      </p:sp>
      <p:sp>
        <p:nvSpPr>
          <p:cNvPr id="3" name="ZoneTexte 2">
            <a:extLst>
              <a:ext uri="{FF2B5EF4-FFF2-40B4-BE49-F238E27FC236}">
                <a16:creationId xmlns:a16="http://schemas.microsoft.com/office/drawing/2014/main" id="{D24FE840-315B-4D19-7D76-ED402559537F}"/>
              </a:ext>
            </a:extLst>
          </p:cNvPr>
          <p:cNvSpPr txBox="1"/>
          <p:nvPr/>
        </p:nvSpPr>
        <p:spPr>
          <a:xfrm>
            <a:off x="1181364" y="3135315"/>
            <a:ext cx="7017096" cy="424732"/>
          </a:xfrm>
          <a:prstGeom prst="rect">
            <a:avLst/>
          </a:prstGeom>
          <a:noFill/>
        </p:spPr>
        <p:txBody>
          <a:bodyPr wrap="square">
            <a:spAutoFit/>
          </a:bodyPr>
          <a:lstStyle/>
          <a:p>
            <a:pPr algn="ctr">
              <a:lnSpc>
                <a:spcPct val="90000"/>
              </a:lnSpc>
              <a:tabLst>
                <a:tab pos="0" algn="l"/>
              </a:tabLst>
            </a:pPr>
            <a:r>
              <a:rPr lang="fr-FR" sz="2400" b="1" strike="noStrike" cap="all" spc="-1">
                <a:solidFill>
                  <a:srgbClr val="000000"/>
                </a:solidFill>
                <a:latin typeface="Arial"/>
                <a:ea typeface="DejaVu Sans"/>
              </a:rPr>
              <a:t>Zones de Sensibilité Majeure</a:t>
            </a:r>
            <a:endParaRPr lang="fr-FR" sz="2400" b="0" strike="noStrike" spc="-1">
              <a:latin typeface="Arial"/>
            </a:endParaRPr>
          </a:p>
        </p:txBody>
      </p:sp>
      <p:sp>
        <p:nvSpPr>
          <p:cNvPr id="2" name="CustomShape 2">
            <a:extLst>
              <a:ext uri="{FF2B5EF4-FFF2-40B4-BE49-F238E27FC236}">
                <a16:creationId xmlns:a16="http://schemas.microsoft.com/office/drawing/2014/main" id="{E286A11F-2B48-3495-800F-EF34E679257E}"/>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pic>
        <p:nvPicPr>
          <p:cNvPr id="4" name="Image 3">
            <a:extLst>
              <a:ext uri="{FF2B5EF4-FFF2-40B4-BE49-F238E27FC236}">
                <a16:creationId xmlns:a16="http://schemas.microsoft.com/office/drawing/2014/main" id="{69868225-70AB-2DAF-4F08-F24D013AB7B7}"/>
              </a:ext>
            </a:extLst>
          </p:cNvPr>
          <p:cNvPicPr>
            <a:picLocks noChangeAspect="1"/>
          </p:cNvPicPr>
          <p:nvPr/>
        </p:nvPicPr>
        <p:blipFill>
          <a:blip r:embed="rId2"/>
          <a:stretch>
            <a:fillRect/>
          </a:stretch>
        </p:blipFill>
        <p:spPr>
          <a:xfrm>
            <a:off x="3478226" y="128229"/>
            <a:ext cx="1709857" cy="1709857"/>
          </a:xfrm>
          <a:prstGeom prst="rect">
            <a:avLst/>
          </a:prstGeom>
        </p:spPr>
      </p:pic>
      <p:sp>
        <p:nvSpPr>
          <p:cNvPr id="5" name="ZoneTexte 4">
            <a:extLst>
              <a:ext uri="{FF2B5EF4-FFF2-40B4-BE49-F238E27FC236}">
                <a16:creationId xmlns:a16="http://schemas.microsoft.com/office/drawing/2014/main" id="{90603B38-BDA7-F51A-C872-FED9EEC3A1BD}"/>
              </a:ext>
            </a:extLst>
          </p:cNvPr>
          <p:cNvSpPr txBox="1"/>
          <p:nvPr/>
        </p:nvSpPr>
        <p:spPr>
          <a:xfrm>
            <a:off x="1748970" y="3965215"/>
            <a:ext cx="5805715" cy="369332"/>
          </a:xfrm>
          <a:prstGeom prst="rect">
            <a:avLst/>
          </a:prstGeom>
          <a:noFill/>
        </p:spPr>
        <p:txBody>
          <a:bodyPr wrap="square" lIns="91440" tIns="45720" rIns="91440" bIns="45720" rtlCol="0" anchor="t">
            <a:spAutoFit/>
          </a:bodyPr>
          <a:lstStyle/>
          <a:p>
            <a:pPr algn="ctr"/>
            <a:r>
              <a:rPr lang="fr-FR" i="1"/>
              <a:t>Hélène LOUSTAU (LPO) - Myriam GAY (CRA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9E7B-BF27-0028-07EF-B90062F839A7}"/>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E31AB99A-FA27-C2E6-9FAA-EF86721EE59F}"/>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10</a:t>
            </a:fld>
            <a:endParaRPr lang="fr-FR" sz="750" b="0" strike="noStrike" spc="-1">
              <a:latin typeface="Arial"/>
            </a:endParaRPr>
          </a:p>
        </p:txBody>
      </p:sp>
      <p:sp>
        <p:nvSpPr>
          <p:cNvPr id="2" name="CustomShape 2">
            <a:extLst>
              <a:ext uri="{FF2B5EF4-FFF2-40B4-BE49-F238E27FC236}">
                <a16:creationId xmlns:a16="http://schemas.microsoft.com/office/drawing/2014/main" id="{808D37E0-6A29-0C83-DD47-80F9B37A1F07}"/>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490B466C-8C8B-B5A5-DA8C-28B0FED44437}"/>
              </a:ext>
            </a:extLst>
          </p:cNvPr>
          <p:cNvSpPr txBox="1"/>
          <p:nvPr/>
        </p:nvSpPr>
        <p:spPr>
          <a:xfrm>
            <a:off x="1880681" y="239949"/>
            <a:ext cx="6902239" cy="400110"/>
          </a:xfrm>
          <a:prstGeom prst="rect">
            <a:avLst/>
          </a:prstGeom>
          <a:noFill/>
        </p:spPr>
        <p:txBody>
          <a:bodyPr wrap="square" lIns="91440" tIns="45720" rIns="91440" bIns="45720" rtlCol="0" anchor="t">
            <a:spAutoFit/>
          </a:bodyPr>
          <a:lstStyle/>
          <a:p>
            <a:pPr algn="ctr"/>
            <a:r>
              <a:rPr lang="fr-FR" sz="2000" b="1"/>
              <a:t>ENJEU DE PROTECTION DES ESPECES</a:t>
            </a:r>
          </a:p>
        </p:txBody>
      </p:sp>
      <p:pic>
        <p:nvPicPr>
          <p:cNvPr id="5" name="Image 4">
            <a:extLst>
              <a:ext uri="{FF2B5EF4-FFF2-40B4-BE49-F238E27FC236}">
                <a16:creationId xmlns:a16="http://schemas.microsoft.com/office/drawing/2014/main" id="{10DE1BA2-211B-A60D-EDD8-7E32F7E8AA7D}"/>
              </a:ext>
            </a:extLst>
          </p:cNvPr>
          <p:cNvPicPr>
            <a:picLocks noChangeAspect="1"/>
          </p:cNvPicPr>
          <p:nvPr/>
        </p:nvPicPr>
        <p:blipFill>
          <a:blip r:embed="rId3"/>
          <a:stretch>
            <a:fillRect/>
          </a:stretch>
        </p:blipFill>
        <p:spPr>
          <a:xfrm>
            <a:off x="3693788" y="1180214"/>
            <a:ext cx="5161623" cy="3019646"/>
          </a:xfrm>
          <a:prstGeom prst="rect">
            <a:avLst/>
          </a:prstGeom>
        </p:spPr>
      </p:pic>
      <p:sp>
        <p:nvSpPr>
          <p:cNvPr id="6" name="ZoneTexte 5">
            <a:extLst>
              <a:ext uri="{FF2B5EF4-FFF2-40B4-BE49-F238E27FC236}">
                <a16:creationId xmlns:a16="http://schemas.microsoft.com/office/drawing/2014/main" id="{88F99277-42A8-52CA-697B-5250D1FD06FC}"/>
              </a:ext>
            </a:extLst>
          </p:cNvPr>
          <p:cNvSpPr txBox="1"/>
          <p:nvPr/>
        </p:nvSpPr>
        <p:spPr>
          <a:xfrm>
            <a:off x="327062" y="1222746"/>
            <a:ext cx="3490026" cy="3139321"/>
          </a:xfrm>
          <a:prstGeom prst="rect">
            <a:avLst/>
          </a:prstGeom>
          <a:noFill/>
        </p:spPr>
        <p:txBody>
          <a:bodyPr wrap="square" lIns="91440" tIns="45720" rIns="91440" bIns="45720" rtlCol="0" anchor="t">
            <a:spAutoFit/>
          </a:bodyPr>
          <a:lstStyle/>
          <a:p>
            <a:r>
              <a:rPr lang="fr-FR" b="1" dirty="0"/>
              <a:t>Des espèces qui ont failli disparaître </a:t>
            </a:r>
            <a:r>
              <a:rPr lang="fr-FR" dirty="0"/>
              <a:t>:</a:t>
            </a:r>
          </a:p>
          <a:p>
            <a:endParaRPr lang="fr-FR" dirty="0"/>
          </a:p>
          <a:p>
            <a:pPr marL="285750" indent="-285750">
              <a:buFont typeface="Arial" panose="020B0604020202020204" pitchFamily="34" charset="0"/>
              <a:buChar char="•"/>
            </a:pPr>
            <a:r>
              <a:rPr lang="fr-FR" dirty="0"/>
              <a:t>Aires de répartition des espèces considérablement réduites au 19</a:t>
            </a:r>
            <a:r>
              <a:rPr lang="fr-FR" baseline="30000" dirty="0"/>
              <a:t>e</a:t>
            </a:r>
            <a:r>
              <a:rPr lang="fr-FR" dirty="0"/>
              <a:t> et 20</a:t>
            </a:r>
            <a:r>
              <a:rPr lang="fr-FR" baseline="30000" dirty="0"/>
              <a:t>e</a:t>
            </a:r>
            <a:r>
              <a:rPr lang="fr-FR" dirty="0"/>
              <a:t> siècle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En France, ces espèces ont pu être sauvées grâce à différentes actions à partir des années 70</a:t>
            </a:r>
          </a:p>
        </p:txBody>
      </p:sp>
    </p:spTree>
    <p:extLst>
      <p:ext uri="{BB962C8B-B14F-4D97-AF65-F5344CB8AC3E}">
        <p14:creationId xmlns:p14="http://schemas.microsoft.com/office/powerpoint/2010/main" val="82445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11</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rtlCol="0">
            <a:spAutoFit/>
          </a:bodyPr>
          <a:lstStyle/>
          <a:p>
            <a:pPr algn="ctr"/>
            <a:r>
              <a:rPr lang="fr-FR" sz="2000" b="1"/>
              <a:t>ENJEU DE PROTECTION DES ESPECES - REGLEMENTATION</a:t>
            </a:r>
          </a:p>
        </p:txBody>
      </p:sp>
      <p:sp>
        <p:nvSpPr>
          <p:cNvPr id="5" name="ZoneTexte 4">
            <a:extLst>
              <a:ext uri="{FF2B5EF4-FFF2-40B4-BE49-F238E27FC236}">
                <a16:creationId xmlns:a16="http://schemas.microsoft.com/office/drawing/2014/main" id="{36BD2ECA-0D5D-E5E2-DB2D-8119866D45E3}"/>
              </a:ext>
            </a:extLst>
          </p:cNvPr>
          <p:cNvSpPr txBox="1"/>
          <p:nvPr/>
        </p:nvSpPr>
        <p:spPr>
          <a:xfrm>
            <a:off x="567447" y="1290534"/>
            <a:ext cx="8009106" cy="338554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fr-FR" sz="1600" b="1"/>
              <a:t>Tous les rapaces sont protégés au niveau national (arrêté ministériel du 29 octobre 2009) </a:t>
            </a:r>
          </a:p>
          <a:p>
            <a:pPr lvl="1"/>
            <a:r>
              <a:rPr lang="fr-FR" sz="1600" i="1"/>
              <a:t>Pour ces espèces : « La perturbation intentionnelle des oiseaux, notamment en période de reproduction (...) » est interdite (Art. 3).</a:t>
            </a:r>
          </a:p>
          <a:p>
            <a:pPr lvl="1"/>
            <a:endParaRPr lang="fr-FR" sz="1600" i="1"/>
          </a:p>
          <a:p>
            <a:pPr marL="285750" indent="-285750">
              <a:buFont typeface="Arial" panose="020B0604020202020204" pitchFamily="34" charset="0"/>
              <a:buChar char="•"/>
            </a:pPr>
            <a:r>
              <a:rPr lang="fr-FR" sz="1600" b="1"/>
              <a:t>Article R415-1 du Code de l’environnement : </a:t>
            </a:r>
            <a:r>
              <a:rPr lang="fr-FR" sz="1600" i="1"/>
              <a:t>Amende de 4</a:t>
            </a:r>
            <a:r>
              <a:rPr lang="fr-FR" sz="1600" i="1" baseline="30000"/>
              <a:t>ème</a:t>
            </a:r>
            <a:r>
              <a:rPr lang="fr-FR" sz="1600" i="1"/>
              <a:t> classe pour la perturbation intentionnelle des espèces animales protégées.</a:t>
            </a:r>
          </a:p>
          <a:p>
            <a:endParaRPr lang="fr-FR" sz="1600" i="1"/>
          </a:p>
          <a:p>
            <a:pPr marL="285750" indent="-285750">
              <a:buFont typeface="Arial" panose="020B0604020202020204" pitchFamily="34" charset="0"/>
              <a:buChar char="•"/>
            </a:pPr>
            <a:r>
              <a:rPr lang="fr-FR" sz="1600" b="1"/>
              <a:t>Arrêté du 12 décembre 2005 (modifié en 2013) interdisant la perturbation intentionnelle du Gypaète barbu. </a:t>
            </a:r>
          </a:p>
          <a:p>
            <a:endParaRPr lang="fr-FR" sz="1600" b="1"/>
          </a:p>
          <a:p>
            <a:pPr marL="285750" indent="-285750">
              <a:buFont typeface="Arial" panose="020B0604020202020204" pitchFamily="34" charset="0"/>
              <a:buChar char="•"/>
            </a:pPr>
            <a:r>
              <a:rPr lang="fr-FR" sz="1600" b="1"/>
              <a:t>Réglementation du survol des espaces protégés </a:t>
            </a:r>
            <a:r>
              <a:rPr lang="fr-FR" sz="1600"/>
              <a:t>(Parcs Nationaux, Réserves Naturelles...)</a:t>
            </a:r>
          </a:p>
        </p:txBody>
      </p:sp>
    </p:spTree>
    <p:extLst>
      <p:ext uri="{BB962C8B-B14F-4D97-AF65-F5344CB8AC3E}">
        <p14:creationId xmlns:p14="http://schemas.microsoft.com/office/powerpoint/2010/main" val="275126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12</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PLAN NATIONAL D'ACTION (PNA)</a:t>
            </a:r>
            <a:endParaRPr lang="fr-FR"/>
          </a:p>
        </p:txBody>
      </p:sp>
      <p:pic>
        <p:nvPicPr>
          <p:cNvPr id="162" name="Image 161"/>
          <p:cNvPicPr/>
          <p:nvPr/>
        </p:nvPicPr>
        <p:blipFill>
          <a:blip r:embed="rId3"/>
          <a:stretch/>
        </p:blipFill>
        <p:spPr>
          <a:xfrm>
            <a:off x="296389" y="1230762"/>
            <a:ext cx="4679640" cy="3154680"/>
          </a:xfrm>
          <a:prstGeom prst="rect">
            <a:avLst/>
          </a:prstGeom>
          <a:ln w="0">
            <a:noFill/>
          </a:ln>
        </p:spPr>
      </p:pic>
      <p:sp>
        <p:nvSpPr>
          <p:cNvPr id="163" name="CustomShape 6"/>
          <p:cNvSpPr/>
          <p:nvPr/>
        </p:nvSpPr>
        <p:spPr>
          <a:xfrm>
            <a:off x="5080883" y="1386600"/>
            <a:ext cx="3702037" cy="315468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tabLst>
                <a:tab pos="408240" algn="l"/>
              </a:tabLst>
            </a:pPr>
            <a:r>
              <a:rPr lang="fr-FR" sz="1600" b="1" strike="noStrike" spc="-1">
                <a:solidFill>
                  <a:srgbClr val="000000"/>
                </a:solidFill>
                <a:ea typeface="DejaVu Sans"/>
              </a:rPr>
              <a:t>3 objectifs du PNA Gypaète barbu : </a:t>
            </a:r>
            <a:endParaRPr lang="fr-FR" sz="1600" b="0" strike="noStrike" spc="-1"/>
          </a:p>
          <a:p>
            <a:pPr algn="just">
              <a:lnSpc>
                <a:spcPct val="100000"/>
              </a:lnSpc>
              <a:tabLst>
                <a:tab pos="408240" algn="l"/>
              </a:tabLst>
            </a:pPr>
            <a:endParaRPr lang="fr-FR" sz="1600" b="0" strike="noStrike" spc="-1"/>
          </a:p>
          <a:p>
            <a:pPr marL="285750" indent="-285750" algn="just">
              <a:lnSpc>
                <a:spcPct val="100000"/>
              </a:lnSpc>
              <a:buFont typeface="Arial" panose="020B0604020202020204" pitchFamily="34" charset="0"/>
              <a:buChar char="•"/>
              <a:tabLst>
                <a:tab pos="408240" algn="l"/>
              </a:tabLst>
            </a:pPr>
            <a:r>
              <a:rPr lang="fr-FR" sz="1600" b="0" strike="noStrike" spc="-1">
                <a:solidFill>
                  <a:srgbClr val="000000"/>
                </a:solidFill>
                <a:ea typeface="DejaVu Sans"/>
              </a:rPr>
              <a:t>Préserver, restaurer et améliorer l’habitat </a:t>
            </a:r>
          </a:p>
          <a:p>
            <a:pPr algn="just">
              <a:lnSpc>
                <a:spcPct val="100000"/>
              </a:lnSpc>
              <a:tabLst>
                <a:tab pos="408240" algn="l"/>
              </a:tabLst>
            </a:pPr>
            <a:endParaRPr lang="fr-FR" sz="1600" b="0" strike="noStrike" spc="-1"/>
          </a:p>
          <a:p>
            <a:pPr marL="285750" indent="-285750" algn="just">
              <a:lnSpc>
                <a:spcPct val="100000"/>
              </a:lnSpc>
              <a:buFont typeface="Arial" panose="020B0604020202020204" pitchFamily="34" charset="0"/>
              <a:buChar char="•"/>
              <a:tabLst>
                <a:tab pos="408240" algn="l"/>
              </a:tabLst>
            </a:pPr>
            <a:r>
              <a:rPr lang="fr-FR" sz="1600" b="0" strike="noStrike" spc="-1">
                <a:solidFill>
                  <a:srgbClr val="000000"/>
                </a:solidFill>
                <a:ea typeface="DejaVu Sans"/>
              </a:rPr>
              <a:t>Réduire les facteurs de mortalité anthropiques</a:t>
            </a:r>
            <a:endParaRPr lang="fr-FR" sz="1600" b="0" strike="noStrike" spc="-1"/>
          </a:p>
          <a:p>
            <a:pPr marL="285750" indent="-285750" algn="just">
              <a:lnSpc>
                <a:spcPct val="100000"/>
              </a:lnSpc>
              <a:buFont typeface="Arial" panose="020B0604020202020204" pitchFamily="34" charset="0"/>
              <a:buChar char="•"/>
              <a:tabLst>
                <a:tab pos="408240" algn="l"/>
              </a:tabLst>
            </a:pPr>
            <a:endParaRPr lang="fr-FR" sz="1600" b="0" strike="noStrike" spc="-1"/>
          </a:p>
          <a:p>
            <a:pPr marL="285750" indent="-285750" algn="just">
              <a:lnSpc>
                <a:spcPct val="100000"/>
              </a:lnSpc>
              <a:buFont typeface="Arial" panose="020B0604020202020204" pitchFamily="34" charset="0"/>
              <a:buChar char="•"/>
              <a:tabLst>
                <a:tab pos="408240" algn="l"/>
              </a:tabLst>
            </a:pPr>
            <a:r>
              <a:rPr lang="fr-FR" sz="1600" b="0" strike="noStrike" spc="-1">
                <a:solidFill>
                  <a:srgbClr val="000000"/>
                </a:solidFill>
                <a:ea typeface="DejaVu Sans"/>
              </a:rPr>
              <a:t>Étendre l’aire de répartition de l’espèce et favoriser les échanges d’individus entre populations</a:t>
            </a:r>
            <a:endParaRPr lang="fr-FR" sz="1600" b="0" strike="noStrike" spc="-1"/>
          </a:p>
        </p:txBody>
      </p:sp>
    </p:spTree>
    <p:extLst>
      <p:ext uri="{BB962C8B-B14F-4D97-AF65-F5344CB8AC3E}">
        <p14:creationId xmlns:p14="http://schemas.microsoft.com/office/powerpoint/2010/main" val="419503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B87E-6C04-5644-EA7E-A3789F349E7D}"/>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7E920D22-4B09-9173-4FEE-A78827FCB7A6}"/>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13</a:t>
            </a:fld>
            <a:endParaRPr lang="fr-FR" sz="750" b="0" strike="noStrike" spc="-1">
              <a:latin typeface="Arial"/>
            </a:endParaRPr>
          </a:p>
        </p:txBody>
      </p:sp>
      <p:sp>
        <p:nvSpPr>
          <p:cNvPr id="2" name="CustomShape 2">
            <a:extLst>
              <a:ext uri="{FF2B5EF4-FFF2-40B4-BE49-F238E27FC236}">
                <a16:creationId xmlns:a16="http://schemas.microsoft.com/office/drawing/2014/main" id="{E2D0CE6F-727D-87F5-CEA4-F8AF63A501E6}"/>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11F6DA79-F7DA-2632-CF49-A12DCE76990B}"/>
              </a:ext>
            </a:extLst>
          </p:cNvPr>
          <p:cNvSpPr txBox="1"/>
          <p:nvPr/>
        </p:nvSpPr>
        <p:spPr>
          <a:xfrm>
            <a:off x="1880682" y="239949"/>
            <a:ext cx="6746158"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GYPAETE BARBU</a:t>
            </a:r>
            <a:endParaRPr lang="fr-FR"/>
          </a:p>
        </p:txBody>
      </p:sp>
      <p:grpSp>
        <p:nvGrpSpPr>
          <p:cNvPr id="3" name="Groupe 2">
            <a:extLst>
              <a:ext uri="{FF2B5EF4-FFF2-40B4-BE49-F238E27FC236}">
                <a16:creationId xmlns:a16="http://schemas.microsoft.com/office/drawing/2014/main" id="{8A350058-D3DF-3F54-21FC-2A797D743817}"/>
              </a:ext>
            </a:extLst>
          </p:cNvPr>
          <p:cNvGrpSpPr/>
          <p:nvPr/>
        </p:nvGrpSpPr>
        <p:grpSpPr>
          <a:xfrm>
            <a:off x="6403033" y="2901540"/>
            <a:ext cx="2826793" cy="2061600"/>
            <a:chOff x="-665978" y="1004684"/>
            <a:chExt cx="3240360" cy="2349710"/>
          </a:xfrm>
        </p:grpSpPr>
        <p:grpSp>
          <p:nvGrpSpPr>
            <p:cNvPr id="5" name="Groupe 4">
              <a:extLst>
                <a:ext uri="{FF2B5EF4-FFF2-40B4-BE49-F238E27FC236}">
                  <a16:creationId xmlns:a16="http://schemas.microsoft.com/office/drawing/2014/main" id="{A8E0F339-43CE-9830-713E-1FF30F754DFB}"/>
                </a:ext>
              </a:extLst>
            </p:cNvPr>
            <p:cNvGrpSpPr/>
            <p:nvPr/>
          </p:nvGrpSpPr>
          <p:grpSpPr>
            <a:xfrm>
              <a:off x="-665977" y="1004684"/>
              <a:ext cx="2998001" cy="2134266"/>
              <a:chOff x="-665977" y="1004684"/>
              <a:chExt cx="2998001" cy="2134266"/>
            </a:xfrm>
          </p:grpSpPr>
          <p:pic>
            <p:nvPicPr>
              <p:cNvPr id="7" name="Image 6">
                <a:extLst>
                  <a:ext uri="{FF2B5EF4-FFF2-40B4-BE49-F238E27FC236}">
                    <a16:creationId xmlns:a16="http://schemas.microsoft.com/office/drawing/2014/main" id="{F034D7C2-6C94-D0F1-D09B-ABF3FDEA7954}"/>
                  </a:ext>
                </a:extLst>
              </p:cNvPr>
              <p:cNvPicPr>
                <a:picLocks noChangeAspect="1"/>
              </p:cNvPicPr>
              <p:nvPr/>
            </p:nvPicPr>
            <p:blipFill>
              <a:blip r:embed="rId3"/>
              <a:srcRect t="14015"/>
              <a:stretch>
                <a:fillRect/>
              </a:stretch>
            </p:blipFill>
            <p:spPr>
              <a:xfrm>
                <a:off x="-572205" y="1292219"/>
                <a:ext cx="2615366" cy="1846731"/>
              </a:xfrm>
              <a:prstGeom prst="rect">
                <a:avLst/>
              </a:prstGeom>
            </p:spPr>
          </p:pic>
          <p:sp>
            <p:nvSpPr>
              <p:cNvPr id="8" name="ZoneTexte 7">
                <a:extLst>
                  <a:ext uri="{FF2B5EF4-FFF2-40B4-BE49-F238E27FC236}">
                    <a16:creationId xmlns:a16="http://schemas.microsoft.com/office/drawing/2014/main" id="{510C5CE6-4D8D-0EFE-7535-90034DB14BDF}"/>
                  </a:ext>
                </a:extLst>
              </p:cNvPr>
              <p:cNvSpPr txBox="1"/>
              <p:nvPr/>
            </p:nvSpPr>
            <p:spPr>
              <a:xfrm>
                <a:off x="-665977" y="1004684"/>
                <a:ext cx="2998001" cy="315710"/>
              </a:xfrm>
              <a:prstGeom prst="rect">
                <a:avLst/>
              </a:prstGeom>
              <a:noFill/>
            </p:spPr>
            <p:txBody>
              <a:bodyPr wrap="square" rtlCol="0">
                <a:spAutoFit/>
              </a:bodyPr>
              <a:lstStyle/>
              <a:p>
                <a:r>
                  <a:rPr lang="fr-FR" sz="1200"/>
                  <a:t>Peut constituer des trios (1 femelle)</a:t>
                </a:r>
              </a:p>
            </p:txBody>
          </p:sp>
        </p:grpSp>
        <p:sp>
          <p:nvSpPr>
            <p:cNvPr id="6" name="ZoneTexte 5">
              <a:extLst>
                <a:ext uri="{FF2B5EF4-FFF2-40B4-BE49-F238E27FC236}">
                  <a16:creationId xmlns:a16="http://schemas.microsoft.com/office/drawing/2014/main" id="{E9777471-6158-E950-5427-81548CBC7928}"/>
                </a:ext>
              </a:extLst>
            </p:cNvPr>
            <p:cNvSpPr txBox="1"/>
            <p:nvPr/>
          </p:nvSpPr>
          <p:spPr>
            <a:xfrm>
              <a:off x="-665978" y="3138950"/>
              <a:ext cx="3240360" cy="215444"/>
            </a:xfrm>
            <a:prstGeom prst="rect">
              <a:avLst/>
            </a:prstGeom>
            <a:noFill/>
          </p:spPr>
          <p:txBody>
            <a:bodyPr wrap="square" rtlCol="0">
              <a:spAutoFit/>
            </a:bodyPr>
            <a:lstStyle/>
            <a:p>
              <a:r>
                <a:rPr lang="fr-FR" sz="800"/>
                <a:t>© C. </a:t>
              </a:r>
              <a:r>
                <a:rPr lang="fr-FR" sz="800" err="1"/>
                <a:t>Hustache</a:t>
              </a:r>
              <a:r>
                <a:rPr lang="fr-FR" sz="800"/>
                <a:t> / Envergures alpines</a:t>
              </a:r>
            </a:p>
          </p:txBody>
        </p:sp>
      </p:grpSp>
      <p:grpSp>
        <p:nvGrpSpPr>
          <p:cNvPr id="9" name="Groupe 8">
            <a:extLst>
              <a:ext uri="{FF2B5EF4-FFF2-40B4-BE49-F238E27FC236}">
                <a16:creationId xmlns:a16="http://schemas.microsoft.com/office/drawing/2014/main" id="{A865FFAF-A795-7C91-062E-9185719B2B8C}"/>
              </a:ext>
            </a:extLst>
          </p:cNvPr>
          <p:cNvGrpSpPr/>
          <p:nvPr/>
        </p:nvGrpSpPr>
        <p:grpSpPr>
          <a:xfrm>
            <a:off x="6418434" y="644344"/>
            <a:ext cx="2615366" cy="2302706"/>
            <a:chOff x="6366867" y="761400"/>
            <a:chExt cx="3271748" cy="2737820"/>
          </a:xfrm>
        </p:grpSpPr>
        <p:sp>
          <p:nvSpPr>
            <p:cNvPr id="10" name="ZoneTexte 9">
              <a:extLst>
                <a:ext uri="{FF2B5EF4-FFF2-40B4-BE49-F238E27FC236}">
                  <a16:creationId xmlns:a16="http://schemas.microsoft.com/office/drawing/2014/main" id="{5E509124-20B5-EF07-81CB-CC934654FDC9}"/>
                </a:ext>
              </a:extLst>
            </p:cNvPr>
            <p:cNvSpPr txBox="1"/>
            <p:nvPr/>
          </p:nvSpPr>
          <p:spPr>
            <a:xfrm>
              <a:off x="6366867" y="761400"/>
              <a:ext cx="3271748" cy="548900"/>
            </a:xfrm>
            <a:prstGeom prst="rect">
              <a:avLst/>
            </a:prstGeom>
            <a:noFill/>
          </p:spPr>
          <p:txBody>
            <a:bodyPr wrap="square" rtlCol="0">
              <a:spAutoFit/>
            </a:bodyPr>
            <a:lstStyle/>
            <a:p>
              <a:r>
                <a:rPr lang="fr-FR" sz="1200"/>
                <a:t>Colore son plumage par des bains de boue ferrugineuse</a:t>
              </a:r>
            </a:p>
          </p:txBody>
        </p:sp>
        <p:grpSp>
          <p:nvGrpSpPr>
            <p:cNvPr id="12" name="Groupe 11">
              <a:extLst>
                <a:ext uri="{FF2B5EF4-FFF2-40B4-BE49-F238E27FC236}">
                  <a16:creationId xmlns:a16="http://schemas.microsoft.com/office/drawing/2014/main" id="{A3E49C7C-EC39-2AEC-6C82-C9B3BAC35865}"/>
                </a:ext>
              </a:extLst>
            </p:cNvPr>
            <p:cNvGrpSpPr/>
            <p:nvPr/>
          </p:nvGrpSpPr>
          <p:grpSpPr>
            <a:xfrm>
              <a:off x="6366867" y="1271304"/>
              <a:ext cx="2957904" cy="2227916"/>
              <a:chOff x="6366867" y="1271304"/>
              <a:chExt cx="2957904" cy="2227916"/>
            </a:xfrm>
          </p:grpSpPr>
          <p:pic>
            <p:nvPicPr>
              <p:cNvPr id="13" name="Image 12">
                <a:extLst>
                  <a:ext uri="{FF2B5EF4-FFF2-40B4-BE49-F238E27FC236}">
                    <a16:creationId xmlns:a16="http://schemas.microsoft.com/office/drawing/2014/main" id="{B49F5843-A833-88E8-443A-0871B78576A3}"/>
                  </a:ext>
                </a:extLst>
              </p:cNvPr>
              <p:cNvPicPr>
                <a:picLocks noChangeAspect="1"/>
              </p:cNvPicPr>
              <p:nvPr/>
            </p:nvPicPr>
            <p:blipFill>
              <a:blip r:embed="rId4"/>
              <a:stretch>
                <a:fillRect/>
              </a:stretch>
            </p:blipFill>
            <p:spPr>
              <a:xfrm>
                <a:off x="6456040" y="1271304"/>
                <a:ext cx="2868731" cy="2041491"/>
              </a:xfrm>
              <a:prstGeom prst="rect">
                <a:avLst/>
              </a:prstGeom>
            </p:spPr>
          </p:pic>
          <p:sp>
            <p:nvSpPr>
              <p:cNvPr id="16" name="ZoneTexte 15">
                <a:extLst>
                  <a:ext uri="{FF2B5EF4-FFF2-40B4-BE49-F238E27FC236}">
                    <a16:creationId xmlns:a16="http://schemas.microsoft.com/office/drawing/2014/main" id="{AEB715C3-8452-9D4F-A869-A35CECF5FC30}"/>
                  </a:ext>
                </a:extLst>
              </p:cNvPr>
              <p:cNvSpPr txBox="1"/>
              <p:nvPr/>
            </p:nvSpPr>
            <p:spPr>
              <a:xfrm>
                <a:off x="6366867" y="3283776"/>
                <a:ext cx="792087" cy="215444"/>
              </a:xfrm>
              <a:prstGeom prst="rect">
                <a:avLst/>
              </a:prstGeom>
              <a:noFill/>
            </p:spPr>
            <p:txBody>
              <a:bodyPr wrap="square" rtlCol="0">
                <a:spAutoFit/>
              </a:bodyPr>
              <a:lstStyle/>
              <a:p>
                <a:r>
                  <a:rPr lang="fr-FR" sz="800"/>
                  <a:t>© GOPA</a:t>
                </a:r>
              </a:p>
            </p:txBody>
          </p:sp>
        </p:grpSp>
      </p:grpSp>
      <p:grpSp>
        <p:nvGrpSpPr>
          <p:cNvPr id="19" name="Groupe 18">
            <a:extLst>
              <a:ext uri="{FF2B5EF4-FFF2-40B4-BE49-F238E27FC236}">
                <a16:creationId xmlns:a16="http://schemas.microsoft.com/office/drawing/2014/main" id="{EC948AEC-1B04-9349-D1CB-9E51BED1414E}"/>
              </a:ext>
            </a:extLst>
          </p:cNvPr>
          <p:cNvGrpSpPr/>
          <p:nvPr/>
        </p:nvGrpSpPr>
        <p:grpSpPr>
          <a:xfrm>
            <a:off x="311716" y="2458451"/>
            <a:ext cx="1782122" cy="2542584"/>
            <a:chOff x="8544271" y="2747931"/>
            <a:chExt cx="2642465" cy="3580412"/>
          </a:xfrm>
        </p:grpSpPr>
        <p:pic>
          <p:nvPicPr>
            <p:cNvPr id="20" name="Image 19">
              <a:extLst>
                <a:ext uri="{FF2B5EF4-FFF2-40B4-BE49-F238E27FC236}">
                  <a16:creationId xmlns:a16="http://schemas.microsoft.com/office/drawing/2014/main" id="{74376AED-8A05-89AD-2549-9A8A657646D5}"/>
                </a:ext>
              </a:extLst>
            </p:cNvPr>
            <p:cNvPicPr>
              <a:picLocks noChangeAspect="1"/>
            </p:cNvPicPr>
            <p:nvPr/>
          </p:nvPicPr>
          <p:blipFill>
            <a:blip r:embed="rId5"/>
            <a:stretch>
              <a:fillRect/>
            </a:stretch>
          </p:blipFill>
          <p:spPr>
            <a:xfrm>
              <a:off x="8544272" y="3071428"/>
              <a:ext cx="2622426" cy="2961229"/>
            </a:xfrm>
            <a:prstGeom prst="rect">
              <a:avLst/>
            </a:prstGeom>
          </p:spPr>
        </p:pic>
        <p:sp>
          <p:nvSpPr>
            <p:cNvPr id="21" name="ZoneTexte 20">
              <a:extLst>
                <a:ext uri="{FF2B5EF4-FFF2-40B4-BE49-F238E27FC236}">
                  <a16:creationId xmlns:a16="http://schemas.microsoft.com/office/drawing/2014/main" id="{A16417B8-686F-FC8F-8474-7E0365363471}"/>
                </a:ext>
              </a:extLst>
            </p:cNvPr>
            <p:cNvSpPr txBox="1"/>
            <p:nvPr/>
          </p:nvSpPr>
          <p:spPr>
            <a:xfrm>
              <a:off x="8544272" y="6064096"/>
              <a:ext cx="1386384" cy="264247"/>
            </a:xfrm>
            <a:prstGeom prst="rect">
              <a:avLst/>
            </a:prstGeom>
            <a:noFill/>
          </p:spPr>
          <p:txBody>
            <a:bodyPr wrap="square" rtlCol="0">
              <a:spAutoFit/>
            </a:bodyPr>
            <a:lstStyle/>
            <a:p>
              <a:r>
                <a:rPr lang="fr-FR" sz="800"/>
                <a:t>© B. </a:t>
              </a:r>
              <a:r>
                <a:rPr lang="fr-FR" sz="800" err="1"/>
                <a:t>Berthémy</a:t>
              </a:r>
              <a:endParaRPr lang="fr-FR" sz="800"/>
            </a:p>
          </p:txBody>
        </p:sp>
        <p:sp>
          <p:nvSpPr>
            <p:cNvPr id="22" name="ZoneTexte 21">
              <a:extLst>
                <a:ext uri="{FF2B5EF4-FFF2-40B4-BE49-F238E27FC236}">
                  <a16:creationId xmlns:a16="http://schemas.microsoft.com/office/drawing/2014/main" id="{AD8A4C85-54AA-E2B8-A631-3F6A7B5C79C3}"/>
                </a:ext>
              </a:extLst>
            </p:cNvPr>
            <p:cNvSpPr txBox="1"/>
            <p:nvPr/>
          </p:nvSpPr>
          <p:spPr>
            <a:xfrm>
              <a:off x="8544271" y="2747931"/>
              <a:ext cx="2642465" cy="339746"/>
            </a:xfrm>
            <a:prstGeom prst="rect">
              <a:avLst/>
            </a:prstGeom>
            <a:noFill/>
          </p:spPr>
          <p:txBody>
            <a:bodyPr wrap="square" rtlCol="0">
              <a:spAutoFit/>
            </a:bodyPr>
            <a:lstStyle/>
            <a:p>
              <a:r>
                <a:rPr lang="fr-FR" sz="1200"/>
                <a:t>Se nourrit à 90% d’os</a:t>
              </a:r>
            </a:p>
          </p:txBody>
        </p:sp>
      </p:grpSp>
      <p:grpSp>
        <p:nvGrpSpPr>
          <p:cNvPr id="23" name="Groupe 22">
            <a:extLst>
              <a:ext uri="{FF2B5EF4-FFF2-40B4-BE49-F238E27FC236}">
                <a16:creationId xmlns:a16="http://schemas.microsoft.com/office/drawing/2014/main" id="{71A0CFE2-120E-20A7-F3FE-9DFB1466F8EA}"/>
              </a:ext>
            </a:extLst>
          </p:cNvPr>
          <p:cNvGrpSpPr/>
          <p:nvPr/>
        </p:nvGrpSpPr>
        <p:grpSpPr>
          <a:xfrm>
            <a:off x="3118967" y="2808587"/>
            <a:ext cx="2974820" cy="2168284"/>
            <a:chOff x="4207795" y="3073736"/>
            <a:chExt cx="4521061" cy="3714500"/>
          </a:xfrm>
        </p:grpSpPr>
        <p:pic>
          <p:nvPicPr>
            <p:cNvPr id="24" name="Image 23">
              <a:extLst>
                <a:ext uri="{FF2B5EF4-FFF2-40B4-BE49-F238E27FC236}">
                  <a16:creationId xmlns:a16="http://schemas.microsoft.com/office/drawing/2014/main" id="{7C419840-9631-4100-B3B4-96E913C17DFD}"/>
                </a:ext>
              </a:extLst>
            </p:cNvPr>
            <p:cNvPicPr>
              <a:picLocks noChangeAspect="1"/>
            </p:cNvPicPr>
            <p:nvPr/>
          </p:nvPicPr>
          <p:blipFill>
            <a:blip r:embed="rId6"/>
            <a:stretch>
              <a:fillRect/>
            </a:stretch>
          </p:blipFill>
          <p:spPr>
            <a:xfrm>
              <a:off x="4323853" y="3500951"/>
              <a:ext cx="3735661" cy="2960968"/>
            </a:xfrm>
            <a:prstGeom prst="rect">
              <a:avLst/>
            </a:prstGeom>
          </p:spPr>
        </p:pic>
        <p:sp>
          <p:nvSpPr>
            <p:cNvPr id="25" name="ZoneTexte 24">
              <a:extLst>
                <a:ext uri="{FF2B5EF4-FFF2-40B4-BE49-F238E27FC236}">
                  <a16:creationId xmlns:a16="http://schemas.microsoft.com/office/drawing/2014/main" id="{669395A8-FC96-735E-0AA6-3AA2E7772255}"/>
                </a:ext>
              </a:extLst>
            </p:cNvPr>
            <p:cNvSpPr txBox="1"/>
            <p:nvPr/>
          </p:nvSpPr>
          <p:spPr>
            <a:xfrm>
              <a:off x="4207795" y="3073736"/>
              <a:ext cx="4521061" cy="418731"/>
            </a:xfrm>
            <a:prstGeom prst="rect">
              <a:avLst/>
            </a:prstGeom>
            <a:noFill/>
          </p:spPr>
          <p:txBody>
            <a:bodyPr wrap="square" rtlCol="0">
              <a:spAutoFit/>
            </a:bodyPr>
            <a:lstStyle/>
            <a:p>
              <a:r>
                <a:rPr lang="fr-FR" sz="1200"/>
                <a:t>Casse sur des pierriers les os trop longs</a:t>
              </a:r>
            </a:p>
          </p:txBody>
        </p:sp>
        <p:sp>
          <p:nvSpPr>
            <p:cNvPr id="26" name="ZoneTexte 25">
              <a:extLst>
                <a:ext uri="{FF2B5EF4-FFF2-40B4-BE49-F238E27FC236}">
                  <a16:creationId xmlns:a16="http://schemas.microsoft.com/office/drawing/2014/main" id="{35177B77-92F1-68BF-344C-F7A080769B0C}"/>
                </a:ext>
              </a:extLst>
            </p:cNvPr>
            <p:cNvSpPr txBox="1"/>
            <p:nvPr/>
          </p:nvSpPr>
          <p:spPr>
            <a:xfrm>
              <a:off x="4207795" y="6462556"/>
              <a:ext cx="1492372" cy="325680"/>
            </a:xfrm>
            <a:prstGeom prst="rect">
              <a:avLst/>
            </a:prstGeom>
            <a:noFill/>
          </p:spPr>
          <p:txBody>
            <a:bodyPr wrap="square" rtlCol="0">
              <a:spAutoFit/>
            </a:bodyPr>
            <a:lstStyle/>
            <a:p>
              <a:r>
                <a:rPr lang="fr-FR" sz="800"/>
                <a:t>© V. Couanon</a:t>
              </a:r>
            </a:p>
          </p:txBody>
        </p:sp>
      </p:grpSp>
      <p:grpSp>
        <p:nvGrpSpPr>
          <p:cNvPr id="27" name="Groupe 26">
            <a:extLst>
              <a:ext uri="{FF2B5EF4-FFF2-40B4-BE49-F238E27FC236}">
                <a16:creationId xmlns:a16="http://schemas.microsoft.com/office/drawing/2014/main" id="{EA1F5C1D-C02B-B8F6-406F-57121F259FD5}"/>
              </a:ext>
            </a:extLst>
          </p:cNvPr>
          <p:cNvGrpSpPr/>
          <p:nvPr/>
        </p:nvGrpSpPr>
        <p:grpSpPr>
          <a:xfrm>
            <a:off x="272559" y="536024"/>
            <a:ext cx="5768774" cy="2319112"/>
            <a:chOff x="-2639621" y="911837"/>
            <a:chExt cx="6954378" cy="2673260"/>
          </a:xfrm>
        </p:grpSpPr>
        <p:pic>
          <p:nvPicPr>
            <p:cNvPr id="28" name="Image 27">
              <a:extLst>
                <a:ext uri="{FF2B5EF4-FFF2-40B4-BE49-F238E27FC236}">
                  <a16:creationId xmlns:a16="http://schemas.microsoft.com/office/drawing/2014/main" id="{0FE91A6A-0B1E-4D83-E9E7-7550BA9CDC00}"/>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7776" y="911837"/>
              <a:ext cx="3541180" cy="2599701"/>
            </a:xfrm>
            <a:prstGeom prst="rect">
              <a:avLst/>
            </a:prstGeom>
          </p:spPr>
        </p:pic>
        <p:pic>
          <p:nvPicPr>
            <p:cNvPr id="29" name="Picture 8">
              <a:extLst>
                <a:ext uri="{FF2B5EF4-FFF2-40B4-BE49-F238E27FC236}">
                  <a16:creationId xmlns:a16="http://schemas.microsoft.com/office/drawing/2014/main" id="{6457C249-1C54-24B8-756A-AC6800669F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483" r="62855" b="8636"/>
            <a:stretch/>
          </p:blipFill>
          <p:spPr bwMode="auto">
            <a:xfrm>
              <a:off x="-779279" y="1127873"/>
              <a:ext cx="1257123" cy="245722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e 29">
              <a:extLst>
                <a:ext uri="{FF2B5EF4-FFF2-40B4-BE49-F238E27FC236}">
                  <a16:creationId xmlns:a16="http://schemas.microsoft.com/office/drawing/2014/main" id="{CB9FAACE-7222-68B9-5D0E-320C6EBD8FD5}"/>
                </a:ext>
              </a:extLst>
            </p:cNvPr>
            <p:cNvGrpSpPr/>
            <p:nvPr/>
          </p:nvGrpSpPr>
          <p:grpSpPr>
            <a:xfrm>
              <a:off x="3100578" y="2471827"/>
              <a:ext cx="1214179" cy="948838"/>
              <a:chOff x="3285263" y="2145974"/>
              <a:chExt cx="1214179" cy="948838"/>
            </a:xfrm>
          </p:grpSpPr>
          <p:pic>
            <p:nvPicPr>
              <p:cNvPr id="36" name="Picture 10">
                <a:extLst>
                  <a:ext uri="{FF2B5EF4-FFF2-40B4-BE49-F238E27FC236}">
                    <a16:creationId xmlns:a16="http://schemas.microsoft.com/office/drawing/2014/main" id="{8A910A8C-C835-0B95-1B5D-6FD9B82EB9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7795" y="2145974"/>
                <a:ext cx="586044" cy="586043"/>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422D9FCE-1B51-AE28-C238-10D7987EB805}"/>
                  </a:ext>
                </a:extLst>
              </p:cNvPr>
              <p:cNvSpPr txBox="1"/>
              <p:nvPr/>
            </p:nvSpPr>
            <p:spPr>
              <a:xfrm>
                <a:off x="3285263" y="2704558"/>
                <a:ext cx="1214179" cy="390254"/>
              </a:xfrm>
              <a:prstGeom prst="rect">
                <a:avLst/>
              </a:prstGeom>
              <a:noFill/>
            </p:spPr>
            <p:txBody>
              <a:bodyPr wrap="square" rtlCol="0">
                <a:spAutoFit/>
              </a:bodyPr>
              <a:lstStyle/>
              <a:p>
                <a:r>
                  <a:rPr lang="fr-FR" sz="1600">
                    <a:solidFill>
                      <a:srgbClr val="000000"/>
                    </a:solidFill>
                    <a:latin typeface="Arial" panose="020B0604020202020204" pitchFamily="34" charset="0"/>
                  </a:rPr>
                  <a:t>5 - 7kg</a:t>
                </a:r>
                <a:endParaRPr lang="fr-FR" sz="1600"/>
              </a:p>
            </p:txBody>
          </p:sp>
        </p:grpSp>
        <p:grpSp>
          <p:nvGrpSpPr>
            <p:cNvPr id="31" name="Groupe 30">
              <a:extLst>
                <a:ext uri="{FF2B5EF4-FFF2-40B4-BE49-F238E27FC236}">
                  <a16:creationId xmlns:a16="http://schemas.microsoft.com/office/drawing/2014/main" id="{11DA5C70-F27F-5DF1-CBB3-C3EC1D772BD7}"/>
                </a:ext>
              </a:extLst>
            </p:cNvPr>
            <p:cNvGrpSpPr/>
            <p:nvPr/>
          </p:nvGrpSpPr>
          <p:grpSpPr>
            <a:xfrm>
              <a:off x="2969362" y="1435640"/>
              <a:ext cx="1296144" cy="946560"/>
              <a:chOff x="3154047" y="1109787"/>
              <a:chExt cx="1296144" cy="946560"/>
            </a:xfrm>
          </p:grpSpPr>
          <p:pic>
            <p:nvPicPr>
              <p:cNvPr id="34" name="Picture 12">
                <a:extLst>
                  <a:ext uri="{FF2B5EF4-FFF2-40B4-BE49-F238E27FC236}">
                    <a16:creationId xmlns:a16="http://schemas.microsoft.com/office/drawing/2014/main" id="{54416F4A-628D-F2A0-EEAE-AAE7742AAA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7796" y="1109787"/>
                <a:ext cx="586043" cy="586043"/>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4D8B9A5F-EBE6-15CF-EA13-27903117CE8F}"/>
                  </a:ext>
                </a:extLst>
              </p:cNvPr>
              <p:cNvSpPr txBox="1"/>
              <p:nvPr/>
            </p:nvSpPr>
            <p:spPr>
              <a:xfrm>
                <a:off x="3154047" y="1666093"/>
                <a:ext cx="1296144" cy="390254"/>
              </a:xfrm>
              <a:prstGeom prst="rect">
                <a:avLst/>
              </a:prstGeom>
              <a:noFill/>
            </p:spPr>
            <p:txBody>
              <a:bodyPr wrap="square" rtlCol="0">
                <a:spAutoFit/>
              </a:bodyPr>
              <a:lstStyle/>
              <a:p>
                <a:r>
                  <a:rPr lang="fr-FR" sz="1600">
                    <a:solidFill>
                      <a:srgbClr val="000000"/>
                    </a:solidFill>
                    <a:latin typeface="Arial" panose="020B0604020202020204" pitchFamily="34" charset="0"/>
                  </a:rPr>
                  <a:t>~30 ans</a:t>
                </a:r>
                <a:endParaRPr lang="fr-FR" sz="1600"/>
              </a:p>
            </p:txBody>
          </p:sp>
        </p:grpSp>
        <p:sp>
          <p:nvSpPr>
            <p:cNvPr id="32" name="ZoneTexte 31">
              <a:extLst>
                <a:ext uri="{FF2B5EF4-FFF2-40B4-BE49-F238E27FC236}">
                  <a16:creationId xmlns:a16="http://schemas.microsoft.com/office/drawing/2014/main" id="{A59E2E91-FC8B-11BF-08B5-04959D212F7D}"/>
                </a:ext>
              </a:extLst>
            </p:cNvPr>
            <p:cNvSpPr txBox="1"/>
            <p:nvPr/>
          </p:nvSpPr>
          <p:spPr>
            <a:xfrm rot="2743513">
              <a:off x="988933" y="2048354"/>
              <a:ext cx="2174764" cy="276999"/>
            </a:xfrm>
            <a:prstGeom prst="rect">
              <a:avLst/>
            </a:prstGeom>
            <a:noFill/>
          </p:spPr>
          <p:txBody>
            <a:bodyPr wrap="square" rtlCol="0">
              <a:spAutoFit/>
            </a:bodyPr>
            <a:lstStyle/>
            <a:p>
              <a:r>
                <a:rPr lang="fr-FR" sz="1200">
                  <a:solidFill>
                    <a:srgbClr val="000000"/>
                  </a:solidFill>
                </a:rPr>
                <a:t>2,80m d’envergure</a:t>
              </a:r>
              <a:endParaRPr lang="fr-FR" sz="1600"/>
            </a:p>
          </p:txBody>
        </p:sp>
        <p:sp>
          <p:nvSpPr>
            <p:cNvPr id="33" name="ZoneTexte 32">
              <a:extLst>
                <a:ext uri="{FF2B5EF4-FFF2-40B4-BE49-F238E27FC236}">
                  <a16:creationId xmlns:a16="http://schemas.microsoft.com/office/drawing/2014/main" id="{3C5187FB-0A6C-B884-2547-9D278704CFE2}"/>
                </a:ext>
              </a:extLst>
            </p:cNvPr>
            <p:cNvSpPr txBox="1"/>
            <p:nvPr/>
          </p:nvSpPr>
          <p:spPr>
            <a:xfrm>
              <a:off x="-2639621" y="1688468"/>
              <a:ext cx="2220122" cy="523220"/>
            </a:xfrm>
            <a:prstGeom prst="rect">
              <a:avLst/>
            </a:prstGeom>
            <a:noFill/>
          </p:spPr>
          <p:txBody>
            <a:bodyPr wrap="square" rtlCol="0">
              <a:spAutoFit/>
            </a:bodyPr>
            <a:lstStyle/>
            <a:p>
              <a:r>
                <a:rPr lang="fr-FR" sz="1400" b="0" i="0" u="none" strike="noStrike">
                  <a:solidFill>
                    <a:srgbClr val="000000"/>
                  </a:solidFill>
                  <a:effectLst/>
                </a:rPr>
                <a:t>Un des plus grands rapaces d’Europe.</a:t>
              </a:r>
            </a:p>
          </p:txBody>
        </p:sp>
      </p:grpSp>
    </p:spTree>
    <p:extLst>
      <p:ext uri="{BB962C8B-B14F-4D97-AF65-F5344CB8AC3E}">
        <p14:creationId xmlns:p14="http://schemas.microsoft.com/office/powerpoint/2010/main" val="22260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E47A-5AB2-F596-153B-E9409F0C7452}"/>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56439175-92A9-7C1F-8DF8-B3CEEB13F508}"/>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14</a:t>
            </a:fld>
            <a:endParaRPr lang="fr-FR" sz="750" b="0" strike="noStrike" spc="-1">
              <a:latin typeface="Arial"/>
            </a:endParaRPr>
          </a:p>
        </p:txBody>
      </p:sp>
      <p:sp>
        <p:nvSpPr>
          <p:cNvPr id="2" name="CustomShape 2">
            <a:extLst>
              <a:ext uri="{FF2B5EF4-FFF2-40B4-BE49-F238E27FC236}">
                <a16:creationId xmlns:a16="http://schemas.microsoft.com/office/drawing/2014/main" id="{159809C0-4855-30F5-AA07-1206D5447F32}"/>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B46628FA-0F93-7D20-D209-3948C189D69A}"/>
              </a:ext>
            </a:extLst>
          </p:cNvPr>
          <p:cNvSpPr txBox="1"/>
          <p:nvPr/>
        </p:nvSpPr>
        <p:spPr>
          <a:xfrm>
            <a:off x="1880681" y="239949"/>
            <a:ext cx="6902239" cy="677108"/>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b="1"/>
              <a:t>EVOLUTION DES EFFECTIFS DE GYPAETE EN FRANCE</a:t>
            </a:r>
            <a:endParaRPr lang="fr-FR"/>
          </a:p>
        </p:txBody>
      </p:sp>
      <p:sp>
        <p:nvSpPr>
          <p:cNvPr id="3" name="Text Box 17">
            <a:extLst>
              <a:ext uri="{FF2B5EF4-FFF2-40B4-BE49-F238E27FC236}">
                <a16:creationId xmlns:a16="http://schemas.microsoft.com/office/drawing/2014/main" id="{5F862AC4-3BD4-E219-0581-62FB82C08103}"/>
              </a:ext>
            </a:extLst>
          </p:cNvPr>
          <p:cNvSpPr txBox="1">
            <a:spLocks noChangeArrowheads="1"/>
          </p:cNvSpPr>
          <p:nvPr/>
        </p:nvSpPr>
        <p:spPr bwMode="auto">
          <a:xfrm>
            <a:off x="577543" y="3627672"/>
            <a:ext cx="19070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FR" altLang="fr-FR" sz="1400">
                <a:solidFill>
                  <a:srgbClr val="000000"/>
                </a:solidFill>
                <a:latin typeface="+mn-lt"/>
                <a:cs typeface="Arial" panose="020B0604020202020204" pitchFamily="34" charset="0"/>
              </a:rPr>
              <a:t>Répartition ancienne probable</a:t>
            </a:r>
          </a:p>
        </p:txBody>
      </p:sp>
      <p:grpSp>
        <p:nvGrpSpPr>
          <p:cNvPr id="5" name="Groupe 4">
            <a:extLst>
              <a:ext uri="{FF2B5EF4-FFF2-40B4-BE49-F238E27FC236}">
                <a16:creationId xmlns:a16="http://schemas.microsoft.com/office/drawing/2014/main" id="{FC1E7FFD-6249-4AD8-A521-5BCBE71688DF}"/>
              </a:ext>
            </a:extLst>
          </p:cNvPr>
          <p:cNvGrpSpPr/>
          <p:nvPr/>
        </p:nvGrpSpPr>
        <p:grpSpPr>
          <a:xfrm>
            <a:off x="3347" y="871663"/>
            <a:ext cx="2413896" cy="2556865"/>
            <a:chOff x="1055315" y="1725613"/>
            <a:chExt cx="2016125" cy="1973262"/>
          </a:xfrm>
        </p:grpSpPr>
        <p:pic>
          <p:nvPicPr>
            <p:cNvPr id="6" name="Picture 15" descr="Carte_France">
              <a:extLst>
                <a:ext uri="{FF2B5EF4-FFF2-40B4-BE49-F238E27FC236}">
                  <a16:creationId xmlns:a16="http://schemas.microsoft.com/office/drawing/2014/main" id="{297F7016-497D-C56E-8177-2DC9A8037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315" y="1725613"/>
              <a:ext cx="201612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6">
              <a:extLst>
                <a:ext uri="{FF2B5EF4-FFF2-40B4-BE49-F238E27FC236}">
                  <a16:creationId xmlns:a16="http://schemas.microsoft.com/office/drawing/2014/main" id="{10F46F50-5D20-61E9-8AAA-FD8275B82CB4}"/>
                </a:ext>
              </a:extLst>
            </p:cNvPr>
            <p:cNvSpPr>
              <a:spLocks/>
            </p:cNvSpPr>
            <p:nvPr/>
          </p:nvSpPr>
          <p:spPr bwMode="auto">
            <a:xfrm>
              <a:off x="1631577" y="2660650"/>
              <a:ext cx="1214438" cy="706438"/>
            </a:xfrm>
            <a:custGeom>
              <a:avLst/>
              <a:gdLst>
                <a:gd name="T0" fmla="*/ 2808288 w 1996"/>
                <a:gd name="T1" fmla="*/ 0 h 1225"/>
                <a:gd name="T2" fmla="*/ 2089150 w 1996"/>
                <a:gd name="T3" fmla="*/ 504825 h 1225"/>
                <a:gd name="T4" fmla="*/ 1800225 w 1996"/>
                <a:gd name="T5" fmla="*/ 792162 h 1225"/>
                <a:gd name="T6" fmla="*/ 1584325 w 1996"/>
                <a:gd name="T7" fmla="*/ 1081087 h 1225"/>
                <a:gd name="T8" fmla="*/ 1296988 w 1996"/>
                <a:gd name="T9" fmla="*/ 1441450 h 1225"/>
                <a:gd name="T10" fmla="*/ 1008063 w 1996"/>
                <a:gd name="T11" fmla="*/ 1584325 h 1225"/>
                <a:gd name="T12" fmla="*/ 504825 w 1996"/>
                <a:gd name="T13" fmla="*/ 1512887 h 1225"/>
                <a:gd name="T14" fmla="*/ 0 w 1996"/>
                <a:gd name="T15" fmla="*/ 1441450 h 1225"/>
                <a:gd name="T16" fmla="*/ 215900 w 1996"/>
                <a:gd name="T17" fmla="*/ 1512887 h 1225"/>
                <a:gd name="T18" fmla="*/ 144463 w 1996"/>
                <a:gd name="T19" fmla="*/ 1584325 h 1225"/>
                <a:gd name="T20" fmla="*/ 433388 w 1996"/>
                <a:gd name="T21" fmla="*/ 1728787 h 1225"/>
                <a:gd name="T22" fmla="*/ 576263 w 1996"/>
                <a:gd name="T23" fmla="*/ 1728787 h 1225"/>
                <a:gd name="T24" fmla="*/ 792163 w 1996"/>
                <a:gd name="T25" fmla="*/ 1728787 h 1225"/>
                <a:gd name="T26" fmla="*/ 1152525 w 1996"/>
                <a:gd name="T27" fmla="*/ 1800225 h 1225"/>
                <a:gd name="T28" fmla="*/ 1296988 w 1996"/>
                <a:gd name="T29" fmla="*/ 1944687 h 1225"/>
                <a:gd name="T30" fmla="*/ 1441450 w 1996"/>
                <a:gd name="T31" fmla="*/ 1873250 h 1225"/>
                <a:gd name="T32" fmla="*/ 1512888 w 1996"/>
                <a:gd name="T33" fmla="*/ 1944687 h 1225"/>
                <a:gd name="T34" fmla="*/ 1584325 w 1996"/>
                <a:gd name="T35" fmla="*/ 1800225 h 1225"/>
                <a:gd name="T36" fmla="*/ 1584325 w 1996"/>
                <a:gd name="T37" fmla="*/ 1657350 h 1225"/>
                <a:gd name="T38" fmla="*/ 1657350 w 1996"/>
                <a:gd name="T39" fmla="*/ 1441450 h 1225"/>
                <a:gd name="T40" fmla="*/ 1873250 w 1996"/>
                <a:gd name="T41" fmla="*/ 1296987 h 1225"/>
                <a:gd name="T42" fmla="*/ 2016125 w 1996"/>
                <a:gd name="T43" fmla="*/ 1225550 h 1225"/>
                <a:gd name="T44" fmla="*/ 2089150 w 1996"/>
                <a:gd name="T45" fmla="*/ 1081087 h 1225"/>
                <a:gd name="T46" fmla="*/ 2232025 w 1996"/>
                <a:gd name="T47" fmla="*/ 1008062 h 1225"/>
                <a:gd name="T48" fmla="*/ 2376488 w 1996"/>
                <a:gd name="T49" fmla="*/ 1152525 h 1225"/>
                <a:gd name="T50" fmla="*/ 2449513 w 1996"/>
                <a:gd name="T51" fmla="*/ 1296987 h 1225"/>
                <a:gd name="T52" fmla="*/ 2592388 w 1996"/>
                <a:gd name="T53" fmla="*/ 1512887 h 1225"/>
                <a:gd name="T54" fmla="*/ 2881313 w 1996"/>
                <a:gd name="T55" fmla="*/ 1441450 h 1225"/>
                <a:gd name="T56" fmla="*/ 3024188 w 1996"/>
                <a:gd name="T57" fmla="*/ 1296987 h 1225"/>
                <a:gd name="T58" fmla="*/ 3168650 w 1996"/>
                <a:gd name="T59" fmla="*/ 1081087 h 1225"/>
                <a:gd name="T60" fmla="*/ 2952750 w 1996"/>
                <a:gd name="T61" fmla="*/ 1008062 h 1225"/>
                <a:gd name="T62" fmla="*/ 2952750 w 1996"/>
                <a:gd name="T63" fmla="*/ 792162 h 1225"/>
                <a:gd name="T64" fmla="*/ 2881313 w 1996"/>
                <a:gd name="T65" fmla="*/ 720725 h 1225"/>
                <a:gd name="T66" fmla="*/ 2881313 w 1996"/>
                <a:gd name="T67" fmla="*/ 576262 h 1225"/>
                <a:gd name="T68" fmla="*/ 2952750 w 1996"/>
                <a:gd name="T69" fmla="*/ 504825 h 1225"/>
                <a:gd name="T70" fmla="*/ 2881313 w 1996"/>
                <a:gd name="T71" fmla="*/ 360362 h 1225"/>
                <a:gd name="T72" fmla="*/ 2952750 w 1996"/>
                <a:gd name="T73" fmla="*/ 217487 h 1225"/>
                <a:gd name="T74" fmla="*/ 2881313 w 1996"/>
                <a:gd name="T75" fmla="*/ 144462 h 1225"/>
                <a:gd name="T76" fmla="*/ 2808288 w 1996"/>
                <a:gd name="T77" fmla="*/ 0 h 1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96" h="1225">
                  <a:moveTo>
                    <a:pt x="1769" y="0"/>
                  </a:moveTo>
                  <a:lnTo>
                    <a:pt x="1316" y="318"/>
                  </a:lnTo>
                  <a:lnTo>
                    <a:pt x="1134" y="499"/>
                  </a:lnTo>
                  <a:lnTo>
                    <a:pt x="998" y="681"/>
                  </a:lnTo>
                  <a:lnTo>
                    <a:pt x="817" y="908"/>
                  </a:lnTo>
                  <a:lnTo>
                    <a:pt x="635" y="998"/>
                  </a:lnTo>
                  <a:lnTo>
                    <a:pt x="318" y="953"/>
                  </a:lnTo>
                  <a:lnTo>
                    <a:pt x="0" y="908"/>
                  </a:lnTo>
                  <a:lnTo>
                    <a:pt x="136" y="953"/>
                  </a:lnTo>
                  <a:lnTo>
                    <a:pt x="91" y="998"/>
                  </a:lnTo>
                  <a:lnTo>
                    <a:pt x="273" y="1089"/>
                  </a:lnTo>
                  <a:lnTo>
                    <a:pt x="363" y="1089"/>
                  </a:lnTo>
                  <a:lnTo>
                    <a:pt x="499" y="1089"/>
                  </a:lnTo>
                  <a:lnTo>
                    <a:pt x="726" y="1134"/>
                  </a:lnTo>
                  <a:lnTo>
                    <a:pt x="817" y="1225"/>
                  </a:lnTo>
                  <a:lnTo>
                    <a:pt x="908" y="1180"/>
                  </a:lnTo>
                  <a:lnTo>
                    <a:pt x="953" y="1225"/>
                  </a:lnTo>
                  <a:lnTo>
                    <a:pt x="998" y="1134"/>
                  </a:lnTo>
                  <a:lnTo>
                    <a:pt x="998" y="1044"/>
                  </a:lnTo>
                  <a:lnTo>
                    <a:pt x="1044" y="908"/>
                  </a:lnTo>
                  <a:lnTo>
                    <a:pt x="1180" y="817"/>
                  </a:lnTo>
                  <a:lnTo>
                    <a:pt x="1270" y="772"/>
                  </a:lnTo>
                  <a:lnTo>
                    <a:pt x="1316" y="681"/>
                  </a:lnTo>
                  <a:lnTo>
                    <a:pt x="1406" y="635"/>
                  </a:lnTo>
                  <a:lnTo>
                    <a:pt x="1497" y="726"/>
                  </a:lnTo>
                  <a:lnTo>
                    <a:pt x="1543" y="817"/>
                  </a:lnTo>
                  <a:lnTo>
                    <a:pt x="1633" y="953"/>
                  </a:lnTo>
                  <a:lnTo>
                    <a:pt x="1815" y="908"/>
                  </a:lnTo>
                  <a:lnTo>
                    <a:pt x="1905" y="817"/>
                  </a:lnTo>
                  <a:lnTo>
                    <a:pt x="1996" y="681"/>
                  </a:lnTo>
                  <a:lnTo>
                    <a:pt x="1860" y="635"/>
                  </a:lnTo>
                  <a:lnTo>
                    <a:pt x="1860" y="499"/>
                  </a:lnTo>
                  <a:lnTo>
                    <a:pt x="1815" y="454"/>
                  </a:lnTo>
                  <a:lnTo>
                    <a:pt x="1815" y="363"/>
                  </a:lnTo>
                  <a:lnTo>
                    <a:pt x="1860" y="318"/>
                  </a:lnTo>
                  <a:lnTo>
                    <a:pt x="1815" y="227"/>
                  </a:lnTo>
                  <a:lnTo>
                    <a:pt x="1860" y="137"/>
                  </a:lnTo>
                  <a:lnTo>
                    <a:pt x="1815" y="91"/>
                  </a:lnTo>
                  <a:lnTo>
                    <a:pt x="1769" y="0"/>
                  </a:lnTo>
                  <a:close/>
                </a:path>
              </a:pathLst>
            </a:custGeom>
            <a:solidFill>
              <a:srgbClr val="D6BAB4">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8" name="Freeform 18">
              <a:extLst>
                <a:ext uri="{FF2B5EF4-FFF2-40B4-BE49-F238E27FC236}">
                  <a16:creationId xmlns:a16="http://schemas.microsoft.com/office/drawing/2014/main" id="{6238F2C4-8DF2-94DA-C666-CB4A7B80FC26}"/>
                </a:ext>
              </a:extLst>
            </p:cNvPr>
            <p:cNvSpPr>
              <a:spLocks/>
            </p:cNvSpPr>
            <p:nvPr/>
          </p:nvSpPr>
          <p:spPr bwMode="auto">
            <a:xfrm>
              <a:off x="2860302" y="3367088"/>
              <a:ext cx="138113" cy="263525"/>
            </a:xfrm>
            <a:custGeom>
              <a:avLst/>
              <a:gdLst>
                <a:gd name="T0" fmla="*/ 288925 w 227"/>
                <a:gd name="T1" fmla="*/ 0 h 454"/>
                <a:gd name="T2" fmla="*/ 215900 w 227"/>
                <a:gd name="T3" fmla="*/ 144463 h 454"/>
                <a:gd name="T4" fmla="*/ 0 w 227"/>
                <a:gd name="T5" fmla="*/ 288925 h 454"/>
                <a:gd name="T6" fmla="*/ 73025 w 227"/>
                <a:gd name="T7" fmla="*/ 504825 h 454"/>
                <a:gd name="T8" fmla="*/ 144463 w 227"/>
                <a:gd name="T9" fmla="*/ 576263 h 454"/>
                <a:gd name="T10" fmla="*/ 144463 w 227"/>
                <a:gd name="T11" fmla="*/ 720725 h 454"/>
                <a:gd name="T12" fmla="*/ 288925 w 227"/>
                <a:gd name="T13" fmla="*/ 720725 h 454"/>
                <a:gd name="T14" fmla="*/ 288925 w 227"/>
                <a:gd name="T15" fmla="*/ 431800 h 454"/>
                <a:gd name="T16" fmla="*/ 215900 w 227"/>
                <a:gd name="T17" fmla="*/ 360363 h 454"/>
                <a:gd name="T18" fmla="*/ 360363 w 227"/>
                <a:gd name="T19" fmla="*/ 431800 h 454"/>
                <a:gd name="T20" fmla="*/ 288925 w 227"/>
                <a:gd name="T21" fmla="*/ 215900 h 454"/>
                <a:gd name="T22" fmla="*/ 288925 w 227"/>
                <a:gd name="T23" fmla="*/ 0 h 4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 h="454">
                  <a:moveTo>
                    <a:pt x="182" y="0"/>
                  </a:moveTo>
                  <a:lnTo>
                    <a:pt x="136" y="91"/>
                  </a:lnTo>
                  <a:lnTo>
                    <a:pt x="0" y="182"/>
                  </a:lnTo>
                  <a:lnTo>
                    <a:pt x="46" y="318"/>
                  </a:lnTo>
                  <a:lnTo>
                    <a:pt x="91" y="363"/>
                  </a:lnTo>
                  <a:lnTo>
                    <a:pt x="91" y="454"/>
                  </a:lnTo>
                  <a:lnTo>
                    <a:pt x="182" y="454"/>
                  </a:lnTo>
                  <a:lnTo>
                    <a:pt x="182" y="272"/>
                  </a:lnTo>
                  <a:lnTo>
                    <a:pt x="136" y="227"/>
                  </a:lnTo>
                  <a:lnTo>
                    <a:pt x="227" y="272"/>
                  </a:lnTo>
                  <a:lnTo>
                    <a:pt x="182" y="136"/>
                  </a:lnTo>
                  <a:lnTo>
                    <a:pt x="182" y="0"/>
                  </a:lnTo>
                  <a:close/>
                </a:path>
              </a:pathLst>
            </a:custGeom>
            <a:solidFill>
              <a:srgbClr val="D6BAB4">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grpSp>
      <p:grpSp>
        <p:nvGrpSpPr>
          <p:cNvPr id="9" name="Groupe 8">
            <a:extLst>
              <a:ext uri="{FF2B5EF4-FFF2-40B4-BE49-F238E27FC236}">
                <a16:creationId xmlns:a16="http://schemas.microsoft.com/office/drawing/2014/main" id="{A3664857-A357-EA9D-BCEF-E6E672CB69AA}"/>
              </a:ext>
            </a:extLst>
          </p:cNvPr>
          <p:cNvGrpSpPr/>
          <p:nvPr/>
        </p:nvGrpSpPr>
        <p:grpSpPr>
          <a:xfrm>
            <a:off x="3173447" y="871664"/>
            <a:ext cx="2235632" cy="2489372"/>
            <a:chOff x="4923458" y="1744663"/>
            <a:chExt cx="1892300" cy="1852612"/>
          </a:xfrm>
        </p:grpSpPr>
        <p:pic>
          <p:nvPicPr>
            <p:cNvPr id="10" name="Picture 3" descr="Carte_France">
              <a:extLst>
                <a:ext uri="{FF2B5EF4-FFF2-40B4-BE49-F238E27FC236}">
                  <a16:creationId xmlns:a16="http://schemas.microsoft.com/office/drawing/2014/main" id="{687FFAF5-4194-D1B9-F53F-8567CDDDE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58" y="1744663"/>
              <a:ext cx="18923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a:extLst>
                <a:ext uri="{FF2B5EF4-FFF2-40B4-BE49-F238E27FC236}">
                  <a16:creationId xmlns:a16="http://schemas.microsoft.com/office/drawing/2014/main" id="{AE95CADA-C7FC-2340-99B4-BFB7F8C78421}"/>
                </a:ext>
              </a:extLst>
            </p:cNvPr>
            <p:cNvSpPr>
              <a:spLocks/>
            </p:cNvSpPr>
            <p:nvPr/>
          </p:nvSpPr>
          <p:spPr bwMode="auto">
            <a:xfrm>
              <a:off x="6620495" y="3297238"/>
              <a:ext cx="103188" cy="174625"/>
            </a:xfrm>
            <a:custGeom>
              <a:avLst/>
              <a:gdLst>
                <a:gd name="T0" fmla="*/ 142875 w 181"/>
                <a:gd name="T1" fmla="*/ 0 h 318"/>
                <a:gd name="T2" fmla="*/ 71438 w 181"/>
                <a:gd name="T3" fmla="*/ 73025 h 318"/>
                <a:gd name="T4" fmla="*/ 0 w 181"/>
                <a:gd name="T5" fmla="*/ 144463 h 318"/>
                <a:gd name="T6" fmla="*/ 142875 w 181"/>
                <a:gd name="T7" fmla="*/ 360363 h 318"/>
                <a:gd name="T8" fmla="*/ 215900 w 181"/>
                <a:gd name="T9" fmla="*/ 504825 h 318"/>
                <a:gd name="T10" fmla="*/ 287338 w 181"/>
                <a:gd name="T11" fmla="*/ 504825 h 318"/>
                <a:gd name="T12" fmla="*/ 287338 w 181"/>
                <a:gd name="T13" fmla="*/ 360363 h 318"/>
                <a:gd name="T14" fmla="*/ 287338 w 181"/>
                <a:gd name="T15" fmla="*/ 288925 h 318"/>
                <a:gd name="T16" fmla="*/ 287338 w 181"/>
                <a:gd name="T17" fmla="*/ 215900 h 318"/>
                <a:gd name="T18" fmla="*/ 287338 w 181"/>
                <a:gd name="T19" fmla="*/ 73025 h 318"/>
                <a:gd name="T20" fmla="*/ 215900 w 181"/>
                <a:gd name="T21" fmla="*/ 0 h 318"/>
                <a:gd name="T22" fmla="*/ 142875 w 181"/>
                <a:gd name="T23" fmla="*/ 0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1" h="318">
                  <a:moveTo>
                    <a:pt x="90" y="0"/>
                  </a:moveTo>
                  <a:lnTo>
                    <a:pt x="45" y="46"/>
                  </a:lnTo>
                  <a:lnTo>
                    <a:pt x="0" y="91"/>
                  </a:lnTo>
                  <a:lnTo>
                    <a:pt x="90" y="227"/>
                  </a:lnTo>
                  <a:lnTo>
                    <a:pt x="136" y="318"/>
                  </a:lnTo>
                  <a:lnTo>
                    <a:pt x="181" y="318"/>
                  </a:lnTo>
                  <a:lnTo>
                    <a:pt x="181" y="227"/>
                  </a:lnTo>
                  <a:lnTo>
                    <a:pt x="181" y="182"/>
                  </a:lnTo>
                  <a:lnTo>
                    <a:pt x="181" y="136"/>
                  </a:lnTo>
                  <a:lnTo>
                    <a:pt x="181" y="46"/>
                  </a:lnTo>
                  <a:lnTo>
                    <a:pt x="136" y="0"/>
                  </a:lnTo>
                  <a:lnTo>
                    <a:pt x="90" y="0"/>
                  </a:lnTo>
                  <a:close/>
                </a:path>
              </a:pathLst>
            </a:custGeom>
            <a:solidFill>
              <a:srgbClr val="D6BAB4">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13" name="Freeform 16">
              <a:extLst>
                <a:ext uri="{FF2B5EF4-FFF2-40B4-BE49-F238E27FC236}">
                  <a16:creationId xmlns:a16="http://schemas.microsoft.com/office/drawing/2014/main" id="{ABE06A95-0A6B-32D6-8D40-3E849BA123CC}"/>
                </a:ext>
              </a:extLst>
            </p:cNvPr>
            <p:cNvSpPr>
              <a:spLocks/>
            </p:cNvSpPr>
            <p:nvPr/>
          </p:nvSpPr>
          <p:spPr bwMode="auto">
            <a:xfrm>
              <a:off x="5577508" y="3138488"/>
              <a:ext cx="206375" cy="74612"/>
            </a:xfrm>
            <a:custGeom>
              <a:avLst/>
              <a:gdLst>
                <a:gd name="T0" fmla="*/ 0 w 363"/>
                <a:gd name="T1" fmla="*/ 0 h 136"/>
                <a:gd name="T2" fmla="*/ 215900 w 363"/>
                <a:gd name="T3" fmla="*/ 0 h 136"/>
                <a:gd name="T4" fmla="*/ 287337 w 363"/>
                <a:gd name="T5" fmla="*/ 0 h 136"/>
                <a:gd name="T6" fmla="*/ 503237 w 363"/>
                <a:gd name="T7" fmla="*/ 73025 h 136"/>
                <a:gd name="T8" fmla="*/ 576262 w 363"/>
                <a:gd name="T9" fmla="*/ 144463 h 136"/>
                <a:gd name="T10" fmla="*/ 503237 w 363"/>
                <a:gd name="T11" fmla="*/ 215900 h 136"/>
                <a:gd name="T12" fmla="*/ 431800 w 363"/>
                <a:gd name="T13" fmla="*/ 215900 h 136"/>
                <a:gd name="T14" fmla="*/ 287337 w 363"/>
                <a:gd name="T15" fmla="*/ 144463 h 136"/>
                <a:gd name="T16" fmla="*/ 215900 w 363"/>
                <a:gd name="T17" fmla="*/ 144463 h 136"/>
                <a:gd name="T18" fmla="*/ 144462 w 363"/>
                <a:gd name="T19" fmla="*/ 73025 h 136"/>
                <a:gd name="T20" fmla="*/ 71437 w 363"/>
                <a:gd name="T21" fmla="*/ 73025 h 136"/>
                <a:gd name="T22" fmla="*/ 0 w 363"/>
                <a:gd name="T23" fmla="*/ 0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3" h="136">
                  <a:moveTo>
                    <a:pt x="0" y="0"/>
                  </a:moveTo>
                  <a:lnTo>
                    <a:pt x="136" y="0"/>
                  </a:lnTo>
                  <a:lnTo>
                    <a:pt x="181" y="0"/>
                  </a:lnTo>
                  <a:lnTo>
                    <a:pt x="317" y="46"/>
                  </a:lnTo>
                  <a:lnTo>
                    <a:pt x="363" y="91"/>
                  </a:lnTo>
                  <a:lnTo>
                    <a:pt x="317" y="136"/>
                  </a:lnTo>
                  <a:lnTo>
                    <a:pt x="272" y="136"/>
                  </a:lnTo>
                  <a:lnTo>
                    <a:pt x="181" y="91"/>
                  </a:lnTo>
                  <a:lnTo>
                    <a:pt x="136" y="91"/>
                  </a:lnTo>
                  <a:lnTo>
                    <a:pt x="91" y="46"/>
                  </a:lnTo>
                  <a:lnTo>
                    <a:pt x="45" y="46"/>
                  </a:lnTo>
                  <a:lnTo>
                    <a:pt x="0" y="0"/>
                  </a:lnTo>
                  <a:close/>
                </a:path>
              </a:pathLst>
            </a:custGeom>
            <a:solidFill>
              <a:srgbClr val="D6BAB4">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16" name="Freeform 18">
              <a:extLst>
                <a:ext uri="{FF2B5EF4-FFF2-40B4-BE49-F238E27FC236}">
                  <a16:creationId xmlns:a16="http://schemas.microsoft.com/office/drawing/2014/main" id="{6BE4D403-D960-3795-A32F-5F86CFCCB3A6}"/>
                </a:ext>
              </a:extLst>
            </p:cNvPr>
            <p:cNvSpPr>
              <a:spLocks/>
            </p:cNvSpPr>
            <p:nvPr/>
          </p:nvSpPr>
          <p:spPr bwMode="auto">
            <a:xfrm>
              <a:off x="5487020" y="3138488"/>
              <a:ext cx="387350" cy="150812"/>
            </a:xfrm>
            <a:custGeom>
              <a:avLst/>
              <a:gdLst>
                <a:gd name="T0" fmla="*/ 144463 w 680"/>
                <a:gd name="T1" fmla="*/ 0 h 273"/>
                <a:gd name="T2" fmla="*/ 71438 w 680"/>
                <a:gd name="T3" fmla="*/ 0 h 273"/>
                <a:gd name="T4" fmla="*/ 0 w 680"/>
                <a:gd name="T5" fmla="*/ 144462 h 273"/>
                <a:gd name="T6" fmla="*/ 215900 w 680"/>
                <a:gd name="T7" fmla="*/ 360362 h 273"/>
                <a:gd name="T8" fmla="*/ 792163 w 680"/>
                <a:gd name="T9" fmla="*/ 433387 h 273"/>
                <a:gd name="T10" fmla="*/ 1008063 w 680"/>
                <a:gd name="T11" fmla="*/ 288925 h 273"/>
                <a:gd name="T12" fmla="*/ 1079500 w 680"/>
                <a:gd name="T13" fmla="*/ 215900 h 273"/>
                <a:gd name="T14" fmla="*/ 863600 w 680"/>
                <a:gd name="T15" fmla="*/ 144462 h 273"/>
                <a:gd name="T16" fmla="*/ 720725 w 680"/>
                <a:gd name="T17" fmla="*/ 215900 h 273"/>
                <a:gd name="T18" fmla="*/ 576263 w 680"/>
                <a:gd name="T19" fmla="*/ 215900 h 273"/>
                <a:gd name="T20" fmla="*/ 431800 w 680"/>
                <a:gd name="T21" fmla="*/ 144462 h 273"/>
                <a:gd name="T22" fmla="*/ 360363 w 680"/>
                <a:gd name="T23" fmla="*/ 144462 h 273"/>
                <a:gd name="T24" fmla="*/ 288925 w 680"/>
                <a:gd name="T25" fmla="*/ 73025 h 273"/>
                <a:gd name="T26" fmla="*/ 215900 w 680"/>
                <a:gd name="T27" fmla="*/ 73025 h 273"/>
                <a:gd name="T28" fmla="*/ 144463 w 680"/>
                <a:gd name="T29" fmla="*/ 0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273">
                  <a:moveTo>
                    <a:pt x="91" y="0"/>
                  </a:moveTo>
                  <a:lnTo>
                    <a:pt x="45" y="0"/>
                  </a:lnTo>
                  <a:lnTo>
                    <a:pt x="0" y="91"/>
                  </a:lnTo>
                  <a:lnTo>
                    <a:pt x="136" y="227"/>
                  </a:lnTo>
                  <a:lnTo>
                    <a:pt x="499" y="273"/>
                  </a:lnTo>
                  <a:lnTo>
                    <a:pt x="635" y="182"/>
                  </a:lnTo>
                  <a:lnTo>
                    <a:pt x="680" y="136"/>
                  </a:lnTo>
                  <a:lnTo>
                    <a:pt x="544" y="91"/>
                  </a:lnTo>
                  <a:lnTo>
                    <a:pt x="454" y="136"/>
                  </a:lnTo>
                  <a:lnTo>
                    <a:pt x="363" y="136"/>
                  </a:lnTo>
                  <a:lnTo>
                    <a:pt x="272" y="91"/>
                  </a:lnTo>
                  <a:lnTo>
                    <a:pt x="227" y="91"/>
                  </a:lnTo>
                  <a:lnTo>
                    <a:pt x="182" y="46"/>
                  </a:lnTo>
                  <a:lnTo>
                    <a:pt x="136" y="46"/>
                  </a:lnTo>
                  <a:lnTo>
                    <a:pt x="91" y="0"/>
                  </a:lnTo>
                  <a:close/>
                </a:path>
              </a:pathLst>
            </a:custGeom>
            <a:noFill/>
            <a:ln w="2540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grpSp>
      <p:sp>
        <p:nvSpPr>
          <p:cNvPr id="19" name="Text Box 17">
            <a:extLst>
              <a:ext uri="{FF2B5EF4-FFF2-40B4-BE49-F238E27FC236}">
                <a16:creationId xmlns:a16="http://schemas.microsoft.com/office/drawing/2014/main" id="{7BFCC361-532C-0E8C-1F2A-55CC33379BBC}"/>
              </a:ext>
            </a:extLst>
          </p:cNvPr>
          <p:cNvSpPr txBox="1">
            <a:spLocks noChangeArrowheads="1"/>
          </p:cNvSpPr>
          <p:nvPr/>
        </p:nvSpPr>
        <p:spPr bwMode="auto">
          <a:xfrm>
            <a:off x="3545682" y="3618776"/>
            <a:ext cx="22356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FR" altLang="fr-FR" sz="1400" b="1">
                <a:solidFill>
                  <a:srgbClr val="000000"/>
                </a:solidFill>
                <a:latin typeface="+mn-lt"/>
                <a:cs typeface="Arial" panose="020B0604020202020204" pitchFamily="34" charset="0"/>
              </a:rPr>
              <a:t>1980 : plus qu’une vingtaine de couples</a:t>
            </a:r>
            <a:r>
              <a:rPr lang="fr-FR" altLang="fr-FR" sz="1400">
                <a:solidFill>
                  <a:srgbClr val="000000"/>
                </a:solidFill>
                <a:latin typeface="+mn-lt"/>
                <a:cs typeface="Arial" panose="020B0604020202020204" pitchFamily="34" charset="0"/>
              </a:rPr>
              <a:t>, dont une dizaine à l’ouest des Pyrénées</a:t>
            </a:r>
          </a:p>
        </p:txBody>
      </p:sp>
      <p:sp>
        <p:nvSpPr>
          <p:cNvPr id="20" name="Text Box 17">
            <a:extLst>
              <a:ext uri="{FF2B5EF4-FFF2-40B4-BE49-F238E27FC236}">
                <a16:creationId xmlns:a16="http://schemas.microsoft.com/office/drawing/2014/main" id="{E1525D65-36EE-53DD-1627-FBBED0DBBABB}"/>
              </a:ext>
            </a:extLst>
          </p:cNvPr>
          <p:cNvSpPr txBox="1">
            <a:spLocks noChangeArrowheads="1"/>
          </p:cNvSpPr>
          <p:nvPr/>
        </p:nvSpPr>
        <p:spPr bwMode="auto">
          <a:xfrm>
            <a:off x="6595195" y="3627670"/>
            <a:ext cx="20916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FR" altLang="fr-FR" sz="1400" b="1">
                <a:solidFill>
                  <a:srgbClr val="000000"/>
                </a:solidFill>
                <a:latin typeface="+mn-lt"/>
                <a:cs typeface="Arial" panose="020B0604020202020204" pitchFamily="34" charset="0"/>
              </a:rPr>
              <a:t>2025 : 92 couples </a:t>
            </a:r>
          </a:p>
          <a:p>
            <a:pPr>
              <a:spcBef>
                <a:spcPct val="0"/>
              </a:spcBef>
              <a:buFontTx/>
              <a:buNone/>
            </a:pPr>
            <a:r>
              <a:rPr lang="fr-FR" altLang="fr-FR" sz="1400">
                <a:solidFill>
                  <a:srgbClr val="000000"/>
                </a:solidFill>
                <a:latin typeface="+mn-lt"/>
                <a:cs typeface="Arial" panose="020B0604020202020204" pitchFamily="34" charset="0"/>
              </a:rPr>
              <a:t>-57 dans les Pyrénées,</a:t>
            </a:r>
          </a:p>
          <a:p>
            <a:pPr>
              <a:spcBef>
                <a:spcPct val="0"/>
              </a:spcBef>
              <a:buFontTx/>
              <a:buNone/>
            </a:pPr>
            <a:r>
              <a:rPr lang="fr-FR" altLang="fr-FR" sz="1400">
                <a:solidFill>
                  <a:srgbClr val="000000"/>
                </a:solidFill>
                <a:latin typeface="+mn-lt"/>
                <a:cs typeface="Arial" panose="020B0604020202020204" pitchFamily="34" charset="0"/>
              </a:rPr>
              <a:t>-5 en Corse</a:t>
            </a:r>
          </a:p>
          <a:p>
            <a:pPr>
              <a:spcBef>
                <a:spcPct val="0"/>
              </a:spcBef>
              <a:buFontTx/>
              <a:buNone/>
            </a:pPr>
            <a:r>
              <a:rPr lang="fr-FR" altLang="fr-FR" sz="1400">
                <a:solidFill>
                  <a:srgbClr val="000000"/>
                </a:solidFill>
                <a:latin typeface="+mn-lt"/>
                <a:cs typeface="Arial" panose="020B0604020202020204" pitchFamily="34" charset="0"/>
              </a:rPr>
              <a:t>-30 dans les Alpes</a:t>
            </a:r>
          </a:p>
        </p:txBody>
      </p:sp>
      <p:grpSp>
        <p:nvGrpSpPr>
          <p:cNvPr id="21" name="Groupe 20">
            <a:extLst>
              <a:ext uri="{FF2B5EF4-FFF2-40B4-BE49-F238E27FC236}">
                <a16:creationId xmlns:a16="http://schemas.microsoft.com/office/drawing/2014/main" id="{56275B40-B820-6BB2-5BBE-8880EB42C32E}"/>
              </a:ext>
            </a:extLst>
          </p:cNvPr>
          <p:cNvGrpSpPr/>
          <p:nvPr/>
        </p:nvGrpSpPr>
        <p:grpSpPr>
          <a:xfrm>
            <a:off x="6236867" y="871664"/>
            <a:ext cx="2351680" cy="2489372"/>
            <a:chOff x="8616280" y="1725613"/>
            <a:chExt cx="1881187" cy="1843087"/>
          </a:xfrm>
        </p:grpSpPr>
        <p:pic>
          <p:nvPicPr>
            <p:cNvPr id="22" name="Picture 4" descr="Carte_France">
              <a:extLst>
                <a:ext uri="{FF2B5EF4-FFF2-40B4-BE49-F238E27FC236}">
                  <a16:creationId xmlns:a16="http://schemas.microsoft.com/office/drawing/2014/main" id="{1F0CDF2A-BF56-4D07-6061-74F003E78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280" y="1725613"/>
              <a:ext cx="1881187"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0">
              <a:extLst>
                <a:ext uri="{FF2B5EF4-FFF2-40B4-BE49-F238E27FC236}">
                  <a16:creationId xmlns:a16="http://schemas.microsoft.com/office/drawing/2014/main" id="{2208659A-D335-F543-0BBF-20FC4F5C4763}"/>
                </a:ext>
              </a:extLst>
            </p:cNvPr>
            <p:cNvSpPr>
              <a:spLocks/>
            </p:cNvSpPr>
            <p:nvPr/>
          </p:nvSpPr>
          <p:spPr bwMode="auto">
            <a:xfrm>
              <a:off x="9278267" y="3117850"/>
              <a:ext cx="412750" cy="112713"/>
            </a:xfrm>
            <a:custGeom>
              <a:avLst/>
              <a:gdLst>
                <a:gd name="T0" fmla="*/ 0 w 726"/>
                <a:gd name="T1" fmla="*/ 0 h 272"/>
                <a:gd name="T2" fmla="*/ 288925 w 726"/>
                <a:gd name="T3" fmla="*/ 71438 h 272"/>
                <a:gd name="T4" fmla="*/ 720725 w 726"/>
                <a:gd name="T5" fmla="*/ 215900 h 272"/>
                <a:gd name="T6" fmla="*/ 936625 w 726"/>
                <a:gd name="T7" fmla="*/ 215900 h 272"/>
                <a:gd name="T8" fmla="*/ 1152525 w 726"/>
                <a:gd name="T9" fmla="*/ 287338 h 272"/>
                <a:gd name="T10" fmla="*/ 1152525 w 726"/>
                <a:gd name="T11" fmla="*/ 431800 h 272"/>
                <a:gd name="T12" fmla="*/ 1081088 w 726"/>
                <a:gd name="T13" fmla="*/ 431800 h 272"/>
                <a:gd name="T14" fmla="*/ 1081088 w 726"/>
                <a:gd name="T15" fmla="*/ 358775 h 272"/>
                <a:gd name="T16" fmla="*/ 936625 w 726"/>
                <a:gd name="T17" fmla="*/ 358775 h 272"/>
                <a:gd name="T18" fmla="*/ 865188 w 726"/>
                <a:gd name="T19" fmla="*/ 287338 h 272"/>
                <a:gd name="T20" fmla="*/ 720725 w 726"/>
                <a:gd name="T21" fmla="*/ 287338 h 272"/>
                <a:gd name="T22" fmla="*/ 576263 w 726"/>
                <a:gd name="T23" fmla="*/ 358775 h 272"/>
                <a:gd name="T24" fmla="*/ 360363 w 726"/>
                <a:gd name="T25" fmla="*/ 287338 h 272"/>
                <a:gd name="T26" fmla="*/ 288925 w 726"/>
                <a:gd name="T27" fmla="*/ 287338 h 272"/>
                <a:gd name="T28" fmla="*/ 217488 w 726"/>
                <a:gd name="T29" fmla="*/ 215900 h 272"/>
                <a:gd name="T30" fmla="*/ 144463 w 726"/>
                <a:gd name="T31" fmla="*/ 215900 h 272"/>
                <a:gd name="T32" fmla="*/ 73025 w 726"/>
                <a:gd name="T33" fmla="*/ 142875 h 272"/>
                <a:gd name="T34" fmla="*/ 0 w 726"/>
                <a:gd name="T35" fmla="*/ 142875 h 272"/>
                <a:gd name="T36" fmla="*/ 0 w 726"/>
                <a:gd name="T37" fmla="*/ 71438 h 272"/>
                <a:gd name="T38" fmla="*/ 0 w 726"/>
                <a:gd name="T39" fmla="*/ 0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6" h="272">
                  <a:moveTo>
                    <a:pt x="0" y="0"/>
                  </a:moveTo>
                  <a:lnTo>
                    <a:pt x="182" y="45"/>
                  </a:lnTo>
                  <a:lnTo>
                    <a:pt x="454" y="136"/>
                  </a:lnTo>
                  <a:lnTo>
                    <a:pt x="590" y="136"/>
                  </a:lnTo>
                  <a:lnTo>
                    <a:pt x="726" y="181"/>
                  </a:lnTo>
                  <a:lnTo>
                    <a:pt x="726" y="272"/>
                  </a:lnTo>
                  <a:lnTo>
                    <a:pt x="681" y="272"/>
                  </a:lnTo>
                  <a:lnTo>
                    <a:pt x="681" y="226"/>
                  </a:lnTo>
                  <a:lnTo>
                    <a:pt x="590" y="226"/>
                  </a:lnTo>
                  <a:lnTo>
                    <a:pt x="545" y="181"/>
                  </a:lnTo>
                  <a:lnTo>
                    <a:pt x="454" y="181"/>
                  </a:lnTo>
                  <a:lnTo>
                    <a:pt x="363" y="226"/>
                  </a:lnTo>
                  <a:lnTo>
                    <a:pt x="227" y="181"/>
                  </a:lnTo>
                  <a:lnTo>
                    <a:pt x="182" y="181"/>
                  </a:lnTo>
                  <a:lnTo>
                    <a:pt x="137" y="136"/>
                  </a:lnTo>
                  <a:lnTo>
                    <a:pt x="91" y="136"/>
                  </a:lnTo>
                  <a:lnTo>
                    <a:pt x="46" y="90"/>
                  </a:lnTo>
                  <a:lnTo>
                    <a:pt x="0" y="90"/>
                  </a:lnTo>
                  <a:lnTo>
                    <a:pt x="0" y="45"/>
                  </a:lnTo>
                  <a:lnTo>
                    <a:pt x="0" y="0"/>
                  </a:lnTo>
                  <a:close/>
                </a:path>
              </a:pathLst>
            </a:custGeom>
            <a:solidFill>
              <a:srgbClr val="00FFFF">
                <a:alpha val="50195"/>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24" name="Freeform 11">
              <a:extLst>
                <a:ext uri="{FF2B5EF4-FFF2-40B4-BE49-F238E27FC236}">
                  <a16:creationId xmlns:a16="http://schemas.microsoft.com/office/drawing/2014/main" id="{01BF6CC8-986C-46AE-9A49-186E5551F1F4}"/>
                </a:ext>
              </a:extLst>
            </p:cNvPr>
            <p:cNvSpPr>
              <a:spLocks/>
            </p:cNvSpPr>
            <p:nvPr/>
          </p:nvSpPr>
          <p:spPr bwMode="auto">
            <a:xfrm>
              <a:off x="10311730" y="3297238"/>
              <a:ext cx="103187" cy="131762"/>
            </a:xfrm>
            <a:custGeom>
              <a:avLst/>
              <a:gdLst>
                <a:gd name="T0" fmla="*/ 142875 w 181"/>
                <a:gd name="T1" fmla="*/ 0 h 318"/>
                <a:gd name="T2" fmla="*/ 71438 w 181"/>
                <a:gd name="T3" fmla="*/ 73025 h 318"/>
                <a:gd name="T4" fmla="*/ 0 w 181"/>
                <a:gd name="T5" fmla="*/ 144463 h 318"/>
                <a:gd name="T6" fmla="*/ 142875 w 181"/>
                <a:gd name="T7" fmla="*/ 360363 h 318"/>
                <a:gd name="T8" fmla="*/ 215900 w 181"/>
                <a:gd name="T9" fmla="*/ 504825 h 318"/>
                <a:gd name="T10" fmla="*/ 287338 w 181"/>
                <a:gd name="T11" fmla="*/ 504825 h 318"/>
                <a:gd name="T12" fmla="*/ 287338 w 181"/>
                <a:gd name="T13" fmla="*/ 360363 h 318"/>
                <a:gd name="T14" fmla="*/ 287338 w 181"/>
                <a:gd name="T15" fmla="*/ 288925 h 318"/>
                <a:gd name="T16" fmla="*/ 287338 w 181"/>
                <a:gd name="T17" fmla="*/ 215900 h 318"/>
                <a:gd name="T18" fmla="*/ 287338 w 181"/>
                <a:gd name="T19" fmla="*/ 73025 h 318"/>
                <a:gd name="T20" fmla="*/ 215900 w 181"/>
                <a:gd name="T21" fmla="*/ 0 h 318"/>
                <a:gd name="T22" fmla="*/ 142875 w 181"/>
                <a:gd name="T23" fmla="*/ 0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1" h="318">
                  <a:moveTo>
                    <a:pt x="90" y="0"/>
                  </a:moveTo>
                  <a:lnTo>
                    <a:pt x="45" y="46"/>
                  </a:lnTo>
                  <a:lnTo>
                    <a:pt x="0" y="91"/>
                  </a:lnTo>
                  <a:lnTo>
                    <a:pt x="90" y="227"/>
                  </a:lnTo>
                  <a:lnTo>
                    <a:pt x="136" y="318"/>
                  </a:lnTo>
                  <a:lnTo>
                    <a:pt x="181" y="318"/>
                  </a:lnTo>
                  <a:lnTo>
                    <a:pt x="181" y="227"/>
                  </a:lnTo>
                  <a:lnTo>
                    <a:pt x="181" y="182"/>
                  </a:lnTo>
                  <a:lnTo>
                    <a:pt x="181" y="136"/>
                  </a:lnTo>
                  <a:lnTo>
                    <a:pt x="181" y="46"/>
                  </a:lnTo>
                  <a:lnTo>
                    <a:pt x="136" y="0"/>
                  </a:lnTo>
                  <a:lnTo>
                    <a:pt x="90" y="0"/>
                  </a:lnTo>
                  <a:close/>
                </a:path>
              </a:pathLst>
            </a:custGeom>
            <a:solidFill>
              <a:srgbClr val="00FFFF">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25" name="Freeform 14">
              <a:extLst>
                <a:ext uri="{FF2B5EF4-FFF2-40B4-BE49-F238E27FC236}">
                  <a16:creationId xmlns:a16="http://schemas.microsoft.com/office/drawing/2014/main" id="{B84714F9-8232-FF48-5659-D855F888FFC8}"/>
                </a:ext>
              </a:extLst>
            </p:cNvPr>
            <p:cNvSpPr>
              <a:spLocks/>
            </p:cNvSpPr>
            <p:nvPr/>
          </p:nvSpPr>
          <p:spPr bwMode="auto">
            <a:xfrm>
              <a:off x="10119642" y="2660650"/>
              <a:ext cx="77788" cy="277813"/>
            </a:xfrm>
            <a:custGeom>
              <a:avLst/>
              <a:gdLst>
                <a:gd name="T0" fmla="*/ 144463 w 136"/>
                <a:gd name="T1" fmla="*/ 0 h 272"/>
                <a:gd name="T2" fmla="*/ 0 w 136"/>
                <a:gd name="T3" fmla="*/ 71438 h 272"/>
                <a:gd name="T4" fmla="*/ 0 w 136"/>
                <a:gd name="T5" fmla="*/ 144463 h 272"/>
                <a:gd name="T6" fmla="*/ 0 w 136"/>
                <a:gd name="T7" fmla="*/ 215900 h 272"/>
                <a:gd name="T8" fmla="*/ 0 w 136"/>
                <a:gd name="T9" fmla="*/ 287338 h 272"/>
                <a:gd name="T10" fmla="*/ 0 w 136"/>
                <a:gd name="T11" fmla="*/ 360363 h 272"/>
                <a:gd name="T12" fmla="*/ 215900 w 136"/>
                <a:gd name="T13" fmla="*/ 431800 h 272"/>
                <a:gd name="T14" fmla="*/ 215900 w 136"/>
                <a:gd name="T15" fmla="*/ 360363 h 272"/>
                <a:gd name="T16" fmla="*/ 215900 w 136"/>
                <a:gd name="T17" fmla="*/ 287338 h 272"/>
                <a:gd name="T18" fmla="*/ 144463 w 136"/>
                <a:gd name="T19" fmla="*/ 287338 h 272"/>
                <a:gd name="T20" fmla="*/ 144463 w 136"/>
                <a:gd name="T21" fmla="*/ 215900 h 272"/>
                <a:gd name="T22" fmla="*/ 215900 w 136"/>
                <a:gd name="T23" fmla="*/ 144463 h 272"/>
                <a:gd name="T24" fmla="*/ 144463 w 136"/>
                <a:gd name="T25" fmla="*/ 71438 h 272"/>
                <a:gd name="T26" fmla="*/ 144463 w 136"/>
                <a:gd name="T27" fmla="*/ 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272">
                  <a:moveTo>
                    <a:pt x="91" y="0"/>
                  </a:moveTo>
                  <a:lnTo>
                    <a:pt x="0" y="45"/>
                  </a:lnTo>
                  <a:lnTo>
                    <a:pt x="0" y="91"/>
                  </a:lnTo>
                  <a:lnTo>
                    <a:pt x="0" y="136"/>
                  </a:lnTo>
                  <a:lnTo>
                    <a:pt x="0" y="181"/>
                  </a:lnTo>
                  <a:lnTo>
                    <a:pt x="0" y="227"/>
                  </a:lnTo>
                  <a:lnTo>
                    <a:pt x="136" y="272"/>
                  </a:lnTo>
                  <a:lnTo>
                    <a:pt x="136" y="227"/>
                  </a:lnTo>
                  <a:lnTo>
                    <a:pt x="136" y="181"/>
                  </a:lnTo>
                  <a:lnTo>
                    <a:pt x="91" y="181"/>
                  </a:lnTo>
                  <a:lnTo>
                    <a:pt x="91" y="136"/>
                  </a:lnTo>
                  <a:lnTo>
                    <a:pt x="136" y="91"/>
                  </a:lnTo>
                  <a:lnTo>
                    <a:pt x="91" y="45"/>
                  </a:lnTo>
                  <a:lnTo>
                    <a:pt x="91" y="0"/>
                  </a:lnTo>
                  <a:close/>
                </a:path>
              </a:pathLst>
            </a:custGeom>
            <a:solidFill>
              <a:srgbClr val="00FFFF">
                <a:alpha val="49019"/>
              </a:srgb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p>
          </p:txBody>
        </p:sp>
        <p:sp>
          <p:nvSpPr>
            <p:cNvPr id="26" name="Étoile à 6 branches 68">
              <a:extLst>
                <a:ext uri="{FF2B5EF4-FFF2-40B4-BE49-F238E27FC236}">
                  <a16:creationId xmlns:a16="http://schemas.microsoft.com/office/drawing/2014/main" id="{3F9CF150-BF09-9FDC-53C4-8BC58FD9748B}"/>
                </a:ext>
              </a:extLst>
            </p:cNvPr>
            <p:cNvSpPr>
              <a:spLocks/>
            </p:cNvSpPr>
            <p:nvPr/>
          </p:nvSpPr>
          <p:spPr bwMode="auto">
            <a:xfrm>
              <a:off x="9722767" y="2906713"/>
              <a:ext cx="115888" cy="90487"/>
            </a:xfrm>
            <a:custGeom>
              <a:avLst/>
              <a:gdLst>
                <a:gd name="T0" fmla="*/ 0 w 144463"/>
                <a:gd name="T1" fmla="*/ 35719 h 142875"/>
                <a:gd name="T2" fmla="*/ 48154 w 144463"/>
                <a:gd name="T3" fmla="*/ 35718 h 142875"/>
                <a:gd name="T4" fmla="*/ 72232 w 144463"/>
                <a:gd name="T5" fmla="*/ 0 h 142875"/>
                <a:gd name="T6" fmla="*/ 96309 w 144463"/>
                <a:gd name="T7" fmla="*/ 35718 h 142875"/>
                <a:gd name="T8" fmla="*/ 144463 w 144463"/>
                <a:gd name="T9" fmla="*/ 35719 h 142875"/>
                <a:gd name="T10" fmla="*/ 120387 w 144463"/>
                <a:gd name="T11" fmla="*/ 71438 h 142875"/>
                <a:gd name="T12" fmla="*/ 144463 w 144463"/>
                <a:gd name="T13" fmla="*/ 107156 h 142875"/>
                <a:gd name="T14" fmla="*/ 96309 w 144463"/>
                <a:gd name="T15" fmla="*/ 107157 h 142875"/>
                <a:gd name="T16" fmla="*/ 72232 w 144463"/>
                <a:gd name="T17" fmla="*/ 142875 h 142875"/>
                <a:gd name="T18" fmla="*/ 48154 w 144463"/>
                <a:gd name="T19" fmla="*/ 107157 h 142875"/>
                <a:gd name="T20" fmla="*/ 0 w 144463"/>
                <a:gd name="T21" fmla="*/ 107156 h 142875"/>
                <a:gd name="T22" fmla="*/ 24076 w 144463"/>
                <a:gd name="T23" fmla="*/ 71438 h 142875"/>
                <a:gd name="T24" fmla="*/ 0 w 144463"/>
                <a:gd name="T25" fmla="*/ 35719 h 1428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463" h="142875">
                  <a:moveTo>
                    <a:pt x="0" y="35719"/>
                  </a:moveTo>
                  <a:lnTo>
                    <a:pt x="48154" y="35718"/>
                  </a:lnTo>
                  <a:lnTo>
                    <a:pt x="72232" y="0"/>
                  </a:lnTo>
                  <a:lnTo>
                    <a:pt x="96309" y="35718"/>
                  </a:lnTo>
                  <a:lnTo>
                    <a:pt x="144463" y="35719"/>
                  </a:lnTo>
                  <a:lnTo>
                    <a:pt x="120387" y="71438"/>
                  </a:lnTo>
                  <a:lnTo>
                    <a:pt x="144463" y="107156"/>
                  </a:lnTo>
                  <a:lnTo>
                    <a:pt x="96309" y="107157"/>
                  </a:lnTo>
                  <a:lnTo>
                    <a:pt x="72232" y="142875"/>
                  </a:lnTo>
                  <a:lnTo>
                    <a:pt x="48154" y="107157"/>
                  </a:lnTo>
                  <a:lnTo>
                    <a:pt x="0" y="107156"/>
                  </a:lnTo>
                  <a:lnTo>
                    <a:pt x="24076" y="71438"/>
                  </a:lnTo>
                  <a:lnTo>
                    <a:pt x="0" y="35719"/>
                  </a:lnTo>
                  <a:close/>
                </a:path>
              </a:pathLst>
            </a:custGeom>
            <a:solidFill>
              <a:schemeClr val="bg2"/>
            </a:soli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pPr>
                <a:defRPr/>
              </a:pPr>
              <a:endParaRPr lang="fr-FR"/>
            </a:p>
          </p:txBody>
        </p:sp>
        <p:sp>
          <p:nvSpPr>
            <p:cNvPr id="27" name="Étoile à 6 branches 68">
              <a:extLst>
                <a:ext uri="{FF2B5EF4-FFF2-40B4-BE49-F238E27FC236}">
                  <a16:creationId xmlns:a16="http://schemas.microsoft.com/office/drawing/2014/main" id="{DFE3D700-766C-FF07-D548-B249221551EC}"/>
                </a:ext>
              </a:extLst>
            </p:cNvPr>
            <p:cNvSpPr>
              <a:spLocks/>
            </p:cNvSpPr>
            <p:nvPr/>
          </p:nvSpPr>
          <p:spPr bwMode="auto">
            <a:xfrm>
              <a:off x="10011692" y="2852738"/>
              <a:ext cx="115888" cy="90487"/>
            </a:xfrm>
            <a:custGeom>
              <a:avLst/>
              <a:gdLst>
                <a:gd name="T0" fmla="*/ 0 w 144463"/>
                <a:gd name="T1" fmla="*/ 35719 h 142875"/>
                <a:gd name="T2" fmla="*/ 48154 w 144463"/>
                <a:gd name="T3" fmla="*/ 35718 h 142875"/>
                <a:gd name="T4" fmla="*/ 72232 w 144463"/>
                <a:gd name="T5" fmla="*/ 0 h 142875"/>
                <a:gd name="T6" fmla="*/ 96309 w 144463"/>
                <a:gd name="T7" fmla="*/ 35718 h 142875"/>
                <a:gd name="T8" fmla="*/ 144463 w 144463"/>
                <a:gd name="T9" fmla="*/ 35719 h 142875"/>
                <a:gd name="T10" fmla="*/ 120387 w 144463"/>
                <a:gd name="T11" fmla="*/ 71438 h 142875"/>
                <a:gd name="T12" fmla="*/ 144463 w 144463"/>
                <a:gd name="T13" fmla="*/ 107156 h 142875"/>
                <a:gd name="T14" fmla="*/ 96309 w 144463"/>
                <a:gd name="T15" fmla="*/ 107157 h 142875"/>
                <a:gd name="T16" fmla="*/ 72232 w 144463"/>
                <a:gd name="T17" fmla="*/ 142875 h 142875"/>
                <a:gd name="T18" fmla="*/ 48154 w 144463"/>
                <a:gd name="T19" fmla="*/ 107157 h 142875"/>
                <a:gd name="T20" fmla="*/ 0 w 144463"/>
                <a:gd name="T21" fmla="*/ 107156 h 142875"/>
                <a:gd name="T22" fmla="*/ 24076 w 144463"/>
                <a:gd name="T23" fmla="*/ 71438 h 142875"/>
                <a:gd name="T24" fmla="*/ 0 w 144463"/>
                <a:gd name="T25" fmla="*/ 35719 h 1428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463" h="142875">
                  <a:moveTo>
                    <a:pt x="0" y="35719"/>
                  </a:moveTo>
                  <a:lnTo>
                    <a:pt x="48154" y="35718"/>
                  </a:lnTo>
                  <a:lnTo>
                    <a:pt x="72232" y="0"/>
                  </a:lnTo>
                  <a:lnTo>
                    <a:pt x="96309" y="35718"/>
                  </a:lnTo>
                  <a:lnTo>
                    <a:pt x="144463" y="35719"/>
                  </a:lnTo>
                  <a:lnTo>
                    <a:pt x="120387" y="71438"/>
                  </a:lnTo>
                  <a:lnTo>
                    <a:pt x="144463" y="107156"/>
                  </a:lnTo>
                  <a:lnTo>
                    <a:pt x="96309" y="107157"/>
                  </a:lnTo>
                  <a:lnTo>
                    <a:pt x="72232" y="142875"/>
                  </a:lnTo>
                  <a:lnTo>
                    <a:pt x="48154" y="107157"/>
                  </a:lnTo>
                  <a:lnTo>
                    <a:pt x="0" y="107156"/>
                  </a:lnTo>
                  <a:lnTo>
                    <a:pt x="24076" y="71438"/>
                  </a:lnTo>
                  <a:lnTo>
                    <a:pt x="0" y="35719"/>
                  </a:lnTo>
                  <a:close/>
                </a:path>
              </a:pathLst>
            </a:custGeom>
            <a:solidFill>
              <a:schemeClr val="bg2"/>
            </a:soli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pPr>
                <a:defRPr/>
              </a:pPr>
              <a:endParaRPr lang="fr-FR"/>
            </a:p>
          </p:txBody>
        </p:sp>
      </p:grpSp>
    </p:spTree>
    <p:extLst>
      <p:ext uri="{BB962C8B-B14F-4D97-AF65-F5344CB8AC3E}">
        <p14:creationId xmlns:p14="http://schemas.microsoft.com/office/powerpoint/2010/main" val="302972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D80FF-7BD2-DE90-4B53-05B5084706F9}"/>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6FFC16F3-A85D-6B1B-CFD6-BDF5F44EE2D0}"/>
              </a:ext>
            </a:extLst>
          </p:cNvPr>
          <p:cNvSpPr/>
          <p:nvPr/>
        </p:nvSpPr>
        <p:spPr>
          <a:xfrm>
            <a:off x="6264000" y="4422173"/>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15</a:t>
            </a:fld>
            <a:endParaRPr lang="fr-FR" sz="750" b="0" strike="noStrike" spc="-1">
              <a:latin typeface="Arial"/>
            </a:endParaRPr>
          </a:p>
        </p:txBody>
      </p:sp>
      <p:sp>
        <p:nvSpPr>
          <p:cNvPr id="2" name="CustomShape 2">
            <a:extLst>
              <a:ext uri="{FF2B5EF4-FFF2-40B4-BE49-F238E27FC236}">
                <a16:creationId xmlns:a16="http://schemas.microsoft.com/office/drawing/2014/main" id="{EE676F46-07C2-0935-C5F2-8557A2616D06}"/>
              </a:ext>
            </a:extLst>
          </p:cNvPr>
          <p:cNvSpPr/>
          <p:nvPr/>
        </p:nvSpPr>
        <p:spPr>
          <a:xfrm>
            <a:off x="7614000" y="4422173"/>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767AD6CA-B456-1F60-1DD1-D75B3B619540}"/>
              </a:ext>
            </a:extLst>
          </p:cNvPr>
          <p:cNvSpPr txBox="1"/>
          <p:nvPr/>
        </p:nvSpPr>
        <p:spPr>
          <a:xfrm>
            <a:off x="1880681" y="239949"/>
            <a:ext cx="7263319" cy="400110"/>
          </a:xfrm>
          <a:prstGeom prst="rect">
            <a:avLst/>
          </a:prstGeom>
          <a:noFill/>
        </p:spPr>
        <p:txBody>
          <a:bodyPr wrap="square" rtlCol="0">
            <a:spAutoFit/>
          </a:bodyPr>
          <a:lstStyle/>
          <a:p>
            <a:pPr algn="ctr"/>
            <a:r>
              <a:rPr lang="fr-FR" sz="2000" b="1"/>
              <a:t>EFFECTIFS &amp; REPRODUCTION - PYRENEES 2025</a:t>
            </a:r>
          </a:p>
        </p:txBody>
      </p:sp>
      <p:pic>
        <p:nvPicPr>
          <p:cNvPr id="11" name="Image 4">
            <a:extLst>
              <a:ext uri="{FF2B5EF4-FFF2-40B4-BE49-F238E27FC236}">
                <a16:creationId xmlns:a16="http://schemas.microsoft.com/office/drawing/2014/main" id="{4F4FC6F6-5A0E-1A48-817E-3208AEB5AB49}"/>
              </a:ext>
            </a:extLst>
          </p:cNvPr>
          <p:cNvPicPr>
            <a:picLocks noChangeAspect="1"/>
          </p:cNvPicPr>
          <p:nvPr/>
        </p:nvPicPr>
        <p:blipFill>
          <a:blip r:embed="rId3">
            <a:extLst>
              <a:ext uri="{28A0092B-C50C-407E-A947-70E740481C1C}">
                <a14:useLocalDpi xmlns:a14="http://schemas.microsoft.com/office/drawing/2010/main" val="0"/>
              </a:ext>
            </a:extLst>
          </a:blip>
          <a:srcRect t="36162" r="43536"/>
          <a:stretch>
            <a:fillRect/>
          </a:stretch>
        </p:blipFill>
        <p:spPr bwMode="auto">
          <a:xfrm>
            <a:off x="5850790" y="694473"/>
            <a:ext cx="1959508" cy="147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33">
            <a:extLst>
              <a:ext uri="{FF2B5EF4-FFF2-40B4-BE49-F238E27FC236}">
                <a16:creationId xmlns:a16="http://schemas.microsoft.com/office/drawing/2014/main" id="{FA5562ED-373C-B7A8-F94A-A72A182A1734}"/>
              </a:ext>
            </a:extLst>
          </p:cNvPr>
          <p:cNvSpPr txBox="1">
            <a:spLocks noChangeArrowheads="1"/>
          </p:cNvSpPr>
          <p:nvPr/>
        </p:nvSpPr>
        <p:spPr bwMode="auto">
          <a:xfrm>
            <a:off x="1411233" y="881359"/>
            <a:ext cx="3048819" cy="87203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fr-FR" altLang="fr-FR" sz="1800" b="1">
                <a:latin typeface="+mn-lt"/>
              </a:rPr>
              <a:t>57 couples</a:t>
            </a:r>
          </a:p>
          <a:p>
            <a:pPr algn="ctr" eaLnBrk="1" hangingPunct="1">
              <a:lnSpc>
                <a:spcPct val="150000"/>
              </a:lnSpc>
              <a:spcBef>
                <a:spcPct val="0"/>
              </a:spcBef>
              <a:buFontTx/>
              <a:buNone/>
            </a:pPr>
            <a:r>
              <a:rPr lang="fr-FR" altLang="fr-FR" sz="1800" b="1">
                <a:latin typeface="+mn-lt"/>
              </a:rPr>
              <a:t>19 jeunes à l’envol</a:t>
            </a:r>
          </a:p>
        </p:txBody>
      </p:sp>
      <p:pic>
        <p:nvPicPr>
          <p:cNvPr id="15" name="Picture 4">
            <a:extLst>
              <a:ext uri="{FF2B5EF4-FFF2-40B4-BE49-F238E27FC236}">
                <a16:creationId xmlns:a16="http://schemas.microsoft.com/office/drawing/2014/main" id="{8BDF00F8-E292-293D-6693-CE1C4D34A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6392"/>
          <a:stretch>
            <a:fillRect/>
          </a:stretch>
        </p:blipFill>
        <p:spPr bwMode="auto">
          <a:xfrm>
            <a:off x="1411234" y="2807440"/>
            <a:ext cx="7153275" cy="2232025"/>
          </a:xfrm>
          <a:prstGeom prst="rect">
            <a:avLst/>
          </a:prstGeom>
          <a:noFill/>
          <a:ln>
            <a:noFill/>
          </a:ln>
          <a:effectLst/>
          <a:extLst>
            <a:ext uri="{909E8E84-426E-40DD-AFC4-6F175D3DCCD1}">
              <a14:hiddenFill xmlns:a14="http://schemas.microsoft.com/office/drawing/2010/main">
                <a:blipFill dpi="0" rotWithShape="0">
                  <a:blip/>
                  <a:srcRect b="2639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ZoneTexte 11">
            <a:extLst>
              <a:ext uri="{FF2B5EF4-FFF2-40B4-BE49-F238E27FC236}">
                <a16:creationId xmlns:a16="http://schemas.microsoft.com/office/drawing/2014/main" id="{5C25478D-CDD3-D91B-2413-1A0D9DF1D3EF}"/>
              </a:ext>
            </a:extLst>
          </p:cNvPr>
          <p:cNvSpPr txBox="1">
            <a:spLocks noChangeArrowheads="1"/>
          </p:cNvSpPr>
          <p:nvPr/>
        </p:nvSpPr>
        <p:spPr bwMode="auto">
          <a:xfrm>
            <a:off x="2824109" y="3177327"/>
            <a:ext cx="53572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17/3</a:t>
            </a:r>
          </a:p>
        </p:txBody>
      </p:sp>
      <p:sp>
        <p:nvSpPr>
          <p:cNvPr id="18" name="ZoneTexte 12">
            <a:extLst>
              <a:ext uri="{FF2B5EF4-FFF2-40B4-BE49-F238E27FC236}">
                <a16:creationId xmlns:a16="http://schemas.microsoft.com/office/drawing/2014/main" id="{1BEB6662-2FA3-6C7B-D927-1D002053A867}"/>
              </a:ext>
            </a:extLst>
          </p:cNvPr>
          <p:cNvSpPr txBox="1">
            <a:spLocks noChangeArrowheads="1"/>
          </p:cNvSpPr>
          <p:nvPr/>
        </p:nvSpPr>
        <p:spPr bwMode="auto">
          <a:xfrm>
            <a:off x="3828996" y="3566265"/>
            <a:ext cx="53572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16/5</a:t>
            </a:r>
          </a:p>
        </p:txBody>
      </p:sp>
      <p:sp>
        <p:nvSpPr>
          <p:cNvPr id="28" name="ZoneTexte 13">
            <a:extLst>
              <a:ext uri="{FF2B5EF4-FFF2-40B4-BE49-F238E27FC236}">
                <a16:creationId xmlns:a16="http://schemas.microsoft.com/office/drawing/2014/main" id="{E1C99393-5DCE-28DA-5397-5631A3746528}"/>
              </a:ext>
            </a:extLst>
          </p:cNvPr>
          <p:cNvSpPr txBox="1">
            <a:spLocks noChangeArrowheads="1"/>
          </p:cNvSpPr>
          <p:nvPr/>
        </p:nvSpPr>
        <p:spPr bwMode="auto">
          <a:xfrm>
            <a:off x="4841821" y="3615477"/>
            <a:ext cx="44435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5/2</a:t>
            </a:r>
          </a:p>
        </p:txBody>
      </p:sp>
      <p:sp>
        <p:nvSpPr>
          <p:cNvPr id="29" name="ZoneTexte 14">
            <a:extLst>
              <a:ext uri="{FF2B5EF4-FFF2-40B4-BE49-F238E27FC236}">
                <a16:creationId xmlns:a16="http://schemas.microsoft.com/office/drawing/2014/main" id="{2469F575-4730-E9C3-A1E1-106CF9E605C7}"/>
              </a:ext>
            </a:extLst>
          </p:cNvPr>
          <p:cNvSpPr txBox="1">
            <a:spLocks noChangeArrowheads="1"/>
          </p:cNvSpPr>
          <p:nvPr/>
        </p:nvSpPr>
        <p:spPr bwMode="auto">
          <a:xfrm>
            <a:off x="5954659" y="3729777"/>
            <a:ext cx="53572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12/7</a:t>
            </a:r>
          </a:p>
        </p:txBody>
      </p:sp>
      <p:sp>
        <p:nvSpPr>
          <p:cNvPr id="30" name="ZoneTexte 15">
            <a:extLst>
              <a:ext uri="{FF2B5EF4-FFF2-40B4-BE49-F238E27FC236}">
                <a16:creationId xmlns:a16="http://schemas.microsoft.com/office/drawing/2014/main" id="{546FE57D-45D1-7803-57A5-307747AFD318}"/>
              </a:ext>
            </a:extLst>
          </p:cNvPr>
          <p:cNvSpPr txBox="1">
            <a:spLocks noChangeArrowheads="1"/>
          </p:cNvSpPr>
          <p:nvPr/>
        </p:nvSpPr>
        <p:spPr bwMode="auto">
          <a:xfrm>
            <a:off x="7365946" y="4272702"/>
            <a:ext cx="44435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7/2</a:t>
            </a:r>
          </a:p>
        </p:txBody>
      </p:sp>
      <p:sp>
        <p:nvSpPr>
          <p:cNvPr id="31" name="ZoneTexte 16">
            <a:extLst>
              <a:ext uri="{FF2B5EF4-FFF2-40B4-BE49-F238E27FC236}">
                <a16:creationId xmlns:a16="http://schemas.microsoft.com/office/drawing/2014/main" id="{CB4EFCAD-A070-3295-90C5-C1FFA25B5FBD}"/>
              </a:ext>
            </a:extLst>
          </p:cNvPr>
          <p:cNvSpPr txBox="1">
            <a:spLocks noChangeArrowheads="1"/>
          </p:cNvSpPr>
          <p:nvPr/>
        </p:nvSpPr>
        <p:spPr bwMode="auto">
          <a:xfrm>
            <a:off x="7278634" y="3769465"/>
            <a:ext cx="44435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400" b="1"/>
              <a:t>2/0</a:t>
            </a:r>
          </a:p>
        </p:txBody>
      </p:sp>
      <p:sp>
        <p:nvSpPr>
          <p:cNvPr id="32" name="ZoneTexte 41">
            <a:extLst>
              <a:ext uri="{FF2B5EF4-FFF2-40B4-BE49-F238E27FC236}">
                <a16:creationId xmlns:a16="http://schemas.microsoft.com/office/drawing/2014/main" id="{D4B5D251-52E8-ABA1-FFAC-CD179C3FEBC7}"/>
              </a:ext>
            </a:extLst>
          </p:cNvPr>
          <p:cNvSpPr txBox="1"/>
          <p:nvPr/>
        </p:nvSpPr>
        <p:spPr>
          <a:xfrm>
            <a:off x="1411233" y="2259752"/>
            <a:ext cx="7153276" cy="3698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r-FR" b="1"/>
              <a:t>Succès de reproduction = 0,53 jeune / ponte</a:t>
            </a:r>
          </a:p>
        </p:txBody>
      </p:sp>
    </p:spTree>
    <p:extLst>
      <p:ext uri="{BB962C8B-B14F-4D97-AF65-F5344CB8AC3E}">
        <p14:creationId xmlns:p14="http://schemas.microsoft.com/office/powerpoint/2010/main" val="155008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16</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2373391" y="149985"/>
            <a:ext cx="5377369" cy="707886"/>
          </a:xfrm>
          <a:prstGeom prst="rect">
            <a:avLst/>
          </a:prstGeom>
          <a:noFill/>
        </p:spPr>
        <p:txBody>
          <a:bodyPr wrap="square" rtlCol="0">
            <a:spAutoFit/>
          </a:bodyPr>
          <a:lstStyle/>
          <a:p>
            <a:pPr algn="ctr"/>
            <a:r>
              <a:rPr lang="fr-FR" sz="2000" b="1"/>
              <a:t>ENJEU DE PROTECTION DES ESPECES - MENACES</a:t>
            </a:r>
          </a:p>
        </p:txBody>
      </p:sp>
      <p:graphicFrame>
        <p:nvGraphicFramePr>
          <p:cNvPr id="17" name="Espace réservé du graphique 21">
            <a:extLst>
              <a:ext uri="{FF2B5EF4-FFF2-40B4-BE49-F238E27FC236}">
                <a16:creationId xmlns:a16="http://schemas.microsoft.com/office/drawing/2014/main" id="{87A97979-16CD-DFD6-05C6-2DD01A5F1C41}"/>
              </a:ext>
            </a:extLst>
          </p:cNvPr>
          <p:cNvGraphicFramePr>
            <a:graphicFrameLocks/>
          </p:cNvGraphicFramePr>
          <p:nvPr>
            <p:extLst>
              <p:ext uri="{D42A27DB-BD31-4B8C-83A1-F6EECF244321}">
                <p14:modId xmlns:p14="http://schemas.microsoft.com/office/powerpoint/2010/main" val="3375989952"/>
              </p:ext>
            </p:extLst>
          </p:nvPr>
        </p:nvGraphicFramePr>
        <p:xfrm>
          <a:off x="3470136" y="1187782"/>
          <a:ext cx="2898775" cy="2887663"/>
        </p:xfrm>
        <a:graphic>
          <a:graphicData uri="http://schemas.openxmlformats.org/drawingml/2006/chart">
            <c:chart xmlns:c="http://schemas.openxmlformats.org/drawingml/2006/chart" xmlns:r="http://schemas.openxmlformats.org/officeDocument/2006/relationships" r:id="rId4"/>
          </a:graphicData>
        </a:graphic>
      </p:graphicFrame>
      <p:sp>
        <p:nvSpPr>
          <p:cNvPr id="18" name="Espace réservé du texte 36">
            <a:extLst>
              <a:ext uri="{FF2B5EF4-FFF2-40B4-BE49-F238E27FC236}">
                <a16:creationId xmlns:a16="http://schemas.microsoft.com/office/drawing/2014/main" id="{C1CC9564-E53B-6D91-BACF-21AEA865683F}"/>
              </a:ext>
            </a:extLst>
          </p:cNvPr>
          <p:cNvSpPr txBox="1">
            <a:spLocks/>
          </p:cNvSpPr>
          <p:nvPr/>
        </p:nvSpPr>
        <p:spPr bwMode="gray">
          <a:xfrm>
            <a:off x="6615710" y="3925343"/>
            <a:ext cx="180000" cy="118800"/>
          </a:xfrm>
          <a:prstGeom prst="rect">
            <a:avLst/>
          </a:prstGeom>
          <a:solidFill>
            <a:srgbClr val="0087CD"/>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Compétition intraspécifique </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sp>
        <p:nvSpPr>
          <p:cNvPr id="19" name="Espace réservé du texte 37">
            <a:extLst>
              <a:ext uri="{FF2B5EF4-FFF2-40B4-BE49-F238E27FC236}">
                <a16:creationId xmlns:a16="http://schemas.microsoft.com/office/drawing/2014/main" id="{BD93316E-DFC7-8D2E-8C4D-A55B0561B23A}"/>
              </a:ext>
            </a:extLst>
          </p:cNvPr>
          <p:cNvSpPr txBox="1">
            <a:spLocks/>
          </p:cNvSpPr>
          <p:nvPr/>
        </p:nvSpPr>
        <p:spPr bwMode="gray">
          <a:xfrm>
            <a:off x="6620959" y="3738450"/>
            <a:ext cx="180000" cy="118800"/>
          </a:xfrm>
          <a:prstGeom prst="rect">
            <a:avLst/>
          </a:prstGeom>
          <a:solidFill>
            <a:srgbClr val="50AFDC"/>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Mortalité : turn-over </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sp>
        <p:nvSpPr>
          <p:cNvPr id="20" name="Espace réservé du texte 38">
            <a:extLst>
              <a:ext uri="{FF2B5EF4-FFF2-40B4-BE49-F238E27FC236}">
                <a16:creationId xmlns:a16="http://schemas.microsoft.com/office/drawing/2014/main" id="{DC8A3C62-CEEC-12C3-36FF-C037E46D305E}"/>
              </a:ext>
            </a:extLst>
          </p:cNvPr>
          <p:cNvSpPr txBox="1">
            <a:spLocks/>
          </p:cNvSpPr>
          <p:nvPr/>
        </p:nvSpPr>
        <p:spPr bwMode="gray">
          <a:xfrm>
            <a:off x="6615710" y="3161417"/>
            <a:ext cx="180000" cy="118800"/>
          </a:xfrm>
          <a:prstGeom prst="rect">
            <a:avLst/>
          </a:prstGeom>
          <a:solidFill>
            <a:srgbClr val="E62328"/>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Perturbations anthropiques</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sp>
        <p:nvSpPr>
          <p:cNvPr id="21" name="Espace réservé du texte 39">
            <a:extLst>
              <a:ext uri="{FF2B5EF4-FFF2-40B4-BE49-F238E27FC236}">
                <a16:creationId xmlns:a16="http://schemas.microsoft.com/office/drawing/2014/main" id="{1A89D42D-7562-BFD8-4F92-FA2FF7E80BFC}"/>
              </a:ext>
            </a:extLst>
          </p:cNvPr>
          <p:cNvSpPr txBox="1">
            <a:spLocks/>
          </p:cNvSpPr>
          <p:nvPr/>
        </p:nvSpPr>
        <p:spPr bwMode="gray">
          <a:xfrm>
            <a:off x="6620959" y="3007731"/>
            <a:ext cx="180000" cy="118800"/>
          </a:xfrm>
          <a:prstGeom prst="rect">
            <a:avLst/>
          </a:prstGeom>
          <a:solidFill>
            <a:srgbClr val="006982"/>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Conditions météo</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sp>
        <p:nvSpPr>
          <p:cNvPr id="22" name="Espace réservé du texte 40">
            <a:extLst>
              <a:ext uri="{FF2B5EF4-FFF2-40B4-BE49-F238E27FC236}">
                <a16:creationId xmlns:a16="http://schemas.microsoft.com/office/drawing/2014/main" id="{5B8D1F88-8BE8-9B14-E22C-027F44C555AD}"/>
              </a:ext>
            </a:extLst>
          </p:cNvPr>
          <p:cNvSpPr txBox="1">
            <a:spLocks/>
          </p:cNvSpPr>
          <p:nvPr/>
        </p:nvSpPr>
        <p:spPr bwMode="gray">
          <a:xfrm>
            <a:off x="6615710" y="3346297"/>
            <a:ext cx="180000" cy="118800"/>
          </a:xfrm>
          <a:prstGeom prst="rect">
            <a:avLst/>
          </a:prstGeom>
          <a:solidFill>
            <a:srgbClr val="E69B37"/>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Echecs autour de l’éclosion</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sp>
        <p:nvSpPr>
          <p:cNvPr id="23" name="Espace réservé du texte 41">
            <a:extLst>
              <a:ext uri="{FF2B5EF4-FFF2-40B4-BE49-F238E27FC236}">
                <a16:creationId xmlns:a16="http://schemas.microsoft.com/office/drawing/2014/main" id="{205F4DF3-7936-A384-9402-DA8B50BBF2E0}"/>
              </a:ext>
            </a:extLst>
          </p:cNvPr>
          <p:cNvSpPr txBox="1">
            <a:spLocks/>
          </p:cNvSpPr>
          <p:nvPr/>
        </p:nvSpPr>
        <p:spPr bwMode="gray">
          <a:xfrm>
            <a:off x="6615710" y="3517020"/>
            <a:ext cx="180000" cy="118800"/>
          </a:xfrm>
          <a:prstGeom prst="rect">
            <a:avLst/>
          </a:prstGeom>
          <a:solidFill>
            <a:srgbClr val="E2C33A"/>
          </a:solidFill>
        </p:spPr>
        <p:txBody>
          <a:bodyPr vert="horz" wrap="none" lIns="396000" tIns="0" rIns="0" bIns="0" rtlCol="0" anchor="t" anchorCtr="0">
            <a:noAutofit/>
          </a:bodyPr>
          <a:lstStyle>
            <a:lvl1pPr marL="0" indent="0" algn="l" defTabSz="1219170" rtl="0" eaLnBrk="1" latinLnBrk="0" hangingPunct="1">
              <a:lnSpc>
                <a:spcPct val="95000"/>
              </a:lnSpc>
              <a:spcBef>
                <a:spcPts val="0"/>
              </a:spcBef>
              <a:spcAft>
                <a:spcPts val="0"/>
              </a:spcAft>
              <a:buFont typeface="Arial" pitchFamily="34" charset="0"/>
              <a:buNone/>
              <a:defRPr sz="1050" b="0" kern="1200">
                <a:solidFill>
                  <a:schemeClr val="tx1"/>
                </a:solidFill>
                <a:latin typeface="+mn-lt"/>
                <a:ea typeface="+mn-ea"/>
                <a:cs typeface="+mn-cs"/>
              </a:defRPr>
            </a:lvl1pPr>
            <a:lvl2pPr marL="0" indent="0" algn="ctr" defTabSz="1219170" rtl="0" eaLnBrk="1" latinLnBrk="0" hangingPunct="1">
              <a:lnSpc>
                <a:spcPct val="90000"/>
              </a:lnSpc>
              <a:spcBef>
                <a:spcPts val="0"/>
              </a:spcBef>
              <a:spcAft>
                <a:spcPts val="0"/>
              </a:spcAft>
              <a:buFont typeface="Arial" pitchFamily="34" charset="0"/>
              <a:buNone/>
              <a:defRPr sz="1200" kern="1200">
                <a:solidFill>
                  <a:schemeClr val="tx1"/>
                </a:solidFill>
                <a:latin typeface="+mn-lt"/>
                <a:ea typeface="+mn-ea"/>
                <a:cs typeface="+mn-cs"/>
              </a:defRPr>
            </a:lvl2pPr>
            <a:lvl3pPr marL="171450" indent="-171450" algn="ctr" defTabSz="1219170" rtl="0" eaLnBrk="1" latinLnBrk="0" hangingPunct="1">
              <a:lnSpc>
                <a:spcPct val="100000"/>
              </a:lnSpc>
              <a:spcBef>
                <a:spcPts val="0"/>
              </a:spcBef>
              <a:spcAft>
                <a:spcPts val="600"/>
              </a:spcAft>
              <a:buSzPct val="100000"/>
              <a:buFont typeface="Arial" pitchFamily="34" charset="0"/>
              <a:buChar char="•"/>
              <a:defRPr sz="1200" kern="1200">
                <a:solidFill>
                  <a:schemeClr val="tx1"/>
                </a:solidFill>
                <a:latin typeface="+mn-lt"/>
                <a:ea typeface="+mn-ea"/>
                <a:cs typeface="+mn-cs"/>
              </a:defRPr>
            </a:lvl3pPr>
            <a:lvl4pPr marL="341313"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4pPr>
            <a:lvl5pPr marL="517525" indent="-171450" algn="ctr" defTabSz="1219170" rtl="0" eaLnBrk="1" latinLnBrk="0" hangingPunct="1">
              <a:lnSpc>
                <a:spcPct val="100000"/>
              </a:lnSpc>
              <a:spcBef>
                <a:spcPts val="0"/>
              </a:spcBef>
              <a:spcAft>
                <a:spcPts val="600"/>
              </a:spcAft>
              <a:buSzPct val="100000"/>
              <a:buFont typeface="Wingdings" pitchFamily="2" charset="2"/>
              <a:buChar char="§"/>
              <a:defRPr sz="10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0"/>
              </a:spcBef>
              <a:spcAft>
                <a:spcPts val="0"/>
              </a:spcAft>
              <a:buClrTx/>
              <a:buSzTx/>
              <a:buFont typeface="Arial" pitchFamily="34" charset="0"/>
              <a:buNone/>
              <a:tabLst/>
              <a:defRPr/>
            </a:pPr>
            <a:r>
              <a:rPr kumimoji="0" lang="da-DK" sz="1050" b="0" i="0" u="none" strike="noStrike" kern="1200" cap="none" spc="0" normalizeH="0" baseline="0" noProof="0">
                <a:ln>
                  <a:noFill/>
                </a:ln>
                <a:solidFill>
                  <a:srgbClr val="191919"/>
                </a:solidFill>
                <a:effectLst/>
                <a:uLnTx/>
                <a:uFillTx/>
                <a:latin typeface="LPO"/>
                <a:ea typeface="+mn-ea"/>
                <a:cs typeface="+mn-cs"/>
              </a:rPr>
              <a:t>Manque d’expérience </a:t>
            </a:r>
            <a:endParaRPr kumimoji="0" lang="fr-FR" sz="1050" b="0" i="0" u="none" strike="noStrike" kern="1200" cap="none" spc="0" normalizeH="0" baseline="0" noProof="0">
              <a:ln>
                <a:noFill/>
              </a:ln>
              <a:solidFill>
                <a:srgbClr val="191919"/>
              </a:solidFill>
              <a:effectLst/>
              <a:uLnTx/>
              <a:uFillTx/>
              <a:latin typeface="LPO"/>
              <a:ea typeface="+mn-ea"/>
              <a:cs typeface="+mn-cs"/>
            </a:endParaRPr>
          </a:p>
        </p:txBody>
      </p:sp>
      <p:pic>
        <p:nvPicPr>
          <p:cNvPr id="24" name="Picture 3">
            <a:extLst>
              <a:ext uri="{FF2B5EF4-FFF2-40B4-BE49-F238E27FC236}">
                <a16:creationId xmlns:a16="http://schemas.microsoft.com/office/drawing/2014/main" id="{BDB32471-EF07-1FC7-FAE5-C5E19409A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510077"/>
            <a:ext cx="2736850"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a:extLst>
              <a:ext uri="{FF2B5EF4-FFF2-40B4-BE49-F238E27FC236}">
                <a16:creationId xmlns:a16="http://schemas.microsoft.com/office/drawing/2014/main" id="{8E2F0F3C-AD22-79AE-A59E-C93C690C6CB4}"/>
              </a:ext>
            </a:extLst>
          </p:cNvPr>
          <p:cNvSpPr txBox="1"/>
          <p:nvPr/>
        </p:nvSpPr>
        <p:spPr>
          <a:xfrm>
            <a:off x="254809" y="1441844"/>
            <a:ext cx="3251744" cy="2031325"/>
          </a:xfrm>
          <a:prstGeom prst="rect">
            <a:avLst/>
          </a:prstGeom>
          <a:noFill/>
        </p:spPr>
        <p:txBody>
          <a:bodyPr wrap="square" rtlCol="0">
            <a:spAutoFit/>
          </a:bodyPr>
          <a:lstStyle/>
          <a:p>
            <a:pPr marL="285750" indent="-285750" defTabSz="1219170">
              <a:buFont typeface="Wingdings" panose="05000000000000000000" pitchFamily="2" charset="2"/>
              <a:buChar char="ü"/>
            </a:pPr>
            <a:r>
              <a:rPr lang="fr-FR" b="1">
                <a:solidFill>
                  <a:srgbClr val="191919"/>
                </a:solidFill>
              </a:rPr>
              <a:t>Des cas de mortalité toujours trop nombreux: </a:t>
            </a:r>
            <a:r>
              <a:rPr lang="fr-FR">
                <a:solidFill>
                  <a:srgbClr val="191919"/>
                </a:solidFill>
              </a:rPr>
              <a:t>collisions, intoxications, tirs, maladie, etc.</a:t>
            </a:r>
          </a:p>
          <a:p>
            <a:pPr marL="285750" indent="-285750" defTabSz="1219170">
              <a:buFont typeface="Wingdings" panose="05000000000000000000" pitchFamily="2" charset="2"/>
              <a:buChar char="ü"/>
            </a:pPr>
            <a:endParaRPr lang="fr-FR" b="1">
              <a:solidFill>
                <a:srgbClr val="191919"/>
              </a:solidFill>
            </a:endParaRPr>
          </a:p>
          <a:p>
            <a:pPr marL="285750" indent="-285750" defTabSz="1219170">
              <a:buFont typeface="Wingdings" panose="05000000000000000000" pitchFamily="2" charset="2"/>
              <a:buChar char="ü"/>
            </a:pPr>
            <a:r>
              <a:rPr lang="fr-FR" b="1">
                <a:solidFill>
                  <a:srgbClr val="191919"/>
                </a:solidFill>
              </a:rPr>
              <a:t>Des échecs de reproduction</a:t>
            </a:r>
          </a:p>
        </p:txBody>
      </p:sp>
      <p:sp>
        <p:nvSpPr>
          <p:cNvPr id="26" name="ZoneTexte 25">
            <a:extLst>
              <a:ext uri="{FF2B5EF4-FFF2-40B4-BE49-F238E27FC236}">
                <a16:creationId xmlns:a16="http://schemas.microsoft.com/office/drawing/2014/main" id="{03C4D7E2-482A-6F34-9F8B-C9C8031AE1F0}"/>
              </a:ext>
            </a:extLst>
          </p:cNvPr>
          <p:cNvSpPr txBox="1"/>
          <p:nvPr/>
        </p:nvSpPr>
        <p:spPr>
          <a:xfrm>
            <a:off x="3640263" y="3984743"/>
            <a:ext cx="2558519" cy="369332"/>
          </a:xfrm>
          <a:prstGeom prst="rect">
            <a:avLst/>
          </a:prstGeom>
          <a:noFill/>
        </p:spPr>
        <p:txBody>
          <a:bodyPr wrap="square" rtlCol="0">
            <a:spAutoFit/>
          </a:bodyPr>
          <a:lstStyle/>
          <a:p>
            <a:pPr algn="ctr" defTabSz="1219170"/>
            <a:r>
              <a:rPr lang="fr-FR" sz="900" i="1">
                <a:solidFill>
                  <a:srgbClr val="191919"/>
                </a:solidFill>
                <a:latin typeface="LPO"/>
              </a:rPr>
              <a:t>Causes d’échecs de reproduction connues dans les Pyrénées françaises</a:t>
            </a:r>
          </a:p>
        </p:txBody>
      </p:sp>
    </p:spTree>
    <p:extLst>
      <p:ext uri="{BB962C8B-B14F-4D97-AF65-F5344CB8AC3E}">
        <p14:creationId xmlns:p14="http://schemas.microsoft.com/office/powerpoint/2010/main" val="190739250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E8EF9-554A-929A-29C4-06736CA03A67}"/>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D7BBC518-0FEE-AAB4-E8AA-6AEEF885188D}"/>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17</a:t>
            </a:fld>
            <a:endParaRPr lang="fr-FR" sz="750" b="0" strike="noStrike" spc="-1">
              <a:latin typeface="Arial"/>
            </a:endParaRPr>
          </a:p>
        </p:txBody>
      </p:sp>
      <p:sp>
        <p:nvSpPr>
          <p:cNvPr id="2" name="CustomShape 2">
            <a:extLst>
              <a:ext uri="{FF2B5EF4-FFF2-40B4-BE49-F238E27FC236}">
                <a16:creationId xmlns:a16="http://schemas.microsoft.com/office/drawing/2014/main" id="{2690A2F1-AE6A-3119-8DDA-05B882BD0097}"/>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CD18C7B5-3475-5F7F-E527-F7474D778457}"/>
              </a:ext>
            </a:extLst>
          </p:cNvPr>
          <p:cNvSpPr txBox="1"/>
          <p:nvPr/>
        </p:nvSpPr>
        <p:spPr>
          <a:xfrm>
            <a:off x="2457802" y="209709"/>
            <a:ext cx="5377369" cy="707886"/>
          </a:xfrm>
          <a:prstGeom prst="rect">
            <a:avLst/>
          </a:prstGeom>
          <a:noFill/>
        </p:spPr>
        <p:txBody>
          <a:bodyPr wrap="square" rtlCol="0">
            <a:spAutoFit/>
          </a:bodyPr>
          <a:lstStyle/>
          <a:p>
            <a:pPr algn="ctr"/>
            <a:r>
              <a:rPr lang="fr-FR" sz="2000" b="1"/>
              <a:t>ENJEU DE PROTECTION DES ESPECES - DERANGEMENTS</a:t>
            </a:r>
          </a:p>
        </p:txBody>
      </p:sp>
      <p:sp>
        <p:nvSpPr>
          <p:cNvPr id="7" name="Espace réservé du texte 7">
            <a:extLst>
              <a:ext uri="{FF2B5EF4-FFF2-40B4-BE49-F238E27FC236}">
                <a16:creationId xmlns:a16="http://schemas.microsoft.com/office/drawing/2014/main" id="{97148C64-4C6D-52BA-B763-D5AB34CCCBAA}"/>
              </a:ext>
            </a:extLst>
          </p:cNvPr>
          <p:cNvSpPr txBox="1">
            <a:spLocks/>
          </p:cNvSpPr>
          <p:nvPr/>
        </p:nvSpPr>
        <p:spPr bwMode="gray">
          <a:xfrm>
            <a:off x="537365" y="1380690"/>
            <a:ext cx="4032000" cy="2382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a:t>Perturbations anthropiques : </a:t>
            </a:r>
            <a:r>
              <a:rPr lang="fr-FR" sz="1600"/>
              <a:t>les conséquences possibles... en fonction des espèces et des individus </a:t>
            </a:r>
          </a:p>
          <a:p>
            <a:pPr marL="285750" lvl="1" indent="-285750">
              <a:buFont typeface="Wingdings" panose="05000000000000000000" pitchFamily="2" charset="2"/>
              <a:buChar char="ü"/>
            </a:pPr>
            <a:r>
              <a:rPr lang="fr-FR" sz="1600" i="1"/>
              <a:t>Panique, stress</a:t>
            </a:r>
          </a:p>
          <a:p>
            <a:pPr marL="285750" lvl="1" indent="-285750">
              <a:buFont typeface="Wingdings" panose="05000000000000000000" pitchFamily="2" charset="2"/>
              <a:buChar char="ü"/>
            </a:pPr>
            <a:r>
              <a:rPr lang="fr-FR" sz="1600" i="1"/>
              <a:t>Fuite, envol</a:t>
            </a:r>
          </a:p>
          <a:p>
            <a:pPr marL="285750" lvl="1" indent="-285750">
              <a:buFont typeface="Wingdings" panose="05000000000000000000" pitchFamily="2" charset="2"/>
              <a:buChar char="ü"/>
            </a:pPr>
            <a:r>
              <a:rPr lang="fr-FR" sz="1600" i="1"/>
              <a:t>Abandon du jeune / de l’œuf sur site</a:t>
            </a:r>
          </a:p>
          <a:p>
            <a:pPr marL="285750" lvl="1" indent="-285750">
              <a:buFont typeface="Wingdings" panose="05000000000000000000" pitchFamily="2" charset="2"/>
              <a:buChar char="ü"/>
            </a:pPr>
            <a:r>
              <a:rPr lang="fr-FR" sz="1600" i="1"/>
              <a:t>Retard dans la reproduction, non nidification</a:t>
            </a:r>
          </a:p>
          <a:p>
            <a:pPr marL="285750" lvl="1" indent="-285750">
              <a:buFont typeface="Wingdings" panose="05000000000000000000" pitchFamily="2" charset="2"/>
              <a:buChar char="ü"/>
            </a:pPr>
            <a:r>
              <a:rPr lang="fr-FR" sz="1600" i="1"/>
              <a:t>Désertion d’un site de reproduction</a:t>
            </a:r>
          </a:p>
        </p:txBody>
      </p:sp>
      <p:sp>
        <p:nvSpPr>
          <p:cNvPr id="8" name="Espace réservé du texte 8">
            <a:extLst>
              <a:ext uri="{FF2B5EF4-FFF2-40B4-BE49-F238E27FC236}">
                <a16:creationId xmlns:a16="http://schemas.microsoft.com/office/drawing/2014/main" id="{E946468D-DA2D-76C5-3CE6-A6380E6EBDB3}"/>
              </a:ext>
            </a:extLst>
          </p:cNvPr>
          <p:cNvSpPr txBox="1">
            <a:spLocks/>
          </p:cNvSpPr>
          <p:nvPr/>
        </p:nvSpPr>
        <p:spPr bwMode="gray">
          <a:xfrm>
            <a:off x="4696507" y="3925297"/>
            <a:ext cx="6409240" cy="395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fr-FR" sz="1200" i="1"/>
              <a:t>©Alexis </a:t>
            </a:r>
            <a:r>
              <a:rPr lang="fr-FR" sz="1200" i="1" err="1"/>
              <a:t>Nouailhat</a:t>
            </a:r>
            <a:endParaRPr lang="fr-FR" sz="1200" i="1"/>
          </a:p>
        </p:txBody>
      </p:sp>
      <p:pic>
        <p:nvPicPr>
          <p:cNvPr id="9" name="Espace réservé pour une image  11">
            <a:extLst>
              <a:ext uri="{FF2B5EF4-FFF2-40B4-BE49-F238E27FC236}">
                <a16:creationId xmlns:a16="http://schemas.microsoft.com/office/drawing/2014/main" id="{ECA80FFF-736F-9CC0-68AC-35FABAAFBA5E}"/>
              </a:ext>
            </a:extLst>
          </p:cNvPr>
          <p:cNvPicPr>
            <a:picLocks noChangeAspect="1"/>
          </p:cNvPicPr>
          <p:nvPr/>
        </p:nvPicPr>
        <p:blipFill>
          <a:blip r:embed="rId3">
            <a:extLst>
              <a:ext uri="{28A0092B-C50C-407E-A947-70E740481C1C}">
                <a14:useLocalDpi xmlns:a14="http://schemas.microsoft.com/office/drawing/2010/main" val="0"/>
              </a:ext>
            </a:extLst>
          </a:blip>
          <a:srcRect t="9048" b="9048"/>
          <a:stretch>
            <a:fillRect/>
          </a:stretch>
        </p:blipFill>
        <p:spPr>
          <a:xfrm>
            <a:off x="4696507" y="1271224"/>
            <a:ext cx="4278776" cy="2654073"/>
          </a:xfrm>
          <a:prstGeom prst="round1Rect">
            <a:avLst>
              <a:gd name="adj" fmla="val 33474"/>
            </a:avLst>
          </a:prstGeom>
        </p:spPr>
      </p:pic>
    </p:spTree>
    <p:extLst>
      <p:ext uri="{BB962C8B-B14F-4D97-AF65-F5344CB8AC3E}">
        <p14:creationId xmlns:p14="http://schemas.microsoft.com/office/powerpoint/2010/main" val="3032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18</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ZONE DE SENSIBILITE MAJEURE (ZSM)</a:t>
            </a:r>
            <a:endParaRPr lang="fr-FR"/>
          </a:p>
        </p:txBody>
      </p:sp>
      <p:pic>
        <p:nvPicPr>
          <p:cNvPr id="17" name="Image 16">
            <a:extLst>
              <a:ext uri="{FF2B5EF4-FFF2-40B4-BE49-F238E27FC236}">
                <a16:creationId xmlns:a16="http://schemas.microsoft.com/office/drawing/2014/main" id="{4F4E48CB-E795-0A66-E168-39EC1DBA30D9}"/>
              </a:ext>
            </a:extLst>
          </p:cNvPr>
          <p:cNvPicPr>
            <a:picLocks noChangeAspect="1"/>
          </p:cNvPicPr>
          <p:nvPr/>
        </p:nvPicPr>
        <p:blipFill>
          <a:blip r:embed="rId3"/>
          <a:stretch>
            <a:fillRect/>
          </a:stretch>
        </p:blipFill>
        <p:spPr>
          <a:xfrm>
            <a:off x="1342143" y="850874"/>
            <a:ext cx="5596317" cy="2950232"/>
          </a:xfrm>
          <a:prstGeom prst="rect">
            <a:avLst/>
          </a:prstGeom>
        </p:spPr>
      </p:pic>
      <p:sp>
        <p:nvSpPr>
          <p:cNvPr id="18" name="ZoneTexte 17">
            <a:extLst>
              <a:ext uri="{FF2B5EF4-FFF2-40B4-BE49-F238E27FC236}">
                <a16:creationId xmlns:a16="http://schemas.microsoft.com/office/drawing/2014/main" id="{E7C49A39-1C67-215B-FAE5-EBAFE4F77F75}"/>
              </a:ext>
            </a:extLst>
          </p:cNvPr>
          <p:cNvSpPr txBox="1">
            <a:spLocks noChangeArrowheads="1"/>
          </p:cNvSpPr>
          <p:nvPr/>
        </p:nvSpPr>
        <p:spPr bwMode="auto">
          <a:xfrm>
            <a:off x="512615" y="2923943"/>
            <a:ext cx="3385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fr-FR" altLang="fr-FR" sz="1800" i="1" u="sng">
                <a:latin typeface="+mn-lt"/>
              </a:rPr>
              <a:t>Objectif </a:t>
            </a:r>
            <a:r>
              <a:rPr lang="fr-FR" altLang="fr-FR" sz="1800" i="1">
                <a:latin typeface="+mn-lt"/>
              </a:rPr>
              <a:t>: Contribuer à l’augmentation du succès de reproduction par la restriction des activités humaines aux abords du nid</a:t>
            </a:r>
          </a:p>
          <a:p>
            <a:pPr algn="ctr" eaLnBrk="1" hangingPunct="1">
              <a:spcBef>
                <a:spcPct val="0"/>
              </a:spcBef>
              <a:buFontTx/>
              <a:buNone/>
            </a:pPr>
            <a:endParaRPr lang="fr-FR" altLang="fr-FR" sz="1800" i="1">
              <a:solidFill>
                <a:srgbClr val="002060"/>
              </a:solidFill>
              <a:latin typeface="Arial" panose="020B0604020202020204" pitchFamily="34" charset="0"/>
            </a:endParaRPr>
          </a:p>
        </p:txBody>
      </p:sp>
      <p:sp>
        <p:nvSpPr>
          <p:cNvPr id="3" name="TextBox 2">
            <a:extLst>
              <a:ext uri="{FF2B5EF4-FFF2-40B4-BE49-F238E27FC236}">
                <a16:creationId xmlns:a16="http://schemas.microsoft.com/office/drawing/2014/main" id="{3DFE24D2-53EA-C80D-76F3-559F95F67F16}"/>
              </a:ext>
            </a:extLst>
          </p:cNvPr>
          <p:cNvSpPr txBox="1"/>
          <p:nvPr/>
        </p:nvSpPr>
        <p:spPr>
          <a:xfrm>
            <a:off x="1618500" y="1100030"/>
            <a:ext cx="2723902"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Périmètre</a:t>
            </a:r>
            <a:r>
              <a:rPr lang="en-US"/>
              <a:t> de protection </a:t>
            </a:r>
            <a:r>
              <a:rPr lang="en-US" err="1"/>
              <a:t>autour</a:t>
            </a:r>
            <a:r>
              <a:rPr lang="en-US"/>
              <a:t> des </a:t>
            </a:r>
            <a:r>
              <a:rPr lang="en-US" err="1"/>
              <a:t>aires</a:t>
            </a:r>
            <a:r>
              <a:rPr lang="en-US"/>
              <a:t> de nidification des </a:t>
            </a:r>
            <a:r>
              <a:rPr lang="en-US" err="1"/>
              <a:t>rapaces</a:t>
            </a:r>
          </a:p>
        </p:txBody>
      </p:sp>
    </p:spTree>
    <p:extLst>
      <p:ext uri="{BB962C8B-B14F-4D97-AF65-F5344CB8AC3E}">
        <p14:creationId xmlns:p14="http://schemas.microsoft.com/office/powerpoint/2010/main" val="426177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19</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PROTECTION DES ESPECES – ZSM</a:t>
            </a:r>
          </a:p>
        </p:txBody>
      </p:sp>
      <p:sp>
        <p:nvSpPr>
          <p:cNvPr id="3" name="Espace réservé du texte 7">
            <a:extLst>
              <a:ext uri="{FF2B5EF4-FFF2-40B4-BE49-F238E27FC236}">
                <a16:creationId xmlns:a16="http://schemas.microsoft.com/office/drawing/2014/main" id="{6A64E45E-C31B-45FB-C873-97DF29C327AC}"/>
              </a:ext>
            </a:extLst>
          </p:cNvPr>
          <p:cNvSpPr txBox="1">
            <a:spLocks/>
          </p:cNvSpPr>
          <p:nvPr/>
        </p:nvSpPr>
        <p:spPr bwMode="gray">
          <a:xfrm>
            <a:off x="315666" y="1283284"/>
            <a:ext cx="5711230" cy="29818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sz="1800" b="1"/>
          </a:p>
          <a:p>
            <a:r>
              <a:rPr lang="fr-FR" sz="1800"/>
              <a:t>Toutes les ZSM sont actives entre le 1er novembre et le 1er mars. </a:t>
            </a:r>
          </a:p>
          <a:p>
            <a:r>
              <a:rPr lang="fr-FR" sz="1800"/>
              <a:t>Entre le 1er mars et le 31 août, certaines sont désactivées. </a:t>
            </a:r>
            <a:endParaRPr lang="fr-FR"/>
          </a:p>
          <a:p>
            <a:r>
              <a:rPr lang="fr-FR" sz="1800">
                <a:cs typeface="Arial"/>
              </a:rPr>
              <a:t>Ces dates sont basées sur la période de reproduction du Gypaète barbu.</a:t>
            </a:r>
          </a:p>
          <a:p>
            <a:endParaRPr lang="fr-FR" sz="1800"/>
          </a:p>
        </p:txBody>
      </p:sp>
      <p:sp>
        <p:nvSpPr>
          <p:cNvPr id="5" name="Espace réservé du texte 8">
            <a:extLst>
              <a:ext uri="{FF2B5EF4-FFF2-40B4-BE49-F238E27FC236}">
                <a16:creationId xmlns:a16="http://schemas.microsoft.com/office/drawing/2014/main" id="{C86E9F5A-A41E-92BF-8C5A-442B682B7597}"/>
              </a:ext>
            </a:extLst>
          </p:cNvPr>
          <p:cNvSpPr txBox="1">
            <a:spLocks/>
          </p:cNvSpPr>
          <p:nvPr/>
        </p:nvSpPr>
        <p:spPr bwMode="gray">
          <a:xfrm>
            <a:off x="6227099" y="3620792"/>
            <a:ext cx="2568145" cy="3404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i="1"/>
              <a:t>Exemples de ZSM</a:t>
            </a:r>
          </a:p>
        </p:txBody>
      </p:sp>
      <p:pic>
        <p:nvPicPr>
          <p:cNvPr id="7" name="Image 6">
            <a:extLst>
              <a:ext uri="{FF2B5EF4-FFF2-40B4-BE49-F238E27FC236}">
                <a16:creationId xmlns:a16="http://schemas.microsoft.com/office/drawing/2014/main" id="{6A3A6AF0-0CF9-2373-90BB-45D714E9C0A9}"/>
              </a:ext>
            </a:extLst>
          </p:cNvPr>
          <p:cNvPicPr>
            <a:picLocks noChangeAspect="1"/>
          </p:cNvPicPr>
          <p:nvPr/>
        </p:nvPicPr>
        <p:blipFill>
          <a:blip r:embed="rId4"/>
          <a:stretch>
            <a:fillRect/>
          </a:stretch>
        </p:blipFill>
        <p:spPr>
          <a:xfrm>
            <a:off x="313728" y="3926478"/>
            <a:ext cx="6720565" cy="673160"/>
          </a:xfrm>
          <a:prstGeom prst="rect">
            <a:avLst/>
          </a:prstGeom>
        </p:spPr>
      </p:pic>
      <p:pic>
        <p:nvPicPr>
          <p:cNvPr id="8" name="Picture 7">
            <a:extLst>
              <a:ext uri="{FF2B5EF4-FFF2-40B4-BE49-F238E27FC236}">
                <a16:creationId xmlns:a16="http://schemas.microsoft.com/office/drawing/2014/main" id="{4FC35647-1F50-E687-B996-DDD850A848DD}"/>
              </a:ext>
            </a:extLst>
          </p:cNvPr>
          <p:cNvPicPr>
            <a:picLocks noChangeAspect="1"/>
          </p:cNvPicPr>
          <p:nvPr/>
        </p:nvPicPr>
        <p:blipFill>
          <a:blip r:embed="rId5"/>
          <a:stretch>
            <a:fillRect/>
          </a:stretch>
        </p:blipFill>
        <p:spPr>
          <a:xfrm>
            <a:off x="6194479" y="929898"/>
            <a:ext cx="2586280" cy="2586280"/>
          </a:xfrm>
          <a:prstGeom prst="rect">
            <a:avLst/>
          </a:prstGeom>
        </p:spPr>
      </p:pic>
      <p:pic>
        <p:nvPicPr>
          <p:cNvPr id="6" name="Picture 5">
            <a:extLst>
              <a:ext uri="{FF2B5EF4-FFF2-40B4-BE49-F238E27FC236}">
                <a16:creationId xmlns:a16="http://schemas.microsoft.com/office/drawing/2014/main" id="{D3D0843A-0C29-C982-CA2A-FCB656585C30}"/>
              </a:ext>
            </a:extLst>
          </p:cNvPr>
          <p:cNvPicPr>
            <a:picLocks noChangeAspect="1"/>
          </p:cNvPicPr>
          <p:nvPr/>
        </p:nvPicPr>
        <p:blipFill>
          <a:blip r:embed="rId6"/>
          <a:stretch>
            <a:fillRect/>
          </a:stretch>
        </p:blipFill>
        <p:spPr>
          <a:xfrm>
            <a:off x="6722896" y="3347537"/>
            <a:ext cx="2059907" cy="162928"/>
          </a:xfrm>
          <a:prstGeom prst="rect">
            <a:avLst/>
          </a:prstGeom>
        </p:spPr>
      </p:pic>
    </p:spTree>
    <p:extLst>
      <p:ext uri="{BB962C8B-B14F-4D97-AF65-F5344CB8AC3E}">
        <p14:creationId xmlns:p14="http://schemas.microsoft.com/office/powerpoint/2010/main" val="2719170210"/>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3" name="ZoneTexte 2">
            <a:extLst>
              <a:ext uri="{FF2B5EF4-FFF2-40B4-BE49-F238E27FC236}">
                <a16:creationId xmlns:a16="http://schemas.microsoft.com/office/drawing/2014/main" id="{5467F7B2-8CBC-1B50-59FE-C2DB54504353}"/>
              </a:ext>
            </a:extLst>
          </p:cNvPr>
          <p:cNvSpPr txBox="1"/>
          <p:nvPr/>
        </p:nvSpPr>
        <p:spPr>
          <a:xfrm>
            <a:off x="1880681" y="239949"/>
            <a:ext cx="6902239" cy="400110"/>
          </a:xfrm>
          <a:prstGeom prst="rect">
            <a:avLst/>
          </a:prstGeom>
          <a:noFill/>
        </p:spPr>
        <p:txBody>
          <a:bodyPr wrap="square" rtlCol="0">
            <a:spAutoFit/>
          </a:bodyPr>
          <a:lstStyle/>
          <a:p>
            <a:pPr algn="ctr"/>
            <a:r>
              <a:rPr lang="fr-FR" sz="2000" b="1"/>
              <a:t>SOMMAIRE</a:t>
            </a:r>
          </a:p>
        </p:txBody>
      </p:sp>
      <p:sp>
        <p:nvSpPr>
          <p:cNvPr id="6" name="Espace réservé du texte 7">
            <a:extLst>
              <a:ext uri="{FF2B5EF4-FFF2-40B4-BE49-F238E27FC236}">
                <a16:creationId xmlns:a16="http://schemas.microsoft.com/office/drawing/2014/main" id="{2A871FA0-358C-7347-BE7D-66EE799CDE2B}"/>
              </a:ext>
            </a:extLst>
          </p:cNvPr>
          <p:cNvSpPr txBox="1">
            <a:spLocks/>
          </p:cNvSpPr>
          <p:nvPr/>
        </p:nvSpPr>
        <p:spPr bwMode="gray">
          <a:xfrm>
            <a:off x="327349" y="1233377"/>
            <a:ext cx="5658781" cy="3095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buNone/>
            </a:pPr>
            <a:r>
              <a:rPr lang="fr-FR" sz="1800" b="1"/>
              <a:t>1- Introduction</a:t>
            </a:r>
          </a:p>
          <a:p>
            <a:pPr marL="0" lvl="1" indent="0">
              <a:lnSpc>
                <a:spcPct val="150000"/>
              </a:lnSpc>
              <a:buNone/>
            </a:pPr>
            <a:r>
              <a:rPr lang="fr-FR" sz="1800" b="1"/>
              <a:t>2- Enjeu de sécurité </a:t>
            </a:r>
          </a:p>
          <a:p>
            <a:pPr marL="0" lvl="1" indent="0">
              <a:lnSpc>
                <a:spcPct val="150000"/>
              </a:lnSpc>
              <a:buNone/>
            </a:pPr>
            <a:r>
              <a:rPr lang="fr-FR" sz="1800" b="1"/>
              <a:t>3- Enjeu de protection des espèces &amp; ZSM</a:t>
            </a:r>
          </a:p>
          <a:p>
            <a:pPr marL="0" lvl="1" indent="0">
              <a:lnSpc>
                <a:spcPct val="150000"/>
              </a:lnSpc>
              <a:buNone/>
            </a:pPr>
            <a:r>
              <a:rPr lang="fr-FR" sz="1800" b="1"/>
              <a:t>4- Accès à l’information ZSM</a:t>
            </a:r>
          </a:p>
          <a:p>
            <a:pPr marL="0" lvl="1" indent="0">
              <a:lnSpc>
                <a:spcPct val="150000"/>
              </a:lnSpc>
              <a:buNone/>
            </a:pPr>
            <a:r>
              <a:rPr lang="fr-FR" sz="1800" b="1"/>
              <a:t>5- Notifier une collision animalière</a:t>
            </a:r>
          </a:p>
          <a:p>
            <a:pPr marL="0" lvl="1" indent="0">
              <a:lnSpc>
                <a:spcPct val="150000"/>
              </a:lnSpc>
              <a:buNone/>
            </a:pPr>
            <a:r>
              <a:rPr lang="fr-FR" sz="1800" b="1"/>
              <a:t>6- Conclusion</a:t>
            </a:r>
            <a:endParaRPr lang="fr-FR" sz="1800"/>
          </a:p>
        </p:txBody>
      </p:sp>
      <p:pic>
        <p:nvPicPr>
          <p:cNvPr id="9" name="Image 8" descr="Une image contenant oiseau, bec, faune, plume&#10;&#10;Le contenu généré par l’IA peut être incorrect.">
            <a:extLst>
              <a:ext uri="{FF2B5EF4-FFF2-40B4-BE49-F238E27FC236}">
                <a16:creationId xmlns:a16="http://schemas.microsoft.com/office/drawing/2014/main" id="{184F4B35-087D-BABD-3D43-64D901F87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704" y="897540"/>
            <a:ext cx="3431177" cy="3431177"/>
          </a:xfrm>
          <a:prstGeom prst="rect">
            <a:avLst/>
          </a:prstGeom>
        </p:spPr>
      </p:pic>
      <p:sp>
        <p:nvSpPr>
          <p:cNvPr id="10" name="Espace réservé du texte 10">
            <a:extLst>
              <a:ext uri="{FF2B5EF4-FFF2-40B4-BE49-F238E27FC236}">
                <a16:creationId xmlns:a16="http://schemas.microsoft.com/office/drawing/2014/main" id="{6CD4E3DD-EE77-AD40-8814-2560B566BACF}"/>
              </a:ext>
            </a:extLst>
          </p:cNvPr>
          <p:cNvSpPr txBox="1">
            <a:spLocks/>
          </p:cNvSpPr>
          <p:nvPr/>
        </p:nvSpPr>
        <p:spPr bwMode="gray">
          <a:xfrm>
            <a:off x="5471704" y="4416665"/>
            <a:ext cx="2975610" cy="33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a:t>Gypaète barbu © M. </a:t>
            </a:r>
            <a:r>
              <a:rPr lang="fr-FR" sz="1200" i="1" err="1"/>
              <a:t>Kaczmar</a:t>
            </a:r>
            <a:endParaRPr lang="fr-FR" sz="1200" i="1"/>
          </a:p>
        </p:txBody>
      </p:sp>
    </p:spTree>
    <p:extLst>
      <p:ext uri="{BB962C8B-B14F-4D97-AF65-F5344CB8AC3E}">
        <p14:creationId xmlns:p14="http://schemas.microsoft.com/office/powerpoint/2010/main" val="4000702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D453-C4F6-E738-5C86-DB718C4F9641}"/>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DF454C32-57D2-4DBB-DF9D-9CB1EC4DFDCF}"/>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20</a:t>
            </a:fld>
            <a:endParaRPr lang="fr-FR" sz="750" b="0" strike="noStrike" spc="-1">
              <a:latin typeface="Arial"/>
            </a:endParaRPr>
          </a:p>
        </p:txBody>
      </p:sp>
      <p:sp>
        <p:nvSpPr>
          <p:cNvPr id="2" name="CustomShape 2">
            <a:extLst>
              <a:ext uri="{FF2B5EF4-FFF2-40B4-BE49-F238E27FC236}">
                <a16:creationId xmlns:a16="http://schemas.microsoft.com/office/drawing/2014/main" id="{BAE5060B-68AB-BDAA-4B28-79A524CBC497}"/>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79195963-B599-84A0-C909-CB6186BCA52A}"/>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PROTECTION DES ESPECES – ZSM</a:t>
            </a:r>
          </a:p>
        </p:txBody>
      </p:sp>
      <p:pic>
        <p:nvPicPr>
          <p:cNvPr id="6" name="Picture 5">
            <a:extLst>
              <a:ext uri="{FF2B5EF4-FFF2-40B4-BE49-F238E27FC236}">
                <a16:creationId xmlns:a16="http://schemas.microsoft.com/office/drawing/2014/main" id="{958A85B4-9087-9B51-0E54-51BE75175711}"/>
              </a:ext>
            </a:extLst>
          </p:cNvPr>
          <p:cNvPicPr>
            <a:picLocks noChangeAspect="1"/>
          </p:cNvPicPr>
          <p:nvPr/>
        </p:nvPicPr>
        <p:blipFill>
          <a:blip r:embed="rId4"/>
          <a:srcRect t="13514" r="847" b="7631"/>
          <a:stretch>
            <a:fillRect/>
          </a:stretch>
        </p:blipFill>
        <p:spPr>
          <a:xfrm>
            <a:off x="3995070" y="728985"/>
            <a:ext cx="4777524" cy="4055890"/>
          </a:xfrm>
          <a:prstGeom prst="rect">
            <a:avLst/>
          </a:prstGeom>
        </p:spPr>
      </p:pic>
      <p:sp>
        <p:nvSpPr>
          <p:cNvPr id="9" name="TextBox 8">
            <a:extLst>
              <a:ext uri="{FF2B5EF4-FFF2-40B4-BE49-F238E27FC236}">
                <a16:creationId xmlns:a16="http://schemas.microsoft.com/office/drawing/2014/main" id="{4BEAE22F-F3BC-B307-50A5-1AAEA2AE9F1E}"/>
              </a:ext>
            </a:extLst>
          </p:cNvPr>
          <p:cNvSpPr txBox="1"/>
          <p:nvPr/>
        </p:nvSpPr>
        <p:spPr>
          <a:xfrm>
            <a:off x="261257" y="1673679"/>
            <a:ext cx="323305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0" i="0" u="none" strike="noStrike" baseline="0">
                <a:solidFill>
                  <a:srgbClr val="000000"/>
                </a:solidFill>
                <a:latin typeface="Arial"/>
                <a:ea typeface="Arial"/>
                <a:cs typeface="Arial"/>
              </a:rPr>
              <a:t>Il est demandé aux pilotes d’</a:t>
            </a:r>
            <a:r>
              <a:rPr lang="fr-FR" sz="1800" b="1" i="0" u="none" strike="noStrike" baseline="0">
                <a:solidFill>
                  <a:srgbClr val="000000"/>
                </a:solidFill>
                <a:latin typeface="Arial"/>
                <a:ea typeface="Arial"/>
                <a:cs typeface="Arial"/>
              </a:rPr>
              <a:t>éviter le survol des ZSM actives, </a:t>
            </a:r>
            <a:r>
              <a:rPr lang="fr-FR" sz="1800" b="0" i="0" u="none" strike="noStrike" baseline="0">
                <a:solidFill>
                  <a:srgbClr val="000000"/>
                </a:solidFill>
                <a:latin typeface="Arial"/>
                <a:ea typeface="Arial"/>
                <a:cs typeface="Arial"/>
              </a:rPr>
              <a:t>et</a:t>
            </a:r>
            <a:r>
              <a:rPr lang="fr-FR" sz="1800" b="1" i="0" u="none" strike="noStrike" baseline="0">
                <a:solidFill>
                  <a:srgbClr val="000000"/>
                </a:solidFill>
                <a:latin typeface="Arial"/>
                <a:ea typeface="Arial"/>
                <a:cs typeface="Arial"/>
              </a:rPr>
              <a:t> en cas d'impossibilité </a:t>
            </a:r>
            <a:r>
              <a:rPr lang="fr-FR" sz="1800" b="0" i="0" u="none" strike="noStrike" baseline="0">
                <a:solidFill>
                  <a:srgbClr val="000000"/>
                </a:solidFill>
                <a:latin typeface="Arial"/>
                <a:ea typeface="Arial"/>
                <a:cs typeface="Arial"/>
              </a:rPr>
              <a:t>alors </a:t>
            </a:r>
            <a:r>
              <a:rPr lang="fr-FR">
                <a:solidFill>
                  <a:srgbClr val="000000"/>
                </a:solidFill>
                <a:latin typeface="Arial"/>
                <a:ea typeface="Arial"/>
                <a:cs typeface="Arial"/>
              </a:rPr>
              <a:t>survoler</a:t>
            </a:r>
            <a:r>
              <a:rPr lang="fr-FR" sz="1800" b="1" i="0" u="none" strike="noStrike" baseline="0">
                <a:solidFill>
                  <a:srgbClr val="000000"/>
                </a:solidFill>
                <a:latin typeface="Arial"/>
                <a:ea typeface="Arial"/>
                <a:cs typeface="Arial"/>
              </a:rPr>
              <a:t> </a:t>
            </a:r>
            <a:r>
              <a:rPr lang="fr-FR" b="1">
                <a:solidFill>
                  <a:srgbClr val="000000"/>
                </a:solidFill>
                <a:latin typeface="Arial"/>
                <a:ea typeface="Arial"/>
                <a:cs typeface="Arial"/>
              </a:rPr>
              <a:t>3300ft</a:t>
            </a:r>
            <a:r>
              <a:rPr lang="fr-FR" sz="1800" b="1" i="0" u="none" strike="noStrike" baseline="0">
                <a:solidFill>
                  <a:srgbClr val="000000"/>
                </a:solidFill>
                <a:latin typeface="Arial"/>
                <a:ea typeface="Arial"/>
                <a:cs typeface="Arial"/>
              </a:rPr>
              <a:t> au-dessus du point le plus haut de la ZSM pour les aéronefs motorisés et les planeurs. </a:t>
            </a:r>
            <a:endParaRPr lang="en-US"/>
          </a:p>
          <a:p>
            <a:pPr algn="just"/>
            <a:endParaRPr lang="en-US"/>
          </a:p>
        </p:txBody>
      </p:sp>
    </p:spTree>
    <p:extLst>
      <p:ext uri="{BB962C8B-B14F-4D97-AF65-F5344CB8AC3E}">
        <p14:creationId xmlns:p14="http://schemas.microsoft.com/office/powerpoint/2010/main" val="161244425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21</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PROTECTION DES ESPECES – ZSM</a:t>
            </a:r>
          </a:p>
        </p:txBody>
      </p:sp>
      <p:sp>
        <p:nvSpPr>
          <p:cNvPr id="3" name="ZoneTexte 2">
            <a:extLst>
              <a:ext uri="{FF2B5EF4-FFF2-40B4-BE49-F238E27FC236}">
                <a16:creationId xmlns:a16="http://schemas.microsoft.com/office/drawing/2014/main" id="{14047D1C-AB5E-7C9E-48FB-757BD71EF9E1}"/>
              </a:ext>
            </a:extLst>
          </p:cNvPr>
          <p:cNvSpPr txBox="1"/>
          <p:nvPr/>
        </p:nvSpPr>
        <p:spPr>
          <a:xfrm>
            <a:off x="968599" y="860908"/>
            <a:ext cx="7632960" cy="3139321"/>
          </a:xfrm>
          <a:prstGeom prst="rect">
            <a:avLst/>
          </a:prstGeom>
          <a:noFill/>
        </p:spPr>
        <p:txBody>
          <a:bodyPr wrap="square" lIns="91440" tIns="45720" rIns="91440" bIns="45720" rtlCol="0" anchor="t">
            <a:spAutoFit/>
          </a:bodyPr>
          <a:lstStyle/>
          <a:p>
            <a:r>
              <a:rPr lang="fr-FR"/>
              <a:t>Les ZSM sont à prendre en compte par </a:t>
            </a:r>
            <a:r>
              <a:rPr lang="fr-FR" b="1"/>
              <a:t>tous les usagers de la montagne réalisant une activité susceptible d’occasionner un dérangement </a:t>
            </a:r>
            <a:r>
              <a:rPr lang="fr-FR"/>
              <a:t>:</a:t>
            </a:r>
          </a:p>
          <a:p>
            <a:pPr marL="285750" indent="-285750">
              <a:buFont typeface="Arial" panose="020B0604020202020204" pitchFamily="34" charset="0"/>
              <a:buChar char="•"/>
            </a:pPr>
            <a:r>
              <a:rPr lang="fr-FR"/>
              <a:t>Vols d'aéronefs motorisés (aéronefs militaires, drones, etc.)</a:t>
            </a:r>
          </a:p>
          <a:p>
            <a:pPr marL="285750" indent="-285750">
              <a:buFont typeface="Arial" panose="020B0604020202020204" pitchFamily="34" charset="0"/>
              <a:buChar char="•"/>
            </a:pPr>
            <a:r>
              <a:rPr lang="fr-FR"/>
              <a:t>Vols d'aéronefs non motorisés (planeurs, deltas, parapente…)</a:t>
            </a:r>
          </a:p>
          <a:p>
            <a:pPr marL="285750" indent="-285750">
              <a:buFont typeface="Arial" panose="020B0604020202020204" pitchFamily="34" charset="0"/>
              <a:buChar char="•"/>
            </a:pPr>
            <a:r>
              <a:rPr lang="fr-FR"/>
              <a:t>Sports de nature (escalade, etc.)</a:t>
            </a:r>
          </a:p>
          <a:p>
            <a:pPr marL="285750" indent="-285750">
              <a:buFont typeface="Arial" panose="020B0604020202020204" pitchFamily="34" charset="0"/>
              <a:buChar char="•"/>
            </a:pPr>
            <a:r>
              <a:rPr lang="fr-FR"/>
              <a:t>Travaux (voieries, sylvicoles, entretien végétation, entretien installations hydro-électriques, surveillance lignes haute-tension, etc.)</a:t>
            </a:r>
          </a:p>
          <a:p>
            <a:pPr marL="285750" indent="-285750">
              <a:buFont typeface="Arial" panose="020B0604020202020204" pitchFamily="34" charset="0"/>
              <a:buChar char="•"/>
            </a:pPr>
            <a:r>
              <a:rPr lang="fr-FR"/>
              <a:t>Activités pastorales (écobuages..)</a:t>
            </a:r>
          </a:p>
          <a:p>
            <a:pPr marL="285750" indent="-285750">
              <a:buFont typeface="Arial" panose="020B0604020202020204" pitchFamily="34" charset="0"/>
              <a:buChar char="•"/>
            </a:pPr>
            <a:r>
              <a:rPr lang="fr-FR"/>
              <a:t>Chasse en battue</a:t>
            </a:r>
          </a:p>
          <a:p>
            <a:pPr marL="285750" indent="-285750">
              <a:buFont typeface="Arial" panose="020B0604020202020204" pitchFamily="34" charset="0"/>
              <a:buChar char="•"/>
            </a:pPr>
            <a:r>
              <a:rPr lang="fr-FR"/>
              <a:t>Etc. </a:t>
            </a:r>
          </a:p>
        </p:txBody>
      </p:sp>
      <p:pic>
        <p:nvPicPr>
          <p:cNvPr id="5" name="Image 4">
            <a:extLst>
              <a:ext uri="{FF2B5EF4-FFF2-40B4-BE49-F238E27FC236}">
                <a16:creationId xmlns:a16="http://schemas.microsoft.com/office/drawing/2014/main" id="{EFCAFDB6-F0E2-FEFE-2677-51F2B99FDB4E}"/>
              </a:ext>
            </a:extLst>
          </p:cNvPr>
          <p:cNvPicPr>
            <a:picLocks noChangeAspect="1"/>
          </p:cNvPicPr>
          <p:nvPr/>
        </p:nvPicPr>
        <p:blipFill>
          <a:blip r:embed="rId4"/>
          <a:stretch/>
        </p:blipFill>
        <p:spPr bwMode="auto">
          <a:xfrm>
            <a:off x="361080" y="3956775"/>
            <a:ext cx="1367725" cy="1047403"/>
          </a:xfrm>
          <a:prstGeom prst="rect">
            <a:avLst/>
          </a:prstGeom>
        </p:spPr>
      </p:pic>
      <p:pic>
        <p:nvPicPr>
          <p:cNvPr id="6" name="Image 5">
            <a:extLst>
              <a:ext uri="{FF2B5EF4-FFF2-40B4-BE49-F238E27FC236}">
                <a16:creationId xmlns:a16="http://schemas.microsoft.com/office/drawing/2014/main" id="{5EA4B9F2-6D5A-EC39-BFB1-4A537E533EF6}"/>
              </a:ext>
            </a:extLst>
          </p:cNvPr>
          <p:cNvPicPr>
            <a:picLocks noChangeAspect="1"/>
          </p:cNvPicPr>
          <p:nvPr/>
        </p:nvPicPr>
        <p:blipFill>
          <a:blip r:embed="rId5"/>
          <a:stretch/>
        </p:blipFill>
        <p:spPr bwMode="auto">
          <a:xfrm>
            <a:off x="5353237" y="3554335"/>
            <a:ext cx="1172818" cy="1172818"/>
          </a:xfrm>
          <a:prstGeom prst="rect">
            <a:avLst/>
          </a:prstGeom>
        </p:spPr>
      </p:pic>
      <p:pic>
        <p:nvPicPr>
          <p:cNvPr id="8" name="Image 7">
            <a:extLst>
              <a:ext uri="{FF2B5EF4-FFF2-40B4-BE49-F238E27FC236}">
                <a16:creationId xmlns:a16="http://schemas.microsoft.com/office/drawing/2014/main" id="{68013717-89BF-8BB7-024A-F7B51F3E2777}"/>
              </a:ext>
            </a:extLst>
          </p:cNvPr>
          <p:cNvPicPr>
            <a:picLocks noChangeAspect="1"/>
          </p:cNvPicPr>
          <p:nvPr/>
        </p:nvPicPr>
        <p:blipFill>
          <a:blip r:embed="rId6"/>
          <a:stretch/>
        </p:blipFill>
        <p:spPr bwMode="auto">
          <a:xfrm>
            <a:off x="3739265" y="4032005"/>
            <a:ext cx="1006453" cy="1006453"/>
          </a:xfrm>
          <a:prstGeom prst="rect">
            <a:avLst/>
          </a:prstGeom>
        </p:spPr>
      </p:pic>
      <p:pic>
        <p:nvPicPr>
          <p:cNvPr id="9" name="Image 8">
            <a:extLst>
              <a:ext uri="{FF2B5EF4-FFF2-40B4-BE49-F238E27FC236}">
                <a16:creationId xmlns:a16="http://schemas.microsoft.com/office/drawing/2014/main" id="{E411AD55-1BDF-68F1-49A6-5EF0541A7C7C}"/>
              </a:ext>
            </a:extLst>
          </p:cNvPr>
          <p:cNvPicPr>
            <a:picLocks noChangeAspect="1"/>
          </p:cNvPicPr>
          <p:nvPr/>
        </p:nvPicPr>
        <p:blipFill>
          <a:blip r:embed="rId7"/>
          <a:stretch/>
        </p:blipFill>
        <p:spPr bwMode="auto">
          <a:xfrm>
            <a:off x="6737884" y="4146369"/>
            <a:ext cx="1835640" cy="711669"/>
          </a:xfrm>
          <a:prstGeom prst="rect">
            <a:avLst/>
          </a:prstGeom>
        </p:spPr>
      </p:pic>
      <p:pic>
        <p:nvPicPr>
          <p:cNvPr id="11" name="Image 10" descr="Une image contenant texte, Police, Graphique, graphisme&#10;&#10;Le contenu généré par l’IA peut être incorrect.">
            <a:extLst>
              <a:ext uri="{FF2B5EF4-FFF2-40B4-BE49-F238E27FC236}">
                <a16:creationId xmlns:a16="http://schemas.microsoft.com/office/drawing/2014/main" id="{E48E07C8-B688-902B-0854-836268DEF0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745" y="4032005"/>
            <a:ext cx="1006452" cy="896942"/>
          </a:xfrm>
          <a:prstGeom prst="rect">
            <a:avLst/>
          </a:prstGeom>
        </p:spPr>
      </p:pic>
      <p:pic>
        <p:nvPicPr>
          <p:cNvPr id="15" name="Image 14" descr="Une image contenant logo, Police, Graphique, conception&#10;&#10;Le contenu généré par l’IA peut être incorrect.">
            <a:extLst>
              <a:ext uri="{FF2B5EF4-FFF2-40B4-BE49-F238E27FC236}">
                <a16:creationId xmlns:a16="http://schemas.microsoft.com/office/drawing/2014/main" id="{855EDC33-159B-B0AF-A315-312643BC11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8422" y="3156058"/>
            <a:ext cx="1641143" cy="984686"/>
          </a:xfrm>
          <a:prstGeom prst="rect">
            <a:avLst/>
          </a:prstGeom>
        </p:spPr>
      </p:pic>
    </p:spTree>
    <p:extLst>
      <p:ext uri="{BB962C8B-B14F-4D97-AF65-F5344CB8AC3E}">
        <p14:creationId xmlns:p14="http://schemas.microsoft.com/office/powerpoint/2010/main" val="157017505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CD3D5-09D5-63C2-C61B-6859397FED3E}"/>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B84D49BC-F38D-39EA-754D-F0165212BCF2}"/>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22</a:t>
            </a:fld>
            <a:endParaRPr lang="fr-FR" sz="750" b="0" strike="noStrike" spc="-1">
              <a:latin typeface="Arial"/>
            </a:endParaRPr>
          </a:p>
        </p:txBody>
      </p:sp>
      <p:sp>
        <p:nvSpPr>
          <p:cNvPr id="2" name="CustomShape 2">
            <a:extLst>
              <a:ext uri="{FF2B5EF4-FFF2-40B4-BE49-F238E27FC236}">
                <a16:creationId xmlns:a16="http://schemas.microsoft.com/office/drawing/2014/main" id="{D731C6CD-862A-F8C5-AF41-84CF0A523F88}"/>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5C73DCB4-D88E-066B-30BD-83E200B04663}"/>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PROTECTION DES ESPECES – ZSM</a:t>
            </a:r>
          </a:p>
        </p:txBody>
      </p:sp>
      <p:pic>
        <p:nvPicPr>
          <p:cNvPr id="5" name="Image 4">
            <a:extLst>
              <a:ext uri="{FF2B5EF4-FFF2-40B4-BE49-F238E27FC236}">
                <a16:creationId xmlns:a16="http://schemas.microsoft.com/office/drawing/2014/main" id="{A793CA72-3D5F-9CBC-6113-BE7908BA5C7A}"/>
              </a:ext>
            </a:extLst>
          </p:cNvPr>
          <p:cNvPicPr>
            <a:picLocks noChangeAspect="1"/>
          </p:cNvPicPr>
          <p:nvPr/>
        </p:nvPicPr>
        <p:blipFill>
          <a:blip r:embed="rId3"/>
          <a:stretch>
            <a:fillRect/>
          </a:stretch>
        </p:blipFill>
        <p:spPr>
          <a:xfrm>
            <a:off x="0" y="1202508"/>
            <a:ext cx="9144000" cy="3278124"/>
          </a:xfrm>
          <a:prstGeom prst="rect">
            <a:avLst/>
          </a:prstGeom>
        </p:spPr>
      </p:pic>
      <p:sp>
        <p:nvSpPr>
          <p:cNvPr id="8" name="ZoneTexte 7">
            <a:extLst>
              <a:ext uri="{FF2B5EF4-FFF2-40B4-BE49-F238E27FC236}">
                <a16:creationId xmlns:a16="http://schemas.microsoft.com/office/drawing/2014/main" id="{E2214D65-D538-6B6F-D3F6-BC2B39A89F90}"/>
              </a:ext>
            </a:extLst>
          </p:cNvPr>
          <p:cNvSpPr txBox="1"/>
          <p:nvPr/>
        </p:nvSpPr>
        <p:spPr>
          <a:xfrm>
            <a:off x="111125" y="4524375"/>
            <a:ext cx="4016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050">
                <a:solidFill>
                  <a:schemeClr val="bg1">
                    <a:lumMod val="49000"/>
                  </a:schemeClr>
                </a:solidFill>
                <a:hlinkClick r:id="rId4">
                  <a:extLst>
                    <a:ext uri="{A12FA001-AC4F-418D-AE19-62706E023703}">
                      <ahyp:hlinkClr xmlns:ahyp="http://schemas.microsoft.com/office/drawing/2018/hyperlinkcolor" val="tx"/>
                    </a:ext>
                  </a:extLst>
                </a:hlinkClick>
              </a:rPr>
              <a:t>lien</a:t>
            </a:r>
          </a:p>
        </p:txBody>
      </p:sp>
    </p:spTree>
    <p:extLst>
      <p:ext uri="{BB962C8B-B14F-4D97-AF65-F5344CB8AC3E}">
        <p14:creationId xmlns:p14="http://schemas.microsoft.com/office/powerpoint/2010/main" val="424309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23</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ACCES A L’INFO</a:t>
            </a:r>
            <a:endParaRPr lang="fr-FR"/>
          </a:p>
        </p:txBody>
      </p:sp>
      <p:sp>
        <p:nvSpPr>
          <p:cNvPr id="192" name="CustomShape 7"/>
          <p:cNvSpPr/>
          <p:nvPr/>
        </p:nvSpPr>
        <p:spPr>
          <a:xfrm>
            <a:off x="225470" y="962791"/>
            <a:ext cx="8404132" cy="49098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tabLst>
                <a:tab pos="0" algn="l"/>
              </a:tabLst>
            </a:pPr>
            <a:r>
              <a:rPr lang="fr-FR" sz="1300" b="0" strike="noStrike" spc="-1">
                <a:solidFill>
                  <a:srgbClr val="000000"/>
                </a:solidFill>
                <a:latin typeface="Arial"/>
                <a:ea typeface="DejaVu Sans"/>
                <a:cs typeface="Arial"/>
              </a:rPr>
              <a:t>Constat </a:t>
            </a:r>
            <a:r>
              <a:rPr lang="fr-FR" sz="1300" spc="-1">
                <a:solidFill>
                  <a:srgbClr val="000000"/>
                </a:solidFill>
                <a:latin typeface="Arial"/>
                <a:ea typeface="DejaVu Sans"/>
                <a:cs typeface="Arial"/>
              </a:rPr>
              <a:t>du STAC en 2022 </a:t>
            </a:r>
            <a:r>
              <a:rPr lang="fr-FR" sz="1300" b="0" strike="noStrike" spc="-1">
                <a:solidFill>
                  <a:srgbClr val="000000"/>
                </a:solidFill>
                <a:latin typeface="Arial"/>
                <a:ea typeface="DejaVu Sans"/>
                <a:cs typeface="Arial"/>
              </a:rPr>
              <a:t>: </a:t>
            </a:r>
            <a:r>
              <a:rPr lang="fr-FR" sz="1300" spc="-1">
                <a:solidFill>
                  <a:srgbClr val="000000"/>
                </a:solidFill>
                <a:latin typeface="Arial"/>
                <a:cs typeface="Arial"/>
              </a:rPr>
              <a:t>Les ZSM et leur fonctionnement restent encore largement méconnus des pilotes d'aéronefs</a:t>
            </a:r>
          </a:p>
        </p:txBody>
      </p:sp>
      <p:grpSp>
        <p:nvGrpSpPr>
          <p:cNvPr id="7" name="Groupe 6">
            <a:extLst>
              <a:ext uri="{FF2B5EF4-FFF2-40B4-BE49-F238E27FC236}">
                <a16:creationId xmlns:a16="http://schemas.microsoft.com/office/drawing/2014/main" id="{AB50EFB8-CDC5-FCDF-677E-7637711CB87A}"/>
              </a:ext>
            </a:extLst>
          </p:cNvPr>
          <p:cNvGrpSpPr/>
          <p:nvPr/>
        </p:nvGrpSpPr>
        <p:grpSpPr>
          <a:xfrm>
            <a:off x="6048531" y="1515434"/>
            <a:ext cx="2888312" cy="2969673"/>
            <a:chOff x="5737212" y="1562647"/>
            <a:chExt cx="2888312" cy="2969673"/>
          </a:xfrm>
        </p:grpSpPr>
        <p:pic>
          <p:nvPicPr>
            <p:cNvPr id="3" name="Image 2">
              <a:extLst>
                <a:ext uri="{FF2B5EF4-FFF2-40B4-BE49-F238E27FC236}">
                  <a16:creationId xmlns:a16="http://schemas.microsoft.com/office/drawing/2014/main" id="{9E56B929-DEE9-F761-03B7-FDB8B56F5F08}"/>
                </a:ext>
              </a:extLst>
            </p:cNvPr>
            <p:cNvPicPr>
              <a:picLocks noChangeAspect="1"/>
            </p:cNvPicPr>
            <p:nvPr/>
          </p:nvPicPr>
          <p:blipFill>
            <a:blip r:embed="rId3"/>
            <a:stretch>
              <a:fillRect/>
            </a:stretch>
          </p:blipFill>
          <p:spPr>
            <a:xfrm>
              <a:off x="5737212" y="1562647"/>
              <a:ext cx="2888312" cy="2969673"/>
            </a:xfrm>
            <a:prstGeom prst="rect">
              <a:avLst/>
            </a:prstGeom>
          </p:spPr>
        </p:pic>
        <p:sp>
          <p:nvSpPr>
            <p:cNvPr id="6" name="ZoneTexte 5">
              <a:extLst>
                <a:ext uri="{FF2B5EF4-FFF2-40B4-BE49-F238E27FC236}">
                  <a16:creationId xmlns:a16="http://schemas.microsoft.com/office/drawing/2014/main" id="{10F5BC51-FD69-1C4A-C73B-5A9082DFD08C}"/>
                </a:ext>
              </a:extLst>
            </p:cNvPr>
            <p:cNvSpPr txBox="1"/>
            <p:nvPr/>
          </p:nvSpPr>
          <p:spPr>
            <a:xfrm rot="20684156">
              <a:off x="5749432" y="2832039"/>
              <a:ext cx="2752498" cy="430887"/>
            </a:xfrm>
            <a:prstGeom prst="rect">
              <a:avLst/>
            </a:prstGeom>
            <a:solidFill>
              <a:schemeClr val="bg1"/>
            </a:solidFill>
          </p:spPr>
          <p:txBody>
            <a:bodyPr wrap="square">
              <a:spAutoFit/>
            </a:bodyPr>
            <a:lstStyle/>
            <a:p>
              <a:pPr algn="ctr"/>
              <a:r>
                <a:rPr lang="fr-FR" sz="1100" i="1">
                  <a:solidFill>
                    <a:schemeClr val="tx2">
                      <a:lumMod val="60000"/>
                      <a:lumOff val="40000"/>
                    </a:schemeClr>
                  </a:solidFill>
                  <a:latin typeface="Marianne" panose="02000000000000000000" pitchFamily="50" charset="0"/>
                  <a:hlinkClick r:id="rId4">
                    <a:extLst>
                      <a:ext uri="{A12FA001-AC4F-418D-AE19-62706E023703}">
                        <ahyp:hlinkClr xmlns:ahyp="http://schemas.microsoft.com/office/drawing/2018/hyperlinkcolor" val="tx"/>
                      </a:ext>
                    </a:extLst>
                  </a:hlinkClick>
                </a:rPr>
                <a:t>https://www.stac.aviation-civile.gouv.fr/fr/zsm</a:t>
              </a:r>
              <a:endParaRPr lang="fr-FR" sz="1100" i="1">
                <a:solidFill>
                  <a:schemeClr val="tx2">
                    <a:lumMod val="60000"/>
                    <a:lumOff val="40000"/>
                  </a:schemeClr>
                </a:solidFill>
                <a:latin typeface="Marianne" panose="02000000000000000000" pitchFamily="50" charset="0"/>
              </a:endParaRPr>
            </a:p>
          </p:txBody>
        </p:sp>
      </p:grpSp>
      <p:sp>
        <p:nvSpPr>
          <p:cNvPr id="13" name="ZoneTexte 12">
            <a:extLst>
              <a:ext uri="{FF2B5EF4-FFF2-40B4-BE49-F238E27FC236}">
                <a16:creationId xmlns:a16="http://schemas.microsoft.com/office/drawing/2014/main" id="{37B4FE2D-B153-1E4A-E0A7-9B9DAB3028F4}"/>
              </a:ext>
            </a:extLst>
          </p:cNvPr>
          <p:cNvSpPr txBox="1"/>
          <p:nvPr/>
        </p:nvSpPr>
        <p:spPr>
          <a:xfrm>
            <a:off x="361080" y="1476368"/>
            <a:ext cx="5417628" cy="692497"/>
          </a:xfrm>
          <a:prstGeom prst="rect">
            <a:avLst/>
          </a:prstGeom>
          <a:noFill/>
        </p:spPr>
        <p:txBody>
          <a:bodyPr wrap="square" lIns="91440" tIns="45720" rIns="91440" bIns="45720" anchor="t">
            <a:spAutoFit/>
          </a:bodyPr>
          <a:lstStyle/>
          <a:p>
            <a:pPr algn="just">
              <a:tabLst>
                <a:tab pos="0" algn="l"/>
              </a:tabLst>
            </a:pPr>
            <a:r>
              <a:rPr lang="fr-FR" sz="1300" spc="-1">
                <a:solidFill>
                  <a:srgbClr val="000000"/>
                </a:solidFill>
                <a:latin typeface="Arial"/>
                <a:cs typeface="Arial"/>
              </a:rPr>
              <a:t>Objectifs depuis 2022 :</a:t>
            </a:r>
          </a:p>
          <a:p>
            <a:pPr algn="just">
              <a:lnSpc>
                <a:spcPct val="100000"/>
              </a:lnSpc>
              <a:tabLst>
                <a:tab pos="0" algn="l"/>
              </a:tabLst>
            </a:pPr>
            <a:r>
              <a:rPr lang="fr-FR" sz="1300" spc="-1">
                <a:solidFill>
                  <a:srgbClr val="000000"/>
                </a:solidFill>
                <a:latin typeface="Arial"/>
                <a:ea typeface="DejaVu Sans"/>
                <a:cs typeface="Arial"/>
                <a:sym typeface="Wingdings" panose="05000000000000000000" pitchFamily="2" charset="2"/>
              </a:rPr>
              <a:t></a:t>
            </a:r>
            <a:r>
              <a:rPr lang="fr-FR" sz="1300" b="0" strike="noStrike" spc="-1">
                <a:solidFill>
                  <a:srgbClr val="000000"/>
                </a:solidFill>
                <a:latin typeface="Arial"/>
                <a:ea typeface="DejaVu Sans"/>
                <a:cs typeface="Arial"/>
              </a:rPr>
              <a:t>Mettre à disposition les ZSM à l’ensemble des pilotes.</a:t>
            </a:r>
            <a:endParaRPr lang="fr-FR" sz="1300" b="0" strike="noStrike" spc="-1">
              <a:latin typeface="Arial"/>
              <a:cs typeface="Arial"/>
            </a:endParaRPr>
          </a:p>
          <a:p>
            <a:pPr algn="just">
              <a:lnSpc>
                <a:spcPct val="100000"/>
              </a:lnSpc>
              <a:tabLst>
                <a:tab pos="0" algn="l"/>
              </a:tabLst>
            </a:pPr>
            <a:r>
              <a:rPr lang="fr-FR" sz="1300" b="0" strike="noStrike" spc="-1">
                <a:solidFill>
                  <a:srgbClr val="000000"/>
                </a:solidFill>
                <a:latin typeface="Arial"/>
                <a:ea typeface="DejaVu Sans"/>
                <a:cs typeface="Arial"/>
                <a:sym typeface="Wingdings" panose="05000000000000000000" pitchFamily="2" charset="2"/>
              </a:rPr>
              <a:t></a:t>
            </a:r>
            <a:r>
              <a:rPr lang="fr-FR" sz="1300" b="0" strike="noStrike" spc="-1">
                <a:solidFill>
                  <a:srgbClr val="000000"/>
                </a:solidFill>
                <a:latin typeface="Arial"/>
                <a:ea typeface="DejaVu Sans"/>
                <a:cs typeface="Arial"/>
              </a:rPr>
              <a:t>Mener des actions de communication/ sensibilisation.</a:t>
            </a:r>
          </a:p>
        </p:txBody>
      </p:sp>
      <p:grpSp>
        <p:nvGrpSpPr>
          <p:cNvPr id="19" name="Groupe 18">
            <a:extLst>
              <a:ext uri="{FF2B5EF4-FFF2-40B4-BE49-F238E27FC236}">
                <a16:creationId xmlns:a16="http://schemas.microsoft.com/office/drawing/2014/main" id="{E14D55C3-3E88-1A98-57DB-4529200EA606}"/>
              </a:ext>
            </a:extLst>
          </p:cNvPr>
          <p:cNvGrpSpPr/>
          <p:nvPr/>
        </p:nvGrpSpPr>
        <p:grpSpPr>
          <a:xfrm>
            <a:off x="361080" y="2335109"/>
            <a:ext cx="3059702" cy="2280379"/>
            <a:chOff x="1555627" y="2335109"/>
            <a:chExt cx="3059702" cy="2280379"/>
          </a:xfrm>
        </p:grpSpPr>
        <p:grpSp>
          <p:nvGrpSpPr>
            <p:cNvPr id="16" name="Groupe 15">
              <a:extLst>
                <a:ext uri="{FF2B5EF4-FFF2-40B4-BE49-F238E27FC236}">
                  <a16:creationId xmlns:a16="http://schemas.microsoft.com/office/drawing/2014/main" id="{C804584A-AA2A-4C00-B372-E99176B5E33D}"/>
                </a:ext>
              </a:extLst>
            </p:cNvPr>
            <p:cNvGrpSpPr/>
            <p:nvPr/>
          </p:nvGrpSpPr>
          <p:grpSpPr>
            <a:xfrm>
              <a:off x="1575735" y="2335109"/>
              <a:ext cx="3039594" cy="2280379"/>
              <a:chOff x="2091163" y="2390440"/>
              <a:chExt cx="3039594" cy="2280379"/>
            </a:xfrm>
          </p:grpSpPr>
          <p:pic>
            <p:nvPicPr>
              <p:cNvPr id="15" name="Image 14">
                <a:extLst>
                  <a:ext uri="{FF2B5EF4-FFF2-40B4-BE49-F238E27FC236}">
                    <a16:creationId xmlns:a16="http://schemas.microsoft.com/office/drawing/2014/main" id="{40D44F3B-009A-9575-1580-84EA335C89E4}"/>
                  </a:ext>
                </a:extLst>
              </p:cNvPr>
              <p:cNvPicPr>
                <a:picLocks noChangeAspect="1"/>
              </p:cNvPicPr>
              <p:nvPr/>
            </p:nvPicPr>
            <p:blipFill>
              <a:blip r:embed="rId5"/>
              <a:stretch>
                <a:fillRect/>
              </a:stretch>
            </p:blipFill>
            <p:spPr>
              <a:xfrm>
                <a:off x="2091163" y="2390440"/>
                <a:ext cx="3038144" cy="2280379"/>
              </a:xfrm>
              <a:prstGeom prst="rect">
                <a:avLst/>
              </a:prstGeom>
            </p:spPr>
          </p:pic>
          <p:pic>
            <p:nvPicPr>
              <p:cNvPr id="11" name="Image 10">
                <a:extLst>
                  <a:ext uri="{FF2B5EF4-FFF2-40B4-BE49-F238E27FC236}">
                    <a16:creationId xmlns:a16="http://schemas.microsoft.com/office/drawing/2014/main" id="{C48B2BD5-80DF-FCD8-458C-A5827DFC113E}"/>
                  </a:ext>
                </a:extLst>
              </p:cNvPr>
              <p:cNvPicPr>
                <a:picLocks noChangeAspect="1"/>
              </p:cNvPicPr>
              <p:nvPr/>
            </p:nvPicPr>
            <p:blipFill>
              <a:blip r:embed="rId6"/>
              <a:stretch>
                <a:fillRect/>
              </a:stretch>
            </p:blipFill>
            <p:spPr>
              <a:xfrm rot="21037395">
                <a:off x="2112453" y="3177915"/>
                <a:ext cx="3018304" cy="334295"/>
              </a:xfrm>
              <a:prstGeom prst="rect">
                <a:avLst/>
              </a:prstGeom>
            </p:spPr>
          </p:pic>
        </p:grpSp>
        <p:sp>
          <p:nvSpPr>
            <p:cNvPr id="18" name="ZoneTexte 17">
              <a:extLst>
                <a:ext uri="{FF2B5EF4-FFF2-40B4-BE49-F238E27FC236}">
                  <a16:creationId xmlns:a16="http://schemas.microsoft.com/office/drawing/2014/main" id="{E5DC3C71-3F08-47E1-0764-9D46837973D2}"/>
                </a:ext>
              </a:extLst>
            </p:cNvPr>
            <p:cNvSpPr txBox="1"/>
            <p:nvPr/>
          </p:nvSpPr>
          <p:spPr>
            <a:xfrm rot="21024070">
              <a:off x="1555627" y="2869466"/>
              <a:ext cx="3014381" cy="261610"/>
            </a:xfrm>
            <a:prstGeom prst="rect">
              <a:avLst/>
            </a:prstGeom>
            <a:solidFill>
              <a:schemeClr val="bg1"/>
            </a:solidFill>
          </p:spPr>
          <p:txBody>
            <a:bodyPr wrap="square" lIns="91440" tIns="45720" rIns="91440" bIns="45720" anchor="t">
              <a:spAutoFit/>
            </a:bodyPr>
            <a:lstStyle/>
            <a:p>
              <a:pPr algn="ctr"/>
              <a:r>
                <a:rPr lang="fr-FR" sz="1100" i="1">
                  <a:solidFill>
                    <a:schemeClr val="tx2">
                      <a:lumMod val="60000"/>
                      <a:lumOff val="40000"/>
                    </a:schemeClr>
                  </a:solidFill>
                  <a:latin typeface="Marianne"/>
                  <a:hlinkClick r:id="rId7">
                    <a:extLst>
                      <a:ext uri="{A12FA001-AC4F-418D-AE19-62706E023703}">
                        <ahyp:hlinkClr xmlns:ahyp="http://schemas.microsoft.com/office/drawing/2018/hyperlinkcolor" val="tx"/>
                      </a:ext>
                    </a:extLst>
                  </a:hlinkClick>
                </a:rPr>
                <a:t>https://www.sia.aviation-civile.gouv.fr/</a:t>
              </a:r>
              <a:r>
                <a:rPr lang="fr-FR" sz="1100" i="1">
                  <a:solidFill>
                    <a:schemeClr val="tx2">
                      <a:lumMod val="60000"/>
                      <a:lumOff val="40000"/>
                    </a:schemeClr>
                  </a:solidFill>
                  <a:latin typeface="Marianne"/>
                </a:rPr>
                <a:t> </a:t>
              </a:r>
              <a:endParaRPr lang="fr-FR">
                <a:solidFill>
                  <a:schemeClr val="tx2">
                    <a:lumMod val="60000"/>
                    <a:lumOff val="40000"/>
                  </a:schemeClr>
                </a:solidFill>
              </a:endParaRPr>
            </a:p>
          </p:txBody>
        </p:sp>
      </p:grpSp>
      <p:grpSp>
        <p:nvGrpSpPr>
          <p:cNvPr id="29" name="Groupe 28">
            <a:extLst>
              <a:ext uri="{FF2B5EF4-FFF2-40B4-BE49-F238E27FC236}">
                <a16:creationId xmlns:a16="http://schemas.microsoft.com/office/drawing/2014/main" id="{9DCA7369-5592-659E-8EFB-E7EAE9E41898}"/>
              </a:ext>
            </a:extLst>
          </p:cNvPr>
          <p:cNvGrpSpPr/>
          <p:nvPr/>
        </p:nvGrpSpPr>
        <p:grpSpPr>
          <a:xfrm>
            <a:off x="3424725" y="2480296"/>
            <a:ext cx="2564877" cy="1990004"/>
            <a:chOff x="3424725" y="2480296"/>
            <a:chExt cx="2564877" cy="1990004"/>
          </a:xfrm>
        </p:grpSpPr>
        <p:grpSp>
          <p:nvGrpSpPr>
            <p:cNvPr id="26" name="Groupe 25">
              <a:extLst>
                <a:ext uri="{FF2B5EF4-FFF2-40B4-BE49-F238E27FC236}">
                  <a16:creationId xmlns:a16="http://schemas.microsoft.com/office/drawing/2014/main" id="{02AB0E67-1F0E-6866-E307-B27BBC178B7A}"/>
                </a:ext>
              </a:extLst>
            </p:cNvPr>
            <p:cNvGrpSpPr/>
            <p:nvPr/>
          </p:nvGrpSpPr>
          <p:grpSpPr>
            <a:xfrm>
              <a:off x="3508441" y="2480296"/>
              <a:ext cx="2459497" cy="1990004"/>
              <a:chOff x="3580516" y="2563850"/>
              <a:chExt cx="2459497" cy="1990004"/>
            </a:xfrm>
          </p:grpSpPr>
          <p:pic>
            <p:nvPicPr>
              <p:cNvPr id="23" name="Image 22">
                <a:extLst>
                  <a:ext uri="{FF2B5EF4-FFF2-40B4-BE49-F238E27FC236}">
                    <a16:creationId xmlns:a16="http://schemas.microsoft.com/office/drawing/2014/main" id="{DEC5AF1C-E3C9-F6BD-F40E-A1A8141484CB}"/>
                  </a:ext>
                </a:extLst>
              </p:cNvPr>
              <p:cNvPicPr>
                <a:picLocks noChangeAspect="1"/>
              </p:cNvPicPr>
              <p:nvPr/>
            </p:nvPicPr>
            <p:blipFill>
              <a:blip r:embed="rId8"/>
              <a:stretch>
                <a:fillRect/>
              </a:stretch>
            </p:blipFill>
            <p:spPr>
              <a:xfrm>
                <a:off x="3580516" y="3280524"/>
                <a:ext cx="2459497" cy="1273330"/>
              </a:xfrm>
              <a:prstGeom prst="rect">
                <a:avLst/>
              </a:prstGeom>
            </p:spPr>
          </p:pic>
          <p:pic>
            <p:nvPicPr>
              <p:cNvPr id="25" name="Image 24">
                <a:extLst>
                  <a:ext uri="{FF2B5EF4-FFF2-40B4-BE49-F238E27FC236}">
                    <a16:creationId xmlns:a16="http://schemas.microsoft.com/office/drawing/2014/main" id="{D2EFE5FA-5100-EC19-9302-BEF6745E84A7}"/>
                  </a:ext>
                </a:extLst>
              </p:cNvPr>
              <p:cNvPicPr>
                <a:picLocks noChangeAspect="1"/>
              </p:cNvPicPr>
              <p:nvPr/>
            </p:nvPicPr>
            <p:blipFill>
              <a:blip r:embed="rId9"/>
              <a:stretch>
                <a:fillRect/>
              </a:stretch>
            </p:blipFill>
            <p:spPr>
              <a:xfrm>
                <a:off x="3582648" y="2563850"/>
                <a:ext cx="2312321" cy="645872"/>
              </a:xfrm>
              <a:prstGeom prst="rect">
                <a:avLst/>
              </a:prstGeom>
            </p:spPr>
          </p:pic>
        </p:grpSp>
        <p:sp>
          <p:nvSpPr>
            <p:cNvPr id="28" name="ZoneTexte 27">
              <a:extLst>
                <a:ext uri="{FF2B5EF4-FFF2-40B4-BE49-F238E27FC236}">
                  <a16:creationId xmlns:a16="http://schemas.microsoft.com/office/drawing/2014/main" id="{B34F4A43-A48C-C1FB-AA2A-D40CE7D1820A}"/>
                </a:ext>
              </a:extLst>
            </p:cNvPr>
            <p:cNvSpPr txBox="1"/>
            <p:nvPr/>
          </p:nvSpPr>
          <p:spPr>
            <a:xfrm rot="20555493">
              <a:off x="3424725" y="3515463"/>
              <a:ext cx="2564877" cy="415498"/>
            </a:xfrm>
            <a:prstGeom prst="rect">
              <a:avLst/>
            </a:prstGeom>
            <a:solidFill>
              <a:schemeClr val="bg1"/>
            </a:solidFill>
          </p:spPr>
          <p:txBody>
            <a:bodyPr wrap="square" lIns="91440" tIns="45720" rIns="91440" bIns="45720" anchor="t">
              <a:spAutoFit/>
            </a:bodyPr>
            <a:lstStyle/>
            <a:p>
              <a:pPr algn="ctr"/>
              <a:r>
                <a:rPr lang="fr-FR" sz="1050" i="1">
                  <a:solidFill>
                    <a:schemeClr val="tx2">
                      <a:lumMod val="60000"/>
                      <a:lumOff val="40000"/>
                    </a:schemeClr>
                  </a:solidFill>
                  <a:latin typeface="Marianne"/>
                  <a:hlinkClick r:id="rId10">
                    <a:extLst>
                      <a:ext uri="{A12FA001-AC4F-418D-AE19-62706E023703}">
                        <ahyp:hlinkClr xmlns:ahyp="http://schemas.microsoft.com/office/drawing/2018/hyperlinkcolor" val="tx"/>
                      </a:ext>
                    </a:extLst>
                  </a:hlinkClick>
                </a:rPr>
                <a:t>https://sofia-briefing.aviation-civile.gouv.fr/sofia/pages/homepage.html</a:t>
              </a:r>
              <a:endParaRPr lang="fr-FR">
                <a:solidFill>
                  <a:schemeClr val="tx2">
                    <a:lumMod val="60000"/>
                    <a:lumOff val="40000"/>
                  </a:schemeClr>
                </a:solidFill>
                <a:hlinkClick r:id="rId10">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15692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24</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ACCES A L’INFO</a:t>
            </a:r>
            <a:endParaRPr lang="fr-FR"/>
          </a:p>
        </p:txBody>
      </p:sp>
      <p:pic>
        <p:nvPicPr>
          <p:cNvPr id="3" name="Image 2">
            <a:extLst>
              <a:ext uri="{FF2B5EF4-FFF2-40B4-BE49-F238E27FC236}">
                <a16:creationId xmlns:a16="http://schemas.microsoft.com/office/drawing/2014/main" id="{831A9BA6-FCCC-12E7-E5EB-9FCFBBDF17A2}"/>
              </a:ext>
            </a:extLst>
          </p:cNvPr>
          <p:cNvPicPr>
            <a:picLocks noChangeAspect="1"/>
          </p:cNvPicPr>
          <p:nvPr/>
        </p:nvPicPr>
        <p:blipFill>
          <a:blip r:embed="rId3"/>
          <a:stretch>
            <a:fillRect/>
          </a:stretch>
        </p:blipFill>
        <p:spPr>
          <a:xfrm>
            <a:off x="158841" y="1356920"/>
            <a:ext cx="1904695" cy="2694613"/>
          </a:xfrm>
          <a:prstGeom prst="rect">
            <a:avLst/>
          </a:prstGeom>
        </p:spPr>
      </p:pic>
      <p:pic>
        <p:nvPicPr>
          <p:cNvPr id="7" name="Image 6">
            <a:extLst>
              <a:ext uri="{FF2B5EF4-FFF2-40B4-BE49-F238E27FC236}">
                <a16:creationId xmlns:a16="http://schemas.microsoft.com/office/drawing/2014/main" id="{05C05FFA-CB07-10D6-BD16-0A00D628FD62}"/>
              </a:ext>
            </a:extLst>
          </p:cNvPr>
          <p:cNvPicPr>
            <a:picLocks noChangeAspect="1"/>
          </p:cNvPicPr>
          <p:nvPr/>
        </p:nvPicPr>
        <p:blipFill rotWithShape="1">
          <a:blip r:embed="rId4"/>
          <a:srcRect r="32574"/>
          <a:stretch/>
        </p:blipFill>
        <p:spPr>
          <a:xfrm>
            <a:off x="2440269" y="967215"/>
            <a:ext cx="1980859" cy="2774054"/>
          </a:xfrm>
          <a:prstGeom prst="rect">
            <a:avLst/>
          </a:prstGeom>
        </p:spPr>
      </p:pic>
      <p:pic>
        <p:nvPicPr>
          <p:cNvPr id="8" name="Image 7">
            <a:extLst>
              <a:ext uri="{FF2B5EF4-FFF2-40B4-BE49-F238E27FC236}">
                <a16:creationId xmlns:a16="http://schemas.microsoft.com/office/drawing/2014/main" id="{BCD6BBCE-DAFC-E866-D20E-B5D5926CFA83}"/>
              </a:ext>
            </a:extLst>
          </p:cNvPr>
          <p:cNvPicPr>
            <a:picLocks noChangeAspect="1"/>
          </p:cNvPicPr>
          <p:nvPr/>
        </p:nvPicPr>
        <p:blipFill>
          <a:blip r:embed="rId5"/>
          <a:stretch>
            <a:fillRect/>
          </a:stretch>
        </p:blipFill>
        <p:spPr>
          <a:xfrm>
            <a:off x="4185422" y="2327458"/>
            <a:ext cx="2191523" cy="2020424"/>
          </a:xfrm>
          <a:prstGeom prst="rect">
            <a:avLst/>
          </a:prstGeom>
          <a:ln>
            <a:noFill/>
          </a:ln>
        </p:spPr>
      </p:pic>
      <p:pic>
        <p:nvPicPr>
          <p:cNvPr id="9" name="Image 8">
            <a:extLst>
              <a:ext uri="{FF2B5EF4-FFF2-40B4-BE49-F238E27FC236}">
                <a16:creationId xmlns:a16="http://schemas.microsoft.com/office/drawing/2014/main" id="{67FEBEF2-D328-95CB-4E85-BCE544D5F975}"/>
              </a:ext>
            </a:extLst>
          </p:cNvPr>
          <p:cNvPicPr>
            <a:picLocks noChangeAspect="1"/>
          </p:cNvPicPr>
          <p:nvPr/>
        </p:nvPicPr>
        <p:blipFill rotWithShape="1">
          <a:blip r:embed="rId6"/>
          <a:srcRect l="1658" t="2039" r="4327" b="60710"/>
          <a:stretch/>
        </p:blipFill>
        <p:spPr>
          <a:xfrm>
            <a:off x="6375922" y="2354242"/>
            <a:ext cx="2541964" cy="1620034"/>
          </a:xfrm>
          <a:prstGeom prst="rect">
            <a:avLst/>
          </a:prstGeom>
          <a:ln>
            <a:noFill/>
          </a:ln>
        </p:spPr>
      </p:pic>
      <p:pic>
        <p:nvPicPr>
          <p:cNvPr id="10" name="Image 9">
            <a:extLst>
              <a:ext uri="{FF2B5EF4-FFF2-40B4-BE49-F238E27FC236}">
                <a16:creationId xmlns:a16="http://schemas.microsoft.com/office/drawing/2014/main" id="{2B0D93B0-0F79-8BEC-2500-9B922055652A}"/>
              </a:ext>
            </a:extLst>
          </p:cNvPr>
          <p:cNvPicPr>
            <a:picLocks noChangeAspect="1"/>
          </p:cNvPicPr>
          <p:nvPr/>
        </p:nvPicPr>
        <p:blipFill>
          <a:blip r:embed="rId7"/>
          <a:stretch>
            <a:fillRect/>
          </a:stretch>
        </p:blipFill>
        <p:spPr>
          <a:xfrm>
            <a:off x="3173766" y="1880624"/>
            <a:ext cx="5275949" cy="2914091"/>
          </a:xfrm>
          <a:prstGeom prst="rect">
            <a:avLst/>
          </a:prstGeom>
        </p:spPr>
      </p:pic>
      <p:pic>
        <p:nvPicPr>
          <p:cNvPr id="11" name="Image 10">
            <a:extLst>
              <a:ext uri="{FF2B5EF4-FFF2-40B4-BE49-F238E27FC236}">
                <a16:creationId xmlns:a16="http://schemas.microsoft.com/office/drawing/2014/main" id="{9157152E-CCBB-DF68-F15E-24A524D2D80E}"/>
              </a:ext>
            </a:extLst>
          </p:cNvPr>
          <p:cNvPicPr>
            <a:picLocks noChangeAspect="1"/>
          </p:cNvPicPr>
          <p:nvPr/>
        </p:nvPicPr>
        <p:blipFill>
          <a:blip r:embed="rId8"/>
          <a:stretch>
            <a:fillRect/>
          </a:stretch>
        </p:blipFill>
        <p:spPr>
          <a:xfrm>
            <a:off x="1227024" y="1407056"/>
            <a:ext cx="5453191" cy="3080275"/>
          </a:xfrm>
          <a:prstGeom prst="rect">
            <a:avLst/>
          </a:prstGeom>
        </p:spPr>
      </p:pic>
      <p:sp>
        <p:nvSpPr>
          <p:cNvPr id="6" name="ZoneTexte 5">
            <a:extLst>
              <a:ext uri="{FF2B5EF4-FFF2-40B4-BE49-F238E27FC236}">
                <a16:creationId xmlns:a16="http://schemas.microsoft.com/office/drawing/2014/main" id="{0DC62AF1-3856-B93F-8942-D681A0595E4D}"/>
              </a:ext>
            </a:extLst>
          </p:cNvPr>
          <p:cNvSpPr txBox="1"/>
          <p:nvPr/>
        </p:nvSpPr>
        <p:spPr>
          <a:xfrm>
            <a:off x="111125" y="4524375"/>
            <a:ext cx="4016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050">
                <a:solidFill>
                  <a:schemeClr val="bg1">
                    <a:lumMod val="49000"/>
                  </a:schemeClr>
                </a:solidFill>
                <a:hlinkClick r:id="rId9">
                  <a:extLst>
                    <a:ext uri="{A12FA001-AC4F-418D-AE19-62706E023703}">
                      <ahyp:hlinkClr xmlns:ahyp="http://schemas.microsoft.com/office/drawing/2018/hyperlinkcolor" val="tx"/>
                    </a:ext>
                  </a:extLst>
                </a:hlinkClick>
              </a:rPr>
              <a:t>lien</a:t>
            </a:r>
          </a:p>
        </p:txBody>
      </p:sp>
    </p:spTree>
    <p:extLst>
      <p:ext uri="{BB962C8B-B14F-4D97-AF65-F5344CB8AC3E}">
        <p14:creationId xmlns:p14="http://schemas.microsoft.com/office/powerpoint/2010/main" val="166362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25</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ACCES A L’INFO</a:t>
            </a:r>
            <a:endParaRPr lang="fr-FR"/>
          </a:p>
        </p:txBody>
      </p:sp>
      <p:sp>
        <p:nvSpPr>
          <p:cNvPr id="3" name="TextBox 2">
            <a:extLst>
              <a:ext uri="{FF2B5EF4-FFF2-40B4-BE49-F238E27FC236}">
                <a16:creationId xmlns:a16="http://schemas.microsoft.com/office/drawing/2014/main" id="{B631DCC8-0A62-9B37-2596-6E733EC6794A}"/>
              </a:ext>
            </a:extLst>
          </p:cNvPr>
          <p:cNvSpPr txBox="1"/>
          <p:nvPr/>
        </p:nvSpPr>
        <p:spPr>
          <a:xfrm>
            <a:off x="403838" y="1283647"/>
            <a:ext cx="609098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Ø"/>
            </a:pPr>
            <a:r>
              <a:rPr lang="en-US" err="1"/>
              <a:t>Actuellement</a:t>
            </a:r>
            <a:r>
              <a:rPr lang="en-US"/>
              <a:t> sur le site du STAC : </a:t>
            </a:r>
          </a:p>
          <a:p>
            <a:pPr algn="just"/>
            <a:r>
              <a:rPr lang="en-US" sz="1600">
                <a:hlinkClick r:id="rId3"/>
              </a:rPr>
              <a:t>https://www.stac.aviation-civile.gouv.fr/fr/zsm</a:t>
            </a:r>
            <a:endParaRPr lang="en-US"/>
          </a:p>
          <a:p>
            <a:pPr algn="just"/>
            <a:r>
              <a:rPr lang="en-US"/>
              <a:t>Cartes pdf et </a:t>
            </a:r>
            <a:r>
              <a:rPr lang="en-US" err="1"/>
              <a:t>fichier</a:t>
            </a:r>
            <a:r>
              <a:rPr lang="en-US"/>
              <a:t> .kml </a:t>
            </a:r>
            <a:r>
              <a:rPr lang="en-US" err="1"/>
              <a:t>en</a:t>
            </a:r>
            <a:r>
              <a:rPr lang="en-US"/>
              <a:t> libre </a:t>
            </a:r>
            <a:r>
              <a:rPr lang="en-US" err="1"/>
              <a:t>téléchargement</a:t>
            </a:r>
            <a:endParaRPr lang="en-US"/>
          </a:p>
        </p:txBody>
      </p:sp>
      <p:pic>
        <p:nvPicPr>
          <p:cNvPr id="5" name="Picture 4">
            <a:extLst>
              <a:ext uri="{FF2B5EF4-FFF2-40B4-BE49-F238E27FC236}">
                <a16:creationId xmlns:a16="http://schemas.microsoft.com/office/drawing/2014/main" id="{92F3A95E-A111-90C7-19C3-2934F06FEA38}"/>
              </a:ext>
            </a:extLst>
          </p:cNvPr>
          <p:cNvPicPr>
            <a:picLocks noChangeAspect="1"/>
          </p:cNvPicPr>
          <p:nvPr/>
        </p:nvPicPr>
        <p:blipFill>
          <a:blip r:embed="rId4"/>
          <a:stretch>
            <a:fillRect/>
          </a:stretch>
        </p:blipFill>
        <p:spPr>
          <a:xfrm>
            <a:off x="5607970" y="1097380"/>
            <a:ext cx="2372227" cy="1572628"/>
          </a:xfrm>
          <a:prstGeom prst="rect">
            <a:avLst/>
          </a:prstGeom>
        </p:spPr>
      </p:pic>
      <p:sp>
        <p:nvSpPr>
          <p:cNvPr id="6" name="TextBox 5">
            <a:extLst>
              <a:ext uri="{FF2B5EF4-FFF2-40B4-BE49-F238E27FC236}">
                <a16:creationId xmlns:a16="http://schemas.microsoft.com/office/drawing/2014/main" id="{4B8F6413-4731-2ECA-8363-E0DED23EB142}"/>
              </a:ext>
            </a:extLst>
          </p:cNvPr>
          <p:cNvSpPr txBox="1"/>
          <p:nvPr/>
        </p:nvSpPr>
        <p:spPr>
          <a:xfrm>
            <a:off x="398546" y="2970296"/>
            <a:ext cx="8339388" cy="1347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algn="just" rtl="0">
              <a:lnSpc>
                <a:spcPts val="2520"/>
              </a:lnSpc>
              <a:buFont typeface="Wingdings,Sans-Serif"/>
              <a:buChar char="Ø"/>
            </a:pPr>
            <a:r>
              <a:rPr lang="en-US" sz="1800" b="0" i="0" u="none" strike="noStrike" baseline="0">
                <a:solidFill>
                  <a:srgbClr val="000000"/>
                </a:solidFill>
                <a:latin typeface="Arial"/>
                <a:ea typeface="Arial"/>
                <a:cs typeface="Arial"/>
              </a:rPr>
              <a:t>A </a:t>
            </a:r>
            <a:r>
              <a:rPr lang="en-US" sz="1800" b="0" i="0" u="none" strike="noStrike" baseline="0" err="1">
                <a:solidFill>
                  <a:srgbClr val="000000"/>
                </a:solidFill>
                <a:latin typeface="Arial"/>
                <a:ea typeface="Arial"/>
                <a:cs typeface="Arial"/>
              </a:rPr>
              <a:t>partir</a:t>
            </a:r>
            <a:r>
              <a:rPr lang="en-US" sz="1800" b="0" i="0" u="none" strike="noStrike" baseline="0">
                <a:solidFill>
                  <a:srgbClr val="000000"/>
                </a:solidFill>
                <a:latin typeface="Arial"/>
                <a:ea typeface="Arial"/>
                <a:cs typeface="Arial"/>
              </a:rPr>
              <a:t> du 1er mars 2026 : </a:t>
            </a:r>
            <a:r>
              <a:rPr lang="en-US" sz="1800" b="0" i="0" u="none" strike="noStrike" baseline="0" err="1">
                <a:solidFill>
                  <a:srgbClr val="000000"/>
                </a:solidFill>
                <a:latin typeface="Arial"/>
                <a:ea typeface="Arial"/>
                <a:cs typeface="Arial"/>
              </a:rPr>
              <a:t>arrêt</a:t>
            </a:r>
            <a:r>
              <a:rPr lang="en-US" sz="1800" b="0" i="0" u="none" strike="noStrike" baseline="0">
                <a:solidFill>
                  <a:srgbClr val="000000"/>
                </a:solidFill>
                <a:latin typeface="Arial"/>
                <a:ea typeface="Arial"/>
                <a:cs typeface="Arial"/>
              </a:rPr>
              <a:t> de la diffusion sur le site du STAC, bascule sur le </a:t>
            </a:r>
            <a:r>
              <a:rPr lang="en-US" b="1" err="1">
                <a:solidFill>
                  <a:srgbClr val="000000"/>
                </a:solidFill>
                <a:latin typeface="Arial"/>
                <a:ea typeface="Arial"/>
                <a:cs typeface="Arial"/>
              </a:rPr>
              <a:t>Visualisateur</a:t>
            </a:r>
            <a:r>
              <a:rPr lang="en-US" sz="1800" b="1" i="0" u="none" strike="noStrike" baseline="0">
                <a:solidFill>
                  <a:srgbClr val="000000"/>
                </a:solidFill>
                <a:latin typeface="Arial"/>
                <a:ea typeface="Arial"/>
                <a:cs typeface="Arial"/>
              </a:rPr>
              <a:t> AIP</a:t>
            </a:r>
            <a:r>
              <a:rPr lang="en-US" sz="1800" b="0" i="0" u="none" strike="noStrike" baseline="0">
                <a:solidFill>
                  <a:srgbClr val="000000"/>
                </a:solidFill>
                <a:latin typeface="Arial"/>
                <a:ea typeface="Arial"/>
                <a:cs typeface="Arial"/>
              </a:rPr>
              <a:t> et sur </a:t>
            </a:r>
            <a:r>
              <a:rPr lang="en-US" sz="1800" b="0" i="0" u="none" strike="noStrike" baseline="0" err="1">
                <a:solidFill>
                  <a:srgbClr val="000000"/>
                </a:solidFill>
                <a:latin typeface="Arial"/>
                <a:ea typeface="Arial"/>
                <a:cs typeface="Arial"/>
              </a:rPr>
              <a:t>l'</a:t>
            </a:r>
            <a:r>
              <a:rPr lang="en-US" sz="1800" b="1" i="0" u="none" strike="noStrike" baseline="0" err="1">
                <a:solidFill>
                  <a:srgbClr val="000000"/>
                </a:solidFill>
                <a:latin typeface="Arial"/>
                <a:ea typeface="Arial"/>
                <a:cs typeface="Arial"/>
              </a:rPr>
              <a:t>application</a:t>
            </a:r>
            <a:r>
              <a:rPr lang="en-US" sz="1800" b="1" i="0" u="none" strike="noStrike" baseline="0">
                <a:solidFill>
                  <a:srgbClr val="000000"/>
                </a:solidFill>
                <a:latin typeface="Arial"/>
                <a:ea typeface="Arial"/>
                <a:cs typeface="Arial"/>
              </a:rPr>
              <a:t> SOFIA VAC</a:t>
            </a:r>
            <a:r>
              <a:rPr lang="en-US" sz="1800" b="0" i="0" u="none" strike="noStrike" baseline="0">
                <a:solidFill>
                  <a:srgbClr val="000000"/>
                </a:solidFill>
                <a:latin typeface="Arial"/>
                <a:ea typeface="Arial"/>
                <a:cs typeface="Arial"/>
              </a:rPr>
              <a:t> du SIA. </a:t>
            </a:r>
            <a:r>
              <a:rPr lang="en-US" sz="1800" b="0" i="0">
                <a:latin typeface="Arial"/>
                <a:ea typeface="Arial"/>
                <a:cs typeface="Arial"/>
              </a:rPr>
              <a:t>​</a:t>
            </a:r>
          </a:p>
          <a:p>
            <a:pPr algn="just" rtl="0">
              <a:lnSpc>
                <a:spcPts val="2520"/>
              </a:lnSpc>
            </a:pPr>
            <a:r>
              <a:rPr lang="en-US" sz="1800" b="0" i="0" u="none" strike="noStrike" baseline="0">
                <a:solidFill>
                  <a:srgbClr val="000000"/>
                </a:solidFill>
                <a:latin typeface="Arial"/>
              </a:rPr>
              <a:t>Mise à jour </a:t>
            </a:r>
            <a:r>
              <a:rPr lang="en-US" sz="1800" b="0" i="0" u="none" strike="noStrike" baseline="0" err="1">
                <a:solidFill>
                  <a:srgbClr val="000000"/>
                </a:solidFill>
                <a:latin typeface="Arial"/>
              </a:rPr>
              <a:t>en</a:t>
            </a:r>
            <a:r>
              <a:rPr lang="en-US" sz="1800" b="0" i="0" u="none" strike="noStrike" baseline="0">
                <a:solidFill>
                  <a:srgbClr val="000000"/>
                </a:solidFill>
                <a:latin typeface="Arial"/>
              </a:rPr>
              <a:t> </a:t>
            </a:r>
            <a:r>
              <a:rPr lang="en-US" sz="1800" b="0" i="0" u="none" strike="noStrike" baseline="0" err="1">
                <a:solidFill>
                  <a:srgbClr val="000000"/>
                </a:solidFill>
                <a:latin typeface="Arial"/>
              </a:rPr>
              <a:t>continu</a:t>
            </a:r>
            <a:r>
              <a:rPr lang="en-US" sz="1800" b="0" i="0" u="none" strike="noStrike" baseline="0">
                <a:solidFill>
                  <a:srgbClr val="000000"/>
                </a:solidFill>
                <a:latin typeface="Arial"/>
              </a:rPr>
              <a:t> de </a:t>
            </a:r>
            <a:r>
              <a:rPr lang="en-US" sz="1800" b="0" i="0" u="none" strike="noStrike" baseline="0" err="1">
                <a:solidFill>
                  <a:srgbClr val="000000"/>
                </a:solidFill>
                <a:latin typeface="Arial"/>
              </a:rPr>
              <a:t>l'activation</a:t>
            </a:r>
            <a:r>
              <a:rPr lang="en-US" sz="1800" b="0" i="0" u="none" strike="noStrike" baseline="0">
                <a:solidFill>
                  <a:srgbClr val="000000"/>
                </a:solidFill>
                <a:latin typeface="Arial"/>
              </a:rPr>
              <a:t>/</a:t>
            </a:r>
            <a:r>
              <a:rPr lang="en-US" sz="1800" b="0" i="0" u="none" strike="noStrike" baseline="0" err="1">
                <a:solidFill>
                  <a:srgbClr val="000000"/>
                </a:solidFill>
                <a:latin typeface="Arial"/>
              </a:rPr>
              <a:t>désactivation</a:t>
            </a:r>
            <a:r>
              <a:rPr lang="en-US" sz="1800" b="0" i="0" u="none" strike="noStrike" baseline="0">
                <a:solidFill>
                  <a:srgbClr val="000000"/>
                </a:solidFill>
                <a:latin typeface="Arial"/>
              </a:rPr>
              <a:t> des zones grâce à </a:t>
            </a:r>
            <a:r>
              <a:rPr lang="en-US" sz="1800" b="0" i="0" u="none" strike="noStrike" baseline="0" err="1">
                <a:solidFill>
                  <a:srgbClr val="000000"/>
                </a:solidFill>
                <a:latin typeface="Arial"/>
              </a:rPr>
              <a:t>une</a:t>
            </a:r>
            <a:r>
              <a:rPr lang="en-US" sz="1800" b="0" i="0" u="none" strike="noStrike" baseline="0">
                <a:solidFill>
                  <a:srgbClr val="000000"/>
                </a:solidFill>
                <a:latin typeface="Arial"/>
              </a:rPr>
              <a:t> </a:t>
            </a:r>
            <a:r>
              <a:rPr lang="en-US" sz="1800" b="0" i="0" u="none" strike="noStrike" baseline="0" err="1">
                <a:solidFill>
                  <a:srgbClr val="000000"/>
                </a:solidFill>
                <a:latin typeface="Arial"/>
              </a:rPr>
              <a:t>passerelle</a:t>
            </a:r>
            <a:r>
              <a:rPr lang="en-US" sz="1800" b="0" i="0" u="none" strike="noStrike" baseline="0">
                <a:solidFill>
                  <a:srgbClr val="000000"/>
                </a:solidFill>
                <a:latin typeface="Arial"/>
              </a:rPr>
              <a:t> </a:t>
            </a:r>
            <a:r>
              <a:rPr lang="en-US" sz="1800" b="0" i="0" u="none" strike="noStrike" baseline="0" err="1">
                <a:solidFill>
                  <a:srgbClr val="000000"/>
                </a:solidFill>
                <a:latin typeface="Arial"/>
              </a:rPr>
              <a:t>informatique</a:t>
            </a:r>
            <a:r>
              <a:rPr lang="en-US" sz="1800" b="0" i="0" u="none" strike="noStrike" baseline="0">
                <a:solidFill>
                  <a:srgbClr val="000000"/>
                </a:solidFill>
                <a:latin typeface="Arial"/>
              </a:rPr>
              <a:t> de la DREAL.</a:t>
            </a:r>
          </a:p>
        </p:txBody>
      </p:sp>
    </p:spTree>
    <p:extLst>
      <p:ext uri="{BB962C8B-B14F-4D97-AF65-F5344CB8AC3E}">
        <p14:creationId xmlns:p14="http://schemas.microsoft.com/office/powerpoint/2010/main" val="57070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DEC8-181C-BF62-3D33-28959D8BBEB9}"/>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8B35D727-6957-BEF9-97A4-8D9C63B470B1}"/>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26</a:t>
            </a:fld>
            <a:endParaRPr lang="fr-FR" sz="750" b="0" strike="noStrike" spc="-1">
              <a:latin typeface="Arial"/>
            </a:endParaRPr>
          </a:p>
        </p:txBody>
      </p:sp>
      <p:sp>
        <p:nvSpPr>
          <p:cNvPr id="2" name="CustomShape 2">
            <a:extLst>
              <a:ext uri="{FF2B5EF4-FFF2-40B4-BE49-F238E27FC236}">
                <a16:creationId xmlns:a16="http://schemas.microsoft.com/office/drawing/2014/main" id="{B88A83D2-237B-247E-EE69-E6868D2236F3}"/>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C04AA828-A8E7-AFD0-6B6E-16757CD7B4CF}"/>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ACCES A L’INFO</a:t>
            </a:r>
            <a:endParaRPr lang="fr-FR"/>
          </a:p>
        </p:txBody>
      </p:sp>
      <p:sp>
        <p:nvSpPr>
          <p:cNvPr id="6" name="TextBox 5">
            <a:extLst>
              <a:ext uri="{FF2B5EF4-FFF2-40B4-BE49-F238E27FC236}">
                <a16:creationId xmlns:a16="http://schemas.microsoft.com/office/drawing/2014/main" id="{9A2A8C19-3DDE-0994-8781-1528427356B7}"/>
              </a:ext>
            </a:extLst>
          </p:cNvPr>
          <p:cNvSpPr txBox="1"/>
          <p:nvPr/>
        </p:nvSpPr>
        <p:spPr>
          <a:xfrm>
            <a:off x="285750" y="1449917"/>
            <a:ext cx="59764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800" b="1" i="0" u="none" strike="noStrike" baseline="0">
                <a:solidFill>
                  <a:srgbClr val="000000"/>
                </a:solidFill>
                <a:latin typeface="Arial"/>
                <a:ea typeface="Arial"/>
                <a:cs typeface="Arial"/>
              </a:rPr>
              <a:t>Travail </a:t>
            </a:r>
            <a:r>
              <a:rPr lang="en-US" sz="1800" b="1" i="0" u="none" strike="noStrike" baseline="0" err="1">
                <a:solidFill>
                  <a:srgbClr val="000000"/>
                </a:solidFill>
                <a:latin typeface="Arial"/>
                <a:ea typeface="Arial"/>
                <a:cs typeface="Arial"/>
              </a:rPr>
              <a:t>en</a:t>
            </a:r>
            <a:r>
              <a:rPr lang="en-US" sz="1800" b="1" i="0" u="none" strike="noStrike" baseline="0">
                <a:solidFill>
                  <a:srgbClr val="000000"/>
                </a:solidFill>
                <a:latin typeface="Arial"/>
                <a:ea typeface="Arial"/>
                <a:cs typeface="Arial"/>
              </a:rPr>
              <a:t> </a:t>
            </a:r>
            <a:r>
              <a:rPr lang="en-US" sz="1800" b="1" i="0" u="none" strike="noStrike" baseline="0" err="1">
                <a:solidFill>
                  <a:srgbClr val="000000"/>
                </a:solidFill>
                <a:latin typeface="Arial"/>
                <a:ea typeface="Arial"/>
                <a:cs typeface="Arial"/>
              </a:rPr>
              <a:t>cours</a:t>
            </a:r>
            <a:r>
              <a:rPr lang="en-US" sz="1800" b="0" i="0" u="none" strike="noStrike" baseline="0">
                <a:solidFill>
                  <a:srgbClr val="000000"/>
                </a:solidFill>
                <a:latin typeface="Arial"/>
                <a:ea typeface="Arial"/>
                <a:cs typeface="Arial"/>
              </a:rPr>
              <a:t> pour les </a:t>
            </a:r>
            <a:r>
              <a:rPr lang="en-US" sz="1800" b="1" i="0" u="none" strike="noStrike" baseline="0">
                <a:solidFill>
                  <a:srgbClr val="000000"/>
                </a:solidFill>
                <a:latin typeface="Arial"/>
                <a:ea typeface="Arial"/>
                <a:cs typeface="Arial"/>
              </a:rPr>
              <a:t>applications de </a:t>
            </a:r>
            <a:r>
              <a:rPr lang="en-US" sz="1800" b="1" i="0" u="none" strike="noStrike" baseline="0" err="1">
                <a:solidFill>
                  <a:srgbClr val="000000"/>
                </a:solidFill>
                <a:latin typeface="Arial"/>
                <a:ea typeface="Arial"/>
                <a:cs typeface="Arial"/>
              </a:rPr>
              <a:t>préparation</a:t>
            </a:r>
            <a:r>
              <a:rPr lang="en-US" sz="1800" b="1" i="0" u="none" strike="noStrike" baseline="0">
                <a:solidFill>
                  <a:srgbClr val="000000"/>
                </a:solidFill>
                <a:latin typeface="Arial"/>
                <a:ea typeface="Arial"/>
                <a:cs typeface="Arial"/>
              </a:rPr>
              <a:t> de </a:t>
            </a:r>
            <a:r>
              <a:rPr lang="en-US" b="1">
                <a:solidFill>
                  <a:srgbClr val="000000"/>
                </a:solidFill>
                <a:latin typeface="Arial"/>
                <a:ea typeface="Arial"/>
                <a:cs typeface="Arial"/>
              </a:rPr>
              <a:t>vol</a:t>
            </a:r>
            <a:r>
              <a:rPr lang="en-US" sz="1800" b="0" i="0" u="none" strike="noStrike" baseline="0">
                <a:solidFill>
                  <a:srgbClr val="000000"/>
                </a:solidFill>
                <a:latin typeface="Arial"/>
                <a:ea typeface="Arial"/>
                <a:cs typeface="Arial"/>
              </a:rPr>
              <a:t> : </a:t>
            </a:r>
            <a:r>
              <a:rPr lang="en-US" sz="1800" b="0" i="0" u="none" strike="noStrike" baseline="0" err="1">
                <a:solidFill>
                  <a:srgbClr val="000000"/>
                </a:solidFill>
                <a:latin typeface="Arial"/>
                <a:ea typeface="Arial"/>
                <a:cs typeface="Arial"/>
              </a:rPr>
              <a:t>connexion</a:t>
            </a:r>
            <a:r>
              <a:rPr lang="en-US" sz="1800" b="0" i="0" u="none" strike="noStrike" baseline="0">
                <a:solidFill>
                  <a:srgbClr val="000000"/>
                </a:solidFill>
                <a:latin typeface="Arial"/>
                <a:ea typeface="Arial"/>
                <a:cs typeface="Arial"/>
              </a:rPr>
              <a:t> à la </a:t>
            </a:r>
            <a:r>
              <a:rPr lang="en-US" sz="1800" b="0" i="0" u="none" strike="noStrike" baseline="0" err="1">
                <a:solidFill>
                  <a:srgbClr val="000000"/>
                </a:solidFill>
                <a:latin typeface="Arial"/>
                <a:ea typeface="Arial"/>
                <a:cs typeface="Arial"/>
              </a:rPr>
              <a:t>passerelle</a:t>
            </a:r>
            <a:r>
              <a:rPr lang="en-US" sz="1800" b="0" i="0" u="none" strike="noStrike" baseline="0">
                <a:solidFill>
                  <a:srgbClr val="000000"/>
                </a:solidFill>
                <a:latin typeface="Arial"/>
                <a:ea typeface="Arial"/>
                <a:cs typeface="Arial"/>
              </a:rPr>
              <a:t> </a:t>
            </a:r>
            <a:r>
              <a:rPr lang="en-US" sz="1800" b="0" i="0" u="none" strike="noStrike" baseline="0" err="1">
                <a:solidFill>
                  <a:srgbClr val="000000"/>
                </a:solidFill>
                <a:latin typeface="Arial"/>
                <a:ea typeface="Arial"/>
                <a:cs typeface="Arial"/>
              </a:rPr>
              <a:t>informatique</a:t>
            </a:r>
            <a:r>
              <a:rPr lang="en-US" sz="1800" b="0" i="0" u="none" strike="noStrike" baseline="0">
                <a:solidFill>
                  <a:srgbClr val="000000"/>
                </a:solidFill>
                <a:latin typeface="Arial"/>
                <a:ea typeface="Arial"/>
                <a:cs typeface="Arial"/>
              </a:rPr>
              <a:t> de la DREAL pour un </a:t>
            </a:r>
            <a:r>
              <a:rPr lang="en-US" sz="1800" b="0" i="0" u="none" strike="noStrike" baseline="0" err="1">
                <a:solidFill>
                  <a:srgbClr val="000000"/>
                </a:solidFill>
                <a:latin typeface="Arial"/>
                <a:ea typeface="Arial"/>
                <a:cs typeface="Arial"/>
              </a:rPr>
              <a:t>affichage</a:t>
            </a:r>
            <a:r>
              <a:rPr lang="en-US" sz="1800" b="0" i="0" u="none" strike="noStrike" baseline="0">
                <a:solidFill>
                  <a:srgbClr val="000000"/>
                </a:solidFill>
                <a:latin typeface="Arial"/>
                <a:ea typeface="Arial"/>
                <a:cs typeface="Arial"/>
              </a:rPr>
              <a:t> et </a:t>
            </a:r>
            <a:r>
              <a:rPr lang="en-US" sz="1800" b="0" i="0" u="none" strike="noStrike" baseline="0" err="1">
                <a:solidFill>
                  <a:srgbClr val="000000"/>
                </a:solidFill>
                <a:latin typeface="Arial"/>
                <a:ea typeface="Arial"/>
                <a:cs typeface="Arial"/>
              </a:rPr>
              <a:t>une</a:t>
            </a:r>
            <a:r>
              <a:rPr lang="en-US" sz="1800" b="0" i="0" u="none" strike="noStrike" baseline="0">
                <a:solidFill>
                  <a:srgbClr val="000000"/>
                </a:solidFill>
                <a:latin typeface="Arial"/>
                <a:ea typeface="Arial"/>
                <a:cs typeface="Arial"/>
              </a:rPr>
              <a:t> mise à jour </a:t>
            </a:r>
            <a:r>
              <a:rPr lang="en-US" sz="1800" b="0" i="0" u="none" strike="noStrike" baseline="0" err="1">
                <a:solidFill>
                  <a:srgbClr val="000000"/>
                </a:solidFill>
                <a:latin typeface="Arial"/>
                <a:ea typeface="Arial"/>
                <a:cs typeface="Arial"/>
              </a:rPr>
              <a:t>en</a:t>
            </a:r>
            <a:r>
              <a:rPr lang="en-US" sz="1800" b="0" i="0" u="none" strike="noStrike" baseline="0">
                <a:solidFill>
                  <a:srgbClr val="000000"/>
                </a:solidFill>
                <a:latin typeface="Arial"/>
                <a:ea typeface="Arial"/>
                <a:cs typeface="Arial"/>
              </a:rPr>
              <a:t> </a:t>
            </a:r>
            <a:r>
              <a:rPr lang="en-US" sz="1800" b="0" i="0" u="none" strike="noStrike" baseline="0" err="1">
                <a:solidFill>
                  <a:srgbClr val="000000"/>
                </a:solidFill>
                <a:latin typeface="Arial"/>
                <a:ea typeface="Arial"/>
                <a:cs typeface="Arial"/>
              </a:rPr>
              <a:t>continu</a:t>
            </a:r>
            <a:r>
              <a:rPr lang="en-US">
                <a:solidFill>
                  <a:srgbClr val="000000"/>
                </a:solidFill>
                <a:latin typeface="Arial"/>
                <a:ea typeface="Arial"/>
                <a:cs typeface="Arial"/>
              </a:rPr>
              <a:t>. </a:t>
            </a:r>
            <a:endParaRPr lang="en-US"/>
          </a:p>
        </p:txBody>
      </p:sp>
      <p:grpSp>
        <p:nvGrpSpPr>
          <p:cNvPr id="14" name="Group 13">
            <a:extLst>
              <a:ext uri="{FF2B5EF4-FFF2-40B4-BE49-F238E27FC236}">
                <a16:creationId xmlns:a16="http://schemas.microsoft.com/office/drawing/2014/main" id="{9F8EA877-3D97-413E-908F-B22F34AFD9EA}"/>
              </a:ext>
            </a:extLst>
          </p:cNvPr>
          <p:cNvGrpSpPr/>
          <p:nvPr/>
        </p:nvGrpSpPr>
        <p:grpSpPr>
          <a:xfrm>
            <a:off x="1650106" y="1116467"/>
            <a:ext cx="7133063" cy="3433992"/>
            <a:chOff x="1650106" y="1116467"/>
            <a:chExt cx="7133063" cy="3433992"/>
          </a:xfrm>
        </p:grpSpPr>
        <p:grpSp>
          <p:nvGrpSpPr>
            <p:cNvPr id="12" name="Group 11">
              <a:extLst>
                <a:ext uri="{FF2B5EF4-FFF2-40B4-BE49-F238E27FC236}">
                  <a16:creationId xmlns:a16="http://schemas.microsoft.com/office/drawing/2014/main" id="{2ED6CE49-A626-5E35-8EC4-9380B18EFC50}"/>
                </a:ext>
              </a:extLst>
            </p:cNvPr>
            <p:cNvGrpSpPr/>
            <p:nvPr/>
          </p:nvGrpSpPr>
          <p:grpSpPr>
            <a:xfrm>
              <a:off x="1650106" y="1116467"/>
              <a:ext cx="7133063" cy="3433992"/>
              <a:chOff x="1650106" y="1116467"/>
              <a:chExt cx="7133063" cy="3433992"/>
            </a:xfrm>
          </p:grpSpPr>
          <p:pic>
            <p:nvPicPr>
              <p:cNvPr id="7" name="Picture 6">
                <a:extLst>
                  <a:ext uri="{FF2B5EF4-FFF2-40B4-BE49-F238E27FC236}">
                    <a16:creationId xmlns:a16="http://schemas.microsoft.com/office/drawing/2014/main" id="{5446AF67-871D-635F-60CC-5820D8E74535}"/>
                  </a:ext>
                </a:extLst>
              </p:cNvPr>
              <p:cNvPicPr>
                <a:picLocks noChangeAspect="1"/>
              </p:cNvPicPr>
              <p:nvPr/>
            </p:nvPicPr>
            <p:blipFill>
              <a:blip r:embed="rId4"/>
              <a:srcRect l="-1742" t="8777" r="-349" b="24459"/>
              <a:stretch>
                <a:fillRect/>
              </a:stretch>
            </p:blipFill>
            <p:spPr>
              <a:xfrm>
                <a:off x="6428060" y="1116467"/>
                <a:ext cx="2355109" cy="3433992"/>
              </a:xfrm>
              <a:prstGeom prst="rect">
                <a:avLst/>
              </a:prstGeom>
            </p:spPr>
          </p:pic>
          <p:cxnSp>
            <p:nvCxnSpPr>
              <p:cNvPr id="10" name="Straight Arrow Connector 9">
                <a:extLst>
                  <a:ext uri="{FF2B5EF4-FFF2-40B4-BE49-F238E27FC236}">
                    <a16:creationId xmlns:a16="http://schemas.microsoft.com/office/drawing/2014/main" id="{F3FACBA6-44A4-6CE1-6265-5FEDDC53169D}"/>
                  </a:ext>
                </a:extLst>
              </p:cNvPr>
              <p:cNvCxnSpPr/>
              <p:nvPr/>
            </p:nvCxnSpPr>
            <p:spPr>
              <a:xfrm>
                <a:off x="5072311" y="3474466"/>
                <a:ext cx="917215" cy="12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E25F44-594F-EBEA-4D53-5CC721FA7CD2}"/>
                  </a:ext>
                </a:extLst>
              </p:cNvPr>
              <p:cNvSpPr txBox="1"/>
              <p:nvPr/>
            </p:nvSpPr>
            <p:spPr>
              <a:xfrm>
                <a:off x="1650106" y="3223345"/>
                <a:ext cx="3678529" cy="528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4"/>
                  </a:lnSpc>
                </a:pPr>
                <a:r>
                  <a:rPr lang="en-US">
                    <a:solidFill>
                      <a:srgbClr val="000000"/>
                    </a:solidFill>
                    <a:latin typeface="Arial"/>
                  </a:rPr>
                  <a:t>SD VFR</a:t>
                </a:r>
                <a:r>
                  <a:rPr lang="en-US" sz="1800" b="0" i="0" u="none" strike="noStrike" baseline="0">
                    <a:solidFill>
                      <a:srgbClr val="000000"/>
                    </a:solidFill>
                    <a:latin typeface="Arial"/>
                  </a:rPr>
                  <a:t> </a:t>
                </a:r>
                <a:r>
                  <a:rPr lang="en-US">
                    <a:solidFill>
                      <a:srgbClr val="000000"/>
                    </a:solidFill>
                    <a:latin typeface="Arial"/>
                  </a:rPr>
                  <a:t>Next</a:t>
                </a:r>
                <a:r>
                  <a:rPr lang="en-US" sz="1800" b="0" i="0" u="none" strike="noStrike" baseline="0">
                    <a:solidFill>
                      <a:srgbClr val="000000"/>
                    </a:solidFill>
                    <a:latin typeface="Arial"/>
                  </a:rPr>
                  <a:t> </a:t>
                </a:r>
                <a:r>
                  <a:rPr lang="en-US" sz="1800" b="0" i="0" u="none" strike="noStrike" baseline="0" err="1">
                    <a:solidFill>
                      <a:srgbClr val="000000"/>
                    </a:solidFill>
                    <a:latin typeface="Arial"/>
                  </a:rPr>
                  <a:t>contient</a:t>
                </a:r>
                <a:r>
                  <a:rPr lang="en-US" sz="1800" b="0" i="0" u="none" strike="noStrike" baseline="0">
                    <a:solidFill>
                      <a:srgbClr val="000000"/>
                    </a:solidFill>
                    <a:latin typeface="Arial"/>
                  </a:rPr>
                  <a:t> déjà les ZSM ​</a:t>
                </a:r>
              </a:p>
            </p:txBody>
          </p:sp>
        </p:grpSp>
        <p:sp>
          <p:nvSpPr>
            <p:cNvPr id="13" name="Rectangle: Rounded Corners 12">
              <a:extLst>
                <a:ext uri="{FF2B5EF4-FFF2-40B4-BE49-F238E27FC236}">
                  <a16:creationId xmlns:a16="http://schemas.microsoft.com/office/drawing/2014/main" id="{D66F59D2-5091-3DE1-877E-24A200208036}"/>
                </a:ext>
              </a:extLst>
            </p:cNvPr>
            <p:cNvSpPr/>
            <p:nvPr/>
          </p:nvSpPr>
          <p:spPr>
            <a:xfrm>
              <a:off x="6468206" y="3487521"/>
              <a:ext cx="2280766" cy="36202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 4" descr="Une image contenant Police, logo, Graphique, Bleu électrique&#10;&#10;Le contenu généré par l’IA peut être incorrect.">
            <a:extLst>
              <a:ext uri="{FF2B5EF4-FFF2-40B4-BE49-F238E27FC236}">
                <a16:creationId xmlns:a16="http://schemas.microsoft.com/office/drawing/2014/main" id="{9A6599C3-02E6-2A54-EED0-A16DC2FA2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15" y="2973375"/>
            <a:ext cx="1028291" cy="1028291"/>
          </a:xfrm>
          <a:prstGeom prst="rect">
            <a:avLst/>
          </a:prstGeom>
        </p:spPr>
      </p:pic>
    </p:spTree>
    <p:extLst>
      <p:ext uri="{BB962C8B-B14F-4D97-AF65-F5344CB8AC3E}">
        <p14:creationId xmlns:p14="http://schemas.microsoft.com/office/powerpoint/2010/main" val="4409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27</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 PRATIQUE – </a:t>
            </a:r>
            <a:endParaRPr lang="en-US"/>
          </a:p>
          <a:p>
            <a:pPr algn="ctr"/>
            <a:r>
              <a:rPr lang="fr-FR" sz="2000" b="1"/>
              <a:t>NOTIFIER UNE COLLISION ANIMALIERE</a:t>
            </a:r>
            <a:endParaRPr lang="fr-FR"/>
          </a:p>
        </p:txBody>
      </p:sp>
      <p:sp>
        <p:nvSpPr>
          <p:cNvPr id="5" name="TextBox 4">
            <a:extLst>
              <a:ext uri="{FF2B5EF4-FFF2-40B4-BE49-F238E27FC236}">
                <a16:creationId xmlns:a16="http://schemas.microsoft.com/office/drawing/2014/main" id="{F3F35F46-7FC8-4CBD-97CA-1D3865E24B70}"/>
              </a:ext>
            </a:extLst>
          </p:cNvPr>
          <p:cNvSpPr txBox="1"/>
          <p:nvPr/>
        </p:nvSpPr>
        <p:spPr>
          <a:xfrm>
            <a:off x="293915" y="1141218"/>
            <a:ext cx="846485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solidFill>
                  <a:srgbClr val="000000"/>
                </a:solidFill>
                <a:ea typeface="+mn-lt"/>
                <a:cs typeface="+mn-lt"/>
              </a:rPr>
              <a:t>Les impacts </a:t>
            </a:r>
            <a:r>
              <a:rPr lang="en-US" sz="1400" dirty="0" err="1">
                <a:solidFill>
                  <a:srgbClr val="000000"/>
                </a:solidFill>
                <a:ea typeface="+mn-lt"/>
                <a:cs typeface="+mn-lt"/>
              </a:rPr>
              <a:t>d’animaux</a:t>
            </a:r>
            <a:r>
              <a:rPr lang="en-US" sz="1400" dirty="0">
                <a:solidFill>
                  <a:srgbClr val="000000"/>
                </a:solidFill>
                <a:ea typeface="+mn-lt"/>
                <a:cs typeface="+mn-lt"/>
              </a:rPr>
              <a:t>, y </a:t>
            </a:r>
            <a:r>
              <a:rPr lang="en-US" sz="1400" dirty="0" err="1">
                <a:solidFill>
                  <a:srgbClr val="000000"/>
                </a:solidFill>
                <a:ea typeface="+mn-lt"/>
                <a:cs typeface="+mn-lt"/>
              </a:rPr>
              <a:t>compris</a:t>
            </a:r>
            <a:r>
              <a:rPr lang="en-US" sz="1400" dirty="0">
                <a:solidFill>
                  <a:srgbClr val="000000"/>
                </a:solidFill>
                <a:ea typeface="+mn-lt"/>
                <a:cs typeface="+mn-lt"/>
              </a:rPr>
              <a:t> collisions </a:t>
            </a:r>
            <a:r>
              <a:rPr lang="en-US" sz="1400" dirty="0" err="1">
                <a:solidFill>
                  <a:srgbClr val="000000"/>
                </a:solidFill>
                <a:ea typeface="+mn-lt"/>
                <a:cs typeface="+mn-lt"/>
              </a:rPr>
              <a:t>aviaires</a:t>
            </a:r>
            <a:r>
              <a:rPr lang="en-US" sz="1400" dirty="0">
                <a:solidFill>
                  <a:srgbClr val="000000"/>
                </a:solidFill>
                <a:ea typeface="+mn-lt"/>
                <a:cs typeface="+mn-lt"/>
              </a:rPr>
              <a:t>, font </a:t>
            </a:r>
            <a:r>
              <a:rPr lang="en-US" sz="1400" dirty="0" err="1">
                <a:solidFill>
                  <a:srgbClr val="000000"/>
                </a:solidFill>
                <a:ea typeface="+mn-lt"/>
                <a:cs typeface="+mn-lt"/>
              </a:rPr>
              <a:t>partie</a:t>
            </a:r>
            <a:r>
              <a:rPr lang="en-US" sz="1400" dirty="0">
                <a:solidFill>
                  <a:srgbClr val="000000"/>
                </a:solidFill>
                <a:ea typeface="+mn-lt"/>
                <a:cs typeface="+mn-lt"/>
              </a:rPr>
              <a:t> des 25 </a:t>
            </a:r>
            <a:r>
              <a:rPr lang="en-US" sz="1400" dirty="0" err="1">
                <a:solidFill>
                  <a:srgbClr val="000000"/>
                </a:solidFill>
                <a:ea typeface="+mn-lt"/>
                <a:cs typeface="+mn-lt"/>
              </a:rPr>
              <a:t>événements</a:t>
            </a:r>
            <a:r>
              <a:rPr lang="en-US" sz="1400" dirty="0">
                <a:solidFill>
                  <a:srgbClr val="000000"/>
                </a:solidFill>
                <a:ea typeface="+mn-lt"/>
                <a:cs typeface="+mn-lt"/>
              </a:rPr>
              <a:t> de </a:t>
            </a:r>
            <a:r>
              <a:rPr lang="en-US" sz="1400" dirty="0" err="1">
                <a:solidFill>
                  <a:srgbClr val="000000"/>
                </a:solidFill>
                <a:ea typeface="+mn-lt"/>
                <a:cs typeface="+mn-lt"/>
              </a:rPr>
              <a:t>sécurité</a:t>
            </a:r>
            <a:r>
              <a:rPr lang="en-US" sz="1400" dirty="0">
                <a:solidFill>
                  <a:srgbClr val="000000"/>
                </a:solidFill>
                <a:ea typeface="+mn-lt"/>
                <a:cs typeface="+mn-lt"/>
              </a:rPr>
              <a:t> à notifier (</a:t>
            </a:r>
            <a:r>
              <a:rPr lang="en-US" sz="1400" dirty="0" err="1">
                <a:solidFill>
                  <a:srgbClr val="000000"/>
                </a:solidFill>
                <a:ea typeface="+mn-lt"/>
                <a:cs typeface="+mn-lt"/>
              </a:rPr>
              <a:t>règlements</a:t>
            </a:r>
            <a:r>
              <a:rPr lang="en-US" sz="1400" dirty="0">
                <a:solidFill>
                  <a:srgbClr val="000000"/>
                </a:solidFill>
                <a:ea typeface="+mn-lt"/>
                <a:cs typeface="+mn-lt"/>
              </a:rPr>
              <a:t> (UE) 376/201 et 2015/1018 - ECCAIRS2). </a:t>
            </a:r>
            <a:r>
              <a:rPr lang="en-US" sz="1400" i="1" dirty="0">
                <a:solidFill>
                  <a:schemeClr val="tx2"/>
                </a:solidFill>
                <a:ea typeface="+mn-lt"/>
                <a:cs typeface="+mn-lt"/>
              </a:rPr>
              <a:t>https://www.ecologie.gouv.fr/politiques-publiques/notifier-incident</a:t>
            </a:r>
          </a:p>
        </p:txBody>
      </p:sp>
      <p:pic>
        <p:nvPicPr>
          <p:cNvPr id="8" name="Picture 7">
            <a:extLst>
              <a:ext uri="{FF2B5EF4-FFF2-40B4-BE49-F238E27FC236}">
                <a16:creationId xmlns:a16="http://schemas.microsoft.com/office/drawing/2014/main" id="{CF9ABF7A-2E3E-C5B9-8FDA-877A5A295164}"/>
              </a:ext>
            </a:extLst>
          </p:cNvPr>
          <p:cNvPicPr>
            <a:picLocks noChangeAspect="1"/>
          </p:cNvPicPr>
          <p:nvPr/>
        </p:nvPicPr>
        <p:blipFill>
          <a:blip r:embed="rId4"/>
          <a:stretch>
            <a:fillRect/>
          </a:stretch>
        </p:blipFill>
        <p:spPr>
          <a:xfrm>
            <a:off x="5994482" y="2198866"/>
            <a:ext cx="3269416" cy="2149308"/>
          </a:xfrm>
          <a:prstGeom prst="rect">
            <a:avLst/>
          </a:prstGeom>
        </p:spPr>
      </p:pic>
      <p:pic>
        <p:nvPicPr>
          <p:cNvPr id="6" name="Picture 5">
            <a:extLst>
              <a:ext uri="{FF2B5EF4-FFF2-40B4-BE49-F238E27FC236}">
                <a16:creationId xmlns:a16="http://schemas.microsoft.com/office/drawing/2014/main" id="{3D73940A-AD7A-729C-1E79-DE2F0C341404}"/>
              </a:ext>
            </a:extLst>
          </p:cNvPr>
          <p:cNvPicPr>
            <a:picLocks noChangeAspect="1"/>
          </p:cNvPicPr>
          <p:nvPr/>
        </p:nvPicPr>
        <p:blipFill>
          <a:blip r:embed="rId5"/>
          <a:stretch>
            <a:fillRect/>
          </a:stretch>
        </p:blipFill>
        <p:spPr>
          <a:xfrm rot="720000">
            <a:off x="7435436" y="2054069"/>
            <a:ext cx="1524000" cy="447675"/>
          </a:xfrm>
          <a:prstGeom prst="rect">
            <a:avLst/>
          </a:prstGeom>
        </p:spPr>
      </p:pic>
      <p:sp>
        <p:nvSpPr>
          <p:cNvPr id="9" name="TextBox 8">
            <a:extLst>
              <a:ext uri="{FF2B5EF4-FFF2-40B4-BE49-F238E27FC236}">
                <a16:creationId xmlns:a16="http://schemas.microsoft.com/office/drawing/2014/main" id="{AE3B12AA-71C9-76C8-E1B2-C51F09C67FCC}"/>
              </a:ext>
            </a:extLst>
          </p:cNvPr>
          <p:cNvSpPr txBox="1"/>
          <p:nvPr/>
        </p:nvSpPr>
        <p:spPr>
          <a:xfrm>
            <a:off x="293269" y="4042454"/>
            <a:ext cx="542663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Calibri"/>
              <a:buChar char="-"/>
            </a:pPr>
            <a:r>
              <a:rPr lang="en-US" sz="1400" b="1" i="0" u="none" strike="noStrike" baseline="0" dirty="0" err="1">
                <a:solidFill>
                  <a:srgbClr val="000000"/>
                </a:solidFill>
                <a:latin typeface="Arial"/>
                <a:ea typeface="Arial"/>
                <a:cs typeface="Arial"/>
              </a:rPr>
              <a:t>Pilote</a:t>
            </a:r>
            <a:r>
              <a:rPr lang="en-US" sz="1400" b="1" i="0" u="none" strike="noStrike" baseline="0" dirty="0">
                <a:solidFill>
                  <a:srgbClr val="000000"/>
                </a:solidFill>
                <a:latin typeface="Arial"/>
                <a:ea typeface="Arial"/>
                <a:cs typeface="Arial"/>
              </a:rPr>
              <a:t> </a:t>
            </a:r>
            <a:r>
              <a:rPr lang="en-US" sz="1400" b="1" i="0" u="none" strike="noStrike" baseline="0" dirty="0" err="1">
                <a:solidFill>
                  <a:srgbClr val="000000"/>
                </a:solidFill>
                <a:latin typeface="Arial"/>
                <a:ea typeface="Arial"/>
                <a:cs typeface="Arial"/>
              </a:rPr>
              <a:t>indépendant</a:t>
            </a:r>
            <a:r>
              <a:rPr lang="en-US" sz="1400" b="1" i="0" u="none" strike="noStrike" baseline="0" dirty="0">
                <a:solidFill>
                  <a:srgbClr val="000000"/>
                </a:solidFill>
                <a:latin typeface="Arial"/>
                <a:ea typeface="Arial"/>
                <a:cs typeface="Arial"/>
              </a:rPr>
              <a:t>, hors </a:t>
            </a:r>
            <a:r>
              <a:rPr lang="en-US" sz="1400" b="1" i="0" u="none" strike="noStrike" baseline="0" dirty="0" err="1">
                <a:solidFill>
                  <a:srgbClr val="000000"/>
                </a:solidFill>
                <a:latin typeface="Arial"/>
                <a:ea typeface="Arial"/>
                <a:cs typeface="Arial"/>
              </a:rPr>
              <a:t>organisation</a:t>
            </a:r>
            <a:r>
              <a:rPr lang="en-US" sz="1400" b="1" i="0" u="none" strike="noStrike" baseline="0" dirty="0">
                <a:solidFill>
                  <a:srgbClr val="000000"/>
                </a:solidFill>
                <a:latin typeface="Arial"/>
                <a:ea typeface="Arial"/>
                <a:cs typeface="Arial"/>
              </a:rPr>
              <a:t> </a:t>
            </a:r>
            <a:r>
              <a:rPr lang="en-US" sz="1400" b="0" i="0" u="none" strike="noStrike" baseline="0" dirty="0">
                <a:solidFill>
                  <a:srgbClr val="000000"/>
                </a:solidFill>
                <a:latin typeface="Arial"/>
                <a:ea typeface="Arial"/>
                <a:cs typeface="Arial"/>
              </a:rPr>
              <a:t>: </a:t>
            </a:r>
            <a:r>
              <a:rPr lang="en-US" sz="1400" dirty="0">
                <a:solidFill>
                  <a:srgbClr val="000000"/>
                </a:solidFill>
                <a:latin typeface="Arial"/>
                <a:ea typeface="Arial"/>
                <a:cs typeface="Arial"/>
              </a:rPr>
              <a:t>la notification est </a:t>
            </a:r>
            <a:r>
              <a:rPr lang="en-US" sz="1400" dirty="0" err="1">
                <a:solidFill>
                  <a:srgbClr val="000000"/>
                </a:solidFill>
                <a:latin typeface="Arial"/>
                <a:ea typeface="Arial"/>
                <a:cs typeface="Arial"/>
              </a:rPr>
              <a:t>effectuée</a:t>
            </a:r>
            <a:r>
              <a:rPr lang="en-US" sz="1400" dirty="0">
                <a:solidFill>
                  <a:srgbClr val="000000"/>
                </a:solidFill>
                <a:latin typeface="Arial"/>
                <a:ea typeface="Arial"/>
                <a:cs typeface="Arial"/>
              </a:rPr>
              <a:t> </a:t>
            </a:r>
            <a:r>
              <a:rPr lang="en-US" sz="1400" b="0" i="0" u="none" strike="noStrike" baseline="0" dirty="0">
                <a:solidFill>
                  <a:srgbClr val="000000"/>
                </a:solidFill>
                <a:latin typeface="Arial"/>
                <a:ea typeface="Arial"/>
                <a:cs typeface="Arial"/>
              </a:rPr>
              <a:t>sur ECCAIRS2</a:t>
            </a:r>
            <a:endParaRPr lang="en-US" sz="1400" dirty="0"/>
          </a:p>
          <a:p>
            <a:pPr algn="ctr"/>
            <a:endParaRPr lang="en-US" dirty="0"/>
          </a:p>
        </p:txBody>
      </p:sp>
      <p:sp>
        <p:nvSpPr>
          <p:cNvPr id="3" name="TextBox 8">
            <a:extLst>
              <a:ext uri="{FF2B5EF4-FFF2-40B4-BE49-F238E27FC236}">
                <a16:creationId xmlns:a16="http://schemas.microsoft.com/office/drawing/2014/main" id="{4CADEB1F-D8CC-20D3-AAFC-23F278CF9DCE}"/>
              </a:ext>
            </a:extLst>
          </p:cNvPr>
          <p:cNvSpPr txBox="1"/>
          <p:nvPr/>
        </p:nvSpPr>
        <p:spPr>
          <a:xfrm>
            <a:off x="293270" y="2143808"/>
            <a:ext cx="542663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Calibri"/>
              <a:buChar char="-"/>
            </a:pPr>
            <a:r>
              <a:rPr lang="en-US" sz="1400" b="1" dirty="0" err="1">
                <a:solidFill>
                  <a:srgbClr val="000000"/>
                </a:solidFill>
                <a:ea typeface="+mn-lt"/>
                <a:cs typeface="+mn-lt"/>
              </a:rPr>
              <a:t>Pilote</a:t>
            </a:r>
            <a:r>
              <a:rPr lang="en-US" sz="1400" b="1" dirty="0">
                <a:solidFill>
                  <a:srgbClr val="000000"/>
                </a:solidFill>
                <a:ea typeface="+mn-lt"/>
                <a:cs typeface="+mn-lt"/>
              </a:rPr>
              <a:t> FFA </a:t>
            </a:r>
            <a:r>
              <a:rPr lang="en-US" sz="1400" dirty="0">
                <a:solidFill>
                  <a:srgbClr val="000000"/>
                </a:solidFill>
                <a:ea typeface="+mn-lt"/>
                <a:cs typeface="+mn-lt"/>
              </a:rPr>
              <a:t>: le commandant de bord doit faire un </a:t>
            </a:r>
            <a:r>
              <a:rPr lang="en-US" sz="1400" dirty="0" err="1">
                <a:solidFill>
                  <a:srgbClr val="000000"/>
                </a:solidFill>
                <a:ea typeface="+mn-lt"/>
                <a:cs typeface="+mn-lt"/>
              </a:rPr>
              <a:t>signalement</a:t>
            </a:r>
            <a:r>
              <a:rPr lang="en-US" sz="1400" dirty="0">
                <a:solidFill>
                  <a:srgbClr val="000000"/>
                </a:solidFill>
                <a:ea typeface="+mn-lt"/>
                <a:cs typeface="+mn-lt"/>
              </a:rPr>
              <a:t> sur REX FFA NG. Ce </a:t>
            </a:r>
            <a:r>
              <a:rPr lang="en-US" sz="1400" dirty="0" err="1">
                <a:solidFill>
                  <a:srgbClr val="000000"/>
                </a:solidFill>
                <a:ea typeface="+mn-lt"/>
                <a:cs typeface="+mn-lt"/>
              </a:rPr>
              <a:t>signalement</a:t>
            </a:r>
            <a:r>
              <a:rPr lang="en-US" sz="1400" dirty="0">
                <a:solidFill>
                  <a:srgbClr val="000000"/>
                </a:solidFill>
                <a:ea typeface="+mn-lt"/>
                <a:cs typeface="+mn-lt"/>
              </a:rPr>
              <a:t> sera </a:t>
            </a:r>
            <a:r>
              <a:rPr lang="en-US" sz="1400" dirty="0" err="1">
                <a:solidFill>
                  <a:srgbClr val="000000"/>
                </a:solidFill>
                <a:ea typeface="+mn-lt"/>
                <a:cs typeface="+mn-lt"/>
              </a:rPr>
              <a:t>suivi</a:t>
            </a:r>
            <a:r>
              <a:rPr lang="en-US" sz="1400" dirty="0">
                <a:solidFill>
                  <a:srgbClr val="000000"/>
                </a:solidFill>
                <a:ea typeface="+mn-lt"/>
                <a:cs typeface="+mn-lt"/>
              </a:rPr>
              <a:t> </a:t>
            </a:r>
            <a:r>
              <a:rPr lang="en-US" sz="1400" dirty="0" err="1">
                <a:solidFill>
                  <a:srgbClr val="000000"/>
                </a:solidFill>
                <a:ea typeface="+mn-lt"/>
                <a:cs typeface="+mn-lt"/>
              </a:rPr>
              <a:t>d'une</a:t>
            </a:r>
            <a:r>
              <a:rPr lang="en-US" sz="1400" dirty="0">
                <a:solidFill>
                  <a:srgbClr val="000000"/>
                </a:solidFill>
                <a:ea typeface="+mn-lt"/>
                <a:cs typeface="+mn-lt"/>
              </a:rPr>
              <a:t> notification sur ECCAIRS2 (CRESAG) :</a:t>
            </a:r>
            <a:endParaRPr lang="en-US" sz="1400" dirty="0"/>
          </a:p>
          <a:p>
            <a:pPr algn="just"/>
            <a:r>
              <a:rPr lang="en-US" sz="1400" dirty="0">
                <a:solidFill>
                  <a:srgbClr val="000000"/>
                </a:solidFill>
                <a:ea typeface="+mn-lt"/>
                <a:cs typeface="+mn-lt"/>
              </a:rPr>
              <a:t> Le commandant de bord </a:t>
            </a:r>
            <a:r>
              <a:rPr lang="en-US" sz="1400" dirty="0" err="1">
                <a:solidFill>
                  <a:srgbClr val="000000"/>
                </a:solidFill>
                <a:ea typeface="+mn-lt"/>
                <a:cs typeface="+mn-lt"/>
              </a:rPr>
              <a:t>effectue</a:t>
            </a:r>
            <a:r>
              <a:rPr lang="en-US" sz="1400" dirty="0">
                <a:solidFill>
                  <a:srgbClr val="000000"/>
                </a:solidFill>
                <a:ea typeface="+mn-lt"/>
                <a:cs typeface="+mn-lt"/>
              </a:rPr>
              <a:t> la </a:t>
            </a:r>
            <a:r>
              <a:rPr lang="en-US" sz="1400" dirty="0" err="1">
                <a:solidFill>
                  <a:srgbClr val="000000"/>
                </a:solidFill>
                <a:ea typeface="+mn-lt"/>
                <a:cs typeface="+mn-lt"/>
              </a:rPr>
              <a:t>déclaration</a:t>
            </a:r>
            <a:r>
              <a:rPr lang="en-US" sz="1400" dirty="0">
                <a:solidFill>
                  <a:srgbClr val="000000"/>
                </a:solidFill>
                <a:ea typeface="+mn-lt"/>
                <a:cs typeface="+mn-lt"/>
              </a:rPr>
              <a:t> </a:t>
            </a:r>
            <a:r>
              <a:rPr lang="en-US" sz="1400" dirty="0" err="1">
                <a:solidFill>
                  <a:srgbClr val="000000"/>
                </a:solidFill>
                <a:ea typeface="+mn-lt"/>
                <a:cs typeface="+mn-lt"/>
              </a:rPr>
              <a:t>initiale</a:t>
            </a:r>
            <a:r>
              <a:rPr lang="en-US" sz="1400" dirty="0">
                <a:solidFill>
                  <a:srgbClr val="000000"/>
                </a:solidFill>
                <a:ea typeface="+mn-lt"/>
                <a:cs typeface="+mn-lt"/>
              </a:rPr>
              <a:t>. Le CPS </a:t>
            </a:r>
            <a:r>
              <a:rPr lang="en-US" sz="1400" dirty="0" err="1">
                <a:solidFill>
                  <a:srgbClr val="000000"/>
                </a:solidFill>
                <a:ea typeface="+mn-lt"/>
                <a:cs typeface="+mn-lt"/>
              </a:rPr>
              <a:t>complète</a:t>
            </a:r>
            <a:r>
              <a:rPr lang="en-US" sz="1400" dirty="0">
                <a:solidFill>
                  <a:srgbClr val="000000"/>
                </a:solidFill>
                <a:ea typeface="+mn-lt"/>
                <a:cs typeface="+mn-lt"/>
              </a:rPr>
              <a:t> ensuite avec </a:t>
            </a:r>
            <a:r>
              <a:rPr lang="en-US" sz="1400" dirty="0" err="1">
                <a:solidFill>
                  <a:srgbClr val="000000"/>
                </a:solidFill>
                <a:ea typeface="+mn-lt"/>
                <a:cs typeface="+mn-lt"/>
              </a:rPr>
              <a:t>lui</a:t>
            </a:r>
            <a:r>
              <a:rPr lang="en-US" sz="1400" dirty="0">
                <a:solidFill>
                  <a:srgbClr val="000000"/>
                </a:solidFill>
                <a:ea typeface="+mn-lt"/>
                <a:cs typeface="+mn-lt"/>
              </a:rPr>
              <a:t> </a:t>
            </a:r>
            <a:r>
              <a:rPr lang="en-US" sz="1400" dirty="0" err="1">
                <a:solidFill>
                  <a:srgbClr val="000000"/>
                </a:solidFill>
                <a:ea typeface="+mn-lt"/>
                <a:cs typeface="+mn-lt"/>
              </a:rPr>
              <a:t>cette</a:t>
            </a:r>
            <a:r>
              <a:rPr lang="en-US" sz="1400" dirty="0">
                <a:solidFill>
                  <a:srgbClr val="000000"/>
                </a:solidFill>
                <a:ea typeface="+mn-lt"/>
                <a:cs typeface="+mn-lt"/>
              </a:rPr>
              <a:t> </a:t>
            </a:r>
            <a:r>
              <a:rPr lang="en-US" sz="1400" dirty="0" err="1">
                <a:solidFill>
                  <a:srgbClr val="000000"/>
                </a:solidFill>
                <a:ea typeface="+mn-lt"/>
                <a:cs typeface="+mn-lt"/>
              </a:rPr>
              <a:t>déclaration</a:t>
            </a:r>
            <a:r>
              <a:rPr lang="en-US" sz="1400" dirty="0">
                <a:solidFill>
                  <a:srgbClr val="000000"/>
                </a:solidFill>
                <a:ea typeface="+mn-lt"/>
                <a:cs typeface="+mn-lt"/>
              </a:rPr>
              <a:t> REX et </a:t>
            </a:r>
            <a:r>
              <a:rPr lang="en-US" sz="1400" dirty="0" err="1">
                <a:solidFill>
                  <a:srgbClr val="000000"/>
                </a:solidFill>
                <a:ea typeface="+mn-lt"/>
                <a:cs typeface="+mn-lt"/>
              </a:rPr>
              <a:t>génère</a:t>
            </a:r>
            <a:r>
              <a:rPr lang="en-US" sz="1400" dirty="0">
                <a:solidFill>
                  <a:srgbClr val="000000"/>
                </a:solidFill>
                <a:ea typeface="+mn-lt"/>
                <a:cs typeface="+mn-lt"/>
              </a:rPr>
              <a:t> un  CRESAG. La nature de </a:t>
            </a:r>
            <a:r>
              <a:rPr lang="en-US" sz="1400" dirty="0" err="1">
                <a:solidFill>
                  <a:srgbClr val="000000"/>
                </a:solidFill>
                <a:ea typeface="+mn-lt"/>
                <a:cs typeface="+mn-lt"/>
              </a:rPr>
              <a:t>l'évènement</a:t>
            </a:r>
            <a:r>
              <a:rPr lang="en-US" sz="1400" dirty="0">
                <a:solidFill>
                  <a:srgbClr val="000000"/>
                </a:solidFill>
                <a:ea typeface="+mn-lt"/>
                <a:cs typeface="+mn-lt"/>
              </a:rPr>
              <a:t> "</a:t>
            </a:r>
            <a:r>
              <a:rPr lang="en-US" sz="1400" dirty="0" err="1">
                <a:solidFill>
                  <a:srgbClr val="000000"/>
                </a:solidFill>
                <a:ea typeface="+mn-lt"/>
                <a:cs typeface="+mn-lt"/>
              </a:rPr>
              <a:t>Péril</a:t>
            </a:r>
            <a:r>
              <a:rPr lang="en-US" sz="1400" dirty="0">
                <a:solidFill>
                  <a:srgbClr val="000000"/>
                </a:solidFill>
                <a:ea typeface="+mn-lt"/>
                <a:cs typeface="+mn-lt"/>
              </a:rPr>
              <a:t> </a:t>
            </a:r>
            <a:r>
              <a:rPr lang="en-US" sz="1400" dirty="0" err="1">
                <a:solidFill>
                  <a:srgbClr val="000000"/>
                </a:solidFill>
                <a:ea typeface="+mn-lt"/>
                <a:cs typeface="+mn-lt"/>
              </a:rPr>
              <a:t>aviaire</a:t>
            </a:r>
            <a:r>
              <a:rPr lang="en-US" sz="1400" dirty="0">
                <a:solidFill>
                  <a:srgbClr val="000000"/>
                </a:solidFill>
                <a:ea typeface="+mn-lt"/>
                <a:cs typeface="+mn-lt"/>
              </a:rPr>
              <a:t>/animalier" </a:t>
            </a:r>
            <a:r>
              <a:rPr lang="en-US" sz="1400" dirty="0" err="1">
                <a:solidFill>
                  <a:srgbClr val="000000"/>
                </a:solidFill>
                <a:ea typeface="+mn-lt"/>
                <a:cs typeface="+mn-lt"/>
              </a:rPr>
              <a:t>peut</a:t>
            </a:r>
            <a:r>
              <a:rPr lang="en-US" sz="1400" dirty="0">
                <a:solidFill>
                  <a:srgbClr val="000000"/>
                </a:solidFill>
                <a:ea typeface="+mn-lt"/>
                <a:cs typeface="+mn-lt"/>
              </a:rPr>
              <a:t> </a:t>
            </a:r>
            <a:r>
              <a:rPr lang="en-US" sz="1400" dirty="0" err="1">
                <a:solidFill>
                  <a:srgbClr val="000000"/>
                </a:solidFill>
                <a:ea typeface="+mn-lt"/>
                <a:cs typeface="+mn-lt"/>
              </a:rPr>
              <a:t>être</a:t>
            </a:r>
            <a:r>
              <a:rPr lang="en-US" sz="1400" dirty="0">
                <a:solidFill>
                  <a:srgbClr val="000000"/>
                </a:solidFill>
                <a:ea typeface="+mn-lt"/>
                <a:cs typeface="+mn-lt"/>
              </a:rPr>
              <a:t> </a:t>
            </a:r>
            <a:r>
              <a:rPr lang="en-US" sz="1400" dirty="0" err="1">
                <a:solidFill>
                  <a:srgbClr val="000000"/>
                </a:solidFill>
                <a:ea typeface="+mn-lt"/>
                <a:cs typeface="+mn-lt"/>
              </a:rPr>
              <a:t>sélectionnée</a:t>
            </a:r>
            <a:r>
              <a:rPr lang="en-US" sz="1400" dirty="0">
                <a:solidFill>
                  <a:srgbClr val="000000"/>
                </a:solidFill>
                <a:ea typeface="+mn-lt"/>
                <a:cs typeface="+mn-lt"/>
              </a:rPr>
              <a:t> dans </a:t>
            </a:r>
            <a:r>
              <a:rPr lang="en-US" sz="1400" dirty="0" err="1">
                <a:solidFill>
                  <a:srgbClr val="000000"/>
                </a:solidFill>
                <a:ea typeface="+mn-lt"/>
                <a:cs typeface="+mn-lt"/>
              </a:rPr>
              <a:t>l'interface</a:t>
            </a:r>
            <a:r>
              <a:rPr lang="en-US" sz="1400" dirty="0">
                <a:solidFill>
                  <a:srgbClr val="000000"/>
                </a:solidFill>
                <a:ea typeface="+mn-lt"/>
                <a:cs typeface="+mn-lt"/>
              </a:rPr>
              <a:t> de </a:t>
            </a:r>
            <a:r>
              <a:rPr lang="en-US" sz="1400" dirty="0" err="1">
                <a:solidFill>
                  <a:srgbClr val="000000"/>
                </a:solidFill>
                <a:ea typeface="+mn-lt"/>
                <a:cs typeface="+mn-lt"/>
              </a:rPr>
              <a:t>déclaration</a:t>
            </a:r>
            <a:r>
              <a:rPr lang="en-US" sz="1400" dirty="0">
                <a:solidFill>
                  <a:srgbClr val="000000"/>
                </a:solidFill>
                <a:ea typeface="+mn-lt"/>
                <a:cs typeface="+mn-lt"/>
              </a:rPr>
              <a:t> CPS.</a:t>
            </a:r>
            <a:endParaRPr lang="en-US" sz="1400" dirty="0"/>
          </a:p>
          <a:p>
            <a:pPr marL="171450" indent="-171450">
              <a:buFont typeface="Calibri"/>
              <a:buChar char="-"/>
            </a:pPr>
            <a:endParaRPr lang="en-US" sz="1400" dirty="0"/>
          </a:p>
          <a:p>
            <a:pPr algn="ctr"/>
            <a:endParaRPr lang="en-US" dirty="0"/>
          </a:p>
        </p:txBody>
      </p:sp>
    </p:spTree>
    <p:extLst>
      <p:ext uri="{BB962C8B-B14F-4D97-AF65-F5344CB8AC3E}">
        <p14:creationId xmlns:p14="http://schemas.microsoft.com/office/powerpoint/2010/main" val="54343605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4F515-9EE0-59E1-0AEC-71F21CD2DC24}"/>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3D140FFF-D93E-0C13-7EE4-12AC89083D37}"/>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28</a:t>
            </a:fld>
            <a:endParaRPr lang="fr-FR" sz="750" b="0" strike="noStrike" spc="-1">
              <a:latin typeface="Arial"/>
            </a:endParaRPr>
          </a:p>
        </p:txBody>
      </p:sp>
      <p:sp>
        <p:nvSpPr>
          <p:cNvPr id="2" name="CustomShape 2">
            <a:extLst>
              <a:ext uri="{FF2B5EF4-FFF2-40B4-BE49-F238E27FC236}">
                <a16:creationId xmlns:a16="http://schemas.microsoft.com/office/drawing/2014/main" id="{4F9CBCEC-6EF0-EEF6-2962-20100F94C038}"/>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96112016-A941-2FCF-7771-E72877FF7D4A}"/>
              </a:ext>
            </a:extLst>
          </p:cNvPr>
          <p:cNvSpPr txBox="1"/>
          <p:nvPr/>
        </p:nvSpPr>
        <p:spPr>
          <a:xfrm>
            <a:off x="1880681" y="239949"/>
            <a:ext cx="6902239" cy="707886"/>
          </a:xfrm>
          <a:prstGeom prst="rect">
            <a:avLst/>
          </a:prstGeom>
          <a:noFill/>
        </p:spPr>
        <p:txBody>
          <a:bodyPr wrap="square" rtlCol="0">
            <a:spAutoFit/>
          </a:bodyPr>
          <a:lstStyle/>
          <a:p>
            <a:pPr algn="ctr"/>
            <a:r>
              <a:rPr lang="fr-FR" sz="2000" b="1"/>
              <a:t>EN PRATIQUE – NOTIFIER UNE COLLISION ANIMALIERE</a:t>
            </a:r>
          </a:p>
        </p:txBody>
      </p:sp>
      <p:pic>
        <p:nvPicPr>
          <p:cNvPr id="8" name="Picture 7">
            <a:extLst>
              <a:ext uri="{FF2B5EF4-FFF2-40B4-BE49-F238E27FC236}">
                <a16:creationId xmlns:a16="http://schemas.microsoft.com/office/drawing/2014/main" id="{10418065-85C9-36EF-6B25-0267315990E2}"/>
              </a:ext>
            </a:extLst>
          </p:cNvPr>
          <p:cNvPicPr>
            <a:picLocks noChangeAspect="1"/>
          </p:cNvPicPr>
          <p:nvPr/>
        </p:nvPicPr>
        <p:blipFill>
          <a:blip r:embed="rId3"/>
          <a:stretch>
            <a:fillRect/>
          </a:stretch>
        </p:blipFill>
        <p:spPr>
          <a:xfrm>
            <a:off x="508227" y="1731509"/>
            <a:ext cx="7229475" cy="2905125"/>
          </a:xfrm>
          <a:prstGeom prst="rect">
            <a:avLst/>
          </a:prstGeom>
        </p:spPr>
      </p:pic>
      <p:pic>
        <p:nvPicPr>
          <p:cNvPr id="7" name="Picture 6">
            <a:extLst>
              <a:ext uri="{FF2B5EF4-FFF2-40B4-BE49-F238E27FC236}">
                <a16:creationId xmlns:a16="http://schemas.microsoft.com/office/drawing/2014/main" id="{C4C30641-359C-34B6-C11E-672969D3E4B9}"/>
              </a:ext>
            </a:extLst>
          </p:cNvPr>
          <p:cNvPicPr>
            <a:picLocks noChangeAspect="1"/>
          </p:cNvPicPr>
          <p:nvPr/>
        </p:nvPicPr>
        <p:blipFill>
          <a:blip r:embed="rId4"/>
          <a:stretch>
            <a:fillRect/>
          </a:stretch>
        </p:blipFill>
        <p:spPr>
          <a:xfrm rot="900000">
            <a:off x="7645538" y="1264520"/>
            <a:ext cx="1374322" cy="1336222"/>
          </a:xfrm>
          <a:prstGeom prst="rect">
            <a:avLst/>
          </a:prstGeom>
          <a:ln>
            <a:solidFill>
              <a:schemeClr val="bg1"/>
            </a:solidFill>
          </a:ln>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CBFB958-54FE-2505-C6D9-1FCFCB5B03AB}"/>
                  </a:ext>
                </a:extLst>
              </p14:cNvPr>
              <p14:cNvContentPartPr/>
              <p14:nvPr/>
            </p14:nvContentPartPr>
            <p14:xfrm>
              <a:off x="4914899" y="4212771"/>
              <a:ext cx="669453" cy="8520"/>
            </p14:xfrm>
          </p:contentPart>
        </mc:Choice>
        <mc:Fallback xmlns="">
          <p:pic>
            <p:nvPicPr>
              <p:cNvPr id="9" name="Ink 8">
                <a:extLst>
                  <a:ext uri="{FF2B5EF4-FFF2-40B4-BE49-F238E27FC236}">
                    <a16:creationId xmlns:a16="http://schemas.microsoft.com/office/drawing/2014/main" id="{7CBFB958-54FE-2505-C6D9-1FCFCB5B03AB}"/>
                  </a:ext>
                </a:extLst>
              </p:cNvPr>
              <p:cNvPicPr/>
              <p:nvPr/>
            </p:nvPicPr>
            <p:blipFill>
              <a:blip r:embed="rId6"/>
              <a:stretch>
                <a:fillRect/>
              </a:stretch>
            </p:blipFill>
            <p:spPr>
              <a:xfrm>
                <a:off x="4860911" y="4110531"/>
                <a:ext cx="777069" cy="212659"/>
              </a:xfrm>
              <a:prstGeom prst="rect">
                <a:avLst/>
              </a:prstGeom>
            </p:spPr>
          </p:pic>
        </mc:Fallback>
      </mc:AlternateContent>
      <p:sp>
        <p:nvSpPr>
          <p:cNvPr id="5" name="TextBox 4">
            <a:extLst>
              <a:ext uri="{FF2B5EF4-FFF2-40B4-BE49-F238E27FC236}">
                <a16:creationId xmlns:a16="http://schemas.microsoft.com/office/drawing/2014/main" id="{613CA225-52DB-B82C-F224-2E1C4C388306}"/>
              </a:ext>
            </a:extLst>
          </p:cNvPr>
          <p:cNvSpPr txBox="1"/>
          <p:nvPr/>
        </p:nvSpPr>
        <p:spPr>
          <a:xfrm>
            <a:off x="293915" y="1021180"/>
            <a:ext cx="801551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Calibri"/>
              <a:buChar char="-"/>
            </a:pPr>
            <a:r>
              <a:rPr lang="en-US" sz="1400" b="1" dirty="0" err="1">
                <a:solidFill>
                  <a:srgbClr val="000000"/>
                </a:solidFill>
                <a:latin typeface="Arial"/>
                <a:cs typeface="Arial"/>
              </a:rPr>
              <a:t>Pilotes</a:t>
            </a:r>
            <a:r>
              <a:rPr lang="en-US" sz="1400" b="1" dirty="0">
                <a:solidFill>
                  <a:srgbClr val="000000"/>
                </a:solidFill>
                <a:latin typeface="Arial"/>
                <a:cs typeface="Arial"/>
              </a:rPr>
              <a:t> ULM </a:t>
            </a:r>
            <a:r>
              <a:rPr lang="en-US" sz="1400" dirty="0">
                <a:solidFill>
                  <a:srgbClr val="000000"/>
                </a:solidFill>
                <a:latin typeface="Arial"/>
                <a:cs typeface="Arial"/>
              </a:rPr>
              <a:t>: la </a:t>
            </a:r>
            <a:r>
              <a:rPr lang="en-US" sz="1400" dirty="0" err="1">
                <a:solidFill>
                  <a:srgbClr val="000000"/>
                </a:solidFill>
                <a:latin typeface="Arial"/>
                <a:cs typeface="Arial"/>
              </a:rPr>
              <a:t>déclaration</a:t>
            </a:r>
            <a:r>
              <a:rPr lang="en-US" sz="1400" dirty="0">
                <a:solidFill>
                  <a:srgbClr val="000000"/>
                </a:solidFill>
                <a:latin typeface="Arial"/>
                <a:cs typeface="Arial"/>
              </a:rPr>
              <a:t> type REX se fait sur la page </a:t>
            </a:r>
            <a:r>
              <a:rPr lang="en-US" sz="1400" dirty="0">
                <a:solidFill>
                  <a:srgbClr val="000000"/>
                </a:solidFill>
                <a:latin typeface="Arial"/>
                <a:cs typeface="Arial"/>
                <a:hlinkClick r:id="rId7"/>
              </a:rPr>
              <a:t>https://ffplum.fr/securite/rex/declarer-rex</a:t>
            </a:r>
            <a:r>
              <a:rPr lang="en-US" sz="1400" dirty="0">
                <a:solidFill>
                  <a:srgbClr val="000000"/>
                </a:solidFill>
                <a:latin typeface="Arial"/>
                <a:cs typeface="Arial"/>
              </a:rPr>
              <a:t>.</a:t>
            </a:r>
            <a:endParaRPr lang="en-US" sz="1400" dirty="0"/>
          </a:p>
          <a:p>
            <a:r>
              <a:rPr lang="en-US" sz="1400" dirty="0">
                <a:solidFill>
                  <a:srgbClr val="000000"/>
                </a:solidFill>
                <a:latin typeface="Arial"/>
                <a:cs typeface="Arial"/>
              </a:rPr>
              <a:t> Et la notification se fait sur ECCAIRS2.</a:t>
            </a:r>
            <a:endParaRPr lang="en-US" sz="1400" dirty="0">
              <a:solidFill>
                <a:srgbClr val="000000"/>
              </a:solidFill>
            </a:endParaRPr>
          </a:p>
        </p:txBody>
      </p:sp>
    </p:spTree>
    <p:extLst>
      <p:ext uri="{BB962C8B-B14F-4D97-AF65-F5344CB8AC3E}">
        <p14:creationId xmlns:p14="http://schemas.microsoft.com/office/powerpoint/2010/main" val="2401030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8B62-05D9-C0E4-3E01-2FD591026DAB}"/>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FC89C1E6-876E-7A60-C42F-9B591F74CC51}"/>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29</a:t>
            </a:fld>
            <a:endParaRPr lang="fr-FR" sz="750" b="0" strike="noStrike" spc="-1">
              <a:latin typeface="Arial"/>
            </a:endParaRPr>
          </a:p>
        </p:txBody>
      </p:sp>
      <p:sp>
        <p:nvSpPr>
          <p:cNvPr id="2" name="CustomShape 2">
            <a:extLst>
              <a:ext uri="{FF2B5EF4-FFF2-40B4-BE49-F238E27FC236}">
                <a16:creationId xmlns:a16="http://schemas.microsoft.com/office/drawing/2014/main" id="{C389FB0E-9451-C371-9C8D-B5AC8A6E12CC}"/>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99BF06C4-0D67-9F30-D9D3-202D7B15B6D7}"/>
              </a:ext>
            </a:extLst>
          </p:cNvPr>
          <p:cNvSpPr txBox="1"/>
          <p:nvPr/>
        </p:nvSpPr>
        <p:spPr>
          <a:xfrm>
            <a:off x="1880681" y="239949"/>
            <a:ext cx="6902239" cy="707886"/>
          </a:xfrm>
          <a:prstGeom prst="rect">
            <a:avLst/>
          </a:prstGeom>
          <a:noFill/>
        </p:spPr>
        <p:txBody>
          <a:bodyPr wrap="square" rtlCol="0">
            <a:spAutoFit/>
          </a:bodyPr>
          <a:lstStyle/>
          <a:p>
            <a:pPr algn="ctr"/>
            <a:r>
              <a:rPr lang="fr-FR" sz="2000" b="1"/>
              <a:t>EN PRATIQUE – NOTIFIER UNE COLLISION ANIMALIERE</a:t>
            </a:r>
          </a:p>
        </p:txBody>
      </p:sp>
      <p:sp>
        <p:nvSpPr>
          <p:cNvPr id="5" name="TextBox 4">
            <a:extLst>
              <a:ext uri="{FF2B5EF4-FFF2-40B4-BE49-F238E27FC236}">
                <a16:creationId xmlns:a16="http://schemas.microsoft.com/office/drawing/2014/main" id="{680333ED-E9F0-6D14-BD2D-EB1FE05FD3AB}"/>
              </a:ext>
            </a:extLst>
          </p:cNvPr>
          <p:cNvSpPr txBox="1"/>
          <p:nvPr/>
        </p:nvSpPr>
        <p:spPr>
          <a:xfrm>
            <a:off x="367083" y="1502691"/>
            <a:ext cx="8418649"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dirty="0" err="1"/>
              <a:t>Toutes</a:t>
            </a:r>
            <a:r>
              <a:rPr lang="en-US" sz="1600" dirty="0"/>
              <a:t> les  collisions </a:t>
            </a:r>
            <a:r>
              <a:rPr lang="en-US" sz="1600" dirty="0" err="1"/>
              <a:t>animalières</a:t>
            </a:r>
            <a:r>
              <a:rPr lang="en-US" sz="1600" dirty="0"/>
              <a:t> </a:t>
            </a:r>
            <a:r>
              <a:rPr lang="en-US" sz="1600" dirty="0" err="1"/>
              <a:t>sont</a:t>
            </a:r>
            <a:r>
              <a:rPr lang="en-US" sz="1600" dirty="0"/>
              <a:t> </a:t>
            </a:r>
            <a:r>
              <a:rPr lang="en-US" sz="1600" dirty="0" err="1"/>
              <a:t>notifiées</a:t>
            </a:r>
            <a:r>
              <a:rPr lang="en-US" sz="1600" dirty="0"/>
              <a:t> (ECCAIRS2). </a:t>
            </a:r>
            <a:r>
              <a:rPr lang="en-US" sz="1600" dirty="0" err="1"/>
              <a:t>Ces</a:t>
            </a:r>
            <a:r>
              <a:rPr lang="en-US" sz="1600" dirty="0"/>
              <a:t> </a:t>
            </a:r>
            <a:r>
              <a:rPr lang="en-US" sz="1600" dirty="0" err="1"/>
              <a:t>évènements</a:t>
            </a:r>
            <a:r>
              <a:rPr lang="en-US" sz="1600" dirty="0"/>
              <a:t> </a:t>
            </a:r>
            <a:r>
              <a:rPr lang="en-US" sz="1600" dirty="0" err="1"/>
              <a:t>sont</a:t>
            </a:r>
            <a:r>
              <a:rPr lang="en-US" sz="1600" dirty="0"/>
              <a:t> </a:t>
            </a:r>
            <a:r>
              <a:rPr lang="en-US" sz="1600" dirty="0" err="1"/>
              <a:t>consultés</a:t>
            </a:r>
            <a:r>
              <a:rPr lang="en-US" sz="1600" dirty="0"/>
              <a:t> par la DSAC et le STAC qui </a:t>
            </a:r>
            <a:r>
              <a:rPr lang="en-US" sz="1600" dirty="0" err="1"/>
              <a:t>ont</a:t>
            </a:r>
            <a:r>
              <a:rPr lang="en-US" sz="1600" dirty="0"/>
              <a:t> des </a:t>
            </a:r>
            <a:r>
              <a:rPr lang="en-US" sz="1600" dirty="0" err="1"/>
              <a:t>accès</a:t>
            </a:r>
            <a:r>
              <a:rPr lang="en-US" sz="1600" dirty="0"/>
              <a:t> à ECCAIRS2.</a:t>
            </a:r>
          </a:p>
          <a:p>
            <a:pPr algn="just"/>
            <a:endParaRPr lang="en-US" sz="1600" dirty="0"/>
          </a:p>
          <a:p>
            <a:pPr algn="just"/>
            <a:r>
              <a:rPr lang="en-US" sz="1600" dirty="0"/>
              <a:t>En particulier : </a:t>
            </a:r>
          </a:p>
          <a:p>
            <a:pPr marL="285750" indent="-285750" algn="just">
              <a:buFont typeface="Wingdings"/>
              <a:buChar char="Ø"/>
            </a:pPr>
            <a:r>
              <a:rPr lang="en-US" sz="1600" dirty="0"/>
              <a:t>La base de données </a:t>
            </a:r>
            <a:r>
              <a:rPr lang="en-US" sz="1600" dirty="0" err="1"/>
              <a:t>nationale</a:t>
            </a:r>
            <a:r>
              <a:rPr lang="en-US" sz="1600" dirty="0"/>
              <a:t> des </a:t>
            </a:r>
            <a:r>
              <a:rPr lang="en-US" sz="1600" dirty="0" err="1"/>
              <a:t>événements</a:t>
            </a:r>
            <a:r>
              <a:rPr lang="en-US" sz="1600" dirty="0"/>
              <a:t> animaliers (PICA) </a:t>
            </a:r>
            <a:r>
              <a:rPr lang="en-US" sz="1600" dirty="0" err="1"/>
              <a:t>gérée</a:t>
            </a:r>
            <a:r>
              <a:rPr lang="en-US" sz="1600" dirty="0"/>
              <a:t> par le STAC est </a:t>
            </a:r>
            <a:r>
              <a:rPr lang="en-US" sz="1600" dirty="0" err="1"/>
              <a:t>alimentée</a:t>
            </a:r>
            <a:r>
              <a:rPr lang="en-US" sz="1600" dirty="0"/>
              <a:t> </a:t>
            </a:r>
            <a:r>
              <a:rPr lang="en-US" sz="1600" dirty="0" err="1"/>
              <a:t>automatiquement</a:t>
            </a:r>
            <a:r>
              <a:rPr lang="en-US" sz="1600" dirty="0"/>
              <a:t> (</a:t>
            </a:r>
            <a:r>
              <a:rPr lang="en-US" sz="1600" dirty="0" err="1"/>
              <a:t>passerelle</a:t>
            </a:r>
            <a:r>
              <a:rPr lang="en-US" sz="1600" dirty="0"/>
              <a:t> </a:t>
            </a:r>
            <a:r>
              <a:rPr lang="en-US" sz="1600" dirty="0" err="1"/>
              <a:t>informatique</a:t>
            </a:r>
            <a:r>
              <a:rPr lang="en-US" sz="1600" dirty="0"/>
              <a:t>) avec les </a:t>
            </a:r>
            <a:r>
              <a:rPr lang="en-US" sz="1600" dirty="0" err="1"/>
              <a:t>événements</a:t>
            </a:r>
            <a:r>
              <a:rPr lang="en-US" sz="1600" dirty="0"/>
              <a:t> animaliers </a:t>
            </a:r>
            <a:r>
              <a:rPr lang="en-US" sz="1600" dirty="0" err="1"/>
              <a:t>contenus</a:t>
            </a:r>
            <a:r>
              <a:rPr lang="en-US" sz="1600" dirty="0"/>
              <a:t> dans  ECCAIRS2.</a:t>
            </a:r>
          </a:p>
          <a:p>
            <a:pPr marL="285750" indent="-285750" algn="just">
              <a:buFont typeface="Wingdings"/>
              <a:buChar char="Ø"/>
            </a:pPr>
            <a:r>
              <a:rPr lang="en-US" sz="1600" dirty="0"/>
              <a:t>Importance de notifier </a:t>
            </a:r>
            <a:r>
              <a:rPr lang="en-US" sz="1600" dirty="0" err="1"/>
              <a:t>toutes</a:t>
            </a:r>
            <a:r>
              <a:rPr lang="en-US" sz="1600" dirty="0"/>
              <a:t> les collisions, et avec le plus de </a:t>
            </a:r>
            <a:r>
              <a:rPr lang="en-US" sz="1600" dirty="0" err="1"/>
              <a:t>détails</a:t>
            </a:r>
            <a:r>
              <a:rPr lang="en-US" sz="1600" dirty="0"/>
              <a:t> possibles y </a:t>
            </a:r>
            <a:r>
              <a:rPr lang="en-US" sz="1600" dirty="0" err="1"/>
              <a:t>compris</a:t>
            </a:r>
            <a:r>
              <a:rPr lang="en-US" sz="1600" dirty="0"/>
              <a:t> dans le champ "Conclusion" du CRESAG (date, </a:t>
            </a:r>
            <a:r>
              <a:rPr lang="en-US" sz="1600" dirty="0" err="1"/>
              <a:t>heure</a:t>
            </a:r>
            <a:r>
              <a:rPr lang="en-US" sz="1600" dirty="0"/>
              <a:t>, </a:t>
            </a:r>
            <a:r>
              <a:rPr lang="en-US" sz="1600" dirty="0" err="1"/>
              <a:t>espèce</a:t>
            </a:r>
            <a:r>
              <a:rPr lang="en-US" sz="1600" dirty="0"/>
              <a:t> </a:t>
            </a:r>
            <a:r>
              <a:rPr lang="en-US" sz="1600" dirty="0" err="1"/>
              <a:t>animale</a:t>
            </a:r>
            <a:r>
              <a:rPr lang="en-US" sz="1600" dirty="0"/>
              <a:t> </a:t>
            </a:r>
            <a:r>
              <a:rPr lang="en-US" sz="1600" dirty="0" err="1"/>
              <a:t>si</a:t>
            </a:r>
            <a:r>
              <a:rPr lang="en-US" sz="1600" dirty="0"/>
              <a:t> </a:t>
            </a:r>
            <a:r>
              <a:rPr lang="en-US" sz="1600" dirty="0" err="1"/>
              <a:t>identifiée</a:t>
            </a:r>
            <a:r>
              <a:rPr lang="en-US" sz="1600" dirty="0"/>
              <a:t>, phase de vol, altitude, </a:t>
            </a:r>
            <a:r>
              <a:rPr lang="en-US" sz="1600" dirty="0" err="1"/>
              <a:t>effet</a:t>
            </a:r>
            <a:r>
              <a:rPr lang="en-US" sz="1600" dirty="0"/>
              <a:t> sur le vol, </a:t>
            </a:r>
            <a:r>
              <a:rPr lang="en-US" sz="1600" dirty="0" err="1"/>
              <a:t>partie</a:t>
            </a:r>
            <a:r>
              <a:rPr lang="en-US" sz="1600" dirty="0"/>
              <a:t> de </a:t>
            </a:r>
            <a:r>
              <a:rPr lang="en-US" sz="1600" dirty="0" err="1"/>
              <a:t>l'avion</a:t>
            </a:r>
            <a:r>
              <a:rPr lang="en-US" sz="1600" dirty="0"/>
              <a:t> </a:t>
            </a:r>
            <a:r>
              <a:rPr lang="en-US" sz="1600" dirty="0" err="1"/>
              <a:t>impactée</a:t>
            </a:r>
            <a:r>
              <a:rPr lang="en-US" sz="1600" dirty="0"/>
              <a:t>, </a:t>
            </a:r>
            <a:r>
              <a:rPr lang="en-US" sz="1600" dirty="0" err="1"/>
              <a:t>coût</a:t>
            </a:r>
            <a:r>
              <a:rPr lang="en-US" sz="1600" dirty="0"/>
              <a:t> des </a:t>
            </a:r>
            <a:r>
              <a:rPr lang="en-US" sz="1600" dirty="0" err="1"/>
              <a:t>réparations</a:t>
            </a:r>
            <a:r>
              <a:rPr lang="en-US" sz="1600" dirty="0"/>
              <a:t>, etc.).</a:t>
            </a:r>
          </a:p>
          <a:p>
            <a:pPr algn="just"/>
            <a:endParaRPr lang="en-US" sz="1600" dirty="0"/>
          </a:p>
        </p:txBody>
      </p:sp>
    </p:spTree>
    <p:extLst>
      <p:ext uri="{BB962C8B-B14F-4D97-AF65-F5344CB8AC3E}">
        <p14:creationId xmlns:p14="http://schemas.microsoft.com/office/powerpoint/2010/main" val="21133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C90D-1A47-63D2-59A6-47E89F06EC1D}"/>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CAE06FD9-8C06-A24D-B813-5F9BDD0C63C6}"/>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3</a:t>
            </a:fld>
            <a:endParaRPr lang="fr-FR" sz="750" b="0" strike="noStrike" spc="-1">
              <a:latin typeface="Arial"/>
            </a:endParaRPr>
          </a:p>
        </p:txBody>
      </p:sp>
      <p:sp>
        <p:nvSpPr>
          <p:cNvPr id="2" name="CustomShape 2">
            <a:extLst>
              <a:ext uri="{FF2B5EF4-FFF2-40B4-BE49-F238E27FC236}">
                <a16:creationId xmlns:a16="http://schemas.microsoft.com/office/drawing/2014/main" id="{A6AA388F-898C-A408-6CD9-E3595B7A3FA2}"/>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3" name="ZoneTexte 2">
            <a:extLst>
              <a:ext uri="{FF2B5EF4-FFF2-40B4-BE49-F238E27FC236}">
                <a16:creationId xmlns:a16="http://schemas.microsoft.com/office/drawing/2014/main" id="{E11CD214-9187-BA91-D8DC-A176CE497114}"/>
              </a:ext>
            </a:extLst>
          </p:cNvPr>
          <p:cNvSpPr txBox="1"/>
          <p:nvPr/>
        </p:nvSpPr>
        <p:spPr>
          <a:xfrm>
            <a:off x="1880681" y="239949"/>
            <a:ext cx="6902239" cy="400110"/>
          </a:xfrm>
          <a:prstGeom prst="rect">
            <a:avLst/>
          </a:prstGeom>
          <a:noFill/>
        </p:spPr>
        <p:txBody>
          <a:bodyPr wrap="square" rtlCol="0">
            <a:spAutoFit/>
          </a:bodyPr>
          <a:lstStyle/>
          <a:p>
            <a:pPr algn="ctr"/>
            <a:r>
              <a:rPr lang="fr-FR" sz="2000" b="1"/>
              <a:t>LA LIGUE POUR LA PROTECTION DES OISEAUX (LPO) </a:t>
            </a:r>
          </a:p>
        </p:txBody>
      </p:sp>
      <p:sp>
        <p:nvSpPr>
          <p:cNvPr id="6" name="Espace réservé du texte 7">
            <a:extLst>
              <a:ext uri="{FF2B5EF4-FFF2-40B4-BE49-F238E27FC236}">
                <a16:creationId xmlns:a16="http://schemas.microsoft.com/office/drawing/2014/main" id="{A45692C3-E89F-3FF6-76DE-450C14263FBF}"/>
              </a:ext>
            </a:extLst>
          </p:cNvPr>
          <p:cNvSpPr txBox="1">
            <a:spLocks/>
          </p:cNvSpPr>
          <p:nvPr/>
        </p:nvSpPr>
        <p:spPr bwMode="gray">
          <a:xfrm>
            <a:off x="327349" y="1233377"/>
            <a:ext cx="5658781" cy="3095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buNone/>
            </a:pPr>
            <a:r>
              <a:rPr lang="fr-FR" sz="1800" b="1"/>
              <a:t>Hélène LOUSTAU</a:t>
            </a:r>
            <a:r>
              <a:rPr lang="fr-FR" sz="1800"/>
              <a:t>, chargée de mission Conservation &amp; Médiation, PNA Gypaète barbu, Pyrénées</a:t>
            </a:r>
          </a:p>
          <a:p>
            <a:pPr marL="0" lvl="1" indent="0">
              <a:lnSpc>
                <a:spcPct val="150000"/>
              </a:lnSpc>
              <a:buNone/>
            </a:pPr>
            <a:endParaRPr lang="fr-FR" sz="600"/>
          </a:p>
          <a:p>
            <a:pPr marL="0" lvl="1" indent="0">
              <a:lnSpc>
                <a:spcPct val="150000"/>
              </a:lnSpc>
              <a:buNone/>
            </a:pPr>
            <a:r>
              <a:rPr lang="fr-FR" sz="1800" b="1">
                <a:solidFill>
                  <a:srgbClr val="0087CD"/>
                </a:solidFill>
              </a:rPr>
              <a:t>La LPO :</a:t>
            </a:r>
          </a:p>
          <a:p>
            <a:pPr marL="285750" lvl="1" indent="-285750">
              <a:lnSpc>
                <a:spcPct val="150000"/>
              </a:lnSpc>
              <a:buFont typeface="Wingdings" panose="05000000000000000000" pitchFamily="2" charset="2"/>
              <a:buChar char="Ø"/>
            </a:pPr>
            <a:r>
              <a:rPr lang="fr-FR" sz="1800" b="1"/>
              <a:t>Première association de protection de la nature en France </a:t>
            </a:r>
          </a:p>
          <a:p>
            <a:pPr marL="285750" lvl="1" indent="-285750">
              <a:lnSpc>
                <a:spcPct val="150000"/>
              </a:lnSpc>
              <a:buFont typeface="Wingdings" panose="05000000000000000000" pitchFamily="2" charset="2"/>
              <a:buChar char="Ø"/>
            </a:pPr>
            <a:r>
              <a:rPr lang="fr-FR" sz="1800"/>
              <a:t>A pour objet d’agir ou de favoriser les actions en faveur de la nature et de la biodiversité</a:t>
            </a:r>
            <a:endParaRPr lang="fr-FR" sz="2000" i="1"/>
          </a:p>
        </p:txBody>
      </p:sp>
      <p:pic>
        <p:nvPicPr>
          <p:cNvPr id="8" name="Image 7" descr="Une image contenant oiseau, clipart, manchot, dessin humoristique&#10;&#10;Le contenu généré par l’IA peut être incorrect.">
            <a:extLst>
              <a:ext uri="{FF2B5EF4-FFF2-40B4-BE49-F238E27FC236}">
                <a16:creationId xmlns:a16="http://schemas.microsoft.com/office/drawing/2014/main" id="{57FEA2F7-B2E4-66AE-679F-9D24BC9CE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647" y="912943"/>
            <a:ext cx="3289353" cy="3573928"/>
          </a:xfrm>
          <a:prstGeom prst="rect">
            <a:avLst/>
          </a:prstGeom>
        </p:spPr>
      </p:pic>
    </p:spTree>
    <p:extLst>
      <p:ext uri="{BB962C8B-B14F-4D97-AF65-F5344CB8AC3E}">
        <p14:creationId xmlns:p14="http://schemas.microsoft.com/office/powerpoint/2010/main" val="502578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30</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400110"/>
          </a:xfrm>
          <a:prstGeom prst="rect">
            <a:avLst/>
          </a:prstGeom>
          <a:noFill/>
        </p:spPr>
        <p:txBody>
          <a:bodyPr wrap="square" lIns="91440" tIns="45720" rIns="91440" bIns="45720" rtlCol="0" anchor="t">
            <a:spAutoFit/>
          </a:bodyPr>
          <a:lstStyle/>
          <a:p>
            <a:pPr algn="ctr"/>
            <a:r>
              <a:rPr lang="fr-FR" sz="2000" b="1"/>
              <a:t>CONCLUSION- POINTS CLES</a:t>
            </a:r>
          </a:p>
        </p:txBody>
      </p:sp>
      <p:sp>
        <p:nvSpPr>
          <p:cNvPr id="3" name="TextBox 2">
            <a:extLst>
              <a:ext uri="{FF2B5EF4-FFF2-40B4-BE49-F238E27FC236}">
                <a16:creationId xmlns:a16="http://schemas.microsoft.com/office/drawing/2014/main" id="{7B9F95B5-B0CE-1691-819B-07F317322776}"/>
              </a:ext>
            </a:extLst>
          </p:cNvPr>
          <p:cNvSpPr txBox="1"/>
          <p:nvPr/>
        </p:nvSpPr>
        <p:spPr>
          <a:xfrm>
            <a:off x="516124" y="1112693"/>
            <a:ext cx="8139405" cy="32393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Aft>
                <a:spcPts val="300"/>
              </a:spcAft>
              <a:buFont typeface="Arial"/>
              <a:buChar char="•"/>
            </a:pPr>
            <a:r>
              <a:rPr lang="en-US" sz="1600" dirty="0"/>
              <a:t>Cohabiter avec les grands </a:t>
            </a:r>
            <a:r>
              <a:rPr lang="en-US" sz="1600" dirty="0" err="1"/>
              <a:t>rapaces</a:t>
            </a:r>
            <a:r>
              <a:rPr lang="en-US" sz="1600" dirty="0"/>
              <a:t> : </a:t>
            </a:r>
            <a:r>
              <a:rPr lang="en-US" sz="1600" dirty="0" err="1"/>
              <a:t>enjeux</a:t>
            </a:r>
            <a:r>
              <a:rPr lang="en-US" sz="1600" dirty="0"/>
              <a:t> de </a:t>
            </a:r>
            <a:r>
              <a:rPr lang="en-US" sz="1600" dirty="0" err="1"/>
              <a:t>sécurité</a:t>
            </a:r>
            <a:r>
              <a:rPr lang="en-US" sz="1600" dirty="0"/>
              <a:t> (</a:t>
            </a:r>
            <a:r>
              <a:rPr lang="en-US" sz="1600" dirty="0" err="1"/>
              <a:t>risque</a:t>
            </a:r>
            <a:r>
              <a:rPr lang="en-US" sz="1600" dirty="0"/>
              <a:t> de collision) et de conservation des espèces protégées</a:t>
            </a:r>
          </a:p>
          <a:p>
            <a:pPr marL="285750" indent="-285750" algn="just">
              <a:spcAft>
                <a:spcPts val="300"/>
              </a:spcAft>
              <a:buFont typeface="Arial"/>
              <a:buChar char="•"/>
            </a:pPr>
            <a:r>
              <a:rPr lang="en-US" sz="1600" dirty="0"/>
              <a:t>ZSM : </a:t>
            </a:r>
            <a:r>
              <a:rPr lang="en-US" sz="1600" dirty="0" err="1"/>
              <a:t>géolocalisation</a:t>
            </a:r>
            <a:r>
              <a:rPr lang="en-US" sz="1600" dirty="0"/>
              <a:t> des sites de reproduction du </a:t>
            </a:r>
            <a:r>
              <a:rPr lang="en-US" sz="1600" dirty="0" err="1"/>
              <a:t>Gypaète</a:t>
            </a:r>
            <a:r>
              <a:rPr lang="en-US" sz="1600" dirty="0"/>
              <a:t> </a:t>
            </a:r>
            <a:r>
              <a:rPr lang="en-US" sz="1600" dirty="0" err="1"/>
              <a:t>barbu</a:t>
            </a:r>
            <a:endParaRPr lang="en-US" sz="1600" dirty="0"/>
          </a:p>
          <a:p>
            <a:pPr marL="285750" indent="-285750" algn="just">
              <a:spcAft>
                <a:spcPts val="300"/>
              </a:spcAft>
              <a:buFont typeface="Arial"/>
              <a:buChar char="•"/>
            </a:pPr>
            <a:r>
              <a:rPr lang="en-US" sz="1600" dirty="0"/>
              <a:t>ZSM active : limitation de </a:t>
            </a:r>
            <a:r>
              <a:rPr lang="en-US" sz="1600" dirty="0" err="1"/>
              <a:t>toutes</a:t>
            </a:r>
            <a:r>
              <a:rPr lang="en-US" sz="1600" dirty="0"/>
              <a:t> les </a:t>
            </a:r>
            <a:r>
              <a:rPr lang="en-US" sz="1600" dirty="0" err="1"/>
              <a:t>activités</a:t>
            </a:r>
            <a:r>
              <a:rPr lang="en-US" sz="1600" dirty="0"/>
              <a:t> </a:t>
            </a:r>
            <a:r>
              <a:rPr lang="en-US" sz="1600" dirty="0" err="1"/>
              <a:t>anthropiques</a:t>
            </a:r>
            <a:r>
              <a:rPr lang="en-US" sz="1600" dirty="0"/>
              <a:t>. Pour les </a:t>
            </a:r>
            <a:r>
              <a:rPr lang="en-US" sz="1600" dirty="0" err="1"/>
              <a:t>pilotes</a:t>
            </a:r>
            <a:r>
              <a:rPr lang="en-US" sz="1600" dirty="0"/>
              <a:t> : </a:t>
            </a:r>
            <a:r>
              <a:rPr lang="en-US" sz="1600" dirty="0" err="1"/>
              <a:t>contourner</a:t>
            </a:r>
            <a:r>
              <a:rPr lang="en-US" sz="1600" dirty="0"/>
              <a:t> la zone, et </a:t>
            </a:r>
            <a:r>
              <a:rPr lang="en-US" sz="1600" dirty="0" err="1"/>
              <a:t>en</a:t>
            </a:r>
            <a:r>
              <a:rPr lang="en-US" sz="1600" dirty="0"/>
              <a:t> </a:t>
            </a:r>
            <a:r>
              <a:rPr lang="en-US" sz="1600" dirty="0" err="1"/>
              <a:t>cas</a:t>
            </a:r>
            <a:r>
              <a:rPr lang="en-US" sz="1600" dirty="0"/>
              <a:t> </a:t>
            </a:r>
            <a:r>
              <a:rPr lang="en-US" sz="1600" dirty="0" err="1"/>
              <a:t>d'impossibilité</a:t>
            </a:r>
            <a:r>
              <a:rPr lang="en-US" sz="1600" dirty="0"/>
              <a:t> la </a:t>
            </a:r>
            <a:r>
              <a:rPr lang="en-US" sz="1600" dirty="0" err="1"/>
              <a:t>survoler</a:t>
            </a:r>
            <a:r>
              <a:rPr lang="en-US" sz="1600" dirty="0"/>
              <a:t> à 3300ft au-dessus du point le plus haut de la zone</a:t>
            </a:r>
          </a:p>
          <a:p>
            <a:pPr marL="285750" indent="-285750" algn="just">
              <a:spcAft>
                <a:spcPts val="300"/>
              </a:spcAft>
              <a:buFont typeface="Arial"/>
              <a:buChar char="•"/>
            </a:pPr>
            <a:r>
              <a:rPr lang="en-US" sz="1600" dirty="0">
                <a:cs typeface="Arial"/>
              </a:rPr>
              <a:t>ZSM actives </a:t>
            </a:r>
            <a:r>
              <a:rPr lang="en-US" sz="1600" dirty="0" err="1">
                <a:cs typeface="Arial"/>
              </a:rPr>
              <a:t>dispo</a:t>
            </a:r>
            <a:r>
              <a:rPr lang="en-US" sz="1600" dirty="0">
                <a:cs typeface="Arial"/>
              </a:rPr>
              <a:t> sur le site du STAC </a:t>
            </a:r>
            <a:r>
              <a:rPr lang="en-US" sz="1600" i="1" dirty="0">
                <a:cs typeface="Arial"/>
              </a:rPr>
              <a:t>[à </a:t>
            </a:r>
            <a:r>
              <a:rPr lang="en-US" sz="1600" i="1" dirty="0" err="1">
                <a:cs typeface="Arial"/>
              </a:rPr>
              <a:t>partir</a:t>
            </a:r>
            <a:r>
              <a:rPr lang="en-US" sz="1600" i="1" dirty="0">
                <a:cs typeface="Arial"/>
              </a:rPr>
              <a:t> du 1er mars 2026 : sur le </a:t>
            </a:r>
            <a:r>
              <a:rPr lang="en-US" sz="1600" i="1" dirty="0" err="1">
                <a:cs typeface="Arial"/>
              </a:rPr>
              <a:t>Visualisateur</a:t>
            </a:r>
            <a:r>
              <a:rPr lang="en-US" sz="1600" i="1" dirty="0">
                <a:cs typeface="Arial"/>
              </a:rPr>
              <a:t> AIP et </a:t>
            </a:r>
            <a:r>
              <a:rPr lang="en-US" sz="1600" i="1" dirty="0" err="1">
                <a:cs typeface="Arial"/>
              </a:rPr>
              <a:t>l'appli</a:t>
            </a:r>
            <a:r>
              <a:rPr lang="en-US" sz="1600" i="1" dirty="0">
                <a:cs typeface="Arial"/>
              </a:rPr>
              <a:t> SOFIA VAC du SIA]</a:t>
            </a:r>
            <a:r>
              <a:rPr lang="en-US" sz="1600" dirty="0">
                <a:cs typeface="Arial"/>
              </a:rPr>
              <a:t> et </a:t>
            </a:r>
            <a:r>
              <a:rPr lang="en-US" sz="1600" dirty="0" err="1">
                <a:cs typeface="Arial"/>
              </a:rPr>
              <a:t>quelques</a:t>
            </a:r>
            <a:r>
              <a:rPr lang="en-US" sz="1600" dirty="0">
                <a:cs typeface="Arial"/>
              </a:rPr>
              <a:t> </a:t>
            </a:r>
            <a:r>
              <a:rPr lang="en-US" sz="1600" dirty="0" err="1">
                <a:cs typeface="Arial"/>
              </a:rPr>
              <a:t>applis</a:t>
            </a:r>
            <a:r>
              <a:rPr lang="en-US" sz="1600" dirty="0">
                <a:cs typeface="Arial"/>
              </a:rPr>
              <a:t> de </a:t>
            </a:r>
            <a:r>
              <a:rPr lang="en-US" sz="1600" dirty="0" err="1">
                <a:cs typeface="Arial"/>
              </a:rPr>
              <a:t>préparation</a:t>
            </a:r>
            <a:r>
              <a:rPr lang="en-US" sz="1600" dirty="0">
                <a:cs typeface="Arial"/>
              </a:rPr>
              <a:t> de vol</a:t>
            </a:r>
          </a:p>
          <a:p>
            <a:pPr marL="285750" indent="-285750" algn="just">
              <a:spcAft>
                <a:spcPts val="300"/>
              </a:spcAft>
              <a:buFont typeface="Arial"/>
              <a:buChar char="•"/>
            </a:pPr>
            <a:r>
              <a:rPr lang="en-US" sz="1600" dirty="0">
                <a:cs typeface="Arial"/>
              </a:rPr>
              <a:t>Risque de collision </a:t>
            </a:r>
            <a:r>
              <a:rPr lang="en-US" sz="1600" dirty="0" err="1">
                <a:cs typeface="Arial"/>
              </a:rPr>
              <a:t>aviaire</a:t>
            </a:r>
            <a:r>
              <a:rPr lang="en-US" sz="1600" dirty="0">
                <a:cs typeface="Arial"/>
              </a:rPr>
              <a:t> dans tout </a:t>
            </a:r>
            <a:r>
              <a:rPr lang="en-US" sz="1600" dirty="0" err="1">
                <a:cs typeface="Arial"/>
              </a:rPr>
              <a:t>l'espace</a:t>
            </a:r>
            <a:r>
              <a:rPr lang="en-US" sz="1600" dirty="0">
                <a:cs typeface="Arial"/>
              </a:rPr>
              <a:t> </a:t>
            </a:r>
            <a:r>
              <a:rPr lang="en-US" sz="1600" dirty="0" err="1">
                <a:cs typeface="Arial"/>
              </a:rPr>
              <a:t>aérien</a:t>
            </a:r>
            <a:r>
              <a:rPr lang="en-US" sz="1600" dirty="0">
                <a:cs typeface="Arial"/>
              </a:rPr>
              <a:t>, avec les grands </a:t>
            </a:r>
            <a:r>
              <a:rPr lang="en-US" sz="1600" dirty="0" err="1">
                <a:cs typeface="Arial"/>
              </a:rPr>
              <a:t>rapaces</a:t>
            </a:r>
            <a:r>
              <a:rPr lang="en-US" sz="1600" dirty="0">
                <a:cs typeface="Arial"/>
              </a:rPr>
              <a:t> et </a:t>
            </a:r>
            <a:r>
              <a:rPr lang="en-US" sz="1600" dirty="0" err="1">
                <a:cs typeface="Arial"/>
              </a:rPr>
              <a:t>autres</a:t>
            </a:r>
            <a:r>
              <a:rPr lang="en-US" sz="1600" dirty="0">
                <a:cs typeface="Arial"/>
              </a:rPr>
              <a:t> espèces, et sur les </a:t>
            </a:r>
            <a:r>
              <a:rPr lang="en-US" sz="1600" dirty="0" err="1">
                <a:cs typeface="Arial"/>
              </a:rPr>
              <a:t>aérodromes</a:t>
            </a:r>
            <a:endParaRPr lang="en-US" sz="1600" dirty="0">
              <a:cs typeface="Arial"/>
            </a:endParaRPr>
          </a:p>
          <a:p>
            <a:pPr marL="285750" indent="-285750" algn="just">
              <a:spcAft>
                <a:spcPts val="300"/>
              </a:spcAft>
              <a:buFont typeface="Arial"/>
              <a:buChar char="•"/>
            </a:pPr>
            <a:r>
              <a:rPr lang="en-US" sz="1600" dirty="0" err="1"/>
              <a:t>Contribuer</a:t>
            </a:r>
            <a:r>
              <a:rPr lang="en-US" sz="1600" dirty="0"/>
              <a:t> à </a:t>
            </a:r>
            <a:r>
              <a:rPr lang="en-US" sz="1600" dirty="0" err="1"/>
              <a:t>l'amélioration</a:t>
            </a:r>
            <a:r>
              <a:rPr lang="en-US" sz="1600" dirty="0"/>
              <a:t> de la </a:t>
            </a:r>
            <a:r>
              <a:rPr lang="en-US" sz="1600" dirty="0" err="1"/>
              <a:t>sécurité</a:t>
            </a:r>
            <a:r>
              <a:rPr lang="en-US" sz="1600" dirty="0"/>
              <a:t> </a:t>
            </a:r>
            <a:r>
              <a:rPr lang="en-US" sz="1600" dirty="0" err="1"/>
              <a:t>en</a:t>
            </a:r>
            <a:r>
              <a:rPr lang="en-US" sz="1600" dirty="0"/>
              <a:t> </a:t>
            </a:r>
            <a:r>
              <a:rPr lang="en-US" sz="1600" dirty="0" err="1"/>
              <a:t>notifiant</a:t>
            </a:r>
            <a:r>
              <a:rPr lang="en-US" sz="1600" dirty="0"/>
              <a:t> </a:t>
            </a:r>
            <a:r>
              <a:rPr lang="en-US" sz="1600" dirty="0" err="1"/>
              <a:t>toutes</a:t>
            </a:r>
            <a:r>
              <a:rPr lang="en-US" sz="1600" dirty="0"/>
              <a:t> les collisions </a:t>
            </a:r>
            <a:r>
              <a:rPr lang="en-US" sz="1600" dirty="0" err="1"/>
              <a:t>animalières</a:t>
            </a:r>
            <a:endParaRPr lang="en-US" sz="1600" dirty="0"/>
          </a:p>
        </p:txBody>
      </p:sp>
    </p:spTree>
    <p:extLst>
      <p:ext uri="{BB962C8B-B14F-4D97-AF65-F5344CB8AC3E}">
        <p14:creationId xmlns:p14="http://schemas.microsoft.com/office/powerpoint/2010/main" val="370928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5B45-C47C-5A8C-F73C-FA1CBB2032DE}"/>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2BA21E6C-C6F0-DA22-E78E-8AA51BA99B1C}"/>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31</a:t>
            </a:fld>
            <a:endParaRPr lang="fr-FR" sz="750" b="0" strike="noStrike" spc="-1">
              <a:latin typeface="Arial"/>
            </a:endParaRPr>
          </a:p>
        </p:txBody>
      </p:sp>
      <p:sp>
        <p:nvSpPr>
          <p:cNvPr id="2" name="CustomShape 2">
            <a:extLst>
              <a:ext uri="{FF2B5EF4-FFF2-40B4-BE49-F238E27FC236}">
                <a16:creationId xmlns:a16="http://schemas.microsoft.com/office/drawing/2014/main" id="{8CBCD3B0-9EB8-9317-ACD1-DE1412D4231B}"/>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F9AD07B6-020E-8C1C-9EA3-1B51AAE1BCF5}"/>
              </a:ext>
            </a:extLst>
          </p:cNvPr>
          <p:cNvSpPr txBox="1"/>
          <p:nvPr/>
        </p:nvSpPr>
        <p:spPr>
          <a:xfrm>
            <a:off x="1880681" y="239949"/>
            <a:ext cx="6902239" cy="400110"/>
          </a:xfrm>
          <a:prstGeom prst="rect">
            <a:avLst/>
          </a:prstGeom>
          <a:noFill/>
        </p:spPr>
        <p:txBody>
          <a:bodyPr wrap="square" lIns="91440" tIns="45720" rIns="91440" bIns="45720" rtlCol="0" anchor="t">
            <a:spAutoFit/>
          </a:bodyPr>
          <a:lstStyle/>
          <a:p>
            <a:pPr algn="ctr"/>
            <a:r>
              <a:rPr lang="fr-FR" sz="2000" b="1" dirty="0"/>
              <a:t>RESSOURCES BIBLIO</a:t>
            </a:r>
          </a:p>
        </p:txBody>
      </p:sp>
      <p:sp>
        <p:nvSpPr>
          <p:cNvPr id="3" name="TextBox 2">
            <a:extLst>
              <a:ext uri="{FF2B5EF4-FFF2-40B4-BE49-F238E27FC236}">
                <a16:creationId xmlns:a16="http://schemas.microsoft.com/office/drawing/2014/main" id="{8C473315-EF73-DB95-6C41-9C8F36FD41D9}"/>
              </a:ext>
            </a:extLst>
          </p:cNvPr>
          <p:cNvSpPr txBox="1"/>
          <p:nvPr/>
        </p:nvSpPr>
        <p:spPr>
          <a:xfrm>
            <a:off x="516124" y="898008"/>
            <a:ext cx="8139405" cy="40549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Aft>
                <a:spcPts val="300"/>
              </a:spcAft>
              <a:buFont typeface="Arial"/>
              <a:buChar char="•"/>
            </a:pPr>
            <a:r>
              <a:rPr lang="fr-FR" sz="1600" dirty="0"/>
              <a:t>« Collisions aviaires en aviation générale – Faire face aux grands rapaces » Note d’information technique – STAC, Constance Anelli </a:t>
            </a:r>
            <a:r>
              <a:rPr lang="fr-FR" sz="1600" dirty="0">
                <a:hlinkClick r:id="rId3"/>
              </a:rPr>
              <a:t>https://www.stac.aviation-civile.gouv.fr/fr/publications/collisions-aviaires-en-aviation-generale</a:t>
            </a:r>
            <a:r>
              <a:rPr lang="fr-FR" sz="1600" dirty="0"/>
              <a:t> </a:t>
            </a:r>
          </a:p>
          <a:p>
            <a:pPr algn="just">
              <a:spcAft>
                <a:spcPts val="300"/>
              </a:spcAft>
            </a:pPr>
            <a:endParaRPr lang="fr-FR" sz="1600" dirty="0"/>
          </a:p>
          <a:p>
            <a:pPr marL="285750" indent="-285750" algn="just">
              <a:spcAft>
                <a:spcPts val="300"/>
              </a:spcAft>
              <a:buFont typeface="Arial"/>
              <a:buChar char="•"/>
            </a:pPr>
            <a:r>
              <a:rPr lang="fr-FR" sz="1600" dirty="0"/>
              <a:t>« Risques aviaires – Conseils de cohabitation et de comportement du pilote de planeur » FFVV – Noel Bravo </a:t>
            </a:r>
            <a:r>
              <a:rPr lang="fr-FR" sz="1600" dirty="0">
                <a:hlinkClick r:id="rId4"/>
              </a:rPr>
              <a:t>https://www.acat-toulouse.org/uploads/media_items/risques-aviaires-conseils-de-cohabitation-et-de-comportement.original.pdf</a:t>
            </a:r>
            <a:r>
              <a:rPr lang="fr-FR" sz="1600" dirty="0"/>
              <a:t> </a:t>
            </a:r>
          </a:p>
          <a:p>
            <a:pPr algn="just">
              <a:spcAft>
                <a:spcPts val="300"/>
              </a:spcAft>
            </a:pPr>
            <a:endParaRPr lang="fr-FR" sz="1600" dirty="0"/>
          </a:p>
          <a:p>
            <a:pPr marL="285750" indent="-285750" algn="just">
              <a:spcAft>
                <a:spcPts val="300"/>
              </a:spcAft>
              <a:buFont typeface="Arial"/>
              <a:buChar char="•"/>
            </a:pPr>
            <a:r>
              <a:rPr lang="fr-FR" sz="1600" dirty="0"/>
              <a:t>Yohan Sassi. De l’individu au groupe : étude du comportement de vol des vautours fauves. 2023</a:t>
            </a:r>
            <a:r>
              <a:rPr lang="en-US" sz="1600" dirty="0"/>
              <a:t> </a:t>
            </a:r>
            <a:r>
              <a:rPr lang="en-US" sz="1600" dirty="0">
                <a:hlinkClick r:id="rId5"/>
              </a:rPr>
              <a:t>https://theses.hal.science/tel-05262046/document</a:t>
            </a:r>
            <a:r>
              <a:rPr lang="en-US" sz="1600" dirty="0"/>
              <a:t> </a:t>
            </a:r>
          </a:p>
          <a:p>
            <a:pPr marL="285750" indent="-285750" algn="just">
              <a:spcAft>
                <a:spcPts val="300"/>
              </a:spcAft>
              <a:buFont typeface="Arial"/>
              <a:buChar char="•"/>
            </a:pPr>
            <a:endParaRPr lang="en-US" sz="1600" dirty="0"/>
          </a:p>
          <a:p>
            <a:pPr marL="285750" indent="-285750" algn="just">
              <a:spcAft>
                <a:spcPts val="300"/>
              </a:spcAft>
              <a:buFont typeface="Arial"/>
              <a:buChar char="•"/>
            </a:pPr>
            <a:r>
              <a:rPr lang="en-US" sz="1600" dirty="0"/>
              <a:t>Document de principes des ZSM : </a:t>
            </a:r>
            <a:r>
              <a:rPr lang="en-US" sz="1600" dirty="0">
                <a:hlinkClick r:id="rId6"/>
              </a:rPr>
              <a:t>https://www.nouvelle-aquitaine.developpement-durable.gouv.fr/le-gypaete-barbu-a1738.html</a:t>
            </a:r>
            <a:r>
              <a:rPr lang="en-US" sz="1600" dirty="0"/>
              <a:t> </a:t>
            </a:r>
            <a:endParaRPr lang="fr-FR" sz="1600" dirty="0"/>
          </a:p>
          <a:p>
            <a:pPr marL="285750" indent="-285750" algn="just">
              <a:spcAft>
                <a:spcPts val="300"/>
              </a:spcAft>
              <a:buFont typeface="Arial"/>
              <a:buChar char="•"/>
            </a:pPr>
            <a:endParaRPr lang="fr-FR" sz="1600" dirty="0"/>
          </a:p>
        </p:txBody>
      </p:sp>
    </p:spTree>
    <p:extLst>
      <p:ext uri="{BB962C8B-B14F-4D97-AF65-F5344CB8AC3E}">
        <p14:creationId xmlns:p14="http://schemas.microsoft.com/office/powerpoint/2010/main" val="2980213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5850D0C6-BFDE-CE34-07D5-AEB39AF997B3}"/>
              </a:ext>
            </a:extLst>
          </p:cNvPr>
          <p:cNvSpPr/>
          <p:nvPr/>
        </p:nvSpPr>
        <p:spPr>
          <a:xfrm>
            <a:off x="324254" y="2212831"/>
            <a:ext cx="8458666" cy="434468"/>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0" algn="l"/>
              </a:tabLst>
            </a:pPr>
            <a:r>
              <a:rPr lang="fr-FR" sz="2800" b="1" strike="noStrike" cap="all" spc="-1">
                <a:solidFill>
                  <a:srgbClr val="000000"/>
                </a:solidFill>
                <a:latin typeface="Arial"/>
                <a:ea typeface="DejaVu Sans"/>
              </a:rPr>
              <a:t>MERCI DE VOTRE ATTENTION</a:t>
            </a:r>
          </a:p>
        </p:txBody>
      </p:sp>
      <p:sp>
        <p:nvSpPr>
          <p:cNvPr id="5" name="CustomShape 2">
            <a:extLst>
              <a:ext uri="{FF2B5EF4-FFF2-40B4-BE49-F238E27FC236}">
                <a16:creationId xmlns:a16="http://schemas.microsoft.com/office/drawing/2014/main" id="{DAEB831C-37DD-F68E-5478-D67C18658843}"/>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pic>
        <p:nvPicPr>
          <p:cNvPr id="6" name="Image 5">
            <a:extLst>
              <a:ext uri="{FF2B5EF4-FFF2-40B4-BE49-F238E27FC236}">
                <a16:creationId xmlns:a16="http://schemas.microsoft.com/office/drawing/2014/main" id="{E62EAC89-A0B1-DF46-5565-99B34C7B4039}"/>
              </a:ext>
            </a:extLst>
          </p:cNvPr>
          <p:cNvPicPr>
            <a:picLocks noChangeAspect="1"/>
          </p:cNvPicPr>
          <p:nvPr/>
        </p:nvPicPr>
        <p:blipFill>
          <a:blip r:embed="rId2"/>
          <a:stretch>
            <a:fillRect/>
          </a:stretch>
        </p:blipFill>
        <p:spPr>
          <a:xfrm>
            <a:off x="3478226" y="128229"/>
            <a:ext cx="1709857" cy="1709857"/>
          </a:xfrm>
          <a:prstGeom prst="rect">
            <a:avLst/>
          </a:prstGeom>
        </p:spPr>
      </p:pic>
      <p:sp>
        <p:nvSpPr>
          <p:cNvPr id="7" name="ZoneTexte 6">
            <a:extLst>
              <a:ext uri="{FF2B5EF4-FFF2-40B4-BE49-F238E27FC236}">
                <a16:creationId xmlns:a16="http://schemas.microsoft.com/office/drawing/2014/main" id="{1139C6C0-2430-FC77-2EB2-C20594289879}"/>
              </a:ext>
            </a:extLst>
          </p:cNvPr>
          <p:cNvSpPr txBox="1"/>
          <p:nvPr/>
        </p:nvSpPr>
        <p:spPr>
          <a:xfrm>
            <a:off x="421532" y="3190976"/>
            <a:ext cx="8361388" cy="1261884"/>
          </a:xfrm>
          <a:prstGeom prst="rect">
            <a:avLst/>
          </a:prstGeom>
          <a:noFill/>
        </p:spPr>
        <p:txBody>
          <a:bodyPr wrap="square" lIns="91440" tIns="45720" rIns="91440" bIns="45720" rtlCol="0" anchor="t">
            <a:spAutoFit/>
          </a:bodyPr>
          <a:lstStyle/>
          <a:p>
            <a:r>
              <a:rPr lang="fr-FR" sz="1400" b="1"/>
              <a:t>Contacts :</a:t>
            </a:r>
          </a:p>
          <a:p>
            <a:endParaRPr lang="fr-FR" b="1">
              <a:effectLst>
                <a:outerShdw blurRad="38100" dist="38100" dir="2700000" algn="tl">
                  <a:srgbClr val="000000">
                    <a:alpha val="43137"/>
                  </a:srgbClr>
                </a:outerShdw>
              </a:effectLst>
            </a:endParaRPr>
          </a:p>
          <a:p>
            <a:r>
              <a:rPr lang="fr-FR" sz="1400"/>
              <a:t>DREAL Nouvelle Aquitaine - PNA Gypaète barbu : </a:t>
            </a:r>
            <a:r>
              <a:rPr lang="fr-FR" sz="1400" i="1">
                <a:hlinkClick r:id="rId3"/>
              </a:rPr>
              <a:t>arnaud.delbary@developpement-durable.gouv.fr</a:t>
            </a:r>
            <a:endParaRPr lang="fr-FR" sz="1400" i="1"/>
          </a:p>
          <a:p>
            <a:r>
              <a:rPr lang="fr-FR" sz="1400"/>
              <a:t>LPO - Animation PNA Gypaète barbu secteur Pyrénées : </a:t>
            </a:r>
            <a:r>
              <a:rPr lang="fr-FR" sz="1400" i="1">
                <a:hlinkClick r:id="rId4">
                  <a:extLst>
                    <a:ext uri="{A12FA001-AC4F-418D-AE19-62706E023703}">
                      <ahyp:hlinkClr xmlns:ahyp="http://schemas.microsoft.com/office/drawing/2018/hyperlinkcolor" val="tx"/>
                    </a:ext>
                  </a:extLst>
                </a:hlinkClick>
              </a:rPr>
              <a:t>helene.loustau@lpo.fr</a:t>
            </a:r>
            <a:endParaRPr lang="fr-FR" sz="1400" i="1"/>
          </a:p>
          <a:p>
            <a:r>
              <a:rPr lang="fr-FR" sz="1400"/>
              <a:t>DGAC/STAC </a:t>
            </a:r>
            <a:r>
              <a:rPr lang="fr-FR" sz="1600"/>
              <a:t>: </a:t>
            </a:r>
            <a:r>
              <a:rPr lang="fr-FR" sz="1400" i="1">
                <a:hlinkClick r:id="rId5"/>
              </a:rPr>
              <a:t>stac-biodiversite-bf@aviation-civile.gouv.fr</a:t>
            </a:r>
            <a:endParaRPr lang="fr-FR" sz="1200" i="1"/>
          </a:p>
        </p:txBody>
      </p:sp>
    </p:spTree>
    <p:extLst>
      <p:ext uri="{BB962C8B-B14F-4D97-AF65-F5344CB8AC3E}">
        <p14:creationId xmlns:p14="http://schemas.microsoft.com/office/powerpoint/2010/main" val="2626743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D5FA6-42F8-79E5-BF8F-E211080382FE}"/>
              </a:ext>
            </a:extLst>
          </p:cNvPr>
          <p:cNvPicPr>
            <a:picLocks noChangeAspect="1"/>
          </p:cNvPicPr>
          <p:nvPr/>
        </p:nvPicPr>
        <p:blipFill>
          <a:blip r:embed="rId2"/>
          <a:stretch>
            <a:fillRect/>
          </a:stretch>
        </p:blipFill>
        <p:spPr>
          <a:xfrm>
            <a:off x="2818502" y="84320"/>
            <a:ext cx="3506997" cy="4618845"/>
          </a:xfrm>
          <a:prstGeom prst="rect">
            <a:avLst/>
          </a:prstGeom>
        </p:spPr>
      </p:pic>
    </p:spTree>
    <p:extLst>
      <p:ext uri="{BB962C8B-B14F-4D97-AF65-F5344CB8AC3E}">
        <p14:creationId xmlns:p14="http://schemas.microsoft.com/office/powerpoint/2010/main" val="218408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4</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3" name="ZoneTexte 2">
            <a:extLst>
              <a:ext uri="{FF2B5EF4-FFF2-40B4-BE49-F238E27FC236}">
                <a16:creationId xmlns:a16="http://schemas.microsoft.com/office/drawing/2014/main" id="{5467F7B2-8CBC-1B50-59FE-C2DB54504353}"/>
              </a:ext>
            </a:extLst>
          </p:cNvPr>
          <p:cNvSpPr txBox="1"/>
          <p:nvPr/>
        </p:nvSpPr>
        <p:spPr>
          <a:xfrm>
            <a:off x="1880681" y="239949"/>
            <a:ext cx="6902239" cy="707886"/>
          </a:xfrm>
          <a:prstGeom prst="rect">
            <a:avLst/>
          </a:prstGeom>
          <a:noFill/>
        </p:spPr>
        <p:txBody>
          <a:bodyPr wrap="square" rtlCol="0">
            <a:spAutoFit/>
          </a:bodyPr>
          <a:lstStyle/>
          <a:p>
            <a:pPr algn="ctr"/>
            <a:r>
              <a:rPr lang="fr-FR" sz="2000" b="1"/>
              <a:t>LE SERVICE TECHNIQUE DE L’AVIATION CIVILE (STAC)</a:t>
            </a:r>
          </a:p>
        </p:txBody>
      </p:sp>
      <p:sp>
        <p:nvSpPr>
          <p:cNvPr id="5" name="ZoneTexte 4">
            <a:extLst>
              <a:ext uri="{FF2B5EF4-FFF2-40B4-BE49-F238E27FC236}">
                <a16:creationId xmlns:a16="http://schemas.microsoft.com/office/drawing/2014/main" id="{7A7CC8A0-37FF-3DEF-DD12-1934EF4B9933}"/>
              </a:ext>
            </a:extLst>
          </p:cNvPr>
          <p:cNvSpPr txBox="1"/>
          <p:nvPr/>
        </p:nvSpPr>
        <p:spPr>
          <a:xfrm>
            <a:off x="361080" y="1090361"/>
            <a:ext cx="8421840" cy="2862322"/>
          </a:xfrm>
          <a:prstGeom prst="rect">
            <a:avLst/>
          </a:prstGeom>
          <a:noFill/>
        </p:spPr>
        <p:txBody>
          <a:bodyPr wrap="square" lIns="91440" tIns="45720" rIns="91440" bIns="45720" rtlCol="0" anchor="t">
            <a:spAutoFit/>
          </a:bodyPr>
          <a:lstStyle/>
          <a:p>
            <a:r>
              <a:rPr lang="fr-FR"/>
              <a:t>Equipe « Gestion du Risque Animalier et de la Biodiversité »</a:t>
            </a:r>
          </a:p>
          <a:p>
            <a:r>
              <a:rPr lang="fr-FR"/>
              <a:t>4 personnes basées à Toulouse</a:t>
            </a:r>
          </a:p>
          <a:p>
            <a:endParaRPr lang="fr-FR"/>
          </a:p>
          <a:p>
            <a:r>
              <a:rPr lang="fr-FR"/>
              <a:t>En charge de : </a:t>
            </a:r>
          </a:p>
          <a:p>
            <a:pPr marL="260350" lvl="1" indent="-285750">
              <a:buFont typeface="Arial" panose="020B0604020202020204" pitchFamily="34" charset="0"/>
              <a:buChar char="•"/>
            </a:pPr>
            <a:r>
              <a:rPr lang="fr-FR"/>
              <a:t>Appui technique pour les exploitants, la DSAC et le ministère des Armées (avis techniques, expertises) </a:t>
            </a:r>
          </a:p>
          <a:p>
            <a:pPr marL="260350" lvl="1" indent="-285750">
              <a:buFont typeface="Arial" panose="020B0604020202020204" pitchFamily="34" charset="0"/>
              <a:buChar char="•"/>
            </a:pPr>
            <a:r>
              <a:rPr lang="fr-FR"/>
              <a:t>Gestion de la base de données des événements animaliers (PICA) </a:t>
            </a:r>
          </a:p>
          <a:p>
            <a:pPr marL="260350" lvl="1" indent="-285750">
              <a:buFont typeface="Arial" panose="020B0604020202020204" pitchFamily="34" charset="0"/>
              <a:buChar char="•"/>
            </a:pPr>
            <a:r>
              <a:rPr lang="fr-FR"/>
              <a:t>Participation aux groupes internationaux (réglementations, recommandations)</a:t>
            </a:r>
          </a:p>
          <a:p>
            <a:pPr marL="260350" lvl="1" indent="-285750">
              <a:buFont typeface="Arial" panose="020B0604020202020204" pitchFamily="34" charset="0"/>
              <a:buChar char="•"/>
            </a:pPr>
            <a:r>
              <a:rPr lang="fr-FR"/>
              <a:t>Mise en œuvre du plan d’actions biodiversité de la DGAC</a:t>
            </a:r>
          </a:p>
          <a:p>
            <a:pPr marL="260350" lvl="1" indent="-285750">
              <a:buFont typeface="Arial" panose="020B0604020202020204" pitchFamily="34" charset="0"/>
              <a:buChar char="•"/>
            </a:pPr>
            <a:r>
              <a:rPr lang="fr-FR">
                <a:solidFill>
                  <a:schemeClr val="tx1"/>
                </a:solidFill>
              </a:rPr>
              <a:t>Sensibilisation/Formations et Diffusion de bonnes pratiques</a:t>
            </a:r>
          </a:p>
        </p:txBody>
      </p:sp>
      <p:sp>
        <p:nvSpPr>
          <p:cNvPr id="7" name="ZoneTexte 6">
            <a:extLst>
              <a:ext uri="{FF2B5EF4-FFF2-40B4-BE49-F238E27FC236}">
                <a16:creationId xmlns:a16="http://schemas.microsoft.com/office/drawing/2014/main" id="{3E34ECA5-2B42-3A3C-7266-5ECF92F7E8E4}"/>
              </a:ext>
            </a:extLst>
          </p:cNvPr>
          <p:cNvSpPr txBox="1"/>
          <p:nvPr/>
        </p:nvSpPr>
        <p:spPr>
          <a:xfrm>
            <a:off x="361080" y="4095209"/>
            <a:ext cx="8421840" cy="738664"/>
          </a:xfrm>
          <a:prstGeom prst="rect">
            <a:avLst/>
          </a:prstGeom>
          <a:noFill/>
        </p:spPr>
        <p:txBody>
          <a:bodyPr wrap="square">
            <a:spAutoFit/>
          </a:bodyPr>
          <a:lstStyle/>
          <a:p>
            <a:pPr algn="ctr"/>
            <a:r>
              <a:rPr lang="fr-FR" sz="1400" i="1">
                <a:solidFill>
                  <a:srgbClr val="0070C0"/>
                </a:solidFill>
                <a:hlinkClick r:id="rId3">
                  <a:extLst>
                    <a:ext uri="{A12FA001-AC4F-418D-AE19-62706E023703}">
                      <ahyp:hlinkClr xmlns:ahyp="http://schemas.microsoft.com/office/drawing/2018/hyperlinkcolor" val="tx"/>
                    </a:ext>
                  </a:extLst>
                </a:hlinkClick>
              </a:rPr>
              <a:t>https://www.stac.aviation-civile.gouv.fr/fr/environnement/aeroports-biodiversite</a:t>
            </a:r>
            <a:endParaRPr lang="fr-FR" sz="1400" i="1">
              <a:solidFill>
                <a:srgbClr val="0070C0"/>
              </a:solidFill>
            </a:endParaRPr>
          </a:p>
          <a:p>
            <a:pPr algn="ctr"/>
            <a:r>
              <a:rPr lang="fr-FR" sz="1400" i="1">
                <a:solidFill>
                  <a:srgbClr val="0070C0"/>
                </a:solidFill>
                <a:hlinkClick r:id="rId4">
                  <a:extLst>
                    <a:ext uri="{A12FA001-AC4F-418D-AE19-62706E023703}">
                      <ahyp:hlinkClr xmlns:ahyp="http://schemas.microsoft.com/office/drawing/2018/hyperlinkcolor" val="tx"/>
                    </a:ext>
                  </a:extLst>
                </a:hlinkClick>
              </a:rPr>
              <a:t>https://www.stac.aviation-civile.gouv.fr/fr/securite-aerodromes/gestion-risque-animalier</a:t>
            </a:r>
            <a:endParaRPr lang="fr-FR" sz="1400" i="1">
              <a:solidFill>
                <a:srgbClr val="0070C0"/>
              </a:solidFill>
            </a:endParaRPr>
          </a:p>
          <a:p>
            <a:pPr algn="ctr"/>
            <a:endParaRPr lang="fr-FR" sz="1400" i="1">
              <a:solidFill>
                <a:srgbClr val="0070C0"/>
              </a:solidFill>
            </a:endParaRPr>
          </a:p>
        </p:txBody>
      </p:sp>
    </p:spTree>
    <p:extLst>
      <p:ext uri="{BB962C8B-B14F-4D97-AF65-F5344CB8AC3E}">
        <p14:creationId xmlns:p14="http://schemas.microsoft.com/office/powerpoint/2010/main" val="35166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5</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3" name="ZoneTexte 2">
            <a:extLst>
              <a:ext uri="{FF2B5EF4-FFF2-40B4-BE49-F238E27FC236}">
                <a16:creationId xmlns:a16="http://schemas.microsoft.com/office/drawing/2014/main" id="{5467F7B2-8CBC-1B50-59FE-C2DB54504353}"/>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SECURITE – COLLISIONS ANIMALIERES</a:t>
            </a:r>
          </a:p>
        </p:txBody>
      </p:sp>
      <p:sp>
        <p:nvSpPr>
          <p:cNvPr id="5" name="ZoneTexte 4">
            <a:extLst>
              <a:ext uri="{FF2B5EF4-FFF2-40B4-BE49-F238E27FC236}">
                <a16:creationId xmlns:a16="http://schemas.microsoft.com/office/drawing/2014/main" id="{D34C081F-23D1-2403-4745-46BE6D4D3CF9}"/>
              </a:ext>
            </a:extLst>
          </p:cNvPr>
          <p:cNvSpPr txBox="1"/>
          <p:nvPr/>
        </p:nvSpPr>
        <p:spPr>
          <a:xfrm>
            <a:off x="348343" y="1045029"/>
            <a:ext cx="5915657" cy="1200329"/>
          </a:xfrm>
          <a:prstGeom prst="rect">
            <a:avLst/>
          </a:prstGeom>
          <a:noFill/>
        </p:spPr>
        <p:txBody>
          <a:bodyPr wrap="square" rtlCol="0">
            <a:spAutoFit/>
          </a:bodyPr>
          <a:lstStyle/>
          <a:p>
            <a:pPr marL="285750" indent="-285750">
              <a:buFont typeface="Arial" panose="020B0604020202020204" pitchFamily="34" charset="0"/>
              <a:buChar char="•"/>
            </a:pPr>
            <a:r>
              <a:rPr lang="fr-FR"/>
              <a:t>Plus de 1000 collisions par an en France métropolitaine (tout trafic).</a:t>
            </a:r>
          </a:p>
          <a:p>
            <a:pPr marL="285750" indent="-285750">
              <a:buFont typeface="Arial" panose="020B0604020202020204" pitchFamily="34" charset="0"/>
              <a:buChar char="•"/>
            </a:pPr>
            <a:r>
              <a:rPr lang="fr-FR"/>
              <a:t>Environ 40% avec des rapaces. </a:t>
            </a:r>
          </a:p>
          <a:p>
            <a:pPr marL="285750" indent="-285750">
              <a:buFont typeface="Arial" panose="020B0604020202020204" pitchFamily="34" charset="0"/>
              <a:buChar char="•"/>
            </a:pPr>
            <a:r>
              <a:rPr lang="fr-FR"/>
              <a:t>Majoritairement au décollage et à l’atterrissage.</a:t>
            </a:r>
          </a:p>
        </p:txBody>
      </p:sp>
      <p:pic>
        <p:nvPicPr>
          <p:cNvPr id="9" name="Image 8">
            <a:extLst>
              <a:ext uri="{FF2B5EF4-FFF2-40B4-BE49-F238E27FC236}">
                <a16:creationId xmlns:a16="http://schemas.microsoft.com/office/drawing/2014/main" id="{BEE112AE-CE9E-7895-0F94-9C289F6F6F95}"/>
              </a:ext>
            </a:extLst>
          </p:cNvPr>
          <p:cNvPicPr>
            <a:picLocks noChangeAspect="1"/>
          </p:cNvPicPr>
          <p:nvPr/>
        </p:nvPicPr>
        <p:blipFill>
          <a:blip r:embed="rId3"/>
          <a:stretch>
            <a:fillRect/>
          </a:stretch>
        </p:blipFill>
        <p:spPr>
          <a:xfrm>
            <a:off x="6440889" y="891053"/>
            <a:ext cx="2419830" cy="3393564"/>
          </a:xfrm>
          <a:prstGeom prst="rect">
            <a:avLst/>
          </a:prstGeom>
        </p:spPr>
      </p:pic>
      <p:grpSp>
        <p:nvGrpSpPr>
          <p:cNvPr id="12" name="Groupe 11">
            <a:extLst>
              <a:ext uri="{FF2B5EF4-FFF2-40B4-BE49-F238E27FC236}">
                <a16:creationId xmlns:a16="http://schemas.microsoft.com/office/drawing/2014/main" id="{A61971D4-70B3-6E8C-CA19-2ADBEC438004}"/>
              </a:ext>
            </a:extLst>
          </p:cNvPr>
          <p:cNvGrpSpPr/>
          <p:nvPr/>
        </p:nvGrpSpPr>
        <p:grpSpPr>
          <a:xfrm>
            <a:off x="348343" y="2571750"/>
            <a:ext cx="6132474" cy="2031325"/>
            <a:chOff x="348343" y="2488514"/>
            <a:chExt cx="6132474" cy="2031325"/>
          </a:xfrm>
        </p:grpSpPr>
        <p:pic>
          <p:nvPicPr>
            <p:cNvPr id="10" name="Image 9">
              <a:extLst>
                <a:ext uri="{FF2B5EF4-FFF2-40B4-BE49-F238E27FC236}">
                  <a16:creationId xmlns:a16="http://schemas.microsoft.com/office/drawing/2014/main" id="{6B9E6730-FF2C-4440-D717-4FD3D6FC3297}"/>
                </a:ext>
              </a:extLst>
            </p:cNvPr>
            <p:cNvPicPr>
              <a:picLocks noChangeAspect="1"/>
            </p:cNvPicPr>
            <p:nvPr/>
          </p:nvPicPr>
          <p:blipFill>
            <a:blip r:embed="rId4"/>
            <a:srcRect b="8030"/>
            <a:stretch/>
          </p:blipFill>
          <p:spPr>
            <a:xfrm>
              <a:off x="348343" y="2571750"/>
              <a:ext cx="2242783" cy="1948089"/>
            </a:xfrm>
            <a:prstGeom prst="rect">
              <a:avLst/>
            </a:prstGeom>
          </p:spPr>
        </p:pic>
        <p:sp>
          <p:nvSpPr>
            <p:cNvPr id="11" name="ZoneTexte 10">
              <a:extLst>
                <a:ext uri="{FF2B5EF4-FFF2-40B4-BE49-F238E27FC236}">
                  <a16:creationId xmlns:a16="http://schemas.microsoft.com/office/drawing/2014/main" id="{9C922BF5-3EE4-7F85-E931-999AFF42CF13}"/>
                </a:ext>
              </a:extLst>
            </p:cNvPr>
            <p:cNvSpPr txBox="1"/>
            <p:nvPr/>
          </p:nvSpPr>
          <p:spPr>
            <a:xfrm>
              <a:off x="2663182" y="2488514"/>
              <a:ext cx="3817635" cy="1754326"/>
            </a:xfrm>
            <a:prstGeom prst="rect">
              <a:avLst/>
            </a:prstGeom>
            <a:noFill/>
          </p:spPr>
          <p:txBody>
            <a:bodyPr wrap="square" lIns="91440" tIns="45720" rIns="91440" bIns="45720" rtlCol="0" anchor="t">
              <a:spAutoFit/>
            </a:bodyPr>
            <a:lstStyle/>
            <a:p>
              <a:pPr algn="ctr"/>
              <a:r>
                <a:rPr lang="fr-FR" b="1"/>
                <a:t>En 2024, en Occitanie, trafic aviation générale : </a:t>
              </a:r>
              <a:endParaRPr lang="en-US"/>
            </a:p>
            <a:p>
              <a:endParaRPr lang="fr-FR"/>
            </a:p>
            <a:p>
              <a:pPr marL="285750" indent="-285750">
                <a:buFont typeface="Arial" panose="020B0604020202020204" pitchFamily="34" charset="0"/>
                <a:buChar char="•"/>
              </a:pPr>
              <a:r>
                <a:rPr lang="fr-FR"/>
                <a:t>Environ 30 collisions</a:t>
              </a:r>
            </a:p>
            <a:p>
              <a:pPr marL="285750" indent="-285750">
                <a:buFont typeface="Arial" panose="020B0604020202020204" pitchFamily="34" charset="0"/>
                <a:buChar char="•"/>
              </a:pPr>
              <a:r>
                <a:rPr lang="fr-FR"/>
                <a:t>38% rapaces, 14% pigeons/ tourterelles</a:t>
              </a:r>
            </a:p>
          </p:txBody>
        </p:sp>
      </p:grpSp>
      <p:sp>
        <p:nvSpPr>
          <p:cNvPr id="4" name="TextBox 3">
            <a:extLst>
              <a:ext uri="{FF2B5EF4-FFF2-40B4-BE49-F238E27FC236}">
                <a16:creationId xmlns:a16="http://schemas.microsoft.com/office/drawing/2014/main" id="{A14C2BC8-E7B1-5C1C-AE4A-526444303FB0}"/>
              </a:ext>
            </a:extLst>
          </p:cNvPr>
          <p:cNvSpPr txBox="1"/>
          <p:nvPr/>
        </p:nvSpPr>
        <p:spPr>
          <a:xfrm>
            <a:off x="6840568" y="4151568"/>
            <a:ext cx="22987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2">
                    <a:lumMod val="60000"/>
                    <a:lumOff val="40000"/>
                  </a:schemeClr>
                </a:solidFill>
                <a:ea typeface="+mn-lt"/>
                <a:cs typeface="+mn-lt"/>
                <a:hlinkClick r:id="rId5">
                  <a:extLst>
                    <a:ext uri="{A12FA001-AC4F-418D-AE19-62706E023703}">
                      <ahyp:hlinkClr xmlns:ahyp="http://schemas.microsoft.com/office/drawing/2018/hyperlinkcolor" val="tx"/>
                    </a:ext>
                  </a:extLst>
                </a:hlinkClick>
              </a:rPr>
              <a:t>Bulletin statistique 2024</a:t>
            </a:r>
            <a:endParaRPr lang="en-US" sz="1200">
              <a:solidFill>
                <a:schemeClr val="tx2">
                  <a:lumMod val="60000"/>
                  <a:lumOff val="40000"/>
                </a:schemeClr>
              </a:solid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61524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6</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2F030AED-0951-E3D2-1948-42D2343122BB}"/>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SECURITE – GRANDS RAPACES</a:t>
            </a:r>
          </a:p>
        </p:txBody>
      </p:sp>
      <p:sp>
        <p:nvSpPr>
          <p:cNvPr id="3" name="ZoneTexte 2">
            <a:extLst>
              <a:ext uri="{FF2B5EF4-FFF2-40B4-BE49-F238E27FC236}">
                <a16:creationId xmlns:a16="http://schemas.microsoft.com/office/drawing/2014/main" id="{76A3AE46-5F63-7BFE-ECC9-8000AECE17C5}"/>
              </a:ext>
            </a:extLst>
          </p:cNvPr>
          <p:cNvSpPr txBox="1"/>
          <p:nvPr/>
        </p:nvSpPr>
        <p:spPr>
          <a:xfrm>
            <a:off x="374990" y="911655"/>
            <a:ext cx="7120092" cy="1384995"/>
          </a:xfrm>
          <a:prstGeom prst="rect">
            <a:avLst/>
          </a:prstGeom>
          <a:noFill/>
        </p:spPr>
        <p:txBody>
          <a:bodyPr wrap="square" lIns="91440" tIns="45720" rIns="91440" bIns="45720" rtlCol="0" anchor="t">
            <a:spAutoFit/>
          </a:bodyPr>
          <a:lstStyle/>
          <a:p>
            <a:r>
              <a:rPr lang="fr-FR" sz="1200">
                <a:latin typeface="Arial"/>
                <a:cs typeface="Arial"/>
              </a:rPr>
              <a:t>Collision avec les grands rapaces plus rares mais peuvent être graves :</a:t>
            </a:r>
          </a:p>
          <a:p>
            <a:pPr marL="285750" indent="-285750">
              <a:buFont typeface="Arial" panose="020B0604020202020204" pitchFamily="34" charset="0"/>
              <a:buChar char="•"/>
            </a:pPr>
            <a:r>
              <a:rPr lang="fr-FR" sz="1200">
                <a:latin typeface="Arial"/>
                <a:cs typeface="Arial"/>
              </a:rPr>
              <a:t>Grande envergure des espèces </a:t>
            </a:r>
          </a:p>
          <a:p>
            <a:pPr marL="285750" indent="-285750">
              <a:buFont typeface="Arial" panose="020B0604020202020204" pitchFamily="34" charset="0"/>
              <a:buChar char="•"/>
            </a:pPr>
            <a:r>
              <a:rPr lang="fr-FR" sz="1200">
                <a:latin typeface="Arial"/>
                <a:cs typeface="Arial"/>
              </a:rPr>
              <a:t>Comportement imprévisible des espèces, notamment en période de reproduction</a:t>
            </a:r>
          </a:p>
          <a:p>
            <a:pPr marL="285750" indent="-285750">
              <a:buFont typeface="Arial" panose="020B0604020202020204" pitchFamily="34" charset="0"/>
              <a:buChar char="•"/>
            </a:pPr>
            <a:r>
              <a:rPr lang="fr-FR" sz="1200">
                <a:latin typeface="Arial"/>
                <a:cs typeface="Arial"/>
              </a:rPr>
              <a:t>Vols dans les massifs montagneux</a:t>
            </a:r>
          </a:p>
          <a:p>
            <a:pPr marL="285750" indent="-285750">
              <a:buFont typeface="Arial" panose="020B0604020202020204" pitchFamily="34" charset="0"/>
              <a:buChar char="•"/>
            </a:pPr>
            <a:endParaRPr lang="fr-FR" sz="1200">
              <a:latin typeface="Arial"/>
              <a:cs typeface="Arial"/>
            </a:endParaRPr>
          </a:p>
          <a:p>
            <a:r>
              <a:rPr lang="fr-FR" sz="1200">
                <a:latin typeface="Arial"/>
                <a:cs typeface="Arial"/>
              </a:rPr>
              <a:t>Plusieurs accidents dans les massifs témoignent de ce risque. </a:t>
            </a:r>
          </a:p>
          <a:p>
            <a:r>
              <a:rPr lang="fr-FR" sz="1200">
                <a:solidFill>
                  <a:srgbClr val="0070C0"/>
                </a:solidFill>
                <a:latin typeface="Arial"/>
                <a:cs typeface="Arial"/>
                <a:hlinkClick r:id="rId3">
                  <a:extLst>
                    <a:ext uri="{A12FA001-AC4F-418D-AE19-62706E023703}">
                      <ahyp:hlinkClr xmlns:ahyp="http://schemas.microsoft.com/office/drawing/2018/hyperlinkcolor" val="tx"/>
                    </a:ext>
                  </a:extLst>
                </a:hlinkClick>
              </a:rPr>
              <a:t>Note d’information technique</a:t>
            </a:r>
            <a:r>
              <a:rPr lang="fr-FR" sz="1200">
                <a:latin typeface="Arial"/>
                <a:cs typeface="Arial"/>
              </a:rPr>
              <a:t> du STAC créée en 2016 à la suite d'accidents mortels </a:t>
            </a:r>
          </a:p>
        </p:txBody>
      </p:sp>
      <p:sp>
        <p:nvSpPr>
          <p:cNvPr id="7" name="ZoneTexte 6">
            <a:extLst>
              <a:ext uri="{FF2B5EF4-FFF2-40B4-BE49-F238E27FC236}">
                <a16:creationId xmlns:a16="http://schemas.microsoft.com/office/drawing/2014/main" id="{12927578-E8E2-083A-5875-C98D0FF002E5}"/>
              </a:ext>
            </a:extLst>
          </p:cNvPr>
          <p:cNvSpPr txBox="1"/>
          <p:nvPr/>
        </p:nvSpPr>
        <p:spPr>
          <a:xfrm>
            <a:off x="379373" y="4047495"/>
            <a:ext cx="8421840" cy="646331"/>
          </a:xfrm>
          <a:prstGeom prst="rect">
            <a:avLst/>
          </a:prstGeom>
          <a:solidFill>
            <a:schemeClr val="bg1">
              <a:lumMod val="95000"/>
            </a:schemeClr>
          </a:solidFill>
        </p:spPr>
        <p:txBody>
          <a:bodyPr wrap="square">
            <a:spAutoFit/>
          </a:bodyPr>
          <a:lstStyle/>
          <a:p>
            <a:pPr algn="just"/>
            <a:r>
              <a:rPr lang="fr-FR" sz="1200">
                <a:effectLst/>
                <a:latin typeface="Marianne" panose="02000000000000000000" pitchFamily="50" charset="0"/>
              </a:rPr>
              <a:t>16/01/2016, </a:t>
            </a:r>
            <a:r>
              <a:rPr lang="fr-FR" sz="1200" b="1">
                <a:effectLst/>
                <a:latin typeface="Marianne" panose="02000000000000000000" pitchFamily="50" charset="0"/>
              </a:rPr>
              <a:t>bord d’attaque de l’aile gauche d’un TB-20 heurté par un vautour fauve</a:t>
            </a:r>
            <a:r>
              <a:rPr lang="fr-FR" sz="1200">
                <a:effectLst/>
                <a:latin typeface="Marianne" panose="02000000000000000000" pitchFamily="50" charset="0"/>
              </a:rPr>
              <a:t> lors d’un vol à vue au-dessus du parc naturel espagnol de la « </a:t>
            </a:r>
            <a:r>
              <a:rPr lang="fr-FR" sz="1200" err="1">
                <a:effectLst/>
                <a:latin typeface="Marianne" panose="02000000000000000000" pitchFamily="50" charset="0"/>
              </a:rPr>
              <a:t>Serrania</a:t>
            </a:r>
            <a:r>
              <a:rPr lang="fr-FR" sz="1200">
                <a:effectLst/>
                <a:latin typeface="Marianne" panose="02000000000000000000" pitchFamily="50" charset="0"/>
              </a:rPr>
              <a:t> de Cuenca ». La collision aviaire a provoqué la </a:t>
            </a:r>
            <a:r>
              <a:rPr lang="fr-FR" sz="1200" b="1">
                <a:effectLst/>
                <a:latin typeface="Marianne" panose="02000000000000000000" pitchFamily="50" charset="0"/>
              </a:rPr>
              <a:t>perte de l’appareil et le décès de ses 4 occupants</a:t>
            </a:r>
            <a:r>
              <a:rPr lang="fr-FR" sz="1200" b="1">
                <a:latin typeface="Marianne" panose="02000000000000000000" pitchFamily="50" charset="0"/>
              </a:rPr>
              <a:t>.</a:t>
            </a:r>
          </a:p>
        </p:txBody>
      </p:sp>
      <p:grpSp>
        <p:nvGrpSpPr>
          <p:cNvPr id="13" name="Groupe 12">
            <a:extLst>
              <a:ext uri="{FF2B5EF4-FFF2-40B4-BE49-F238E27FC236}">
                <a16:creationId xmlns:a16="http://schemas.microsoft.com/office/drawing/2014/main" id="{7784FDB3-4ADE-79BE-BCD7-D72898A6A499}"/>
              </a:ext>
            </a:extLst>
          </p:cNvPr>
          <p:cNvGrpSpPr/>
          <p:nvPr/>
        </p:nvGrpSpPr>
        <p:grpSpPr>
          <a:xfrm>
            <a:off x="370766" y="2390920"/>
            <a:ext cx="8398751" cy="1569660"/>
            <a:chOff x="361080" y="2936828"/>
            <a:chExt cx="8398751" cy="1569660"/>
          </a:xfrm>
        </p:grpSpPr>
        <p:pic>
          <p:nvPicPr>
            <p:cNvPr id="11" name="Image 10">
              <a:extLst>
                <a:ext uri="{FF2B5EF4-FFF2-40B4-BE49-F238E27FC236}">
                  <a16:creationId xmlns:a16="http://schemas.microsoft.com/office/drawing/2014/main" id="{DD0F957C-F1D6-6BD4-EA86-62C42831E904}"/>
                </a:ext>
              </a:extLst>
            </p:cNvPr>
            <p:cNvPicPr>
              <a:picLocks noChangeAspect="1"/>
            </p:cNvPicPr>
            <p:nvPr/>
          </p:nvPicPr>
          <p:blipFill rotWithShape="1">
            <a:blip r:embed="rId4"/>
            <a:srcRect l="4022" t="44724" r="582" b="9117"/>
            <a:stretch/>
          </p:blipFill>
          <p:spPr>
            <a:xfrm>
              <a:off x="4572000" y="3135184"/>
              <a:ext cx="4187831" cy="1257057"/>
            </a:xfrm>
            <a:prstGeom prst="rect">
              <a:avLst/>
            </a:prstGeom>
          </p:spPr>
        </p:pic>
        <p:sp>
          <p:nvSpPr>
            <p:cNvPr id="12" name="ZoneTexte 11">
              <a:extLst>
                <a:ext uri="{FF2B5EF4-FFF2-40B4-BE49-F238E27FC236}">
                  <a16:creationId xmlns:a16="http://schemas.microsoft.com/office/drawing/2014/main" id="{12927578-E8E2-083A-5875-C98D0FF002E5}"/>
                </a:ext>
              </a:extLst>
            </p:cNvPr>
            <p:cNvSpPr txBox="1"/>
            <p:nvPr/>
          </p:nvSpPr>
          <p:spPr>
            <a:xfrm>
              <a:off x="361080" y="2936828"/>
              <a:ext cx="4209840" cy="1569660"/>
            </a:xfrm>
            <a:prstGeom prst="rect">
              <a:avLst/>
            </a:prstGeom>
            <a:solidFill>
              <a:schemeClr val="bg1">
                <a:lumMod val="95000"/>
              </a:schemeClr>
            </a:solidFill>
          </p:spPr>
          <p:txBody>
            <a:bodyPr wrap="square">
              <a:spAutoFit/>
            </a:bodyPr>
            <a:lstStyle/>
            <a:p>
              <a:pPr algn="just"/>
              <a:r>
                <a:rPr lang="fr-FR" sz="1200" b="1" strike="noStrike" spc="-1">
                  <a:latin typeface="Marianne" panose="02000000000000000000" pitchFamily="50" charset="0"/>
                </a:rPr>
                <a:t>Vol planeur d’instruction</a:t>
              </a:r>
              <a:r>
                <a:rPr lang="fr-FR" sz="1200" spc="-1">
                  <a:latin typeface="Marianne" panose="02000000000000000000" pitchFamily="50" charset="0"/>
                </a:rPr>
                <a:t>, </a:t>
              </a:r>
              <a:r>
                <a:rPr lang="fr-FR" sz="1200">
                  <a:effectLst/>
                  <a:latin typeface="Marianne" panose="02000000000000000000" pitchFamily="50" charset="0"/>
                </a:rPr>
                <a:t>Mont </a:t>
              </a:r>
              <a:r>
                <a:rPr lang="fr-FR" sz="1200" err="1">
                  <a:effectLst/>
                  <a:latin typeface="Marianne" panose="02000000000000000000" pitchFamily="50" charset="0"/>
                </a:rPr>
                <a:t>Valier</a:t>
              </a:r>
              <a:r>
                <a:rPr lang="fr-FR" sz="1200">
                  <a:latin typeface="Marianne" panose="02000000000000000000" pitchFamily="50" charset="0"/>
                </a:rPr>
                <a:t>. </a:t>
              </a:r>
              <a:r>
                <a:rPr lang="fr-FR" sz="1200">
                  <a:effectLst/>
                  <a:latin typeface="Marianne" panose="02000000000000000000" pitchFamily="50" charset="0"/>
                </a:rPr>
                <a:t>30/07/2003. L’instructeur indique qu’alors que le planeur est en spirale à gauche dans une </a:t>
              </a:r>
              <a:r>
                <a:rPr lang="fr-FR" sz="1200" b="1">
                  <a:effectLst/>
                  <a:latin typeface="Marianne" panose="02000000000000000000" pitchFamily="50" charset="0"/>
                </a:rPr>
                <a:t>ascendance près du relief</a:t>
              </a:r>
              <a:r>
                <a:rPr lang="fr-FR" sz="1200">
                  <a:effectLst/>
                  <a:latin typeface="Marianne" panose="02000000000000000000" pitchFamily="50" charset="0"/>
                </a:rPr>
                <a:t>, </a:t>
              </a:r>
              <a:r>
                <a:rPr lang="fr-FR" sz="1200" b="1">
                  <a:effectLst/>
                  <a:latin typeface="Marianne" panose="02000000000000000000" pitchFamily="50" charset="0"/>
                </a:rPr>
                <a:t>un des vautours évoluant au-dessus de l'aéronef replie brusquement ses ailes et plonge</a:t>
              </a:r>
              <a:r>
                <a:rPr lang="fr-FR" sz="1200">
                  <a:effectLst/>
                  <a:latin typeface="Marianne" panose="02000000000000000000" pitchFamily="50" charset="0"/>
                </a:rPr>
                <a:t>. </a:t>
              </a:r>
              <a:r>
                <a:rPr lang="fr-FR" sz="1200" b="1">
                  <a:effectLst/>
                  <a:latin typeface="Marianne" panose="02000000000000000000" pitchFamily="50" charset="0"/>
                </a:rPr>
                <a:t>L'oiseau heurte la verrière, pénètre dans le cockpit, blessant ainsi l’élève en place avant qui s’évanouit.</a:t>
              </a:r>
              <a:r>
                <a:rPr lang="fr-FR" sz="1200">
                  <a:effectLst/>
                  <a:latin typeface="Marianne" panose="02000000000000000000" pitchFamily="50" charset="0"/>
                </a:rPr>
                <a:t> L'instructeur s'assure que le planeur peut poursuivre le vol.</a:t>
              </a:r>
              <a:endParaRPr lang="fr-FR" sz="1200">
                <a:latin typeface="Marianne" panose="02000000000000000000" pitchFamily="50" charset="0"/>
              </a:endParaRPr>
            </a:p>
          </p:txBody>
        </p:sp>
      </p:grpSp>
      <p:pic>
        <p:nvPicPr>
          <p:cNvPr id="6" name="Image 2">
            <a:extLst>
              <a:ext uri="{FF2B5EF4-FFF2-40B4-BE49-F238E27FC236}">
                <a16:creationId xmlns:a16="http://schemas.microsoft.com/office/drawing/2014/main" id="{2AFA7DF7-0CE9-81ED-4E7F-C3420990C2DE}"/>
              </a:ext>
            </a:extLst>
          </p:cNvPr>
          <p:cNvPicPr>
            <a:picLocks noChangeAspect="1"/>
          </p:cNvPicPr>
          <p:nvPr/>
        </p:nvPicPr>
        <p:blipFill>
          <a:blip r:embed="rId5"/>
          <a:stretch>
            <a:fillRect/>
          </a:stretch>
        </p:blipFill>
        <p:spPr>
          <a:xfrm>
            <a:off x="7422907" y="635025"/>
            <a:ext cx="1250478" cy="1754646"/>
          </a:xfrm>
          <a:prstGeom prst="rect">
            <a:avLst/>
          </a:prstGeom>
        </p:spPr>
      </p:pic>
    </p:spTree>
    <p:extLst>
      <p:ext uri="{BB962C8B-B14F-4D97-AF65-F5344CB8AC3E}">
        <p14:creationId xmlns:p14="http://schemas.microsoft.com/office/powerpoint/2010/main" val="278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7</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400110"/>
          </a:xfrm>
          <a:prstGeom prst="rect">
            <a:avLst/>
          </a:prstGeom>
          <a:noFill/>
        </p:spPr>
        <p:txBody>
          <a:bodyPr wrap="square" rtlCol="0">
            <a:spAutoFit/>
          </a:bodyPr>
          <a:lstStyle/>
          <a:p>
            <a:pPr algn="ctr"/>
            <a:r>
              <a:rPr lang="fr-FR" sz="2000" b="1"/>
              <a:t>ENJEU DE SECURITE – GRANDS RAPACES</a:t>
            </a:r>
          </a:p>
        </p:txBody>
      </p:sp>
      <p:grpSp>
        <p:nvGrpSpPr>
          <p:cNvPr id="9" name="Groupe 8">
            <a:extLst>
              <a:ext uri="{FF2B5EF4-FFF2-40B4-BE49-F238E27FC236}">
                <a16:creationId xmlns:a16="http://schemas.microsoft.com/office/drawing/2014/main" id="{8960D3A3-AEBB-EADA-3E9F-545D63730053}"/>
              </a:ext>
            </a:extLst>
          </p:cNvPr>
          <p:cNvGrpSpPr/>
          <p:nvPr/>
        </p:nvGrpSpPr>
        <p:grpSpPr>
          <a:xfrm>
            <a:off x="324518" y="907421"/>
            <a:ext cx="4174761" cy="2324858"/>
            <a:chOff x="472741" y="1618920"/>
            <a:chExt cx="5421706" cy="2653891"/>
          </a:xfrm>
        </p:grpSpPr>
        <p:sp>
          <p:nvSpPr>
            <p:cNvPr id="10" name="ZoneTexte 9">
              <a:extLst>
                <a:ext uri="{FF2B5EF4-FFF2-40B4-BE49-F238E27FC236}">
                  <a16:creationId xmlns:a16="http://schemas.microsoft.com/office/drawing/2014/main" id="{6087DCE4-6CF8-C5F8-B861-176266EBD6FC}"/>
                </a:ext>
              </a:extLst>
            </p:cNvPr>
            <p:cNvSpPr txBox="1"/>
            <p:nvPr/>
          </p:nvSpPr>
          <p:spPr>
            <a:xfrm>
              <a:off x="472741" y="1618920"/>
              <a:ext cx="5421706" cy="316202"/>
            </a:xfrm>
            <a:prstGeom prst="rect">
              <a:avLst/>
            </a:prstGeom>
            <a:solidFill>
              <a:schemeClr val="bg1">
                <a:lumMod val="95000"/>
              </a:schemeClr>
            </a:solidFill>
          </p:spPr>
          <p:txBody>
            <a:bodyPr wrap="square">
              <a:spAutoFit/>
            </a:bodyPr>
            <a:lstStyle/>
            <a:p>
              <a:pPr algn="ctr"/>
              <a:r>
                <a:rPr lang="fr-FR" sz="1200">
                  <a:latin typeface="Marianne" panose="02000000000000000000" pitchFamily="50" charset="0"/>
                </a:rPr>
                <a:t>30/07/2022. Tours de piste à </a:t>
              </a:r>
              <a:r>
                <a:rPr lang="fr-FR" sz="1200" b="0" i="0" u="none" strike="noStrike" baseline="0">
                  <a:latin typeface="Marianne" panose="02000000000000000000" pitchFamily="50" charset="0"/>
                </a:rPr>
                <a:t>LFBZ. </a:t>
              </a:r>
              <a:endParaRPr lang="fr-FR" sz="1200" b="0" i="0" u="none" strike="noStrike" baseline="0">
                <a:solidFill>
                  <a:srgbClr val="000000"/>
                </a:solidFill>
                <a:latin typeface="Marianne" panose="02000000000000000000" pitchFamily="50" charset="0"/>
              </a:endParaRPr>
            </a:p>
          </p:txBody>
        </p:sp>
        <p:pic>
          <p:nvPicPr>
            <p:cNvPr id="11" name="Image 10">
              <a:extLst>
                <a:ext uri="{FF2B5EF4-FFF2-40B4-BE49-F238E27FC236}">
                  <a16:creationId xmlns:a16="http://schemas.microsoft.com/office/drawing/2014/main" id="{5DDFE57A-B9EA-14A9-F14C-F4EEF000EFF9}"/>
                </a:ext>
              </a:extLst>
            </p:cNvPr>
            <p:cNvPicPr>
              <a:picLocks noChangeAspect="1"/>
            </p:cNvPicPr>
            <p:nvPr/>
          </p:nvPicPr>
          <p:blipFill rotWithShape="1">
            <a:blip r:embed="rId3"/>
            <a:srcRect l="2809" t="5868" r="2377" b="3359"/>
            <a:stretch/>
          </p:blipFill>
          <p:spPr>
            <a:xfrm>
              <a:off x="472741" y="1935122"/>
              <a:ext cx="5421706" cy="2337689"/>
            </a:xfrm>
            <a:prstGeom prst="rect">
              <a:avLst/>
            </a:prstGeom>
          </p:spPr>
        </p:pic>
      </p:grpSp>
      <p:sp>
        <p:nvSpPr>
          <p:cNvPr id="12" name="ZoneTexte 11">
            <a:extLst>
              <a:ext uri="{FF2B5EF4-FFF2-40B4-BE49-F238E27FC236}">
                <a16:creationId xmlns:a16="http://schemas.microsoft.com/office/drawing/2014/main" id="{6B44F813-F9EF-ACB3-E0B7-11DE5E84AD7D}"/>
              </a:ext>
            </a:extLst>
          </p:cNvPr>
          <p:cNvSpPr txBox="1"/>
          <p:nvPr/>
        </p:nvSpPr>
        <p:spPr>
          <a:xfrm>
            <a:off x="342798" y="3509278"/>
            <a:ext cx="8458403" cy="1015663"/>
          </a:xfrm>
          <a:prstGeom prst="rect">
            <a:avLst/>
          </a:prstGeom>
          <a:solidFill>
            <a:schemeClr val="bg1">
              <a:lumMod val="95000"/>
            </a:schemeClr>
          </a:solidFill>
        </p:spPr>
        <p:txBody>
          <a:bodyPr wrap="square">
            <a:spAutoFit/>
          </a:bodyPr>
          <a:lstStyle/>
          <a:p>
            <a:pPr algn="just"/>
            <a:r>
              <a:rPr lang="fr-FR" sz="1200" dirty="0">
                <a:latin typeface="Marianne" panose="02000000000000000000" pitchFamily="50" charset="0"/>
              </a:rPr>
              <a:t>20/09/2023, Suisse. Un </a:t>
            </a:r>
            <a:r>
              <a:rPr lang="fr-FR" sz="1200" b="1" dirty="0">
                <a:latin typeface="Marianne" panose="02000000000000000000" pitchFamily="50" charset="0"/>
              </a:rPr>
              <a:t>hélicoptère</a:t>
            </a:r>
            <a:r>
              <a:rPr lang="fr-FR" sz="1200" dirty="0">
                <a:latin typeface="Marianne" panose="02000000000000000000" pitchFamily="50" charset="0"/>
              </a:rPr>
              <a:t> est entré en </a:t>
            </a:r>
            <a:r>
              <a:rPr lang="fr-FR" sz="1200" b="1" dirty="0">
                <a:latin typeface="Marianne" panose="02000000000000000000" pitchFamily="50" charset="0"/>
              </a:rPr>
              <a:t>collision avec un gypaète barbu</a:t>
            </a:r>
            <a:r>
              <a:rPr lang="fr-FR" sz="1200" dirty="0">
                <a:latin typeface="Marianne" panose="02000000000000000000" pitchFamily="50" charset="0"/>
              </a:rPr>
              <a:t>, lui sectionnant une des ailes. Son corps n’a pas été retrouvé, mais il s’agissait d’une femelle de sept kilos, prénommée Elena. Elle avait été relâchée en 2010 dans les Alpes maritimes et était arrivée en Suisse en 2019 où elle s’est installée sur un territoire près de </a:t>
            </a:r>
            <a:r>
              <a:rPr lang="fr-FR" sz="1200" dirty="0" err="1">
                <a:latin typeface="Marianne" panose="02000000000000000000" pitchFamily="50" charset="0"/>
              </a:rPr>
              <a:t>Fully</a:t>
            </a:r>
            <a:r>
              <a:rPr lang="fr-FR" sz="1200" dirty="0">
                <a:latin typeface="Marianne" panose="02000000000000000000" pitchFamily="50" charset="0"/>
              </a:rPr>
              <a:t> (Valais). </a:t>
            </a:r>
            <a:r>
              <a:rPr lang="fr-FR" sz="1200" b="1" dirty="0">
                <a:latin typeface="Marianne" panose="02000000000000000000" pitchFamily="50" charset="0"/>
              </a:rPr>
              <a:t>Le pilote avait remarqué qu’un grand rapace de quelques 3 mètres d’envergure était à proximité de son appareil, a tout tenté pour l’éviter. L’oiseau aussi, en faisant des manœuvres acrobatiques. </a:t>
            </a:r>
          </a:p>
        </p:txBody>
      </p:sp>
      <p:sp>
        <p:nvSpPr>
          <p:cNvPr id="3" name="ZoneTexte 2">
            <a:extLst>
              <a:ext uri="{FF2B5EF4-FFF2-40B4-BE49-F238E27FC236}">
                <a16:creationId xmlns:a16="http://schemas.microsoft.com/office/drawing/2014/main" id="{249C2474-BBB1-9911-D6B7-06FBE9708A4F}"/>
              </a:ext>
            </a:extLst>
          </p:cNvPr>
          <p:cNvSpPr txBox="1"/>
          <p:nvPr/>
        </p:nvSpPr>
        <p:spPr>
          <a:xfrm>
            <a:off x="4571999" y="1282305"/>
            <a:ext cx="4229202" cy="1569660"/>
          </a:xfrm>
          <a:prstGeom prst="rect">
            <a:avLst/>
          </a:prstGeom>
          <a:solidFill>
            <a:schemeClr val="bg1">
              <a:lumMod val="95000"/>
            </a:schemeClr>
          </a:solidFill>
        </p:spPr>
        <p:txBody>
          <a:bodyPr wrap="square" lIns="91440" tIns="45720" rIns="91440" bIns="45720" anchor="t">
            <a:spAutoFit/>
          </a:bodyPr>
          <a:lstStyle/>
          <a:p>
            <a:pPr algn="just"/>
            <a:r>
              <a:rPr lang="fr-FR" sz="1200" b="1" strike="noStrike" spc="-1">
                <a:latin typeface="Marianne"/>
              </a:rPr>
              <a:t>Vol hélico </a:t>
            </a:r>
            <a:r>
              <a:rPr lang="fr-FR" sz="1200" strike="noStrike" spc="-1">
                <a:latin typeface="Marianne"/>
              </a:rPr>
              <a:t>St </a:t>
            </a:r>
            <a:r>
              <a:rPr lang="fr-FR" sz="1200" strike="noStrike" spc="-1" err="1">
                <a:latin typeface="Marianne"/>
              </a:rPr>
              <a:t>Affrique</a:t>
            </a:r>
            <a:r>
              <a:rPr lang="fr-FR" sz="1200" strike="noStrike" spc="-1">
                <a:latin typeface="Marianne"/>
              </a:rPr>
              <a:t>-Montpellier </a:t>
            </a:r>
            <a:r>
              <a:rPr lang="fr-FR" sz="1200">
                <a:latin typeface="Marianne"/>
              </a:rPr>
              <a:t>24/02/2020</a:t>
            </a:r>
            <a:r>
              <a:rPr lang="fr-FR" sz="1200" b="0" strike="noStrike" spc="-1">
                <a:latin typeface="Marianne"/>
              </a:rPr>
              <a:t>. Au moment du début de la descente, l'équipage aperçoit un vautour secteur avant gauche à une distance inférieure à 20m. Vue de dessus, le plumage du vautour se confondait avec la végétation. </a:t>
            </a:r>
            <a:r>
              <a:rPr lang="fr-FR" sz="1200" b="1" strike="noStrike" spc="-1">
                <a:latin typeface="Marianne"/>
              </a:rPr>
              <a:t>Le pilote l'évite par la droite, l'oiseau passe très près</a:t>
            </a:r>
            <a:r>
              <a:rPr lang="fr-FR" sz="1200" b="0" strike="noStrike" spc="-1">
                <a:latin typeface="Marianne"/>
              </a:rPr>
              <a:t>, le TCM l'aperçoit au dernier moment et a été très surpris. </a:t>
            </a:r>
            <a:r>
              <a:rPr lang="fr-FR" sz="1200" strike="noStrike" spc="-1">
                <a:latin typeface="Marianne"/>
              </a:rPr>
              <a:t>L'équipage rapporte </a:t>
            </a:r>
            <a:r>
              <a:rPr lang="fr-FR" sz="1200" b="1" strike="noStrike" spc="-1">
                <a:latin typeface="Marianne"/>
              </a:rPr>
              <a:t>qu'il leur arrive très souvent de croiser des vautours</a:t>
            </a:r>
            <a:r>
              <a:rPr lang="fr-FR" sz="1200" strike="noStrike" spc="-1">
                <a:latin typeface="Marianne"/>
              </a:rPr>
              <a:t> dans le secteur Millau plateau du Larzac.</a:t>
            </a:r>
            <a:endParaRPr lang="fr-FR" sz="1200" spc="-1">
              <a:latin typeface="Marianne"/>
            </a:endParaRPr>
          </a:p>
        </p:txBody>
      </p:sp>
    </p:spTree>
    <p:extLst>
      <p:ext uri="{BB962C8B-B14F-4D97-AF65-F5344CB8AC3E}">
        <p14:creationId xmlns:p14="http://schemas.microsoft.com/office/powerpoint/2010/main" val="112517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4"/>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8</a:t>
            </a:fld>
            <a:endParaRPr lang="fr-FR" sz="750" b="0" strike="noStrike" spc="-1">
              <a:latin typeface="Arial"/>
            </a:endParaRPr>
          </a:p>
        </p:txBody>
      </p:sp>
      <p:sp>
        <p:nvSpPr>
          <p:cNvPr id="2" name="CustomShape 2">
            <a:extLst>
              <a:ext uri="{FF2B5EF4-FFF2-40B4-BE49-F238E27FC236}">
                <a16:creationId xmlns:a16="http://schemas.microsoft.com/office/drawing/2014/main" id="{8F3B9F6D-5EF7-73FA-0815-C4D3458AC890}"/>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E409C551-84A7-D40D-69E6-7031F289EAB8}"/>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a:t>ENJEU DE PROTECTION DES ESPECES -  </a:t>
            </a:r>
            <a:endParaRPr lang="en-US"/>
          </a:p>
          <a:p>
            <a:pPr algn="ctr"/>
            <a:r>
              <a:rPr lang="fr-FR" sz="2000" b="1"/>
              <a:t>VAUTOURS DU CIEL DES PYRENEES</a:t>
            </a:r>
            <a:endParaRPr lang="fr-FR"/>
          </a:p>
        </p:txBody>
      </p:sp>
      <p:pic>
        <p:nvPicPr>
          <p:cNvPr id="3" name="Espace réservé pour une image  2">
            <a:extLst>
              <a:ext uri="{FF2B5EF4-FFF2-40B4-BE49-F238E27FC236}">
                <a16:creationId xmlns:a16="http://schemas.microsoft.com/office/drawing/2014/main" id="{7D4EF676-BBDF-F0E1-EBFF-AB2427DF4B07}"/>
              </a:ext>
            </a:extLst>
          </p:cNvPr>
          <p:cNvPicPr>
            <a:picLocks noChangeAspect="1"/>
          </p:cNvPicPr>
          <p:nvPr/>
        </p:nvPicPr>
        <p:blipFill>
          <a:blip r:embed="rId4">
            <a:extLst>
              <a:ext uri="{28A0092B-C50C-407E-A947-70E740481C1C}">
                <a14:useLocalDpi xmlns:a14="http://schemas.microsoft.com/office/drawing/2010/main" val="0"/>
              </a:ext>
            </a:extLst>
          </a:blip>
          <a:srcRect l="3522" r="3522"/>
          <a:stretch/>
        </p:blipFill>
        <p:spPr>
          <a:xfrm>
            <a:off x="123336" y="1654628"/>
            <a:ext cx="2148475" cy="2109301"/>
          </a:xfrm>
          <a:prstGeom prst="rect">
            <a:avLst/>
          </a:prstGeom>
        </p:spPr>
      </p:pic>
      <p:pic>
        <p:nvPicPr>
          <p:cNvPr id="5" name="Espace réservé pour une image  11">
            <a:extLst>
              <a:ext uri="{FF2B5EF4-FFF2-40B4-BE49-F238E27FC236}">
                <a16:creationId xmlns:a16="http://schemas.microsoft.com/office/drawing/2014/main" id="{2BFC63A3-B7F9-4086-5370-127C612A22AD}"/>
              </a:ext>
            </a:extLst>
          </p:cNvPr>
          <p:cNvPicPr>
            <a:picLocks noChangeAspect="1"/>
          </p:cNvPicPr>
          <p:nvPr/>
        </p:nvPicPr>
        <p:blipFill>
          <a:blip r:embed="rId5">
            <a:extLst>
              <a:ext uri="{28A0092B-C50C-407E-A947-70E740481C1C}">
                <a14:useLocalDpi xmlns:a14="http://schemas.microsoft.com/office/drawing/2010/main" val="0"/>
              </a:ext>
            </a:extLst>
          </a:blip>
          <a:srcRect l="16205" r="16205"/>
          <a:stretch/>
        </p:blipFill>
        <p:spPr>
          <a:xfrm>
            <a:off x="2387820" y="1654628"/>
            <a:ext cx="2148475" cy="2109301"/>
          </a:xfrm>
          <a:custGeom>
            <a:avLst/>
            <a:gdLst>
              <a:gd name="connsiteX0" fmla="*/ 0 w 3923974"/>
              <a:gd name="connsiteY0" fmla="*/ 0 h 3852426"/>
              <a:gd name="connsiteX1" fmla="*/ 3923974 w 3923974"/>
              <a:gd name="connsiteY1" fmla="*/ 0 h 3852426"/>
              <a:gd name="connsiteX2" fmla="*/ 3923974 w 3923974"/>
              <a:gd name="connsiteY2" fmla="*/ 3852426 h 3852426"/>
              <a:gd name="connsiteX3" fmla="*/ 1280799 w 3923974"/>
              <a:gd name="connsiteY3" fmla="*/ 3852426 h 3852426"/>
              <a:gd name="connsiteX4" fmla="*/ 0 w 3923974"/>
              <a:gd name="connsiteY4" fmla="*/ 2571627 h 3852426"/>
              <a:gd name="connsiteX5" fmla="*/ 0 w 3923974"/>
              <a:gd name="connsiteY5" fmla="*/ 1430930 h 38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3974" h="3852426">
                <a:moveTo>
                  <a:pt x="0" y="0"/>
                </a:moveTo>
                <a:lnTo>
                  <a:pt x="3923974" y="0"/>
                </a:lnTo>
                <a:lnTo>
                  <a:pt x="3923974" y="3852426"/>
                </a:lnTo>
                <a:lnTo>
                  <a:pt x="1280799" y="3852426"/>
                </a:lnTo>
                <a:cubicBezTo>
                  <a:pt x="573433" y="3852426"/>
                  <a:pt x="0" y="3278993"/>
                  <a:pt x="0" y="2571627"/>
                </a:cubicBezTo>
                <a:lnTo>
                  <a:pt x="0" y="1430930"/>
                </a:lnTo>
                <a:close/>
              </a:path>
            </a:pathLst>
          </a:custGeom>
        </p:spPr>
      </p:pic>
      <p:pic>
        <p:nvPicPr>
          <p:cNvPr id="7" name="Espace réservé pour une image  18">
            <a:extLst>
              <a:ext uri="{FF2B5EF4-FFF2-40B4-BE49-F238E27FC236}">
                <a16:creationId xmlns:a16="http://schemas.microsoft.com/office/drawing/2014/main" id="{55CCE4F3-DE42-0005-AD76-3108330F2868}"/>
              </a:ext>
            </a:extLst>
          </p:cNvPr>
          <p:cNvPicPr>
            <a:picLocks noChangeAspect="1"/>
          </p:cNvPicPr>
          <p:nvPr/>
        </p:nvPicPr>
        <p:blipFill>
          <a:blip r:embed="rId6">
            <a:extLst>
              <a:ext uri="{28A0092B-C50C-407E-A947-70E740481C1C}">
                <a14:useLocalDpi xmlns:a14="http://schemas.microsoft.com/office/drawing/2010/main" val="0"/>
              </a:ext>
            </a:extLst>
          </a:blip>
          <a:srcRect l="16048" r="16048"/>
          <a:stretch/>
        </p:blipFill>
        <p:spPr>
          <a:xfrm>
            <a:off x="6872996" y="1654630"/>
            <a:ext cx="2148474" cy="2109300"/>
          </a:xfrm>
          <a:prstGeom prst="rect">
            <a:avLst/>
          </a:prstGeom>
        </p:spPr>
      </p:pic>
      <p:sp>
        <p:nvSpPr>
          <p:cNvPr id="8" name="Espace réservé du texte 10">
            <a:extLst>
              <a:ext uri="{FF2B5EF4-FFF2-40B4-BE49-F238E27FC236}">
                <a16:creationId xmlns:a16="http://schemas.microsoft.com/office/drawing/2014/main" id="{E98620BC-BE03-E7E4-5F1E-086E99A171AD}"/>
              </a:ext>
            </a:extLst>
          </p:cNvPr>
          <p:cNvSpPr txBox="1">
            <a:spLocks/>
          </p:cNvSpPr>
          <p:nvPr/>
        </p:nvSpPr>
        <p:spPr bwMode="gray">
          <a:xfrm>
            <a:off x="105918" y="3830115"/>
            <a:ext cx="2645812" cy="33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a:t>Vautour fauve © G. </a:t>
            </a:r>
            <a:r>
              <a:rPr lang="fr-FR" sz="1200" i="1" err="1"/>
              <a:t>Magrin</a:t>
            </a:r>
            <a:endParaRPr lang="fr-FR" sz="1200" i="1"/>
          </a:p>
        </p:txBody>
      </p:sp>
      <p:sp>
        <p:nvSpPr>
          <p:cNvPr id="9" name="Espace réservé du texte 10">
            <a:extLst>
              <a:ext uri="{FF2B5EF4-FFF2-40B4-BE49-F238E27FC236}">
                <a16:creationId xmlns:a16="http://schemas.microsoft.com/office/drawing/2014/main" id="{6E43B331-3847-FA29-9358-1E8E37201B99}"/>
              </a:ext>
            </a:extLst>
          </p:cNvPr>
          <p:cNvSpPr txBox="1">
            <a:spLocks/>
          </p:cNvSpPr>
          <p:nvPr/>
        </p:nvSpPr>
        <p:spPr bwMode="gray">
          <a:xfrm>
            <a:off x="2330968" y="3828459"/>
            <a:ext cx="2645812" cy="33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a:t>Vautour percnoptère © R. </a:t>
            </a:r>
            <a:r>
              <a:rPr lang="fr-FR" sz="1200" i="1" err="1"/>
              <a:t>Bléhaut</a:t>
            </a:r>
            <a:endParaRPr lang="fr-FR" sz="1200" i="1"/>
          </a:p>
        </p:txBody>
      </p:sp>
      <p:sp>
        <p:nvSpPr>
          <p:cNvPr id="10" name="Espace réservé du texte 10">
            <a:extLst>
              <a:ext uri="{FF2B5EF4-FFF2-40B4-BE49-F238E27FC236}">
                <a16:creationId xmlns:a16="http://schemas.microsoft.com/office/drawing/2014/main" id="{F0D41088-A0C3-C56A-55AE-3696EC68ABDC}"/>
              </a:ext>
            </a:extLst>
          </p:cNvPr>
          <p:cNvSpPr txBox="1">
            <a:spLocks/>
          </p:cNvSpPr>
          <p:nvPr/>
        </p:nvSpPr>
        <p:spPr bwMode="gray">
          <a:xfrm>
            <a:off x="6872994" y="3825687"/>
            <a:ext cx="2190742" cy="33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a:t>Gypaète barbu © M. Bendib</a:t>
            </a:r>
          </a:p>
        </p:txBody>
      </p:sp>
      <p:pic>
        <p:nvPicPr>
          <p:cNvPr id="6" name="Espace réservé pour une image  18">
            <a:extLst>
              <a:ext uri="{FF2B5EF4-FFF2-40B4-BE49-F238E27FC236}">
                <a16:creationId xmlns:a16="http://schemas.microsoft.com/office/drawing/2014/main" id="{7BB482C2-5B64-411D-5B10-EB39C8790B60}"/>
              </a:ext>
            </a:extLst>
          </p:cNvPr>
          <p:cNvPicPr>
            <a:picLocks noChangeAspect="1"/>
          </p:cNvPicPr>
          <p:nvPr/>
        </p:nvPicPr>
        <p:blipFill>
          <a:blip r:embed="rId7">
            <a:extLst>
              <a:ext uri="{28A0092B-C50C-407E-A947-70E740481C1C}">
                <a14:useLocalDpi xmlns:a14="http://schemas.microsoft.com/office/drawing/2010/main" val="0"/>
              </a:ext>
            </a:extLst>
          </a:blip>
          <a:srcRect l="16043" r="16043"/>
          <a:stretch/>
        </p:blipFill>
        <p:spPr>
          <a:xfrm>
            <a:off x="4639238" y="1667688"/>
            <a:ext cx="2148474" cy="2109300"/>
          </a:xfrm>
          <a:prstGeom prst="rect">
            <a:avLst/>
          </a:prstGeom>
        </p:spPr>
      </p:pic>
      <p:sp>
        <p:nvSpPr>
          <p:cNvPr id="11" name="Espace réservé du texte 10">
            <a:extLst>
              <a:ext uri="{FF2B5EF4-FFF2-40B4-BE49-F238E27FC236}">
                <a16:creationId xmlns:a16="http://schemas.microsoft.com/office/drawing/2014/main" id="{C4001A62-BC53-5792-FE37-A44DB35408FE}"/>
              </a:ext>
            </a:extLst>
          </p:cNvPr>
          <p:cNvSpPr txBox="1">
            <a:spLocks/>
          </p:cNvSpPr>
          <p:nvPr/>
        </p:nvSpPr>
        <p:spPr bwMode="gray">
          <a:xfrm>
            <a:off x="4647944" y="3827073"/>
            <a:ext cx="2345039" cy="33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a:t>Vautour moine © E. </a:t>
            </a:r>
            <a:r>
              <a:rPr lang="fr-FR" sz="1200" i="1" err="1"/>
              <a:t>Barbelette</a:t>
            </a:r>
            <a:endParaRPr lang="fr-FR" sz="1200" i="1"/>
          </a:p>
        </p:txBody>
      </p:sp>
    </p:spTree>
    <p:extLst>
      <p:ext uri="{BB962C8B-B14F-4D97-AF65-F5344CB8AC3E}">
        <p14:creationId xmlns:p14="http://schemas.microsoft.com/office/powerpoint/2010/main" val="231685969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25F3-8D60-5859-65AD-60B36E47A53D}"/>
            </a:ext>
          </a:extLst>
        </p:cNvPr>
        <p:cNvGrpSpPr/>
        <p:nvPr/>
      </p:nvGrpSpPr>
      <p:grpSpPr>
        <a:xfrm>
          <a:off x="0" y="0"/>
          <a:ext cx="0" cy="0"/>
          <a:chOff x="0" y="0"/>
          <a:chExt cx="0" cy="0"/>
        </a:xfrm>
      </p:grpSpPr>
      <p:sp>
        <p:nvSpPr>
          <p:cNvPr id="145" name="CustomShape 4">
            <a:extLst>
              <a:ext uri="{FF2B5EF4-FFF2-40B4-BE49-F238E27FC236}">
                <a16:creationId xmlns:a16="http://schemas.microsoft.com/office/drawing/2014/main" id="{0317A72D-0B58-9377-1051-2BCFEBABF9B8}"/>
              </a:ext>
            </a:extLst>
          </p:cNvPr>
          <p:cNvSpPr/>
          <p:nvPr/>
        </p:nvSpPr>
        <p:spPr>
          <a:xfrm>
            <a:off x="6264000" y="4783680"/>
            <a:ext cx="134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DFDD3C28-512B-4DA2-AF45-D94F2E0152B2}" type="slidenum">
              <a:rPr lang="fr-FR" sz="750" b="1" strike="noStrike" spc="-1">
                <a:solidFill>
                  <a:srgbClr val="000000"/>
                </a:solidFill>
                <a:latin typeface="Arial"/>
                <a:ea typeface="DejaVu Sans"/>
              </a:rPr>
              <a:t>9</a:t>
            </a:fld>
            <a:endParaRPr lang="fr-FR" sz="750" b="0" strike="noStrike" spc="-1">
              <a:latin typeface="Arial"/>
            </a:endParaRPr>
          </a:p>
        </p:txBody>
      </p:sp>
      <p:sp>
        <p:nvSpPr>
          <p:cNvPr id="2" name="CustomShape 2">
            <a:extLst>
              <a:ext uri="{FF2B5EF4-FFF2-40B4-BE49-F238E27FC236}">
                <a16:creationId xmlns:a16="http://schemas.microsoft.com/office/drawing/2014/main" id="{9B99E631-850D-EFE1-62FF-778061F80932}"/>
              </a:ext>
            </a:extLst>
          </p:cNvPr>
          <p:cNvSpPr/>
          <p:nvPr/>
        </p:nvSpPr>
        <p:spPr>
          <a:xfrm>
            <a:off x="7614000" y="4783680"/>
            <a:ext cx="1168920" cy="35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fr-FR" sz="750" b="1" strike="noStrike" cap="all" spc="-1">
                <a:solidFill>
                  <a:srgbClr val="000000"/>
                </a:solidFill>
                <a:latin typeface="Arial"/>
                <a:ea typeface="DejaVu Sans"/>
              </a:rPr>
              <a:t>22/11/2025</a:t>
            </a:r>
            <a:endParaRPr lang="fr-FR" sz="750" b="0" strike="noStrike" spc="-1">
              <a:latin typeface="Arial"/>
            </a:endParaRPr>
          </a:p>
        </p:txBody>
      </p:sp>
      <p:sp>
        <p:nvSpPr>
          <p:cNvPr id="4" name="ZoneTexte 3">
            <a:extLst>
              <a:ext uri="{FF2B5EF4-FFF2-40B4-BE49-F238E27FC236}">
                <a16:creationId xmlns:a16="http://schemas.microsoft.com/office/drawing/2014/main" id="{D933C8B1-8DBD-D4A9-07AD-514990583EA3}"/>
              </a:ext>
            </a:extLst>
          </p:cNvPr>
          <p:cNvSpPr txBox="1"/>
          <p:nvPr/>
        </p:nvSpPr>
        <p:spPr>
          <a:xfrm>
            <a:off x="1880681" y="239949"/>
            <a:ext cx="6902239" cy="707886"/>
          </a:xfrm>
          <a:prstGeom prst="rect">
            <a:avLst/>
          </a:prstGeom>
          <a:noFill/>
        </p:spPr>
        <p:txBody>
          <a:bodyPr wrap="square" lIns="91440" tIns="45720" rIns="91440" bIns="45720" rtlCol="0" anchor="t">
            <a:spAutoFit/>
          </a:bodyPr>
          <a:lstStyle/>
          <a:p>
            <a:pPr algn="ctr"/>
            <a:r>
              <a:rPr lang="fr-FR" sz="2000" b="1" dirty="0"/>
              <a:t>ENJEU DE PROTECTION DES ESPECES -  </a:t>
            </a:r>
            <a:endParaRPr lang="en-US" dirty="0"/>
          </a:p>
          <a:p>
            <a:pPr algn="ctr"/>
            <a:r>
              <a:rPr lang="fr-FR" sz="2000" b="1" dirty="0"/>
              <a:t>PRINCIPE DE VOL DES GRANDS RAPACES</a:t>
            </a:r>
            <a:endParaRPr lang="fr-FR" dirty="0"/>
          </a:p>
        </p:txBody>
      </p:sp>
      <p:pic>
        <p:nvPicPr>
          <p:cNvPr id="12" name="Image 11">
            <a:extLst>
              <a:ext uri="{FF2B5EF4-FFF2-40B4-BE49-F238E27FC236}">
                <a16:creationId xmlns:a16="http://schemas.microsoft.com/office/drawing/2014/main" id="{A19041B4-BFCE-EDD0-631A-B2E8CE617E3C}"/>
              </a:ext>
            </a:extLst>
          </p:cNvPr>
          <p:cNvPicPr>
            <a:picLocks noChangeAspect="1"/>
          </p:cNvPicPr>
          <p:nvPr/>
        </p:nvPicPr>
        <p:blipFill>
          <a:blip r:embed="rId3"/>
          <a:srcRect b="6800"/>
          <a:stretch>
            <a:fillRect/>
          </a:stretch>
        </p:blipFill>
        <p:spPr>
          <a:xfrm>
            <a:off x="3947700" y="1211049"/>
            <a:ext cx="5118746" cy="2685089"/>
          </a:xfrm>
          <a:prstGeom prst="rect">
            <a:avLst/>
          </a:prstGeom>
        </p:spPr>
      </p:pic>
      <p:sp>
        <p:nvSpPr>
          <p:cNvPr id="13" name="ZoneTexte 12">
            <a:extLst>
              <a:ext uri="{FF2B5EF4-FFF2-40B4-BE49-F238E27FC236}">
                <a16:creationId xmlns:a16="http://schemas.microsoft.com/office/drawing/2014/main" id="{C86E4AB6-E089-B17C-6E78-08B0F05481BC}"/>
              </a:ext>
            </a:extLst>
          </p:cNvPr>
          <p:cNvSpPr txBox="1"/>
          <p:nvPr/>
        </p:nvSpPr>
        <p:spPr>
          <a:xfrm>
            <a:off x="327062" y="1222746"/>
            <a:ext cx="3545224" cy="3539430"/>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pPr>
            <a:r>
              <a:rPr lang="fr-FR" sz="1400" dirty="0"/>
              <a:t>Utilisation des ascendances thermiques</a:t>
            </a:r>
          </a:p>
          <a:p>
            <a:pPr marL="171450" indent="-171450" algn="just">
              <a:buFont typeface="Arial" panose="020B0604020202020204" pitchFamily="34" charset="0"/>
              <a:buChar char="•"/>
            </a:pPr>
            <a:r>
              <a:rPr lang="fr-FR" sz="1400" dirty="0"/>
              <a:t>Vitesse moyenne de vol pendant les planés : 55km/h </a:t>
            </a:r>
          </a:p>
          <a:p>
            <a:pPr marL="171450" indent="-171450" algn="just">
              <a:buFont typeface="Arial" panose="020B0604020202020204" pitchFamily="34" charset="0"/>
              <a:buChar char="•"/>
            </a:pPr>
            <a:r>
              <a:rPr lang="fr-FR" sz="1400" dirty="0"/>
              <a:t>Charge alaire élevée -&gt; </a:t>
            </a:r>
            <a:r>
              <a:rPr lang="fr-FR" sz="1400" b="1" dirty="0"/>
              <a:t>faible manœuvrabilité </a:t>
            </a:r>
            <a:r>
              <a:rPr lang="fr-FR" sz="1400" dirty="0"/>
              <a:t>et </a:t>
            </a:r>
            <a:r>
              <a:rPr lang="fr-FR" sz="1400" b="1" dirty="0"/>
              <a:t>difficulté à changer brusquement de direction </a:t>
            </a:r>
          </a:p>
          <a:p>
            <a:pPr marL="171450" indent="-171450" algn="just">
              <a:buFont typeface="Arial" panose="020B0604020202020204" pitchFamily="34" charset="0"/>
              <a:buChar char="•"/>
            </a:pPr>
            <a:r>
              <a:rPr lang="fr-FR" sz="1400" dirty="0"/>
              <a:t>Tentative de fuite de dernière minute -&gt; passage en vol battu -&gt; mode de vol pas tenable longtemps en raison de l’augmentation des coûts énergétique</a:t>
            </a:r>
          </a:p>
          <a:p>
            <a:pPr marL="171450" indent="-171450" algn="just">
              <a:buFont typeface="Arial" panose="020B0604020202020204" pitchFamily="34" charset="0"/>
              <a:buChar char="•"/>
            </a:pPr>
            <a:r>
              <a:rPr lang="fr-FR" sz="1400" dirty="0"/>
              <a:t>Comportements de vol spécifiques selon espèce, localisation</a:t>
            </a:r>
            <a:r>
              <a:rPr lang="fr-FR" sz="1400"/>
              <a:t>, période </a:t>
            </a:r>
            <a:r>
              <a:rPr lang="fr-FR" sz="1400" dirty="0"/>
              <a:t>(ex: défense territoriale, vol de parade en feston, vol circulaire descendant comme signal de découverte d’une carcasse, etc.)</a:t>
            </a:r>
          </a:p>
        </p:txBody>
      </p:sp>
    </p:spTree>
    <p:extLst>
      <p:ext uri="{BB962C8B-B14F-4D97-AF65-F5344CB8AC3E}">
        <p14:creationId xmlns:p14="http://schemas.microsoft.com/office/powerpoint/2010/main" val="1118928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LPO PPT">
    <a:dk1>
      <a:srgbClr val="191919"/>
    </a:dk1>
    <a:lt1>
      <a:sysClr val="window" lastClr="FFFFFF"/>
    </a:lt1>
    <a:dk2>
      <a:srgbClr val="0087CD"/>
    </a:dk2>
    <a:lt2>
      <a:srgbClr val="F55F19"/>
    </a:lt2>
    <a:accent1>
      <a:srgbClr val="323232"/>
    </a:accent1>
    <a:accent2>
      <a:srgbClr val="007D82"/>
    </a:accent2>
    <a:accent3>
      <a:srgbClr val="E69B37"/>
    </a:accent3>
    <a:accent4>
      <a:srgbClr val="64696E"/>
    </a:accent4>
    <a:accent5>
      <a:srgbClr val="E2C33A"/>
    </a:accent5>
    <a:accent6>
      <a:srgbClr val="50AFDC"/>
    </a:accent6>
    <a:hlink>
      <a:srgbClr val="000000"/>
    </a:hlink>
    <a:folHlink>
      <a:srgbClr val="000000"/>
    </a:folHlink>
  </a:clrScheme>
  <a:fontScheme name="LPO Black - LPO Regular">
    <a:majorFont>
      <a:latin typeface="LPO Black"/>
      <a:ea typeface=""/>
      <a:cs typeface=""/>
    </a:majorFont>
    <a:minorFont>
      <a:latin typeface="LP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ppt_ministeriel_arial</Template>
  <TotalTime>301</TotalTime>
  <Words>3627</Words>
  <Application>Microsoft Office PowerPoint</Application>
  <PresentationFormat>On-screen Show (16:9)</PresentationFormat>
  <Paragraphs>353</Paragraphs>
  <Slides>33</Slides>
  <Notes>30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Helene Loustau</dc:creator>
  <dc:description/>
  <cp:lastModifiedBy>Helene Loustau</cp:lastModifiedBy>
  <cp:revision>5</cp:revision>
  <dcterms:created xsi:type="dcterms:W3CDTF">2023-05-10T16:59:10Z</dcterms:created>
  <dcterms:modified xsi:type="dcterms:W3CDTF">2025-11-22T19:49:10Z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Affichage à l'écran (16:9)</vt:lpwstr>
  </property>
  <property fmtid="{D5CDD505-2E9C-101B-9397-08002B2CF9AE}" pid="4" name="Slides">
    <vt:i4>16</vt:i4>
  </property>
</Properties>
</file>