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83" r:id="rId4"/>
    <p:sldId id="282" r:id="rId5"/>
    <p:sldId id="277" r:id="rId6"/>
    <p:sldId id="280" r:id="rId7"/>
  </p:sldIdLst>
  <p:sldSz cx="12192000" cy="6858000"/>
  <p:notesSz cx="6858000" cy="9144000"/>
  <p:embeddedFontLst>
    <p:embeddedFont>
      <p:font typeface="Play" panose="020B060402020202020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9duhQQgoRfe4pxH33ZDatlKcd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60"/>
  </p:normalViewPr>
  <p:slideViewPr>
    <p:cSldViewPr>
      <p:cViewPr>
        <p:scale>
          <a:sx n="68" d="100"/>
          <a:sy n="68" d="100"/>
        </p:scale>
        <p:origin x="-492" y="-48"/>
      </p:cViewPr>
      <p:guideLst>
        <p:guide orient="horz" pos="2160"/>
        <p:guide pos="3840"/>
      </p:guideLst>
    </p:cSldViewPr>
  </p:slideViewPr>
  <p:notesTextViewPr>
    <p:cViewPr>
      <p:scale>
        <a:sx n="1" d="1"/>
        <a:sy n="1" d="1"/>
      </p:scale>
      <p:origin x="0" y="0"/>
    </p:cViewPr>
  </p:notesTextViewPr>
  <p:sorterViewPr>
    <p:cViewPr>
      <p:scale>
        <a:sx n="100" d="100"/>
        <a:sy n="100" d="100"/>
      </p:scale>
      <p:origin x="0" y="34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tableStyles" Target="tableStyles.xml"/><Relationship Id="rId5" Type="http://schemas.openxmlformats.org/officeDocument/2006/relationships/slide" Target="slides/slide4.xml"/><Relationship Id="rId28" Type="http://customschemas.google.com/relationships/presentationmetadata" Target="metadata"/><Relationship Id="rId10"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26582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23" name="Google Shape;2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24" name="Google Shape;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36" name="Google Shape;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22/11/2025</a:t>
            </a:r>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smtClean="0"/>
              <a:t>Sécurité des Vols Avions &amp; ULM 2025 - Thierry Beltan, ACJM</a:t>
            </a:r>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mt="21000"/>
          </a:blip>
          <a:stretch>
            <a:fillRect/>
          </a:stretch>
        </a:blip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smtClean="0"/>
              <a:t>22/11/2025</a:t>
            </a:r>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r-FR" smtClean="0"/>
              <a:t>Sécurité des Vols Avions &amp; ULM 2025 - Thierry Beltan, ACJM</a:t>
            </a:r>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eXcxl66hi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blog.mentalpilote.com/wp-content/uploads/2013/10/Livret-TEM-Priv%C3%A9-5-V2-ins-article.pdf"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3131138"/>
          </a:xfrm>
          <a:prstGeom prst="rect">
            <a:avLst/>
          </a:prstGeom>
          <a:noFill/>
          <a:ln>
            <a:noFill/>
          </a:ln>
        </p:spPr>
        <p:txBody>
          <a:bodyPr spcFirstLastPara="1" wrap="square" lIns="91425" tIns="45700" rIns="91425" bIns="45700" anchor="b" anchorCtr="0">
            <a:normAutofit/>
          </a:bodyPr>
          <a:lstStyle/>
          <a:p>
            <a:pPr lvl="0">
              <a:buSzPct val="100000"/>
            </a:pPr>
            <a:r>
              <a:rPr lang="fr-FR" sz="4800" dirty="0" smtClean="0">
                <a:latin typeface="+mj-lt"/>
              </a:rPr>
              <a:t>Le TEM : détecter l’invisible pour renforcer la sécurité </a:t>
            </a:r>
            <a:br>
              <a:rPr lang="fr-FR" sz="4800" dirty="0" smtClean="0">
                <a:latin typeface="+mj-lt"/>
              </a:rPr>
            </a:br>
            <a:r>
              <a:rPr lang="fr-FR" sz="4800" dirty="0">
                <a:latin typeface="+mj-lt"/>
              </a:rPr>
              <a:t/>
            </a:r>
            <a:br>
              <a:rPr lang="fr-FR" sz="4800" dirty="0">
                <a:latin typeface="+mj-lt"/>
              </a:rPr>
            </a:br>
            <a:r>
              <a:rPr lang="fr-FR" sz="3600" dirty="0">
                <a:latin typeface="+mj-lt"/>
              </a:rPr>
              <a:t>TEM : </a:t>
            </a:r>
            <a:r>
              <a:rPr lang="fr-FR" sz="3600" dirty="0" err="1">
                <a:latin typeface="+mj-lt"/>
              </a:rPr>
              <a:t>Threat</a:t>
            </a:r>
            <a:r>
              <a:rPr lang="fr-FR" sz="3600" dirty="0">
                <a:latin typeface="+mj-lt"/>
              </a:rPr>
              <a:t> and </a:t>
            </a:r>
            <a:r>
              <a:rPr lang="fr-FR" sz="3600" dirty="0" err="1" smtClean="0">
                <a:latin typeface="+mj-lt"/>
              </a:rPr>
              <a:t>Errors</a:t>
            </a:r>
            <a:r>
              <a:rPr lang="fr-FR" sz="3600" dirty="0" smtClean="0">
                <a:latin typeface="+mj-lt"/>
              </a:rPr>
              <a:t> Management</a:t>
            </a:r>
            <a:r>
              <a:rPr lang="fr-FR" sz="3600" dirty="0">
                <a:latin typeface="+mj-lt"/>
              </a:rPr>
              <a:t/>
            </a:r>
            <a:br>
              <a:rPr lang="fr-FR" sz="3600" dirty="0">
                <a:latin typeface="+mj-lt"/>
              </a:rPr>
            </a:br>
            <a:r>
              <a:rPr lang="fr-FR" sz="3600" dirty="0" smtClean="0">
                <a:latin typeface="+mj-lt"/>
              </a:rPr>
              <a:t>Gestion de la menace </a:t>
            </a:r>
            <a:r>
              <a:rPr lang="fr-FR" sz="3600" dirty="0">
                <a:latin typeface="+mj-lt"/>
              </a:rPr>
              <a:t>et </a:t>
            </a:r>
            <a:r>
              <a:rPr lang="fr-FR" sz="3600" dirty="0" smtClean="0">
                <a:latin typeface="+mj-lt"/>
              </a:rPr>
              <a:t>de l’erreur</a:t>
            </a:r>
            <a:endParaRPr sz="3600" dirty="0">
              <a:latin typeface="+mj-lt"/>
            </a:endParaRPr>
          </a:p>
        </p:txBody>
      </p:sp>
      <p:sp>
        <p:nvSpPr>
          <p:cNvPr id="89" name="Google Shape;89;p1"/>
          <p:cNvSpPr txBox="1">
            <a:spLocks noGrp="1"/>
          </p:cNvSpPr>
          <p:nvPr>
            <p:ph type="ftr" idx="11"/>
          </p:nvPr>
        </p:nvSpPr>
        <p:spPr>
          <a:xfrm>
            <a:off x="2927648" y="6356350"/>
            <a:ext cx="669674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smtClean="0"/>
              <a:t>Sécurité des Vols Avions &amp; ULM 2025 – Pascal Lecomte , MPV, AC Clément Ader</a:t>
            </a:r>
            <a:endParaRPr b="1" dirty="0"/>
          </a:p>
        </p:txBody>
      </p:sp>
      <p:sp>
        <p:nvSpPr>
          <p:cNvPr id="90" name="Google Shape;9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
        <p:nvSpPr>
          <p:cNvPr id="91" name="Google Shape;9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mtClean="0"/>
              <a:t>22/11/2025</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
        <p:nvSpPr>
          <p:cNvPr id="99" name="Google Shape;9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mtClean="0"/>
              <a:t>22/11/2025</a:t>
            </a:r>
            <a:endParaRPr/>
          </a:p>
        </p:txBody>
      </p:sp>
      <p:sp>
        <p:nvSpPr>
          <p:cNvPr id="6" name="Google Shape;104;p3"/>
          <p:cNvSpPr txBox="1">
            <a:spLocks/>
          </p:cNvSpPr>
          <p:nvPr/>
        </p:nvSpPr>
        <p:spPr>
          <a:xfrm>
            <a:off x="838200" y="18864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2000" b="1" dirty="0">
                <a:solidFill>
                  <a:schemeClr val="dk1"/>
                </a:solidFill>
              </a:rPr>
              <a:t>Message de Pascal </a:t>
            </a:r>
            <a:r>
              <a:rPr lang="fr-FR" sz="2000" b="1" dirty="0" smtClean="0">
                <a:solidFill>
                  <a:schemeClr val="dk1"/>
                </a:solidFill>
              </a:rPr>
              <a:t>Lecomte (Lundi 17/11/2025 15:00)</a:t>
            </a:r>
            <a:endParaRPr lang="fr-FR" sz="2000" b="1" dirty="0">
              <a:solidFill>
                <a:schemeClr val="dk1"/>
              </a:solidFill>
            </a:endParaRPr>
          </a:p>
        </p:txBody>
      </p:sp>
      <p:sp>
        <p:nvSpPr>
          <p:cNvPr id="8" name="Google Shape;89;p1"/>
          <p:cNvSpPr txBox="1">
            <a:spLocks/>
          </p:cNvSpPr>
          <p:nvPr/>
        </p:nvSpPr>
        <p:spPr>
          <a:xfrm>
            <a:off x="2819636" y="6359782"/>
            <a:ext cx="6696744"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b="1" dirty="0" smtClean="0"/>
              <a:t>Sécurité des Vols Avions &amp; ULM 2025 – Pascal Lecomte , MPV, AC Clément Ader</a:t>
            </a:r>
            <a:endParaRPr lang="fr-FR" b="1"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259" y="1279782"/>
            <a:ext cx="6773333" cy="5080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35" y="1270857"/>
            <a:ext cx="3810000" cy="508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sp>
        <p:nvSpPr>
          <p:cNvPr id="99" name="Google Shape;9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mtClean="0"/>
              <a:t>22/11/2025</a:t>
            </a:r>
            <a:endParaRPr/>
          </a:p>
        </p:txBody>
      </p:sp>
      <p:sp>
        <p:nvSpPr>
          <p:cNvPr id="8" name="Google Shape;89;p1"/>
          <p:cNvSpPr txBox="1">
            <a:spLocks/>
          </p:cNvSpPr>
          <p:nvPr/>
        </p:nvSpPr>
        <p:spPr>
          <a:xfrm>
            <a:off x="2819636" y="6359782"/>
            <a:ext cx="6696744"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b="1" dirty="0" smtClean="0"/>
              <a:t>Sécurité des Vols Avions &amp; ULM 2025 – Pascal Lecomte , MPV, AC Clément Ader</a:t>
            </a:r>
            <a:endParaRPr lang="fr-FR" b="1"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1270857"/>
            <a:ext cx="3810000" cy="5080000"/>
          </a:xfrm>
          <a:prstGeom prst="rect">
            <a:avLst/>
          </a:prstGeom>
        </p:spPr>
      </p:pic>
      <p:sp>
        <p:nvSpPr>
          <p:cNvPr id="10" name="Google Shape;96;p2"/>
          <p:cNvSpPr txBox="1"/>
          <p:nvPr/>
        </p:nvSpPr>
        <p:spPr>
          <a:xfrm>
            <a:off x="3954016" y="1270857"/>
            <a:ext cx="8046640" cy="5079999"/>
          </a:xfrm>
          <a:prstGeom prst="rect">
            <a:avLst/>
          </a:prstGeom>
          <a:solidFill>
            <a:schemeClr val="bg2">
              <a:lumMod val="50000"/>
              <a:lumOff val="50000"/>
            </a:schemeClr>
          </a:solidFill>
          <a:ln>
            <a:noFill/>
          </a:ln>
        </p:spPr>
        <p:txBody>
          <a:bodyPr spcFirstLastPara="1" wrap="square" lIns="91425" tIns="45700" rIns="91425" bIns="45700" anchor="t" anchorCtr="0">
            <a:noAutofit/>
          </a:bodyPr>
          <a:lstStyle/>
          <a:p>
            <a:pPr>
              <a:spcAft>
                <a:spcPts val="2400"/>
              </a:spcAft>
            </a:pPr>
            <a:r>
              <a:rPr lang="fr-FR" sz="2000" dirty="0" smtClean="0">
                <a:solidFill>
                  <a:schemeClr val="bg1"/>
                </a:solidFill>
              </a:rPr>
              <a:t>Bonjour </a:t>
            </a:r>
            <a:r>
              <a:rPr lang="fr-FR" sz="2000" dirty="0">
                <a:solidFill>
                  <a:schemeClr val="bg1"/>
                </a:solidFill>
              </a:rPr>
              <a:t>à toutes et à tous,</a:t>
            </a:r>
            <a:br>
              <a:rPr lang="fr-FR" sz="2000" dirty="0">
                <a:solidFill>
                  <a:schemeClr val="bg1"/>
                </a:solidFill>
              </a:rPr>
            </a:br>
            <a:r>
              <a:rPr lang="fr-FR" sz="2000" dirty="0" smtClean="0">
                <a:solidFill>
                  <a:schemeClr val="bg1"/>
                </a:solidFill>
              </a:rPr>
              <a:t>Je </a:t>
            </a:r>
            <a:r>
              <a:rPr lang="fr-FR" sz="2000" dirty="0">
                <a:solidFill>
                  <a:schemeClr val="bg1"/>
                </a:solidFill>
              </a:rPr>
              <a:t>ne peux malheureusement pas être parmi vous aujourd’hui, étant encore au Chili pour des engagements professionnels </a:t>
            </a:r>
            <a:r>
              <a:rPr lang="fr-FR" sz="2000" dirty="0" smtClean="0">
                <a:solidFill>
                  <a:schemeClr val="bg1"/>
                </a:solidFill>
              </a:rPr>
              <a:t>imprévus.</a:t>
            </a:r>
          </a:p>
          <a:p>
            <a:pPr>
              <a:spcAft>
                <a:spcPts val="2400"/>
              </a:spcAft>
            </a:pPr>
            <a:r>
              <a:rPr lang="fr-FR" sz="2000" dirty="0" smtClean="0">
                <a:solidFill>
                  <a:schemeClr val="bg1"/>
                </a:solidFill>
              </a:rPr>
              <a:t>J’avais </a:t>
            </a:r>
            <a:r>
              <a:rPr lang="fr-FR" sz="2000" dirty="0">
                <a:solidFill>
                  <a:schemeClr val="bg1"/>
                </a:solidFill>
              </a:rPr>
              <a:t>prévu de vous présenter le </a:t>
            </a:r>
            <a:r>
              <a:rPr lang="fr-FR" sz="2000" dirty="0" err="1">
                <a:solidFill>
                  <a:schemeClr val="bg1"/>
                </a:solidFill>
              </a:rPr>
              <a:t>Threat</a:t>
            </a:r>
            <a:r>
              <a:rPr lang="fr-FR" sz="2000" dirty="0">
                <a:solidFill>
                  <a:schemeClr val="bg1"/>
                </a:solidFill>
              </a:rPr>
              <a:t> and </a:t>
            </a:r>
            <a:r>
              <a:rPr lang="fr-FR" sz="2000" dirty="0" err="1">
                <a:solidFill>
                  <a:schemeClr val="bg1"/>
                </a:solidFill>
              </a:rPr>
              <a:t>Error</a:t>
            </a:r>
            <a:r>
              <a:rPr lang="fr-FR" sz="2000" dirty="0">
                <a:solidFill>
                  <a:schemeClr val="bg1"/>
                </a:solidFill>
              </a:rPr>
              <a:t> Management (TEM), un outil simple mais puissant pour anticiper les menaces, les identifier, projeter leurs conséquences sur le vol, gérer les erreurs et éviter que de petits écarts ne deviennent des situations </a:t>
            </a:r>
            <a:r>
              <a:rPr lang="fr-FR" sz="2000" dirty="0" smtClean="0">
                <a:solidFill>
                  <a:schemeClr val="bg1"/>
                </a:solidFill>
              </a:rPr>
              <a:t>critiques.</a:t>
            </a:r>
          </a:p>
          <a:p>
            <a:pPr>
              <a:spcAft>
                <a:spcPts val="2400"/>
              </a:spcAft>
            </a:pPr>
            <a:r>
              <a:rPr lang="fr-FR" sz="2000" dirty="0" smtClean="0">
                <a:solidFill>
                  <a:schemeClr val="bg1"/>
                </a:solidFill>
              </a:rPr>
              <a:t>À </a:t>
            </a:r>
            <a:r>
              <a:rPr lang="fr-FR" sz="2000" dirty="0">
                <a:solidFill>
                  <a:schemeClr val="bg1"/>
                </a:solidFill>
              </a:rPr>
              <a:t>travers des situations concrètes, météo changeante, distractions, charge de travail imprévue, état de l’avion, etc. </a:t>
            </a:r>
            <a:r>
              <a:rPr lang="fr-FR" sz="2000" dirty="0" smtClean="0">
                <a:solidFill>
                  <a:schemeClr val="bg1"/>
                </a:solidFill>
              </a:rPr>
              <a:t>je </a:t>
            </a:r>
            <a:r>
              <a:rPr lang="fr-FR" sz="2000" dirty="0">
                <a:solidFill>
                  <a:schemeClr val="bg1"/>
                </a:solidFill>
              </a:rPr>
              <a:t>souhaitais partager des pratiques et stratégies simples pouvant aider à interrompre la chaîne d’événements dès les premières étapes, en espérant que cela puisse nourrir vos réflexions et nos échanges sur la sécurité des vols</a:t>
            </a:r>
            <a:r>
              <a:rPr lang="fr-FR" sz="2000" dirty="0" smtClean="0">
                <a:solidFill>
                  <a:schemeClr val="bg1"/>
                </a:solidFill>
              </a:rPr>
              <a:t>.</a:t>
            </a:r>
            <a:endParaRPr sz="2000" dirty="0">
              <a:solidFill>
                <a:schemeClr val="bg1"/>
              </a:solidFill>
            </a:endParaRPr>
          </a:p>
        </p:txBody>
      </p:sp>
      <p:sp>
        <p:nvSpPr>
          <p:cNvPr id="11" name="Google Shape;104;p3"/>
          <p:cNvSpPr txBox="1">
            <a:spLocks/>
          </p:cNvSpPr>
          <p:nvPr/>
        </p:nvSpPr>
        <p:spPr>
          <a:xfrm>
            <a:off x="838200" y="18864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2000" b="1" dirty="0">
                <a:solidFill>
                  <a:schemeClr val="dk1"/>
                </a:solidFill>
              </a:rPr>
              <a:t>Message de Pascal </a:t>
            </a:r>
            <a:r>
              <a:rPr lang="fr-FR" sz="2000" b="1" dirty="0" smtClean="0">
                <a:solidFill>
                  <a:schemeClr val="dk1"/>
                </a:solidFill>
              </a:rPr>
              <a:t>Lecomte (Lundi 17/11/2025 15:00)</a:t>
            </a:r>
            <a:endParaRPr lang="fr-FR" sz="2000" b="1" dirty="0">
              <a:solidFill>
                <a:schemeClr val="dk1"/>
              </a:solidFill>
            </a:endParaRPr>
          </a:p>
        </p:txBody>
      </p:sp>
    </p:spTree>
    <p:extLst>
      <p:ext uri="{BB962C8B-B14F-4D97-AF65-F5344CB8AC3E}">
        <p14:creationId xmlns:p14="http://schemas.microsoft.com/office/powerpoint/2010/main" val="215644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sp>
        <p:nvSpPr>
          <p:cNvPr id="99" name="Google Shape;9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mtClean="0"/>
              <a:t>22/11/2025</a:t>
            </a:r>
            <a:endParaRPr/>
          </a:p>
        </p:txBody>
      </p:sp>
      <p:sp>
        <p:nvSpPr>
          <p:cNvPr id="8" name="Google Shape;89;p1"/>
          <p:cNvSpPr txBox="1">
            <a:spLocks/>
          </p:cNvSpPr>
          <p:nvPr/>
        </p:nvSpPr>
        <p:spPr>
          <a:xfrm>
            <a:off x="2819636" y="6359782"/>
            <a:ext cx="6696744"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b="1" dirty="0" smtClean="0"/>
              <a:t>Sécurité des Vols Avions &amp; ULM 2025 – Pascal Lecomte , MPV, AC Clément Ader</a:t>
            </a:r>
            <a:endParaRPr lang="fr-FR" b="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4" y="1612828"/>
            <a:ext cx="6261990" cy="469649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744" y="1612827"/>
            <a:ext cx="6261990" cy="4696493"/>
          </a:xfrm>
          <a:prstGeom prst="rect">
            <a:avLst/>
          </a:prstGeom>
        </p:spPr>
      </p:pic>
      <p:sp>
        <p:nvSpPr>
          <p:cNvPr id="11" name="Google Shape;96;p2"/>
          <p:cNvSpPr txBox="1"/>
          <p:nvPr/>
        </p:nvSpPr>
        <p:spPr>
          <a:xfrm>
            <a:off x="5934744" y="2224895"/>
            <a:ext cx="6261991" cy="3472357"/>
          </a:xfrm>
          <a:prstGeom prst="rect">
            <a:avLst/>
          </a:prstGeom>
          <a:solidFill>
            <a:schemeClr val="bg2">
              <a:lumMod val="50000"/>
              <a:lumOff val="50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a:defRPr sz="2400" b="1">
                <a:solidFill>
                  <a:schemeClr val="dk1"/>
                </a:solidFill>
              </a:defRPr>
            </a:lvl1pPr>
          </a:lstStyle>
          <a:p>
            <a:pPr>
              <a:spcAft>
                <a:spcPts val="2400"/>
              </a:spcAft>
            </a:pPr>
            <a:r>
              <a:rPr lang="fr-FR" sz="2000" b="0" dirty="0">
                <a:solidFill>
                  <a:schemeClr val="bg1"/>
                </a:solidFill>
              </a:rPr>
              <a:t>Pour que cet échange puisse malgré tout avoir lieu, je me rends disponible pour reprogrammer cette intervention lors d’un </a:t>
            </a:r>
            <a:r>
              <a:rPr lang="fr-FR" sz="2000" b="0" dirty="0" err="1" smtClean="0">
                <a:solidFill>
                  <a:schemeClr val="bg1"/>
                </a:solidFill>
              </a:rPr>
              <a:t>Sécuri’dèj</a:t>
            </a:r>
            <a:r>
              <a:rPr lang="fr-FR" sz="2000" b="0" dirty="0">
                <a:solidFill>
                  <a:schemeClr val="bg1"/>
                </a:solidFill>
              </a:rPr>
              <a:t>, d’un webinaire, du 20ᵉ séminaire ou de toute autre occasion qui conviendra à l’équipe organisatrice.</a:t>
            </a:r>
          </a:p>
          <a:p>
            <a:pPr>
              <a:spcAft>
                <a:spcPts val="2400"/>
              </a:spcAft>
            </a:pPr>
            <a:r>
              <a:rPr lang="fr-FR" sz="2000" b="0" dirty="0">
                <a:solidFill>
                  <a:schemeClr val="bg1"/>
                </a:solidFill>
              </a:rPr>
              <a:t>Je vous souhaite un excellent séminaire, de riches échanges, et vous remercie pour votre engagement envers la sécurité des vols</a:t>
            </a:r>
            <a:r>
              <a:rPr lang="fr-FR" sz="2000" b="0" dirty="0" smtClean="0">
                <a:solidFill>
                  <a:schemeClr val="bg1"/>
                </a:solidFill>
              </a:rPr>
              <a:t>.</a:t>
            </a:r>
            <a:r>
              <a:rPr lang="fr-FR" sz="2000" b="0" dirty="0"/>
              <a:t/>
            </a:r>
            <a:br>
              <a:rPr lang="fr-FR" sz="2000" b="0" dirty="0"/>
            </a:br>
            <a:endParaRPr lang="fr-FR" sz="2000" b="0" dirty="0"/>
          </a:p>
        </p:txBody>
      </p:sp>
      <p:sp>
        <p:nvSpPr>
          <p:cNvPr id="12" name="Google Shape;104;p3"/>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2000" b="1" dirty="0">
                <a:solidFill>
                  <a:schemeClr val="dk1"/>
                </a:solidFill>
              </a:rPr>
              <a:t>Message de Pascal </a:t>
            </a:r>
            <a:r>
              <a:rPr lang="fr-FR" sz="2000" b="1" dirty="0" smtClean="0">
                <a:solidFill>
                  <a:schemeClr val="dk1"/>
                </a:solidFill>
              </a:rPr>
              <a:t>Lecomte (Lundi 17/11/2025 15:00)</a:t>
            </a:r>
            <a:endParaRPr lang="fr-FR" sz="2000" b="1" dirty="0">
              <a:solidFill>
                <a:schemeClr val="dk1"/>
              </a:solidFill>
            </a:endParaRPr>
          </a:p>
        </p:txBody>
      </p:sp>
    </p:spTree>
    <p:extLst>
      <p:ext uri="{BB962C8B-B14F-4D97-AF65-F5344CB8AC3E}">
        <p14:creationId xmlns:p14="http://schemas.microsoft.com/office/powerpoint/2010/main" val="36599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99" name="Google Shape;9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mtClean="0"/>
              <a:t>22/11/2025</a:t>
            </a:r>
            <a:endParaRPr/>
          </a:p>
        </p:txBody>
      </p:sp>
      <p:sp>
        <p:nvSpPr>
          <p:cNvPr id="6" name="Google Shape;104;p3"/>
          <p:cNvSpPr txBox="1">
            <a:spLocks/>
          </p:cNvSpPr>
          <p:nvPr/>
        </p:nvSpPr>
        <p:spPr>
          <a:xfrm>
            <a:off x="849627"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fr-FR" sz="2400" b="1" dirty="0" smtClean="0">
                <a:solidFill>
                  <a:schemeClr val="dk1"/>
                </a:solidFill>
              </a:rPr>
              <a:t>En m’attendant ... lisez ces documents ...</a:t>
            </a:r>
            <a:endParaRPr lang="fr-FR" sz="2400" b="1" dirty="0">
              <a:solidFill>
                <a:schemeClr val="dk1"/>
              </a:solidFill>
            </a:endParaRPr>
          </a:p>
        </p:txBody>
      </p:sp>
      <p:grpSp>
        <p:nvGrpSpPr>
          <p:cNvPr id="2" name="Groupe 1"/>
          <p:cNvGrpSpPr/>
          <p:nvPr/>
        </p:nvGrpSpPr>
        <p:grpSpPr>
          <a:xfrm>
            <a:off x="1966543" y="1439145"/>
            <a:ext cx="8281767" cy="4549450"/>
            <a:chOff x="1043166" y="1412776"/>
            <a:chExt cx="8281767" cy="4549450"/>
          </a:xfrm>
        </p:grpSpPr>
        <p:sp>
          <p:nvSpPr>
            <p:cNvPr id="96" name="Google Shape;96;p2"/>
            <p:cNvSpPr txBox="1"/>
            <p:nvPr/>
          </p:nvSpPr>
          <p:spPr>
            <a:xfrm>
              <a:off x="4151784" y="5038937"/>
              <a:ext cx="5173149" cy="923289"/>
            </a:xfrm>
            <a:prstGeom prst="rect">
              <a:avLst/>
            </a:prstGeom>
            <a:solidFill>
              <a:schemeClr val="bg2">
                <a:lumMod val="25000"/>
                <a:lumOff val="75000"/>
              </a:schemeClr>
            </a:solidFill>
            <a:ln>
              <a:noFill/>
            </a:ln>
          </p:spPr>
          <p:txBody>
            <a:bodyPr spcFirstLastPara="1" wrap="square" lIns="91425" tIns="45700" rIns="91425" bIns="45700" anchor="t" anchorCtr="0">
              <a:spAutoFit/>
            </a:bodyPr>
            <a:lstStyle/>
            <a:p>
              <a:r>
                <a:rPr lang="fr-FR" sz="1800" b="1" dirty="0" smtClean="0"/>
                <a:t>Module </a:t>
              </a:r>
              <a:r>
                <a:rPr lang="fr-FR" sz="1800" b="1" dirty="0"/>
                <a:t>TEM pour le FI(S)</a:t>
              </a:r>
              <a:r>
                <a:rPr lang="fr-FR" sz="1800" dirty="0"/>
                <a:t/>
              </a:r>
              <a:br>
                <a:rPr lang="fr-FR" sz="1800" dirty="0"/>
              </a:br>
              <a:r>
                <a:rPr lang="fr-FR" sz="1800" dirty="0"/>
                <a:t>FFVP (Fédération Française de Vol en Planeur)</a:t>
              </a:r>
              <a:br>
                <a:rPr lang="fr-FR" sz="1800" dirty="0"/>
              </a:br>
              <a:r>
                <a:rPr lang="fr-FR" sz="1800" dirty="0">
                  <a:hlinkClick r:id="rId3"/>
                </a:rPr>
                <a:t>https://www.youtube.com/watch?v=ueXcxl66hic</a:t>
              </a:r>
              <a:endParaRPr lang="fr-FR" sz="18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578" t="41277" r="18691" b="3893"/>
            <a:stretch/>
          </p:blipFill>
          <p:spPr bwMode="auto">
            <a:xfrm>
              <a:off x="1043166" y="1412776"/>
              <a:ext cx="717707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96;p2"/>
            <p:cNvSpPr txBox="1"/>
            <p:nvPr/>
          </p:nvSpPr>
          <p:spPr>
            <a:xfrm>
              <a:off x="4151784" y="3256456"/>
              <a:ext cx="4188107" cy="1754286"/>
            </a:xfrm>
            <a:prstGeom prst="rect">
              <a:avLst/>
            </a:prstGeom>
            <a:solidFill>
              <a:schemeClr val="bg1"/>
            </a:solidFill>
            <a:ln>
              <a:noFill/>
            </a:ln>
          </p:spPr>
          <p:txBody>
            <a:bodyPr spcFirstLastPara="1" wrap="square" lIns="91425" tIns="45700" rIns="91425" bIns="45700" anchor="t" anchorCtr="0">
              <a:spAutoFit/>
            </a:bodyPr>
            <a:lstStyle/>
            <a:p>
              <a:r>
                <a:rPr lang="fr-FR" sz="1800" b="1" dirty="0" smtClean="0"/>
                <a:t>Manuel </a:t>
              </a:r>
              <a:r>
                <a:rPr lang="fr-FR" sz="1800" b="1" dirty="0"/>
                <a:t>Facteurs humains pour les instructeurs</a:t>
              </a:r>
              <a:r>
                <a:rPr lang="fr-FR" sz="1800" dirty="0"/>
                <a:t/>
              </a:r>
              <a:br>
                <a:rPr lang="fr-FR" sz="1800" dirty="0"/>
              </a:br>
              <a:r>
                <a:rPr lang="fr-FR" sz="1800" dirty="0"/>
                <a:t>Auteur : Jean-Gabriel </a:t>
              </a:r>
              <a:r>
                <a:rPr lang="fr-FR" sz="1800" dirty="0" smtClean="0"/>
                <a:t>CHARRIER</a:t>
              </a:r>
            </a:p>
            <a:p>
              <a:r>
                <a:rPr lang="fr-FR" sz="1800" dirty="0">
                  <a:hlinkClick r:id="rId5"/>
                </a:rPr>
                <a:t>http://blog.mentalpilote.com/wp-content/uploads/2013/10/Livret-TEM-Priv%C3%A9-5-V2-ins-article.pdf</a:t>
              </a:r>
              <a:endParaRPr lang="fr-FR" sz="1800" dirty="0"/>
            </a:p>
          </p:txBody>
        </p:sp>
      </p:grpSp>
      <p:sp>
        <p:nvSpPr>
          <p:cNvPr id="10" name="Google Shape;89;p1"/>
          <p:cNvSpPr txBox="1">
            <a:spLocks noGrp="1"/>
          </p:cNvSpPr>
          <p:nvPr>
            <p:ph type="ftr" idx="11"/>
          </p:nvPr>
        </p:nvSpPr>
        <p:spPr>
          <a:xfrm>
            <a:off x="2927648" y="6356350"/>
            <a:ext cx="669674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smtClean="0"/>
              <a:t>Sécurité des Vols Avions &amp; ULM 2025 – Pascal Lecomte , MPV, AC Clément Ader</a:t>
            </a:r>
            <a:endParaRPr b="1" dirty="0"/>
          </a:p>
        </p:txBody>
      </p:sp>
    </p:spTree>
    <p:extLst>
      <p:ext uri="{BB962C8B-B14F-4D97-AF65-F5344CB8AC3E}">
        <p14:creationId xmlns:p14="http://schemas.microsoft.com/office/powerpoint/2010/main" val="288885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ftr" idx="11"/>
          </p:nvPr>
        </p:nvSpPr>
        <p:spPr>
          <a:xfrm>
            <a:off x="2999656" y="6376243"/>
            <a:ext cx="583264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dirty="0" smtClean="0"/>
              <a:t>Sécurité des Vols Avions &amp; ULM 2025 – Jacques </a:t>
            </a:r>
            <a:r>
              <a:rPr lang="fr-FR" b="1" dirty="0" err="1" smtClean="0"/>
              <a:t>Loury</a:t>
            </a:r>
            <a:r>
              <a:rPr lang="fr-FR" b="1" dirty="0" smtClean="0"/>
              <a:t>, Yannick </a:t>
            </a:r>
            <a:r>
              <a:rPr lang="fr-FR" b="1" dirty="0" err="1" smtClean="0"/>
              <a:t>Méret</a:t>
            </a:r>
            <a:r>
              <a:rPr lang="fr-FR" b="1" dirty="0" smtClean="0"/>
              <a:t>, ACAT</a:t>
            </a:r>
            <a:endParaRPr dirty="0"/>
          </a:p>
        </p:txBody>
      </p:sp>
      <p:sp>
        <p:nvSpPr>
          <p:cNvPr id="98" name="Google Shape;9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99" name="Google Shape;9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smtClean="0"/>
              <a:t>22/11/2025</a:t>
            </a:r>
            <a:endParaRPr/>
          </a:p>
        </p:txBody>
      </p:sp>
      <p:sp>
        <p:nvSpPr>
          <p:cNvPr id="6" name="Google Shape;104;p3"/>
          <p:cNvSpPr txBox="1">
            <a:spLocks/>
          </p:cNvSpPr>
          <p:nvPr/>
        </p:nvSpPr>
        <p:spPr>
          <a:xfrm>
            <a:off x="849627"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b="1" dirty="0" smtClean="0"/>
              <a:t>Et maintenant où allons nous ?</a:t>
            </a:r>
            <a:endParaRPr lang="fr-FR" sz="2500" dirty="0"/>
          </a:p>
        </p:txBody>
      </p:sp>
      <p:sp>
        <p:nvSpPr>
          <p:cNvPr id="10" name="Google Shape;105;p3"/>
          <p:cNvSpPr txBox="1">
            <a:spLocks/>
          </p:cNvSpPr>
          <p:nvPr/>
        </p:nvSpPr>
        <p:spPr>
          <a:xfrm>
            <a:off x="624547" y="1491080"/>
            <a:ext cx="11251500" cy="10738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500"/>
              </a:spcBef>
            </a:pPr>
            <a:r>
              <a:rPr lang="fr-FR" sz="2800" b="1" dirty="0"/>
              <a:t>Collecter l’information aéronautique temporaire pertinente </a:t>
            </a:r>
            <a:r>
              <a:rPr lang="fr-FR" sz="2800" b="1" dirty="0" smtClean="0"/>
              <a:t>!</a:t>
            </a:r>
          </a:p>
          <a:p>
            <a:pPr>
              <a:lnSpc>
                <a:spcPct val="90000"/>
              </a:lnSpc>
              <a:spcBef>
                <a:spcPts val="500"/>
              </a:spcBef>
            </a:pPr>
            <a:r>
              <a:rPr lang="fr-FR" sz="2800" b="1" dirty="0" smtClean="0"/>
              <a:t>      avec :</a:t>
            </a:r>
            <a:endParaRPr lang="fr-FR" sz="24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038" t="21524" r="5808" b="3936"/>
          <a:stretch/>
        </p:blipFill>
        <p:spPr bwMode="auto">
          <a:xfrm>
            <a:off x="242196" y="2674513"/>
            <a:ext cx="7150690" cy="356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879" t="26902" r="44236" b="23227"/>
          <a:stretch/>
        </p:blipFill>
        <p:spPr bwMode="auto">
          <a:xfrm>
            <a:off x="6298230" y="2673296"/>
            <a:ext cx="5702426" cy="356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4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242</Words>
  <Application>Microsoft Office PowerPoint</Application>
  <PresentationFormat>Personnalisé</PresentationFormat>
  <Paragraphs>34</Paragraphs>
  <Slides>6</Slides>
  <Notes>6</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Arial</vt:lpstr>
      <vt:lpstr>Play</vt:lpstr>
      <vt:lpstr>Thème Office</vt:lpstr>
      <vt:lpstr>Le TEM : détecter l’invisible pour renforcer la sécurité   TEM : Threat and Errors Management Gestion de la menace et de l’erreur</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Mesurer l’altitude  Référencements  Moyens et incertitudes Usage opérationnel</dc:title>
  <dc:creator>Marie Beltan</dc:creator>
  <cp:lastModifiedBy>Utilisateur Windows</cp:lastModifiedBy>
  <cp:revision>83</cp:revision>
  <dcterms:modified xsi:type="dcterms:W3CDTF">2025-11-23T14:30:11Z</dcterms:modified>
</cp:coreProperties>
</file>