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Default Extension="vml" ContentType="application/vnd.openxmlformats-officedocument.vmlDrawing"/>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slides/slide75.xml" ContentType="application/vnd.openxmlformats-officedocument.presentationml.slide+xml"/>
  <Override PartName="/ppt/slides/slide85.xml" ContentType="application/vnd.openxmlformats-officedocument.presentationml.slide+xml"/>
  <Override PartName="/ppt/embeddings/oleObject1.bin" ContentType="application/vnd.openxmlformats-officedocument.oleObject"/>
  <Override PartName="/ppt/slides/slide95.xml" ContentType="application/vnd.openxmlformats-officedocument.presentationml.slid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slides/slide80.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90.xml" ContentType="application/vnd.openxmlformats-officedocument.presentationml.slide+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s/slide76.xml" ContentType="application/vnd.openxmlformats-officedocument.presentationml.slide+xml"/>
  <Override PartName="/ppt/slides/slide86.xml" ContentType="application/vnd.openxmlformats-officedocument.presentationml.slide+xml"/>
  <Override PartName="/ppt/embeddings/oleObject2.bin" ContentType="application/vnd.openxmlformats-officedocument.oleObject"/>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tableStyles.xml" ContentType="application/vnd.openxmlformats-officedocument.presentationml.tableStyles+xml"/>
  <Override PartName="/ppt/slides/slide43.xml" ContentType="application/vnd.openxmlformats-officedocument.presentationml.slide+xml"/>
  <Override PartName="/ppt/notesSlides/notesSlide41.xml" ContentType="application/vnd.openxmlformats-officedocument.presentationml.notesSlide+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81.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ppt/slides/slide91.xml" ContentType="application/vnd.openxmlformats-officedocument.presentationml.slide+xml"/>
  <Override PartName="/docProps/core.xml" ContentType="application/vnd.openxmlformats-package.core-properties+xml"/>
  <Override PartName="/ppt/slides/slide68.xml" ContentType="application/vnd.openxmlformats-officedocument.presentationml.slide+xml"/>
  <Override PartName="/ppt/theme/theme3.xml" ContentType="application/vnd.openxmlformats-officedocument.theme+xml"/>
  <Override PartName="/ppt/notesSlides/notesSlide4.xml" ContentType="application/vnd.openxmlformats-officedocument.presentationml.notesSlide+xml"/>
  <Override PartName="/ppt/slides/slide77.xml" ContentType="application/vnd.openxmlformats-officedocument.presentationml.slide+xml"/>
  <Override PartName="/ppt/slides/slide87.xml" ContentType="application/vnd.openxmlformats-officedocument.presentationml.slide+xml"/>
  <Override PartName="/ppt/embeddings/oleObject3.bin" ContentType="application/vnd.openxmlformats-officedocument.oleObject"/>
  <Override PartName="/ppt/slides/slide96.xml" ContentType="application/vnd.openxmlformats-officedocument.presentationml.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Default Extension="gif" ContentType="image/gif"/>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42.xml" ContentType="application/vnd.openxmlformats-officedocument.presentationml.notesSlide+xml"/>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38.xml" ContentType="application/vnd.openxmlformats-officedocument.presentationml.notesSlide+xml"/>
  <Override PartName="/ppt/slides/slide72.xml" ContentType="application/vnd.openxmlformats-officedocument.presentationml.slide+xml"/>
  <Override PartName="/ppt/notesSlides/notesSlide48.xml" ContentType="application/vnd.openxmlformats-officedocument.presentationml.notesSlide+xml"/>
  <Override PartName="/ppt/slides/slide82.xml" ContentType="application/vnd.openxmlformats-officedocument.presentationml.slide+xml"/>
  <Override PartName="/ppt/slides/slide92.xml" ContentType="application/vnd.openxmlformats-officedocument.presentationml.slide+xml"/>
  <Override PartName="/ppt/slides/slide59.xml" ContentType="application/vnd.openxmlformats-officedocument.presentationml.slide+xml"/>
  <Override PartName="/ppt/slides/slide69.xml" ContentType="application/vnd.openxmlformats-officedocument.presentationml.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slides/slide88.xml" ContentType="application/vnd.openxmlformats-officedocument.presentationml.slide+xml"/>
  <Override PartName="/ppt/embeddings/oleObject4.bin" ContentType="application/vnd.openxmlformats-officedocument.oleObject"/>
  <Override PartName="/ppt/slides/slide20.xml" ContentType="application/vnd.openxmlformats-officedocument.presentationml.slide+xml"/>
  <Override PartName="/ppt/slides/slide97.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notesSlides/notesSlide43.xml" ContentType="application/vnd.openxmlformats-officedocument.presentationml.notesSlide+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slideLayouts/slideLayout13.xml" ContentType="application/vnd.openxmlformats-officedocument.presentationml.slideLayout+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73.xml" ContentType="application/vnd.openxmlformats-officedocument.presentationml.slide+xml"/>
  <Override PartName="/ppt/presentation.xml" ContentType="application/vnd.openxmlformats-officedocument.presentationml.presentation.main+xml"/>
  <Override PartName="/ppt/notesSlides/notesSlide49.xml" ContentType="application/vnd.openxmlformats-officedocument.presentationml.notesSlide+xml"/>
  <Override PartName="/ppt/slides/slide83.xml" ContentType="application/vnd.openxmlformats-officedocument.presentationml.slide+xml"/>
  <Override PartName="/ppt/slides/slide93.xml" ContentType="application/vnd.openxmlformats-officedocument.presentationml.slide+xml"/>
  <Override PartName="/ppt/notesSlides/notesSlide6.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Default Extension="pdf" ContentType="application/pdf"/>
  <Override PartName="/ppt/slides/slide46.xml" ContentType="application/vnd.openxmlformats-officedocument.presentationml.slide+xml"/>
  <Override PartName="/ppt/slides/slide55.xml" ContentType="application/vnd.openxmlformats-officedocument.presentationml.slide+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slides/slide84.xml" ContentType="application/vnd.openxmlformats-officedocument.presentationml.slide+xml"/>
  <Override PartName="/ppt/slides/slide94.xml" ContentType="application/vnd.openxmlformats-officedocument.presentationml.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91" r:id="rId1"/>
  </p:sldMasterIdLst>
  <p:notesMasterIdLst>
    <p:notesMasterId r:id="rId99"/>
  </p:notesMasterIdLst>
  <p:handoutMasterIdLst>
    <p:handoutMasterId r:id="rId100"/>
  </p:handoutMasterIdLst>
  <p:sldIdLst>
    <p:sldId id="726" r:id="rId2"/>
    <p:sldId id="843" r:id="rId3"/>
    <p:sldId id="865" r:id="rId4"/>
    <p:sldId id="844" r:id="rId5"/>
    <p:sldId id="845" r:id="rId6"/>
    <p:sldId id="846" r:id="rId7"/>
    <p:sldId id="847" r:id="rId8"/>
    <p:sldId id="848" r:id="rId9"/>
    <p:sldId id="849" r:id="rId10"/>
    <p:sldId id="850" r:id="rId11"/>
    <p:sldId id="851" r:id="rId12"/>
    <p:sldId id="852" r:id="rId13"/>
    <p:sldId id="853" r:id="rId14"/>
    <p:sldId id="859" r:id="rId15"/>
    <p:sldId id="854" r:id="rId16"/>
    <p:sldId id="855" r:id="rId17"/>
    <p:sldId id="867" r:id="rId18"/>
    <p:sldId id="856" r:id="rId19"/>
    <p:sldId id="857" r:id="rId20"/>
    <p:sldId id="858" r:id="rId21"/>
    <p:sldId id="608" r:id="rId22"/>
    <p:sldId id="669" r:id="rId23"/>
    <p:sldId id="672" r:id="rId24"/>
    <p:sldId id="833" r:id="rId25"/>
    <p:sldId id="690" r:id="rId26"/>
    <p:sldId id="713" r:id="rId27"/>
    <p:sldId id="617" r:id="rId28"/>
    <p:sldId id="711" r:id="rId29"/>
    <p:sldId id="618" r:id="rId30"/>
    <p:sldId id="692" r:id="rId31"/>
    <p:sldId id="785" r:id="rId32"/>
    <p:sldId id="862" r:id="rId33"/>
    <p:sldId id="786" r:id="rId34"/>
    <p:sldId id="787" r:id="rId35"/>
    <p:sldId id="863" r:id="rId36"/>
    <p:sldId id="788" r:id="rId37"/>
    <p:sldId id="789" r:id="rId38"/>
    <p:sldId id="518" r:id="rId39"/>
    <p:sldId id="682" r:id="rId40"/>
    <p:sldId id="519" r:id="rId41"/>
    <p:sldId id="683" r:id="rId42"/>
    <p:sldId id="520" r:id="rId43"/>
    <p:sldId id="522" r:id="rId44"/>
    <p:sldId id="685" r:id="rId45"/>
    <p:sldId id="523" r:id="rId46"/>
    <p:sldId id="688" r:id="rId47"/>
    <p:sldId id="528" r:id="rId48"/>
    <p:sldId id="530" r:id="rId49"/>
    <p:sldId id="531" r:id="rId50"/>
    <p:sldId id="684" r:id="rId51"/>
    <p:sldId id="537" r:id="rId52"/>
    <p:sldId id="739" r:id="rId53"/>
    <p:sldId id="533" r:id="rId54"/>
    <p:sldId id="740" r:id="rId55"/>
    <p:sldId id="535" r:id="rId56"/>
    <p:sldId id="689" r:id="rId57"/>
    <p:sldId id="546" r:id="rId58"/>
    <p:sldId id="536" r:id="rId59"/>
    <p:sldId id="567" r:id="rId60"/>
    <p:sldId id="407" r:id="rId61"/>
    <p:sldId id="406" r:id="rId62"/>
    <p:sldId id="566" r:id="rId63"/>
    <p:sldId id="639" r:id="rId64"/>
    <p:sldId id="723" r:id="rId65"/>
    <p:sldId id="611" r:id="rId66"/>
    <p:sldId id="391" r:id="rId67"/>
    <p:sldId id="392" r:id="rId68"/>
    <p:sldId id="742" r:id="rId69"/>
    <p:sldId id="393" r:id="rId70"/>
    <p:sldId id="709" r:id="rId71"/>
    <p:sldId id="400" r:id="rId72"/>
    <p:sldId id="586" r:id="rId73"/>
    <p:sldId id="587" r:id="rId74"/>
    <p:sldId id="832" r:id="rId75"/>
    <p:sldId id="647" r:id="rId76"/>
    <p:sldId id="648" r:id="rId77"/>
    <p:sldId id="649" r:id="rId78"/>
    <p:sldId id="650" r:id="rId79"/>
    <p:sldId id="651" r:id="rId80"/>
    <p:sldId id="652" r:id="rId81"/>
    <p:sldId id="653" r:id="rId82"/>
    <p:sldId id="654" r:id="rId83"/>
    <p:sldId id="655" r:id="rId84"/>
    <p:sldId id="656" r:id="rId85"/>
    <p:sldId id="657" r:id="rId86"/>
    <p:sldId id="658" r:id="rId87"/>
    <p:sldId id="659" r:id="rId88"/>
    <p:sldId id="660" r:id="rId89"/>
    <p:sldId id="718" r:id="rId90"/>
    <p:sldId id="661" r:id="rId91"/>
    <p:sldId id="662" r:id="rId92"/>
    <p:sldId id="663" r:id="rId93"/>
    <p:sldId id="664" r:id="rId94"/>
    <p:sldId id="665" r:id="rId95"/>
    <p:sldId id="720" r:id="rId96"/>
    <p:sldId id="721" r:id="rId97"/>
    <p:sldId id="722" r:id="rId98"/>
  </p:sldIdLst>
  <p:sldSz cx="9144000" cy="6858000" type="screen4x3"/>
  <p:notesSz cx="6723063" cy="9853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hiddenSlides="1" frameSlides="1"/>
  <p:clrMru>
    <a:srgbClr val="F6FD82"/>
    <a:srgbClr val="FFFBE4"/>
    <a:srgbClr val="FFCC66"/>
    <a:srgbClr val="4794ED"/>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1976" autoAdjust="0"/>
    <p:restoredTop sz="82215" autoAdjust="0"/>
  </p:normalViewPr>
  <p:slideViewPr>
    <p:cSldViewPr snapToObjects="1">
      <p:cViewPr varScale="1">
        <p:scale>
          <a:sx n="85" d="100"/>
          <a:sy n="85" d="100"/>
        </p:scale>
        <p:origin x="-1168" y="-112"/>
      </p:cViewPr>
      <p:guideLst>
        <p:guide orient="horz" pos="2160"/>
        <p:guide pos="2880"/>
      </p:guideLst>
    </p:cSldViewPr>
  </p:slideViewPr>
  <p:outlineViewPr>
    <p:cViewPr>
      <p:scale>
        <a:sx n="33" d="100"/>
        <a:sy n="33" d="100"/>
      </p:scale>
      <p:origin x="0" y="13652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01" Type="http://schemas.openxmlformats.org/officeDocument/2006/relationships/printerSettings" Target="printerSettings/printerSettings1.bin"/><Relationship Id="rId102" Type="http://schemas.openxmlformats.org/officeDocument/2006/relationships/presProps" Target="presProps.xml"/><Relationship Id="rId103" Type="http://schemas.openxmlformats.org/officeDocument/2006/relationships/viewProps" Target="viewProps.xml"/><Relationship Id="rId104" Type="http://schemas.openxmlformats.org/officeDocument/2006/relationships/theme" Target="theme/theme1.xml"/><Relationship Id="rId10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handoutMaster" Target="handoutMasters/handoutMaster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3063" cy="49212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08413" y="0"/>
            <a:ext cx="2913062" cy="492125"/>
          </a:xfrm>
          <a:prstGeom prst="rect">
            <a:avLst/>
          </a:prstGeom>
        </p:spPr>
        <p:txBody>
          <a:bodyPr vert="horz" lIns="91440" tIns="45720" rIns="91440" bIns="45720" rtlCol="0"/>
          <a:lstStyle>
            <a:lvl1pPr algn="r">
              <a:defRPr sz="1200"/>
            </a:lvl1pPr>
          </a:lstStyle>
          <a:p>
            <a:fld id="{016D800F-0ABF-4A3D-A991-BB53915D8F29}" type="datetimeFigureOut">
              <a:rPr lang="fr-FR" smtClean="0"/>
              <a:pPr/>
              <a:t>14/06/14</a:t>
            </a:fld>
            <a:endParaRPr lang="fr-FR"/>
          </a:p>
        </p:txBody>
      </p:sp>
      <p:sp>
        <p:nvSpPr>
          <p:cNvPr id="4" name="Espace réservé du pied de page 3"/>
          <p:cNvSpPr>
            <a:spLocks noGrp="1"/>
          </p:cNvSpPr>
          <p:nvPr>
            <p:ph type="ftr" sz="quarter" idx="2"/>
          </p:nvPr>
        </p:nvSpPr>
        <p:spPr>
          <a:xfrm>
            <a:off x="0" y="9359900"/>
            <a:ext cx="2913063" cy="49212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08413" y="9359900"/>
            <a:ext cx="2913062" cy="492125"/>
          </a:xfrm>
          <a:prstGeom prst="rect">
            <a:avLst/>
          </a:prstGeom>
        </p:spPr>
        <p:txBody>
          <a:bodyPr vert="horz" lIns="91440" tIns="45720" rIns="91440" bIns="45720" rtlCol="0" anchor="b"/>
          <a:lstStyle>
            <a:lvl1pPr algn="r">
              <a:defRPr sz="1200"/>
            </a:lvl1pPr>
          </a:lstStyle>
          <a:p>
            <a:fld id="{758F0838-79DA-4C2E-A871-A459F5FE5ADA}" type="slidenum">
              <a:rPr lang="fr-FR" smtClean="0"/>
              <a:pPr/>
              <a:t>‹#›</a:t>
            </a:fld>
            <a:endParaRPr lang="fr-F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62991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3327" cy="49268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08180" y="0"/>
            <a:ext cx="2913327" cy="492681"/>
          </a:xfrm>
          <a:prstGeom prst="rect">
            <a:avLst/>
          </a:prstGeom>
        </p:spPr>
        <p:txBody>
          <a:bodyPr vert="horz" lIns="91440" tIns="45720" rIns="91440" bIns="45720" rtlCol="0"/>
          <a:lstStyle>
            <a:lvl1pPr algn="r">
              <a:defRPr sz="1200"/>
            </a:lvl1pPr>
          </a:lstStyle>
          <a:p>
            <a:fld id="{06B567FA-2EEC-9748-BA45-D41EAD2CE9A8}" type="datetimeFigureOut">
              <a:rPr lang="fr-FR" smtClean="0"/>
              <a:pPr/>
              <a:t>14/06/14</a:t>
            </a:fld>
            <a:endParaRPr lang="fr-FR"/>
          </a:p>
        </p:txBody>
      </p:sp>
      <p:sp>
        <p:nvSpPr>
          <p:cNvPr id="4" name="Espace réservé de l'image des diapositives 3"/>
          <p:cNvSpPr>
            <a:spLocks noGrp="1" noRot="1" noChangeAspect="1"/>
          </p:cNvSpPr>
          <p:nvPr>
            <p:ph type="sldImg" idx="2"/>
          </p:nvPr>
        </p:nvSpPr>
        <p:spPr>
          <a:xfrm>
            <a:off x="900113" y="739775"/>
            <a:ext cx="4922837" cy="36941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2307" y="4680466"/>
            <a:ext cx="5378450" cy="4434126"/>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59222"/>
            <a:ext cx="2913327" cy="49268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08180" y="9359222"/>
            <a:ext cx="2913327" cy="492681"/>
          </a:xfrm>
          <a:prstGeom prst="rect">
            <a:avLst/>
          </a:prstGeom>
        </p:spPr>
        <p:txBody>
          <a:bodyPr vert="horz" lIns="91440" tIns="45720" rIns="91440" bIns="45720" rtlCol="0" anchor="b"/>
          <a:lstStyle>
            <a:lvl1pPr algn="r">
              <a:defRPr sz="1200"/>
            </a:lvl1pPr>
          </a:lstStyle>
          <a:p>
            <a:fld id="{DFFDB662-D730-A340-8D66-8B0A541B07D0}" type="slidenum">
              <a:rPr lang="fr-FR" smtClean="0"/>
              <a:pPr/>
              <a:t>‹#›</a:t>
            </a:fld>
            <a:endParaRPr lang="fr-F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422523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 Id="rId3" Type="http://schemas.openxmlformats.org/officeDocument/2006/relationships/hyperlink" Target="http://neurologie.onlinehome.de/neukurs1.htm"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Bonjour</a:t>
            </a:r>
          </a:p>
          <a:p>
            <a:endParaRPr lang="fr-FR" dirty="0" smtClean="0"/>
          </a:p>
          <a:p>
            <a:r>
              <a:rPr lang="fr-FR" dirty="0" smtClean="0"/>
              <a:t>Je vous souhaite la bienvenu a ce </a:t>
            </a:r>
            <a:r>
              <a:rPr lang="fr-FR" dirty="0" err="1" smtClean="0"/>
              <a:t>seminaire</a:t>
            </a:r>
            <a:r>
              <a:rPr lang="fr-FR" baseline="0" dirty="0" smtClean="0"/>
              <a:t> organisé par ACAT.  </a:t>
            </a:r>
            <a:endParaRPr lang="fr-FR" dirty="0" smtClean="0"/>
          </a:p>
          <a:p>
            <a:endParaRPr lang="fr-FR" dirty="0" smtClean="0"/>
          </a:p>
          <a:p>
            <a:r>
              <a:rPr lang="fr-FR" dirty="0" smtClean="0"/>
              <a:t>Tout d abord</a:t>
            </a:r>
            <a:r>
              <a:rPr lang="fr-FR" baseline="0" dirty="0" smtClean="0"/>
              <a:t> j</a:t>
            </a:r>
            <a:r>
              <a:rPr lang="fr-FR" dirty="0" smtClean="0"/>
              <a:t>e</a:t>
            </a:r>
            <a:r>
              <a:rPr lang="fr-FR" baseline="0" dirty="0" smtClean="0"/>
              <a:t> me </a:t>
            </a:r>
            <a:r>
              <a:rPr lang="fr-FR" baseline="0" dirty="0" err="1" smtClean="0"/>
              <a:t>presente</a:t>
            </a:r>
            <a:r>
              <a:rPr lang="fr-FR" baseline="0" dirty="0" smtClean="0"/>
              <a:t> a vous. Mon champ de travail concerne les facteurs humains chez Airbus et je m’occupe de…qui est ma </a:t>
            </a:r>
            <a:r>
              <a:rPr lang="fr-FR" baseline="0" dirty="0" err="1" smtClean="0"/>
              <a:t>specialité</a:t>
            </a:r>
            <a:r>
              <a:rPr lang="fr-FR" baseline="0" dirty="0" smtClean="0"/>
              <a:t>. Je suis </a:t>
            </a:r>
            <a:r>
              <a:rPr lang="fr-FR" baseline="0" dirty="0" err="1" smtClean="0"/>
              <a:t>egalement</a:t>
            </a:r>
            <a:r>
              <a:rPr lang="fr-FR" baseline="0" dirty="0" smtClean="0"/>
              <a:t> </a:t>
            </a:r>
            <a:r>
              <a:rPr lang="fr-FR" baseline="0" dirty="0" err="1" smtClean="0"/>
              <a:t>eleve</a:t>
            </a:r>
            <a:r>
              <a:rPr lang="fr-FR" baseline="0" dirty="0" smtClean="0"/>
              <a:t> pilote. J’ai le plaisir de vous donner ce cours avec JLC.</a:t>
            </a:r>
          </a:p>
          <a:p>
            <a:r>
              <a:rPr lang="fr-FR" baseline="0" dirty="0" smtClean="0"/>
              <a:t>Et maintenant je laisse la parole a JLC….</a:t>
            </a:r>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9824C-4A22-6744-BE00-0F88BAB1E182}" type="slidenum">
              <a:rPr lang="fr-FR"/>
              <a:pPr/>
              <a:t>17</a:t>
            </a:fld>
            <a:endParaRPr lang="fr-F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F4D74-23ED-1C4A-BB9F-4D1F8308EECA}" type="slidenum">
              <a:rPr lang="fr-FR"/>
              <a:pPr/>
              <a:t>18</a:t>
            </a:fld>
            <a:endParaRPr lang="fr-F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5CB93-D2EA-1E43-B462-C3CF034A2347}" type="slidenum">
              <a:rPr lang="fr-FR"/>
              <a:pPr/>
              <a:t>19</a:t>
            </a:fld>
            <a:endParaRPr lang="fr-F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E1AFDE-E225-004B-ADF7-E4BD970C0074}" type="slidenum">
              <a:rPr lang="fr-FR"/>
              <a:pPr/>
              <a:t>20</a:t>
            </a:fld>
            <a:endParaRPr lang="fr-F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fr-FR" b="1" dirty="0"/>
              <a:t>Briefing Départ</a:t>
            </a:r>
            <a:r>
              <a:rPr lang="fr-FR" dirty="0"/>
              <a:t> : Vol VFR à destination de … , Route et Altitude prévues, Piste en service, Point de sortie de la circulation d'aérodrome, Survol(s) à éviter, Itinéraire / Cap pour le rejoindre, Limitations au décollage (vent, piste, obstacles), Type de décollage et de montée initiale, Voie de circulation (</a:t>
            </a:r>
            <a:r>
              <a:rPr lang="fr-FR" i="1" dirty="0"/>
              <a:t>Taxiway</a:t>
            </a:r>
            <a:r>
              <a:rPr lang="fr-FR" dirty="0"/>
              <a:t>) et Point d’arrêt à utiliser.</a:t>
            </a:r>
          </a:p>
          <a:p>
            <a:endParaRPr lang="fr-FR" dirty="0"/>
          </a:p>
          <a:p>
            <a:r>
              <a:rPr lang="fr-FR" b="1" dirty="0"/>
              <a:t>Briefing</a:t>
            </a:r>
            <a:r>
              <a:rPr lang="fr-FR" dirty="0"/>
              <a:t> </a:t>
            </a:r>
            <a:r>
              <a:rPr lang="fr-FR" b="1" dirty="0"/>
              <a:t>Sécurité </a:t>
            </a:r>
            <a:r>
              <a:rPr lang="fr-FR" dirty="0"/>
              <a:t> : actions si alarmes ou pannes avant </a:t>
            </a:r>
            <a:r>
              <a:rPr lang="fr-FR" dirty="0" err="1"/>
              <a:t>Vr</a:t>
            </a:r>
            <a:r>
              <a:rPr lang="fr-FR" dirty="0"/>
              <a:t>, après décollage et si panne radio, </a:t>
            </a:r>
            <a:r>
              <a:rPr lang="fr-FR" u="sng" dirty="0"/>
              <a:t>Heure Limite pour Atterrir</a:t>
            </a:r>
            <a:r>
              <a:rPr lang="fr-FR" dirty="0"/>
              <a:t> (HLA)</a:t>
            </a:r>
          </a:p>
          <a:p>
            <a:r>
              <a:rPr lang="fr-FR" dirty="0"/>
              <a:t> </a:t>
            </a:r>
          </a:p>
          <a:p>
            <a:r>
              <a:rPr lang="fr-FR" b="1" dirty="0"/>
              <a:t>Briefing</a:t>
            </a:r>
            <a:r>
              <a:rPr lang="fr-FR" dirty="0"/>
              <a:t> </a:t>
            </a:r>
            <a:r>
              <a:rPr lang="fr-FR" b="1" dirty="0"/>
              <a:t>Décollage</a:t>
            </a:r>
            <a:r>
              <a:rPr lang="fr-FR" dirty="0"/>
              <a:t> : Dernier Vent (AFIS ou TWR + Manche à vent), Vitesses à la rotation (</a:t>
            </a:r>
            <a:r>
              <a:rPr lang="fr-FR" dirty="0" err="1"/>
              <a:t>Vr</a:t>
            </a:r>
            <a:r>
              <a:rPr lang="fr-FR" dirty="0"/>
              <a:t>) et en montée initiale et normale, Côté du 1er virage, Altitude de mise en palier.</a:t>
            </a:r>
          </a:p>
          <a:p>
            <a:endParaRPr lang="fr-FR" b="1" dirty="0"/>
          </a:p>
          <a:p>
            <a:r>
              <a:rPr lang="fr-FR" b="1" dirty="0"/>
              <a:t>Briefing Arrivée :</a:t>
            </a:r>
            <a:r>
              <a:rPr lang="fr-FR" dirty="0"/>
              <a:t> </a:t>
            </a:r>
            <a:r>
              <a:rPr lang="fr-FR" dirty="0" err="1"/>
              <a:t>Vz</a:t>
            </a:r>
            <a:r>
              <a:rPr lang="fr-FR" dirty="0"/>
              <a:t> descente/ Altitude au Point d'Arrivée, Piste en service, Branche d'entrée dans le Tour de piste, Survols à éviter/Itinéraire/Cap pour la rejoindre, Limitations à l’atterrissage (vent, piste, obstacles), Type d'atterrissage, Pente du plan, Vi, </a:t>
            </a:r>
            <a:r>
              <a:rPr lang="fr-FR" dirty="0" err="1"/>
              <a:t>Vz</a:t>
            </a:r>
            <a:r>
              <a:rPr lang="fr-FR" dirty="0"/>
              <a:t> en Finale, Point de toucher, Procédures de Remise de gaz et en cas de Panne radio. </a:t>
            </a:r>
            <a:r>
              <a:rPr lang="fr-FR" dirty="0" smtClean="0"/>
              <a:t> </a:t>
            </a:r>
          </a:p>
          <a:p>
            <a:endParaRPr lang="fr-FR" dirty="0" smtClean="0"/>
          </a:p>
          <a:p>
            <a:endParaRPr lang="fr-FR" dirty="0" smtClean="0"/>
          </a:p>
          <a:p>
            <a:endParaRPr lang="fr-FR" dirty="0" smtClean="0"/>
          </a:p>
          <a:p>
            <a:endParaRPr lang="fr-FR" dirty="0" smtClean="0"/>
          </a:p>
          <a:p>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21</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t>cereales.lapin.org/strips2/806confiance.gif</a:t>
            </a:r>
          </a:p>
          <a:p>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22</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25</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31</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hlinkClick r:id="rId3"/>
              </a:rPr>
              <a:t>http://neurologie.onlinehome.de/neukurs1.htm</a:t>
            </a:r>
            <a:endParaRPr lang="fr-FR" sz="1200" dirty="0" smtClean="0">
              <a:solidFill>
                <a:srgbClr val="000000"/>
              </a:solidFill>
            </a:endParaRPr>
          </a:p>
          <a:p>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36</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32500" lnSpcReduction="20000"/>
          </a:bodyPr>
          <a:lstStyle/>
          <a:p>
            <a:r>
              <a:rPr lang="fr-FR" dirty="0" err="1" smtClean="0"/>
              <a:t>www.francaise-bio-energetique.com</a:t>
            </a:r>
            <a:endParaRPr lang="fr-FR" dirty="0" smtClean="0"/>
          </a:p>
          <a:p>
            <a:endParaRPr lang="fr-FR" dirty="0" smtClean="0"/>
          </a:p>
          <a:p>
            <a:r>
              <a:rPr lang="fr-FR" dirty="0" smtClean="0"/>
              <a:t>LE SYSTEME NERVEUX AUTONOME</a:t>
            </a:r>
          </a:p>
          <a:p>
            <a:r>
              <a:rPr lang="fr-FR" dirty="0" smtClean="0"/>
              <a:t> </a:t>
            </a:r>
          </a:p>
          <a:p>
            <a:r>
              <a:rPr lang="fr-FR" dirty="0" smtClean="0"/>
              <a:t>Ce système nerveux autonome se divise en deux systèmes parallèles aux actions généralement antagonistes :</a:t>
            </a:r>
          </a:p>
          <a:p>
            <a:endParaRPr lang="fr-FR" dirty="0" smtClean="0"/>
          </a:p>
          <a:p>
            <a:r>
              <a:rPr lang="fr-FR" dirty="0" smtClean="0"/>
              <a:t>• le système orthosympathique (ou sympathique) qui intervient dans les activités involontaires des situations de stress et d’éveil. Il est prépondérant dans les conflits de l’organisme avec son milieu extérieur, lorsque la vie est menacée. Le sympathique stimule l’ensemble des organes qui jouent un rôle dans la défense. Des quantités importantes d’adrénaline sont déchargées ; le rythme cardiaque est accéléré ; la pression sanguine augmente ; les vaisseaux du </a:t>
            </a:r>
            <a:r>
              <a:rPr lang="fr-FR" dirty="0" err="1" smtClean="0"/>
              <a:t>coeur</a:t>
            </a:r>
            <a:r>
              <a:rPr lang="fr-FR" dirty="0" smtClean="0"/>
              <a:t> et des muscles squelettiques sont dilatés ; ceux de la peau et des viscères sont contractés ; la respiration est plus ample ; les pupilles sont dilatées (mydriase) ; les poils sont hérissés et la motricité gastro-intestinale est arrêtée.</a:t>
            </a:r>
          </a:p>
          <a:p>
            <a:endParaRPr lang="fr-FR" dirty="0" smtClean="0"/>
          </a:p>
          <a:p>
            <a:r>
              <a:rPr lang="fr-FR" dirty="0" smtClean="0"/>
              <a:t>• le système parasympathique qui se charge des activités involontaires des situations de paix et de repos. Les activités du processus général de la digestion sont stimulées (sécrétions salivaire, stomacale, intestinale, hépatique, pancréatique ; motricité et péristaltisme) ; le rythme cardiaque est ralenti ; la pression sanguine diminue ; les pupilles sont rétrécies (</a:t>
            </a:r>
            <a:r>
              <a:rPr lang="fr-FR" dirty="0" err="1" smtClean="0"/>
              <a:t>myose</a:t>
            </a:r>
            <a:r>
              <a:rPr lang="fr-FR" dirty="0" smtClean="0"/>
              <a:t>) et la respiration est plus calme.</a:t>
            </a:r>
          </a:p>
          <a:p>
            <a:endParaRPr lang="fr-FR" dirty="0" smtClean="0"/>
          </a:p>
          <a:p>
            <a:r>
              <a:rPr lang="fr-FR" dirty="0" smtClean="0"/>
              <a:t>L’existence de fibres végétatives afférentes est acceptée par certains auteurs et rejetée par d’autres. Les premiers admettent que les stimuli de la sensibilité viscérale (ou intéroceptive) sont transmis par des fibres végétatives qui remontent le long des vaisseaux pour atteindre les racines dorsales des nerfs rachidiens. Les seconds pensent que les fibres de la sensibilité intéroceptive font partie du système somatique. Cette sensibilité viscérale ne devient consciente que lorsqu’elle est douloureuse. Les influx végétatifs qui arrivent au SCN se trouvent alors plus ou moins confondus avec ceux de la sensibilité du système somatique. Ces interrelations entre les sensibilités viscérale et somatique expliqueraient les douleurs rapportées ou qu’une souffrance viscérale puisse être interprétée par les centres supérieurs comme une douleur somatique. Ainsi, l’angine de poitrine (souffrance cardiaque) engendre une douleur brachiale gauche et une affection des ovaires ou des testicules une douleur lombaire.</a:t>
            </a:r>
          </a:p>
          <a:p>
            <a:endParaRPr lang="fr-FR" dirty="0" smtClean="0"/>
          </a:p>
          <a:p>
            <a:endParaRPr lang="fr-FR" dirty="0" smtClean="0"/>
          </a:p>
          <a:p>
            <a:r>
              <a:rPr lang="fr-FR" dirty="0" smtClean="0"/>
              <a:t>Le système nerveux autonome ou végétatif est composé de plusieurs niveaux :</a:t>
            </a:r>
          </a:p>
          <a:p>
            <a:endParaRPr lang="fr-FR" dirty="0" smtClean="0"/>
          </a:p>
          <a:p>
            <a:r>
              <a:rPr lang="fr-FR" dirty="0" smtClean="0"/>
              <a:t>a) des centres nerveux localisés au sein du SNC,</a:t>
            </a:r>
          </a:p>
          <a:p>
            <a:r>
              <a:rPr lang="fr-FR" dirty="0" smtClean="0"/>
              <a:t>b) des ganglions périphériques situés à trois étages :</a:t>
            </a:r>
          </a:p>
          <a:p>
            <a:endParaRPr lang="fr-FR" dirty="0" smtClean="0"/>
          </a:p>
          <a:p>
            <a:r>
              <a:rPr lang="fr-FR" dirty="0" smtClean="0"/>
              <a:t>Le premier étage ganglionnaire comprend la chaîne sympathique </a:t>
            </a:r>
            <a:r>
              <a:rPr lang="fr-FR" dirty="0" err="1" smtClean="0"/>
              <a:t>paravertébrale</a:t>
            </a:r>
            <a:r>
              <a:rPr lang="fr-FR" dirty="0" smtClean="0"/>
              <a:t>. Cette chaîne se situe latéralement à la colonne vertébrale et s’étend de la fin du segment cervical au segment coccygien. </a:t>
            </a:r>
            <a:r>
              <a:rPr lang="fr-FR" dirty="0" err="1" smtClean="0"/>
              <a:t>Crânialement</a:t>
            </a:r>
            <a:r>
              <a:rPr lang="fr-FR" dirty="0" smtClean="0"/>
              <a:t>, elle comprend deux ou trois ganglions (cervical supérieur, moyen et inférieur) par lesquels passent les fibres sympathiques du segment cervical.</a:t>
            </a:r>
          </a:p>
          <a:p>
            <a:endParaRPr lang="fr-FR" dirty="0" smtClean="0"/>
          </a:p>
          <a:p>
            <a:r>
              <a:rPr lang="fr-FR" dirty="0" smtClean="0"/>
              <a:t>Un second étage ganglionnaire est constitué des ganglions ou plexus </a:t>
            </a:r>
            <a:r>
              <a:rPr lang="fr-FR" dirty="0" err="1" smtClean="0"/>
              <a:t>préviscéraux</a:t>
            </a:r>
            <a:r>
              <a:rPr lang="fr-FR" dirty="0" smtClean="0"/>
              <a:t> ils sont moins nombreux que les ganglions </a:t>
            </a:r>
            <a:r>
              <a:rPr lang="fr-FR" dirty="0" err="1" smtClean="0"/>
              <a:t>paravertébraux</a:t>
            </a:r>
            <a:r>
              <a:rPr lang="fr-FR" dirty="0" smtClean="0"/>
              <a:t>. Ce sont davantage des plexus </a:t>
            </a:r>
            <a:r>
              <a:rPr lang="fr-FR" dirty="0" err="1" smtClean="0"/>
              <a:t>ganglionnés</a:t>
            </a:r>
            <a:r>
              <a:rPr lang="fr-FR" dirty="0" smtClean="0"/>
              <a:t> que des ganglions. Ils sont pairs et latéraux dans le cou (plexus carotidiens, pharyngiens...) et le bassin, mais impairs et médians dans le thorax (plexus cardiaque, pulmonaire) et l’abdomen (plexus solaire, </a:t>
            </a:r>
            <a:r>
              <a:rPr lang="fr-FR" dirty="0" err="1" smtClean="0"/>
              <a:t>lombo-aortique</a:t>
            </a:r>
            <a:r>
              <a:rPr lang="fr-FR" dirty="0" smtClean="0"/>
              <a:t>). Au niveau cervical, ce second étage est associé au premier étage.</a:t>
            </a:r>
          </a:p>
          <a:p>
            <a:endParaRPr lang="fr-FR" dirty="0" smtClean="0"/>
          </a:p>
          <a:p>
            <a:r>
              <a:rPr lang="fr-FR" dirty="0" smtClean="0"/>
              <a:t>Un troisième étage ganglionnaire comprend les ganglions viscéraux ou terminaux situés à la surface ou dans l’épaisseur de l’organe cible.</a:t>
            </a:r>
          </a:p>
          <a:p>
            <a:endParaRPr lang="fr-FR" dirty="0" smtClean="0"/>
          </a:p>
          <a:p>
            <a:r>
              <a:rPr lang="fr-FR" dirty="0" smtClean="0"/>
              <a:t>c) des fibres qui relient ces niveaux entre eux et aux viscères. Entre le centre nerveux et l’organe cible, la voie nerveuse autonome est toujours interrompue par au moins une synapse située dans un ganglion. Une voie nerveuse autonome est donc constituée d’au minimum deux fibres : la fibre </a:t>
            </a:r>
            <a:r>
              <a:rPr lang="fr-FR" dirty="0" err="1" smtClean="0"/>
              <a:t>préganglionnaire</a:t>
            </a:r>
            <a:r>
              <a:rPr lang="fr-FR" dirty="0" smtClean="0"/>
              <a:t> et la fibre </a:t>
            </a:r>
            <a:r>
              <a:rPr lang="fr-FR" dirty="0" err="1" smtClean="0"/>
              <a:t>postganglionnaire</a:t>
            </a:r>
            <a:r>
              <a:rPr lang="fr-FR" dirty="0" smtClean="0"/>
              <a:t> Les fibres nerveuses du système autonome cheminent soit en compagnie des fibres du système somatique (nerfs mixtes) soit indépendamment, le long des vaisseaux sanguins.</a:t>
            </a:r>
          </a:p>
          <a:p>
            <a:endParaRPr lang="fr-FR" dirty="0" smtClean="0"/>
          </a:p>
          <a:p>
            <a:r>
              <a:rPr lang="fr-FR" dirty="0" smtClean="0"/>
              <a:t>Ce système autonome comprend deux parties fonctionnellement et, en grande partie, morphologiquement distinctes :</a:t>
            </a:r>
          </a:p>
          <a:p>
            <a:endParaRPr lang="fr-FR" dirty="0" smtClean="0"/>
          </a:p>
          <a:p>
            <a:r>
              <a:rPr lang="fr-FR" dirty="0" smtClean="0"/>
              <a:t>le système sympathique (ou orthosympathique ou grand sympathique). Ses centres nerveux sont strictement médullaires et leur organisation est segmentaire.</a:t>
            </a:r>
          </a:p>
          <a:p>
            <a:r>
              <a:rPr lang="fr-FR" dirty="0" smtClean="0"/>
              <a:t>Les fibres </a:t>
            </a:r>
            <a:r>
              <a:rPr lang="fr-FR" dirty="0" err="1" smtClean="0"/>
              <a:t>préganglionnaires</a:t>
            </a:r>
            <a:r>
              <a:rPr lang="fr-FR" dirty="0" smtClean="0"/>
              <a:t> sortent par la racine ventrale du nerf rachidien correspondant. Elles s‘en séparent pour former le rameau communicant blanc qui rejoint le ganglion </a:t>
            </a:r>
            <a:r>
              <a:rPr lang="fr-FR" dirty="0" err="1" smtClean="0"/>
              <a:t>paravertébral</a:t>
            </a:r>
            <a:r>
              <a:rPr lang="fr-FR" dirty="0" smtClean="0"/>
              <a:t> correspondant. Ces ganglions </a:t>
            </a:r>
            <a:r>
              <a:rPr lang="fr-FR" dirty="0" err="1" smtClean="0"/>
              <a:t>paravertébraux</a:t>
            </a:r>
            <a:r>
              <a:rPr lang="fr-FR" dirty="0" smtClean="0"/>
              <a:t> sont réunis en une chaîne par des fibres </a:t>
            </a:r>
            <a:r>
              <a:rPr lang="fr-FR" dirty="0" err="1" smtClean="0"/>
              <a:t>interganglionnaires</a:t>
            </a:r>
            <a:r>
              <a:rPr lang="fr-FR" dirty="0" smtClean="0"/>
              <a:t>. Les fibres qui sortent des ganglions </a:t>
            </a:r>
            <a:r>
              <a:rPr lang="fr-FR" dirty="0" err="1" smtClean="0"/>
              <a:t>paravertébraux</a:t>
            </a:r>
            <a:r>
              <a:rPr lang="fr-FR" dirty="0" smtClean="0"/>
              <a:t> rejoignent le nerf rachidien correspondant par le rameau communicant gris pour se diriger vers l’organe cible.</a:t>
            </a:r>
          </a:p>
          <a:p>
            <a:endParaRPr lang="fr-FR" dirty="0" smtClean="0"/>
          </a:p>
          <a:p>
            <a:r>
              <a:rPr lang="fr-FR" dirty="0" smtClean="0"/>
              <a:t>Le système parasympathique Ses centres nerveux sont situés au niveau du tronc cérébral et de la moelle sacrée. Les fibres </a:t>
            </a:r>
            <a:r>
              <a:rPr lang="fr-FR" dirty="0" err="1" smtClean="0"/>
              <a:t>préganglionnaires</a:t>
            </a:r>
            <a:r>
              <a:rPr lang="fr-FR" dirty="0" smtClean="0"/>
              <a:t> suivent le trajet des nerfs correspondants. Elles font synapse dans un ganglion </a:t>
            </a:r>
            <a:r>
              <a:rPr lang="fr-FR" dirty="0" err="1" smtClean="0"/>
              <a:t>préviscéral</a:t>
            </a:r>
            <a:r>
              <a:rPr lang="fr-FR" dirty="0" smtClean="0"/>
              <a:t> ou </a:t>
            </a:r>
            <a:r>
              <a:rPr lang="fr-FR" dirty="0" err="1" smtClean="0"/>
              <a:t>intraviscéral</a:t>
            </a:r>
            <a:r>
              <a:rPr lang="fr-FR" dirty="0" smtClean="0"/>
              <a:t>. Le parasympathique ne présente donc pas de structure équivalente à la chaîne des ganglions </a:t>
            </a:r>
            <a:r>
              <a:rPr lang="fr-FR" dirty="0" err="1" smtClean="0"/>
              <a:t>paravertébraux</a:t>
            </a:r>
            <a:r>
              <a:rPr lang="fr-FR" dirty="0" smtClean="0"/>
              <a:t> sympathiques.</a:t>
            </a:r>
          </a:p>
          <a:p>
            <a:endParaRPr lang="fr-FR" dirty="0" smtClean="0"/>
          </a:p>
          <a:p>
            <a:r>
              <a:rPr lang="fr-FR" dirty="0" smtClean="0"/>
              <a:t> </a:t>
            </a:r>
          </a:p>
          <a:p>
            <a:endParaRPr lang="fr-FR" dirty="0" smtClean="0"/>
          </a:p>
          <a:p>
            <a:r>
              <a:rPr lang="fr-FR" dirty="0" smtClean="0"/>
              <a:t>ORIGINE ET DEVELOPPEMENT DU SYSTEME NERVEUX AUTONOME</a:t>
            </a:r>
          </a:p>
          <a:p>
            <a:endParaRPr lang="fr-FR" dirty="0" smtClean="0"/>
          </a:p>
          <a:p>
            <a:endParaRPr lang="fr-FR" dirty="0" smtClean="0"/>
          </a:p>
          <a:p>
            <a:r>
              <a:rPr lang="fr-FR" dirty="0" smtClean="0"/>
              <a:t>Le système nerveux sympathique.</a:t>
            </a:r>
          </a:p>
          <a:p>
            <a:r>
              <a:rPr lang="fr-FR" dirty="0" smtClean="0"/>
              <a:t>Les cellules du système sympathique (ortho et </a:t>
            </a:r>
            <a:r>
              <a:rPr lang="fr-FR" dirty="0" err="1" smtClean="0"/>
              <a:t>para-</a:t>
            </a:r>
            <a:r>
              <a:rPr lang="fr-FR" dirty="0" smtClean="0"/>
              <a:t>) dérivent des crêtes neurales. Elles ont donc une origine </a:t>
            </a:r>
            <a:r>
              <a:rPr lang="fr-FR" dirty="0" err="1" smtClean="0"/>
              <a:t>etodermìque</a:t>
            </a:r>
            <a:r>
              <a:rPr lang="fr-FR" dirty="0" smtClean="0"/>
              <a:t>.</a:t>
            </a:r>
          </a:p>
          <a:p>
            <a:endParaRPr lang="fr-FR" dirty="0" smtClean="0"/>
          </a:p>
          <a:p>
            <a:r>
              <a:rPr lang="fr-FR" dirty="0" smtClean="0"/>
              <a:t>Pour l’orthosympathique, les cellules sympathiques ou </a:t>
            </a:r>
            <a:r>
              <a:rPr lang="fr-FR" dirty="0" err="1" smtClean="0"/>
              <a:t>sympathogonies</a:t>
            </a:r>
            <a:r>
              <a:rPr lang="fr-FR" dirty="0" smtClean="0"/>
              <a:t> migrent pour former la chaîne sympathique </a:t>
            </a:r>
            <a:r>
              <a:rPr lang="fr-FR" dirty="0" err="1" smtClean="0"/>
              <a:t>paravertébrale</a:t>
            </a:r>
            <a:r>
              <a:rPr lang="fr-FR" dirty="0" smtClean="0"/>
              <a:t>. Certaines </a:t>
            </a:r>
            <a:r>
              <a:rPr lang="fr-FR" dirty="0" err="1" smtClean="0"/>
              <a:t>sympathogonies</a:t>
            </a:r>
            <a:r>
              <a:rPr lang="fr-FR" dirty="0" smtClean="0"/>
              <a:t> migrent plus loin pour mettre en place les plexus </a:t>
            </a:r>
            <a:r>
              <a:rPr lang="fr-FR" dirty="0" err="1" smtClean="0"/>
              <a:t>préviscéraux</a:t>
            </a:r>
            <a:r>
              <a:rPr lang="fr-FR" dirty="0" smtClean="0"/>
              <a:t> (ex. plexus solaire) et </a:t>
            </a:r>
            <a:r>
              <a:rPr lang="fr-FR" dirty="0" err="1" smtClean="0"/>
              <a:t>intraviscéraux</a:t>
            </a:r>
            <a:r>
              <a:rPr lang="fr-FR" dirty="0" smtClean="0"/>
              <a:t> (ex. plexus de Meissner et d’</a:t>
            </a:r>
            <a:r>
              <a:rPr lang="fr-FR" dirty="0" err="1" smtClean="0"/>
              <a:t>Auerbach</a:t>
            </a:r>
            <a:r>
              <a:rPr lang="fr-FR" dirty="0" smtClean="0"/>
              <a:t>). Ces </a:t>
            </a:r>
            <a:r>
              <a:rPr lang="fr-FR" dirty="0" err="1" smtClean="0"/>
              <a:t>sympathogonies</a:t>
            </a:r>
            <a:r>
              <a:rPr lang="fr-FR" dirty="0" smtClean="0"/>
              <a:t> forment les fibres </a:t>
            </a:r>
            <a:r>
              <a:rPr lang="fr-FR" dirty="0" err="1" smtClean="0"/>
              <a:t>postganglionnaires</a:t>
            </a:r>
            <a:r>
              <a:rPr lang="fr-FR" dirty="0" smtClean="0"/>
              <a:t> Elles ne sont pas myélinisées et forment le rameau communicant gris. D’autres cellules nerveuses dont le corps se trouve au niveau latéral de la moelle épinière envoient leur axone myélinisé pour faire synapse sur les </a:t>
            </a:r>
            <a:r>
              <a:rPr lang="fr-FR" dirty="0" err="1" smtClean="0"/>
              <a:t>sympathogonies</a:t>
            </a:r>
            <a:r>
              <a:rPr lang="fr-FR" dirty="0" smtClean="0"/>
              <a:t> de l’un des trois étages ganglionnaires (ganglions </a:t>
            </a:r>
            <a:r>
              <a:rPr lang="fr-FR" dirty="0" err="1" smtClean="0"/>
              <a:t>paravertébral</a:t>
            </a:r>
            <a:r>
              <a:rPr lang="fr-FR" dirty="0" smtClean="0"/>
              <a:t>, </a:t>
            </a:r>
            <a:r>
              <a:rPr lang="fr-FR" dirty="0" err="1" smtClean="0"/>
              <a:t>préviscéral</a:t>
            </a:r>
            <a:r>
              <a:rPr lang="fr-FR" dirty="0" smtClean="0"/>
              <a:t> ou </a:t>
            </a:r>
            <a:r>
              <a:rPr lang="fr-FR" dirty="0" err="1" smtClean="0"/>
              <a:t>intraviscéral</a:t>
            </a:r>
            <a:r>
              <a:rPr lang="fr-FR" dirty="0" smtClean="0"/>
              <a:t>) : ce sont les fibres </a:t>
            </a:r>
            <a:r>
              <a:rPr lang="fr-FR" dirty="0" err="1" smtClean="0"/>
              <a:t>préganglionnaires</a:t>
            </a:r>
            <a:r>
              <a:rPr lang="fr-FR" dirty="0" smtClean="0"/>
              <a:t> qui forment le rameau communicant blanc.</a:t>
            </a:r>
          </a:p>
          <a:p>
            <a:endParaRPr lang="fr-FR" dirty="0" smtClean="0"/>
          </a:p>
          <a:p>
            <a:endParaRPr lang="fr-FR" dirty="0" smtClean="0"/>
          </a:p>
          <a:p>
            <a:r>
              <a:rPr lang="fr-FR" dirty="0" smtClean="0"/>
              <a:t>Le système nerveux parasympathique.</a:t>
            </a:r>
          </a:p>
          <a:p>
            <a:r>
              <a:rPr lang="fr-FR" dirty="0" smtClean="0"/>
              <a:t>Les cellules </a:t>
            </a:r>
            <a:r>
              <a:rPr lang="fr-FR" dirty="0" err="1" smtClean="0"/>
              <a:t>postganglionnaires</a:t>
            </a:r>
            <a:r>
              <a:rPr lang="fr-FR" dirty="0" smtClean="0"/>
              <a:t> du système parasympathique proviennent des crêtes neurales des régions cervicale et lombaire. Leur migration jusqu’au voisinage ou au sein de l’</a:t>
            </a:r>
            <a:r>
              <a:rPr lang="fr-FR" dirty="0" err="1" smtClean="0"/>
              <a:t>organe-cible</a:t>
            </a:r>
            <a:r>
              <a:rPr lang="fr-FR" dirty="0" smtClean="0"/>
              <a:t> est parfois très longue (ex. nerf vague). Elles y forment des ganglions </a:t>
            </a:r>
            <a:r>
              <a:rPr lang="fr-FR" dirty="0" err="1" smtClean="0"/>
              <a:t>préviscéraux</a:t>
            </a:r>
            <a:r>
              <a:rPr lang="fr-FR" dirty="0" smtClean="0"/>
              <a:t> et </a:t>
            </a:r>
            <a:r>
              <a:rPr lang="fr-FR" dirty="0" err="1" smtClean="0"/>
              <a:t>intraviscéraux</a:t>
            </a:r>
            <a:r>
              <a:rPr lang="fr-FR" dirty="0" smtClean="0"/>
              <a:t>. Les fibres </a:t>
            </a:r>
            <a:r>
              <a:rPr lang="fr-FR" dirty="0" err="1" smtClean="0"/>
              <a:t>préganglionnaires</a:t>
            </a:r>
            <a:r>
              <a:rPr lang="fr-FR" dirty="0" smtClean="0"/>
              <a:t> parasympathiques naissent des mêmes régions du tube neural et envoient leur axone myélinisé faire synapse sur des fibres </a:t>
            </a:r>
            <a:r>
              <a:rPr lang="fr-FR" dirty="0" err="1" smtClean="0"/>
              <a:t>postganglionnaires</a:t>
            </a:r>
            <a:r>
              <a:rPr lang="fr-FR" dirty="0" smtClean="0"/>
              <a:t> soit au niveau du ganglion </a:t>
            </a:r>
            <a:r>
              <a:rPr lang="fr-FR" dirty="0" err="1" smtClean="0"/>
              <a:t>préviscéral</a:t>
            </a:r>
            <a:r>
              <a:rPr lang="fr-FR" dirty="0" smtClean="0"/>
              <a:t>, soit du ganglion </a:t>
            </a:r>
            <a:r>
              <a:rPr lang="fr-FR" dirty="0" err="1" smtClean="0"/>
              <a:t>intraviscéral</a:t>
            </a:r>
            <a:r>
              <a:rPr lang="fr-FR" dirty="0" smtClean="0"/>
              <a:t>. Le système parasympathique est donc constitué de fibres </a:t>
            </a:r>
            <a:r>
              <a:rPr lang="fr-FR" dirty="0" err="1" smtClean="0"/>
              <a:t>préganglionnaires</a:t>
            </a:r>
            <a:r>
              <a:rPr lang="fr-FR" dirty="0" smtClean="0"/>
              <a:t> qui possèdent un très long axone et de fibres </a:t>
            </a:r>
            <a:r>
              <a:rPr lang="fr-FR" dirty="0" err="1" smtClean="0"/>
              <a:t>postganglionnaires</a:t>
            </a:r>
            <a:r>
              <a:rPr lang="fr-FR" dirty="0" smtClean="0"/>
              <a:t> qui possèdent un axone court mais qui ont effectué une très longue migration.</a:t>
            </a:r>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37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2</a:t>
            </a:fld>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39</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40</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41</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endParaRPr lang="fr-FR" dirty="0" smtClean="0"/>
          </a:p>
          <a:p>
            <a:r>
              <a:rPr lang="fr-FR" dirty="0" smtClean="0"/>
              <a:t>La gestion de ressources peut être bien ou mauvais</a:t>
            </a:r>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46</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48</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ctr"/>
            <a:r>
              <a:rPr lang="fr-FR" dirty="0" err="1" smtClean="0">
                <a:solidFill>
                  <a:srgbClr val="000000"/>
                </a:solidFill>
              </a:rPr>
              <a:t>Tunnelisation</a:t>
            </a:r>
            <a:r>
              <a:rPr lang="fr-FR" dirty="0" smtClean="0">
                <a:solidFill>
                  <a:srgbClr val="000000"/>
                </a:solidFill>
              </a:rPr>
              <a:t>: C’est un résultât physiologique; </a:t>
            </a:r>
          </a:p>
          <a:p>
            <a:pPr algn="ctr"/>
            <a:r>
              <a:rPr lang="fr-FR" dirty="0" smtClean="0">
                <a:solidFill>
                  <a:srgbClr val="000000"/>
                </a:solidFill>
              </a:rPr>
              <a:t>Pourquoi utiliser le circuit visuel</a:t>
            </a:r>
          </a:p>
          <a:p>
            <a:pPr algn="ctr"/>
            <a:endParaRPr lang="fr-FR" dirty="0" smtClean="0">
              <a:solidFill>
                <a:srgbClr val="FF0000"/>
              </a:solidFill>
            </a:endParaRPr>
          </a:p>
          <a:p>
            <a:pPr algn="ctr"/>
            <a:r>
              <a:rPr lang="fr-FR" dirty="0" smtClean="0">
                <a:solidFill>
                  <a:srgbClr val="FF0000"/>
                </a:solidFill>
              </a:rPr>
              <a:t>image plongeur avec champ visuel qui se redresse; </a:t>
            </a:r>
          </a:p>
          <a:p>
            <a:pPr algn="ctr"/>
            <a:r>
              <a:rPr lang="fr-FR" dirty="0" smtClean="0">
                <a:solidFill>
                  <a:srgbClr val="FF0000"/>
                </a:solidFill>
              </a:rPr>
              <a:t>utiliser image torche pour focalisation</a:t>
            </a:r>
          </a:p>
          <a:p>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51</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ctr"/>
            <a:r>
              <a:rPr lang="fr-FR" dirty="0" err="1" smtClean="0">
                <a:solidFill>
                  <a:srgbClr val="000000"/>
                </a:solidFill>
              </a:rPr>
              <a:t>Tunnelisation</a:t>
            </a:r>
            <a:r>
              <a:rPr lang="fr-FR" dirty="0" smtClean="0">
                <a:solidFill>
                  <a:srgbClr val="000000"/>
                </a:solidFill>
              </a:rPr>
              <a:t>: C’est un résultât physiologique; </a:t>
            </a:r>
          </a:p>
          <a:p>
            <a:pPr algn="ctr"/>
            <a:r>
              <a:rPr lang="fr-FR" dirty="0" smtClean="0">
                <a:solidFill>
                  <a:srgbClr val="000000"/>
                </a:solidFill>
              </a:rPr>
              <a:t>Pourquoi utiliser le circuit visuel</a:t>
            </a:r>
          </a:p>
          <a:p>
            <a:pPr algn="ctr"/>
            <a:endParaRPr lang="fr-FR" dirty="0" smtClean="0">
              <a:solidFill>
                <a:srgbClr val="FF0000"/>
              </a:solidFill>
            </a:endParaRPr>
          </a:p>
          <a:p>
            <a:pPr algn="ctr"/>
            <a:r>
              <a:rPr lang="fr-FR" dirty="0" smtClean="0">
                <a:solidFill>
                  <a:srgbClr val="FF0000"/>
                </a:solidFill>
              </a:rPr>
              <a:t>image plongeur avec champ visuel qui se redresse; </a:t>
            </a:r>
          </a:p>
          <a:p>
            <a:pPr algn="ctr"/>
            <a:r>
              <a:rPr lang="fr-FR" dirty="0" smtClean="0">
                <a:solidFill>
                  <a:srgbClr val="FF0000"/>
                </a:solidFill>
              </a:rPr>
              <a:t>utiliser image torche pour focalisation</a:t>
            </a:r>
          </a:p>
          <a:p>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52</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1652A-A710-6C47-88E5-097F6922BA6F}" type="slidenum">
              <a:rPr lang="fr-FR"/>
              <a:pPr/>
              <a:t>60</a:t>
            </a:fld>
            <a:endParaRPr lang="fr-F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A885F-BC50-3246-A1A4-70B36BDC21DF}" type="slidenum">
              <a:rPr lang="fr-FR"/>
              <a:pPr/>
              <a:t>61</a:t>
            </a:fld>
            <a:endParaRPr lang="fr-F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B7946-752C-D845-A5B5-1BAD4AFA1BF4}" type="slidenum">
              <a:rPr lang="fr-FR"/>
              <a:pPr/>
              <a:t>62</a:t>
            </a:fld>
            <a:endParaRPr lang="fr-F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8CAE37-0083-964F-95AB-1E9534923A0A}" type="slidenum">
              <a:rPr lang="fr-FR"/>
              <a:pPr/>
              <a:t>6</a:t>
            </a:fld>
            <a:endParaRPr lang="fr-FR" dirty="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6EE60-171C-3B47-96D0-24B2F9A2ACCB}" type="slidenum">
              <a:rPr lang="fr-FR"/>
              <a:pPr/>
              <a:t>66</a:t>
            </a:fld>
            <a:endParaRPr lang="fr-F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66E261-AECF-9C42-8C31-9D01E8CED520}" type="slidenum">
              <a:rPr lang="fr-FR"/>
              <a:pPr/>
              <a:t>67</a:t>
            </a:fld>
            <a:endParaRPr lang="fr-F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DE8B36-6C01-7D44-B819-23F171038163}" type="slidenum">
              <a:rPr lang="fr-FR"/>
              <a:pPr/>
              <a:t>69</a:t>
            </a:fld>
            <a:endParaRPr lang="fr-F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E3B581-E638-B24C-9F3A-7CA0B1DC58B4}" type="slidenum">
              <a:rPr lang="fr-FR"/>
              <a:pPr/>
              <a:t>75</a:t>
            </a:fld>
            <a:endParaRPr lang="fr-F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4772FF-A1EF-7A43-BDD8-5623EC250BDA}" type="slidenum">
              <a:rPr lang="fr-FR"/>
              <a:pPr/>
              <a:t>76</a:t>
            </a:fld>
            <a:endParaRPr lang="fr-F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5DBC02-F013-7443-859F-6C1BEEBCE40C}" type="slidenum">
              <a:rPr lang="fr-FR"/>
              <a:pPr/>
              <a:t>77</a:t>
            </a:fld>
            <a:endParaRPr lang="fr-F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CD49C3-0B83-BC4B-813B-1D43DAEE62A5}" type="slidenum">
              <a:rPr lang="fr-FR"/>
              <a:pPr/>
              <a:t>78</a:t>
            </a:fld>
            <a:endParaRPr lang="fr-F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9887A9-859B-9D4E-933E-3DF9FA8E2512}" type="slidenum">
              <a:rPr lang="fr-FR"/>
              <a:pPr/>
              <a:t>79</a:t>
            </a:fld>
            <a:endParaRPr lang="fr-F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55CF29-E192-2C49-A232-B1DCAD3811B3}" type="slidenum">
              <a:rPr lang="fr-FR"/>
              <a:pPr/>
              <a:t>80</a:t>
            </a:fld>
            <a:endParaRPr lang="fr-F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94A50-0A55-0741-A984-E8000AAF0E80}" type="slidenum">
              <a:rPr lang="fr-FR"/>
              <a:pPr/>
              <a:t>81</a:t>
            </a:fld>
            <a:endParaRPr lang="fr-F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D1F0D7-5C2D-C645-A129-CC2C1349499E}" type="slidenum">
              <a:rPr lang="fr-FR"/>
              <a:pPr/>
              <a:t>7</a:t>
            </a:fld>
            <a:endParaRPr lang="fr-FR" dirty="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976BBA-28CD-1B42-AFF7-B9ADFBA07534}" type="slidenum">
              <a:rPr lang="fr-FR"/>
              <a:pPr/>
              <a:t>82</a:t>
            </a:fld>
            <a:endParaRPr lang="fr-F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684E1-A6C3-174F-8DCD-94163D5E34F5}" type="slidenum">
              <a:rPr lang="fr-FR"/>
              <a:pPr/>
              <a:t>83</a:t>
            </a:fld>
            <a:endParaRPr lang="fr-F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AF20B4-8ADA-B647-844A-BA1F66AC82B0}" type="slidenum">
              <a:rPr lang="fr-FR"/>
              <a:pPr/>
              <a:t>84</a:t>
            </a:fld>
            <a:endParaRPr lang="fr-F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0C7A5-0359-8348-A741-6A6C0E8C4E22}" type="slidenum">
              <a:rPr lang="fr-FR"/>
              <a:pPr/>
              <a:t>85</a:t>
            </a:fld>
            <a:endParaRPr lang="fr-F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CAE8E-6E58-E047-A23C-60353A12B6B9}" type="slidenum">
              <a:rPr lang="fr-FR"/>
              <a:pPr/>
              <a:t>86</a:t>
            </a:fld>
            <a:endParaRPr lang="fr-F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72C21F-6113-514F-B88B-C53D88CBE616}" type="slidenum">
              <a:rPr lang="fr-FR"/>
              <a:pPr/>
              <a:t>87</a:t>
            </a:fld>
            <a:endParaRPr lang="fr-F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893DF-A988-864C-B7AB-D2C8707BE749}" type="slidenum">
              <a:rPr lang="fr-FR"/>
              <a:pPr/>
              <a:t>88</a:t>
            </a:fld>
            <a:endParaRPr lang="fr-F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E3B581-E638-B24C-9F3A-7CA0B1DC58B4}" type="slidenum">
              <a:rPr lang="fr-FR"/>
              <a:pPr/>
              <a:t>89</a:t>
            </a:fld>
            <a:endParaRPr lang="fr-F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4F9E69-D0D1-6D4C-AE0C-E67EF1656851}" type="slidenum">
              <a:rPr lang="fr-FR"/>
              <a:pPr/>
              <a:t>90</a:t>
            </a:fld>
            <a:endParaRPr lang="fr-F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9824C-4A22-6744-BE00-0F88BAB1E182}" type="slidenum">
              <a:rPr lang="fr-FR"/>
              <a:pPr/>
              <a:t>91</a:t>
            </a:fld>
            <a:endParaRPr lang="fr-F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67B25E-AAB8-0044-8B75-B2BD47709226}" type="slidenum">
              <a:rPr lang="fr-FR"/>
              <a:pPr/>
              <a:t>8</a:t>
            </a:fld>
            <a:endParaRPr lang="fr-FR" dirty="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F4D74-23ED-1C4A-BB9F-4D1F8308EECA}" type="slidenum">
              <a:rPr lang="fr-FR"/>
              <a:pPr/>
              <a:t>92</a:t>
            </a:fld>
            <a:endParaRPr lang="fr-F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C2DF1-F98A-434D-AE5F-E978B14E1826}" type="slidenum">
              <a:rPr lang="fr-FR"/>
              <a:pPr/>
              <a:t>93</a:t>
            </a:fld>
            <a:endParaRPr lang="fr-F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5CB93-D2EA-1E43-B462-C3CF034A2347}" type="slidenum">
              <a:rPr lang="fr-FR"/>
              <a:pPr/>
              <a:t>94</a:t>
            </a:fld>
            <a:endParaRPr lang="fr-F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E3B581-E638-B24C-9F3A-7CA0B1DC58B4}" type="slidenum">
              <a:rPr lang="fr-FR"/>
              <a:pPr/>
              <a:t>95</a:t>
            </a:fld>
            <a:endParaRPr lang="fr-F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98C8B-C133-DE48-A103-5A52EF7B450C}" type="slidenum">
              <a:rPr lang="fr-FR"/>
              <a:pPr/>
              <a:t>9</a:t>
            </a:fld>
            <a:endParaRPr lang="fr-FR" dirty="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95F59-0519-6148-A126-AB7A947F25EE}" type="slidenum">
              <a:rPr lang="fr-FR"/>
              <a:pPr/>
              <a:t>13</a:t>
            </a:fld>
            <a:endParaRPr lang="fr-F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pPr>
              <a:lnSpc>
                <a:spcPct val="80000"/>
              </a:lnSpc>
            </a:pPr>
            <a:endParaRPr lang="fr-FR" sz="9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2EB0EE-934B-2344-93A3-F8FC0DE5F332}" type="slidenum">
              <a:rPr lang="fr-FR"/>
              <a:pPr/>
              <a:t>15</a:t>
            </a:fld>
            <a:endParaRPr lang="fr-F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pPr>
              <a:lnSpc>
                <a:spcPct val="80000"/>
              </a:lnSpc>
            </a:pPr>
            <a:r>
              <a:rPr lang="fr-FR" b="1">
                <a:ea typeface="Times New Roman" pitchFamily="-106" charset="0"/>
                <a:cs typeface="Times New Roman" pitchFamily="-106" charset="0"/>
              </a:rPr>
              <a:t>Biais d'évaluation de la fréquence</a:t>
            </a:r>
            <a:r>
              <a:rPr lang="fr-FR">
                <a:ea typeface="Times New Roman" pitchFamily="-106" charset="0"/>
                <a:cs typeface="Times New Roman" pitchFamily="-106" charset="0"/>
              </a:rPr>
              <a:t> </a:t>
            </a:r>
            <a:r>
              <a:rPr lang="fr-FR" b="1">
                <a:ea typeface="Times New Roman" pitchFamily="-106" charset="0"/>
                <a:cs typeface="Times New Roman" pitchFamily="-106" charset="0"/>
              </a:rPr>
              <a:t>des évènements graves</a:t>
            </a:r>
            <a:r>
              <a:rPr lang="fr-FR">
                <a:ea typeface="Times New Roman" pitchFamily="-106" charset="0"/>
                <a:cs typeface="Times New Roman" pitchFamily="-106" charset="0"/>
              </a:rPr>
              <a:t> : le risque d'occurrence d'un évènement est presque toujours surévalué ou sous-évalué </a:t>
            </a:r>
          </a:p>
          <a:p>
            <a:pPr>
              <a:lnSpc>
                <a:spcPct val="80000"/>
              </a:lnSpc>
            </a:pPr>
            <a:r>
              <a:rPr lang="fr-FR" b="1">
                <a:ea typeface="Times New Roman" pitchFamily="-106" charset="0"/>
                <a:cs typeface="Times New Roman" pitchFamily="-106" charset="0"/>
              </a:rPr>
              <a:t>Biais de sélection de données </a:t>
            </a:r>
            <a:r>
              <a:rPr lang="fr-FR">
                <a:ea typeface="Times New Roman" pitchFamily="-106" charset="0"/>
                <a:cs typeface="Times New Roman" pitchFamily="-106" charset="0"/>
              </a:rPr>
              <a:t>: les préférences orientent fortement la sélection d'un noyau restreint de faits. </a:t>
            </a:r>
            <a:endParaRPr lang="fr-FR" b="1">
              <a:ea typeface="Times New Roman" pitchFamily="-106" charset="0"/>
              <a:cs typeface="Times New Roman" pitchFamily="-106" charset="0"/>
            </a:endParaRPr>
          </a:p>
          <a:p>
            <a:pPr>
              <a:lnSpc>
                <a:spcPct val="80000"/>
              </a:lnSpc>
            </a:pPr>
            <a:r>
              <a:rPr lang="fr-FR" b="1">
                <a:ea typeface="Times New Roman" pitchFamily="-106" charset="0"/>
                <a:cs typeface="Times New Roman" pitchFamily="-106" charset="0"/>
              </a:rPr>
              <a:t>Biais d'habitude</a:t>
            </a:r>
            <a:r>
              <a:rPr lang="fr-FR">
                <a:ea typeface="Times New Roman" pitchFamily="-106" charset="0"/>
                <a:cs typeface="Times New Roman" pitchFamily="-106" charset="0"/>
              </a:rPr>
              <a:t> : les décisions s'orientent vers les solutions les plus familières, même si elles ne sont pas optimales pour la situation</a:t>
            </a:r>
          </a:p>
          <a:p>
            <a:pPr>
              <a:lnSpc>
                <a:spcPct val="80000"/>
              </a:lnSpc>
            </a:pPr>
            <a:r>
              <a:rPr lang="fr-FR" b="1">
                <a:ea typeface="Times New Roman" pitchFamily="-106" charset="0"/>
                <a:cs typeface="Times New Roman" pitchFamily="-106" charset="0"/>
              </a:rPr>
              <a:t>Biais de confirmation</a:t>
            </a:r>
            <a:r>
              <a:rPr lang="fr-FR">
                <a:ea typeface="Times New Roman" pitchFamily="-106" charset="0"/>
                <a:cs typeface="Times New Roman" pitchFamily="-106" charset="0"/>
              </a:rPr>
              <a:t> : on recherche d'abord les résultats qui confirment le bien fondé de la décision plutôt que des informations qui seraient contraires à cette décision</a:t>
            </a:r>
          </a:p>
          <a:p>
            <a:pPr>
              <a:lnSpc>
                <a:spcPct val="80000"/>
              </a:lnSpc>
            </a:pPr>
            <a:r>
              <a:rPr lang="fr-FR" b="1">
                <a:ea typeface="Times New Roman" pitchFamily="-106" charset="0"/>
                <a:cs typeface="Times New Roman" pitchFamily="-106" charset="0"/>
              </a:rPr>
              <a:t>Biais de conformité au groupe : </a:t>
            </a:r>
            <a:r>
              <a:rPr lang="fr-FR">
                <a:ea typeface="Times New Roman" pitchFamily="-106" charset="0"/>
                <a:cs typeface="Times New Roman" pitchFamily="-106" charset="0"/>
              </a:rPr>
              <a:t>on recherche une décision consensuelle</a:t>
            </a:r>
          </a:p>
          <a:p>
            <a:pPr>
              <a:lnSpc>
                <a:spcPct val="80000"/>
              </a:lnSpc>
            </a:pPr>
            <a:endParaRPr lang="fr-F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C2DF1-F98A-434D-AE5F-E978B14E1826}" type="slidenum">
              <a:rPr lang="fr-FR"/>
              <a:pPr/>
              <a:t>16</a:t>
            </a:fld>
            <a:endParaRPr lang="fr-F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et modifiez le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C6282591-351A-49C5-BD56-030F4C806DDE}" type="datetime1">
              <a:rPr lang="fr-FR" smtClean="0"/>
              <a:pPr/>
              <a:t>14/06/14</a:t>
            </a:fld>
            <a:endParaRPr lang="fr-FR"/>
          </a:p>
        </p:txBody>
      </p:sp>
      <p:sp>
        <p:nvSpPr>
          <p:cNvPr id="19" name="Espace réservé du pied de page 18"/>
          <p:cNvSpPr>
            <a:spLocks noGrp="1"/>
          </p:cNvSpPr>
          <p:nvPr>
            <p:ph type="ftr" sz="quarter" idx="11"/>
          </p:nvPr>
        </p:nvSpPr>
        <p:spPr/>
        <p:txBody>
          <a:bodyPr/>
          <a:lstStyle/>
          <a:p>
            <a:r>
              <a:rPr lang="fr-FR" smtClean="0"/>
              <a:t>
              </a:t>
            </a:r>
            <a:endParaRPr lang="fr-FR"/>
          </a:p>
        </p:txBody>
      </p:sp>
      <p:sp>
        <p:nvSpPr>
          <p:cNvPr id="27" name="Espace réservé du numéro de diapositive 26"/>
          <p:cNvSpPr>
            <a:spLocks noGrp="1"/>
          </p:cNvSpPr>
          <p:nvPr>
            <p:ph type="sldNum" sz="quarter" idx="12"/>
          </p:nvPr>
        </p:nvSpPr>
        <p:spPr/>
        <p:txBody>
          <a:bodyPr/>
          <a:lstStyle/>
          <a:p>
            <a:fld id="{38DF85F5-FB5E-4F79-A561-97039C58DE01}"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CBDA383-F497-FC49-8A79-E13253420EBD}" type="datetimeFigureOut">
              <a:rPr lang="fr-FR" smtClean="0"/>
              <a:pPr/>
              <a:t>14/06/14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EE5B09-7CD3-6C47-B45E-E33A1EB5B7C1}"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CBDA383-F497-FC49-8A79-E13253420EBD}" type="datetimeFigureOut">
              <a:rPr lang="fr-FR" smtClean="0"/>
              <a:pPr/>
              <a:t>14/06/14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EE5B09-7CD3-6C47-B45E-E33A1EB5B7C1}"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92100"/>
            <a:ext cx="8229600" cy="1384300"/>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457200" y="1905000"/>
            <a:ext cx="40386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05000"/>
            <a:ext cx="40386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56686ED-7B25-BE4F-8B1C-7678A56AA28B}" type="slidenum">
              <a:rPr lang="fr-FR"/>
              <a:pPr>
                <a:defRPr/>
              </a:pPr>
              <a:t>‹#›</a:t>
            </a:fld>
            <a:endParaRPr lang="fr-FR"/>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dgm">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et modifiez le titre</a:t>
            </a:r>
            <a:endParaRPr lang="fr-FR"/>
          </a:p>
        </p:txBody>
      </p:sp>
      <p:sp>
        <p:nvSpPr>
          <p:cNvPr id="3" name="Espace réservé du graphique SmartArt 2"/>
          <p:cNvSpPr>
            <a:spLocks noGrp="1"/>
          </p:cNvSpPr>
          <p:nvPr>
            <p:ph type="dgm" idx="1"/>
          </p:nvPr>
        </p:nvSpPr>
        <p:spPr>
          <a:xfrm>
            <a:off x="685800" y="1981200"/>
            <a:ext cx="7772400" cy="4114800"/>
          </a:xfrm>
        </p:spPr>
        <p:txBody>
          <a:bodyPr/>
          <a:lstStyle/>
          <a:p>
            <a:endParaRPr lang="fr-FR"/>
          </a:p>
        </p:txBody>
      </p:sp>
      <p:sp>
        <p:nvSpPr>
          <p:cNvPr id="4" name="Espace réservé de la date 3"/>
          <p:cNvSpPr>
            <a:spLocks noGrp="1"/>
          </p:cNvSpPr>
          <p:nvPr>
            <p:ph type="dt" sz="half" idx="10"/>
          </p:nvPr>
        </p:nvSpPr>
        <p:spPr>
          <a:xfrm>
            <a:off x="685800" y="6248400"/>
            <a:ext cx="1905000" cy="457200"/>
          </a:xfrm>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248400"/>
            <a:ext cx="2895600" cy="457200"/>
          </a:xfr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6553200" y="6248400"/>
            <a:ext cx="1905000" cy="457200"/>
          </a:xfrm>
        </p:spPr>
        <p:txBody>
          <a:bodyPr/>
          <a:lstStyle>
            <a:lvl1pPr>
              <a:defRPr smtClean="0"/>
            </a:lvl1pPr>
          </a:lstStyle>
          <a:p>
            <a:fld id="{32AFD749-54D9-AE43-9DF3-15B43976BA80}" type="slidenum">
              <a:rPr lang="fr-F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3" name="Espace réservé du contenu 2"/>
          <p:cNvSpPr>
            <a:spLocks noGrp="1"/>
          </p:cNvSpPr>
          <p:nvPr>
            <p:ph idx="1"/>
          </p:nvPr>
        </p:nvSpPr>
        <p:spPr>
          <a:xfrm>
            <a:off x="457200" y="1524000"/>
            <a:ext cx="8229600" cy="4389120"/>
          </a:xfrm>
        </p:spPr>
        <p:txBody>
          <a:bodyPr/>
          <a:lstStyle/>
          <a:p>
            <a:pPr lvl="0" eaLnBrk="1" latinLnBrk="0" hangingPunct="1"/>
            <a:r>
              <a:rPr lang="fr-FR" dirty="0" smtClean="0"/>
              <a:t>Cliquez pour modifier les styles du texte du masque</a:t>
            </a:r>
          </a:p>
          <a:p>
            <a:pPr lvl="1" eaLnBrk="1" latinLnBrk="0" hangingPunct="1"/>
            <a:r>
              <a:rPr lang="fr-FR" dirty="0" smtClean="0"/>
              <a:t>Deuxième niveau</a:t>
            </a:r>
          </a:p>
          <a:p>
            <a:pPr lvl="2" eaLnBrk="1" latinLnBrk="0" hangingPunct="1"/>
            <a:r>
              <a:rPr lang="fr-FR" dirty="0" smtClean="0"/>
              <a:t>Troisième niveau</a:t>
            </a:r>
          </a:p>
          <a:p>
            <a:pPr lvl="3" eaLnBrk="1" latinLnBrk="0" hangingPunct="1"/>
            <a:r>
              <a:rPr lang="fr-FR" dirty="0" smtClean="0"/>
              <a:t>Quatrième niveau</a:t>
            </a:r>
          </a:p>
          <a:p>
            <a:pPr lvl="4" eaLnBrk="1" latinLnBrk="0" hangingPunct="1"/>
            <a:r>
              <a:rPr lang="fr-FR" dirty="0" smtClean="0"/>
              <a:t>Cinquième niveau</a:t>
            </a:r>
            <a:endParaRPr kumimoji="0" lang="en-US" dirty="0"/>
          </a:p>
        </p:txBody>
      </p:sp>
      <p:sp>
        <p:nvSpPr>
          <p:cNvPr id="4" name="Espace réservé de la date 3"/>
          <p:cNvSpPr>
            <a:spLocks noGrp="1"/>
          </p:cNvSpPr>
          <p:nvPr>
            <p:ph type="dt" sz="half" idx="10"/>
          </p:nvPr>
        </p:nvSpPr>
        <p:spPr/>
        <p:txBody>
          <a:bodyPr/>
          <a:lstStyle/>
          <a:p>
            <a:fld id="{0CBDA383-F497-FC49-8A79-E13253420EBD}" type="datetimeFigureOut">
              <a:rPr lang="fr-FR" smtClean="0"/>
              <a:pPr/>
              <a:t>14/06/14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EE5B09-7CD3-6C47-B45E-E33A1EB5B7C1}"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et modifiez le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E8BAF767-44AA-4440-A071-804CAA4767B3}" type="datetime1">
              <a:rPr lang="fr-FR" smtClean="0"/>
              <a:pPr/>
              <a:t>14/06/14</a:t>
            </a:fld>
            <a:endParaRPr lang="fr-FR"/>
          </a:p>
        </p:txBody>
      </p:sp>
      <p:sp>
        <p:nvSpPr>
          <p:cNvPr id="5" name="Espace réservé du pied de page 4"/>
          <p:cNvSpPr>
            <a:spLocks noGrp="1"/>
          </p:cNvSpPr>
          <p:nvPr>
            <p:ph type="ftr" sz="quarter" idx="11"/>
          </p:nvPr>
        </p:nvSpPr>
        <p:spPr/>
        <p:txBody>
          <a:bodyPr/>
          <a:lstStyle/>
          <a:p>
            <a:r>
              <a:rPr lang="fr-FR" smtClean="0"/>
              <a:t>
              </a:t>
            </a:r>
            <a:endParaRPr lang="fr-FR"/>
          </a:p>
        </p:txBody>
      </p:sp>
      <p:sp>
        <p:nvSpPr>
          <p:cNvPr id="6" name="Espace réservé du numéro de diapositive 5"/>
          <p:cNvSpPr>
            <a:spLocks noGrp="1"/>
          </p:cNvSpPr>
          <p:nvPr>
            <p:ph type="sldNum" sz="quarter" idx="12"/>
          </p:nvPr>
        </p:nvSpPr>
        <p:spPr/>
        <p:txBody>
          <a:bodyPr/>
          <a:lstStyle/>
          <a:p>
            <a:fld id="{B1AA4845-A08A-4DF4-8D99-E2E7B6D41C67}"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r>
              <a:rPr kumimoji="0" lang="fr-FR" smtClean="0"/>
              <a:t>Cliquez et modifiez le titre</a:t>
            </a:r>
            <a:endParaRPr kumimoji="0" lang="en-US"/>
          </a:p>
        </p:txBody>
      </p:sp>
      <p:sp>
        <p:nvSpPr>
          <p:cNvPr id="3" name="Espace réservé du contenu 2"/>
          <p:cNvSpPr>
            <a:spLocks noGrp="1"/>
          </p:cNvSpPr>
          <p:nvPr>
            <p:ph sz="half" idx="1"/>
          </p:nvPr>
        </p:nvSpPr>
        <p:spPr>
          <a:xfrm>
            <a:off x="457200" y="1295400"/>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295400"/>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CBDA383-F497-FC49-8A79-E13253420EBD}" type="datetimeFigureOut">
              <a:rPr lang="fr-FR" smtClean="0"/>
              <a:pPr/>
              <a:t>14/06/14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382000" y="6492875"/>
            <a:ext cx="762000" cy="365125"/>
          </a:xfrm>
        </p:spPr>
        <p:txBody>
          <a:bodyPr/>
          <a:lstStyle/>
          <a:p>
            <a:fld id="{90EE5B09-7CD3-6C47-B45E-E33A1EB5B7C1}"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et modifiez le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0CBDA383-F497-FC49-8A79-E13253420EBD}" type="datetimeFigureOut">
              <a:rPr lang="fr-FR" smtClean="0"/>
              <a:pPr/>
              <a:t>14/06/14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0EE5B09-7CD3-6C47-B45E-E33A1EB5B7C1}"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et modifiez le titre</a:t>
            </a:r>
            <a:endParaRPr kumimoji="0" lang="en-US"/>
          </a:p>
        </p:txBody>
      </p:sp>
      <p:sp>
        <p:nvSpPr>
          <p:cNvPr id="3" name="Espace réservé de la date 2"/>
          <p:cNvSpPr>
            <a:spLocks noGrp="1"/>
          </p:cNvSpPr>
          <p:nvPr>
            <p:ph type="dt" sz="half" idx="10"/>
          </p:nvPr>
        </p:nvSpPr>
        <p:spPr/>
        <p:txBody>
          <a:bodyPr/>
          <a:lstStyle/>
          <a:p>
            <a:fld id="{0CBDA383-F497-FC49-8A79-E13253420EBD}" type="datetimeFigureOut">
              <a:rPr lang="fr-FR" smtClean="0"/>
              <a:pPr/>
              <a:t>14/06/14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0EE5B09-7CD3-6C47-B45E-E33A1EB5B7C1}"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CBDA383-F497-FC49-8A79-E13253420EBD}" type="datetimeFigureOut">
              <a:rPr lang="fr-FR" smtClean="0"/>
              <a:pPr/>
              <a:t>14/06/14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0EE5B09-7CD3-6C47-B45E-E33A1EB5B7C1}"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et modifiez le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CBDA383-F497-FC49-8A79-E13253420EBD}" type="datetimeFigureOut">
              <a:rPr lang="fr-FR" smtClean="0"/>
              <a:pPr/>
              <a:t>14/06/14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EE5B09-7CD3-6C47-B45E-E33A1EB5B7C1}"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et modifiez le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0CBDA383-F497-FC49-8A79-E13253420EBD}" type="datetimeFigureOut">
              <a:rPr lang="fr-FR" smtClean="0"/>
              <a:pPr/>
              <a:t>14/06/14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90EE5B09-7CD3-6C47-B45E-E33A1EB5B7C1}" type="slidenum">
              <a:rPr lang="fr-FR" smtClean="0"/>
              <a:pPr/>
              <a:t>‹#›</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0"/>
            <a:ext cx="8229600" cy="1143000"/>
          </a:xfrm>
          <a:prstGeom prst="rect">
            <a:avLst/>
          </a:prstGeom>
        </p:spPr>
        <p:txBody>
          <a:bodyPr vert="horz" lIns="0" rIns="0" bIns="0" anchor="b">
            <a:normAutofit/>
          </a:bodyPr>
          <a:lstStyle/>
          <a:p>
            <a:r>
              <a:rPr kumimoji="0" lang="fr-FR" smtClean="0"/>
              <a:t>Cliquez et modifiez le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dirty="0" smtClean="0"/>
              <a:t>Cliquez pour modifier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endParaRPr kumimoji="0" lang="en-US" dirty="0"/>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CBDA383-F497-FC49-8A79-E13253420EBD}" type="datetimeFigureOut">
              <a:rPr lang="fr-FR" smtClean="0"/>
              <a:pPr/>
              <a:t>14/06/14</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8406962" y="6492875"/>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0EE5B09-7CD3-6C47-B45E-E33A1EB5B7C1}" type="slidenum">
              <a:rPr lang="fr-FR" smtClean="0"/>
              <a:pPr/>
              <a:t>‹#›</a:t>
            </a:fld>
            <a:endParaRPr lang="fr-FR"/>
          </a:p>
        </p:txBody>
      </p:sp>
      <p:grpSp>
        <p:nvGrpSpPr>
          <p:cNvPr id="2" name="Grouper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6"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slide" Target="slide8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df"/><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cat-toulous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12.w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2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www.bea-fr.org/"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www.securiteaerienne.com/" TargetMode="External"/><Relationship Id="rId4" Type="http://schemas.openxmlformats.org/officeDocument/2006/relationships/hyperlink" Target="http://www.ccaa.aero/le-facteur-humain-dans-laviation-civile-172.html" TargetMode="External"/><Relationship Id="rId5" Type="http://schemas.openxmlformats.org/officeDocument/2006/relationships/hyperlink" Target="http://www.bea.org/" TargetMode="External"/><Relationship Id="rId6" Type="http://schemas.openxmlformats.org/officeDocument/2006/relationships/hyperlink" Target="http://www.ffa-aero.fr/" TargetMode="External"/><Relationship Id="rId1" Type="http://schemas.openxmlformats.org/officeDocument/2006/relationships/slideLayout" Target="../slideLayouts/slideLayout2.xml"/><Relationship Id="rId2" Type="http://schemas.openxmlformats.org/officeDocument/2006/relationships/hyperlink" Target="http://www.mentalpilote.com/"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 Id="rId3" Type="http://schemas.openxmlformats.org/officeDocument/2006/relationships/image" Target="../media/image12.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1.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3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3.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slide" Target="slide23.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6.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4.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6.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9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gi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Facteurs  Humains (FH) - 2</a:t>
            </a:r>
            <a:endParaRPr lang="fr-FR" dirty="0"/>
          </a:p>
        </p:txBody>
      </p:sp>
      <p:sp>
        <p:nvSpPr>
          <p:cNvPr id="3" name="Sous-titre 2"/>
          <p:cNvSpPr>
            <a:spLocks noGrp="1"/>
          </p:cNvSpPr>
          <p:nvPr>
            <p:ph type="subTitle" idx="1"/>
          </p:nvPr>
        </p:nvSpPr>
        <p:spPr/>
        <p:txBody>
          <a:bodyPr>
            <a:normAutofit fontScale="85000" lnSpcReduction="20000"/>
          </a:bodyPr>
          <a:lstStyle/>
          <a:p>
            <a:r>
              <a:rPr lang="fr-FR" dirty="0" smtClean="0"/>
              <a:t>Formation théorique ACAT</a:t>
            </a:r>
          </a:p>
          <a:p>
            <a:r>
              <a:rPr lang="fr-FR" dirty="0" smtClean="0"/>
              <a:t>Juin 2014</a:t>
            </a:r>
          </a:p>
          <a:p>
            <a:endParaRPr lang="fr-FR" dirty="0" smtClean="0"/>
          </a:p>
          <a:p>
            <a:r>
              <a:rPr lang="fr-FR" dirty="0" smtClean="0"/>
              <a:t>Sonja </a:t>
            </a:r>
            <a:r>
              <a:rPr lang="fr-FR" dirty="0" err="1" smtClean="0"/>
              <a:t>Biede-Straussberger</a:t>
            </a:r>
            <a:endParaRPr lang="fr-FR" dirty="0" smtClean="0"/>
          </a:p>
          <a:p>
            <a:r>
              <a:rPr lang="fr-FR" dirty="0" smtClean="0"/>
              <a:t>Jacques </a:t>
            </a:r>
            <a:r>
              <a:rPr lang="fr-FR" dirty="0" err="1" smtClean="0"/>
              <a:t>Loury</a:t>
            </a:r>
            <a:endParaRPr lang="fr-FR" dirty="0"/>
          </a:p>
        </p:txBody>
      </p:sp>
      <p:pic>
        <p:nvPicPr>
          <p:cNvPr id="4" name="Image 3"/>
          <p:cNvPicPr>
            <a:picLocks noChangeAspect="1"/>
          </p:cNvPicPr>
          <p:nvPr/>
        </p:nvPicPr>
        <p:blipFill>
          <a:blip r:embed="rId3"/>
          <a:stretch>
            <a:fillRect/>
          </a:stretch>
        </p:blipFill>
        <p:spPr>
          <a:xfrm>
            <a:off x="914400" y="3124200"/>
            <a:ext cx="1816100" cy="1206500"/>
          </a:xfrm>
          <a:prstGeom prst="rect">
            <a:avLst/>
          </a:prstGeom>
        </p:spPr>
      </p:pic>
      <p:pic>
        <p:nvPicPr>
          <p:cNvPr id="5" name="Image 4"/>
          <p:cNvPicPr>
            <a:picLocks noChangeAspect="1"/>
          </p:cNvPicPr>
          <p:nvPr/>
        </p:nvPicPr>
        <p:blipFill>
          <a:blip r:embed="rId4"/>
          <a:stretch>
            <a:fillRect/>
          </a:stretch>
        </p:blipFill>
        <p:spPr>
          <a:xfrm>
            <a:off x="1676400" y="3987800"/>
            <a:ext cx="1714500" cy="1295400"/>
          </a:xfrm>
          <a:prstGeom prst="rect">
            <a:avLst/>
          </a:prstGeom>
        </p:spPr>
      </p:pic>
      <p:pic>
        <p:nvPicPr>
          <p:cNvPr id="7" name="Image 6"/>
          <p:cNvPicPr>
            <a:picLocks noChangeAspect="1"/>
          </p:cNvPicPr>
          <p:nvPr/>
        </p:nvPicPr>
        <p:blipFill>
          <a:blip r:embed="rId5"/>
          <a:stretch>
            <a:fillRect/>
          </a:stretch>
        </p:blipFill>
        <p:spPr>
          <a:xfrm>
            <a:off x="2482850" y="4635500"/>
            <a:ext cx="1816100" cy="13589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effectLst>
                  <a:outerShdw blurRad="38100" dist="38100" dir="2700000" algn="tl">
                    <a:srgbClr val="000000">
                      <a:alpha val="43137"/>
                    </a:srgbClr>
                  </a:outerShdw>
                </a:effectLst>
              </a:rPr>
              <a:t>Erreur de conception</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normAutofit fontScale="85000" lnSpcReduction="20000"/>
          </a:bodyPr>
          <a:lstStyle/>
          <a:p>
            <a:r>
              <a:rPr lang="fr-FR" dirty="0" smtClean="0"/>
              <a:t>les actions, les décisions de l'opérateur sont logiques pour lui mais il raisonne juste sur des bases fausses</a:t>
            </a:r>
          </a:p>
          <a:p>
            <a:r>
              <a:rPr lang="fr-FR" dirty="0" smtClean="0"/>
              <a:t>ses décisions sont partiellement erronées et leurs conséquences ne sont que potentielles</a:t>
            </a:r>
          </a:p>
          <a:p>
            <a:r>
              <a:rPr lang="fr-FR" dirty="0" smtClean="0"/>
              <a:t>Il y a deux types : </a:t>
            </a:r>
          </a:p>
          <a:p>
            <a:pPr lvl="1"/>
            <a:r>
              <a:rPr lang="fr-FR" dirty="0" smtClean="0"/>
              <a:t>mauvaise utilisation de l'information, l'information est mal interprétée par l'opérateur parce que mal présentée, confuse, compliquée à analyser, etc. </a:t>
            </a:r>
          </a:p>
          <a:p>
            <a:pPr lvl="1"/>
            <a:r>
              <a:rPr lang="fr-FR" dirty="0" smtClean="0"/>
              <a:t>l'opérateur,  suite à la succession des événements précédents qu'il ne remet pas en cause, se bâtit une « image a priori » de la situation (son schéma mental) </a:t>
            </a:r>
          </a:p>
          <a:p>
            <a:pPr lvl="2"/>
            <a:r>
              <a:rPr lang="fr-FR" dirty="0" smtClean="0"/>
              <a:t>impossible de redresser l'erreur par les moyens classiques d'alarmes et d'avertissements qui sont eux aussi ignorés ou mal interprétés</a:t>
            </a:r>
          </a:p>
          <a:p>
            <a:pPr lvl="2"/>
            <a:r>
              <a:rPr lang="fr-FR" dirty="0" smtClean="0"/>
              <a:t>la présentation d'informations permettant de suggérer directement la bonne image de la situation est favorable </a:t>
            </a:r>
          </a:p>
          <a:p>
            <a:pPr lvl="2"/>
            <a:endParaRPr lang="fr-FR" dirty="0" smtClean="0"/>
          </a:p>
          <a:p>
            <a:pPr lvl="1"/>
            <a:endParaRPr lang="fr-FR" dirty="0" smtClean="0"/>
          </a:p>
          <a:p>
            <a:endParaRPr lang="fr-FR" dirty="0" smtClean="0"/>
          </a:p>
        </p:txBody>
      </p:sp>
      <p:sp>
        <p:nvSpPr>
          <p:cNvPr id="4" name="Rectangle 3"/>
          <p:cNvSpPr/>
          <p:nvPr/>
        </p:nvSpPr>
        <p:spPr>
          <a:xfrm>
            <a:off x="467544" y="5728454"/>
            <a:ext cx="8532440"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sz="1600" dirty="0" smtClean="0"/>
              <a:t>- La vue directe du train d'atterrissage est plus favorable que l'allumage de voyants symboliques</a:t>
            </a:r>
          </a:p>
          <a:p>
            <a:r>
              <a:rPr lang="fr-FR" sz="1600" dirty="0" smtClean="0"/>
              <a:t>- La vue directe sur écran de la position de l'avion par rapport a la carte évite les erreurs de navigation</a:t>
            </a:r>
          </a:p>
        </p:txBody>
      </p:sp>
      <p:sp>
        <p:nvSpPr>
          <p:cNvPr id="5" name="ZoneTexte 4"/>
          <p:cNvSpPr txBox="1"/>
          <p:nvPr/>
        </p:nvSpPr>
        <p:spPr>
          <a:xfrm>
            <a:off x="0" y="11668"/>
            <a:ext cx="1390573" cy="369332"/>
          </a:xfrm>
          <a:prstGeom prst="rect">
            <a:avLst/>
          </a:prstGeom>
          <a:noFill/>
        </p:spPr>
        <p:txBody>
          <a:bodyPr wrap="none" rtlCol="0">
            <a:spAutoFit/>
          </a:bodyPr>
          <a:lstStyle/>
          <a:p>
            <a:r>
              <a:rPr lang="fr-FR" b="1" dirty="0" smtClean="0">
                <a:solidFill>
                  <a:schemeClr val="bg1"/>
                </a:solidFill>
              </a:rPr>
              <a:t>Les erreurs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effectLst>
                  <a:outerShdw blurRad="38100" dist="38100" dir="2700000" algn="tl">
                    <a:srgbClr val="000000">
                      <a:alpha val="43137"/>
                    </a:srgbClr>
                  </a:outerShdw>
                </a:effectLst>
              </a:rPr>
              <a:t>Maladresses/lapsus</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lstStyle/>
          <a:p>
            <a:r>
              <a:rPr lang="fr-FR" dirty="0" smtClean="0"/>
              <a:t>ne pas exécuter correctement le geste prévu, ne pas prononcer le mot ou la phrase voulue, etc. </a:t>
            </a:r>
          </a:p>
          <a:p>
            <a:r>
              <a:rPr lang="fr-FR" dirty="0" smtClean="0"/>
              <a:t>peuvent être </a:t>
            </a:r>
          </a:p>
          <a:p>
            <a:pPr lvl="1"/>
            <a:r>
              <a:rPr lang="fr-FR" dirty="0" smtClean="0">
                <a:solidFill>
                  <a:srgbClr val="0F6FC6"/>
                </a:solidFill>
              </a:rPr>
              <a:t>gestuels </a:t>
            </a:r>
            <a:r>
              <a:rPr lang="fr-FR" dirty="0" smtClean="0"/>
              <a:t>(on accroche une commande avec sa manche, on tape sur la touche d'à côté, on écrit une lettre à la place d'une autre ou on inverse les lettres d'une syllabe),</a:t>
            </a:r>
          </a:p>
          <a:p>
            <a:pPr lvl="1"/>
            <a:r>
              <a:rPr lang="fr-FR" dirty="0" smtClean="0">
                <a:solidFill>
                  <a:srgbClr val="0F6FC6"/>
                </a:solidFill>
              </a:rPr>
              <a:t>verbaux </a:t>
            </a:r>
            <a:r>
              <a:rPr lang="fr-FR" dirty="0" smtClean="0"/>
              <a:t>(on prononce un mot à la place d'un autre), visuels (on "voit" un signal qui n'a pas été émis),</a:t>
            </a:r>
          </a:p>
          <a:p>
            <a:pPr lvl="1"/>
            <a:r>
              <a:rPr lang="fr-FR" dirty="0" smtClean="0">
                <a:solidFill>
                  <a:srgbClr val="0F6FC6"/>
                </a:solidFill>
              </a:rPr>
              <a:t>auditifs </a:t>
            </a:r>
            <a:r>
              <a:rPr lang="fr-FR" dirty="0" smtClean="0"/>
              <a:t>(on entend une alarme qui n'a pas retenti, on entend "bon" au lieu de "</a:t>
            </a:r>
            <a:r>
              <a:rPr lang="fr-FR" dirty="0"/>
              <a:t>non</a:t>
            </a:r>
            <a:r>
              <a:rPr lang="fr-FR" dirty="0" smtClean="0"/>
              <a:t>")</a:t>
            </a:r>
            <a:endParaRPr lang="fr-FR" dirty="0"/>
          </a:p>
        </p:txBody>
      </p:sp>
      <p:sp>
        <p:nvSpPr>
          <p:cNvPr id="4" name="Rectangle 3"/>
          <p:cNvSpPr/>
          <p:nvPr/>
        </p:nvSpPr>
        <p:spPr>
          <a:xfrm>
            <a:off x="0" y="5913120"/>
            <a:ext cx="91440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dirty="0" smtClean="0"/>
              <a:t>GPS LFCL montre Cap 030,   conclusion GPS en panne car cap pas correct; en réalité c’était l’erreur d’ entrée information LFLC</a:t>
            </a:r>
            <a:endParaRPr lang="fr-FR" dirty="0"/>
          </a:p>
        </p:txBody>
      </p:sp>
      <p:sp>
        <p:nvSpPr>
          <p:cNvPr id="5" name="ZoneTexte 4"/>
          <p:cNvSpPr txBox="1"/>
          <p:nvPr/>
        </p:nvSpPr>
        <p:spPr>
          <a:xfrm>
            <a:off x="0" y="11668"/>
            <a:ext cx="1390573" cy="369332"/>
          </a:xfrm>
          <a:prstGeom prst="rect">
            <a:avLst/>
          </a:prstGeom>
          <a:noFill/>
        </p:spPr>
        <p:txBody>
          <a:bodyPr wrap="none" rtlCol="0">
            <a:spAutoFit/>
          </a:bodyPr>
          <a:lstStyle/>
          <a:p>
            <a:r>
              <a:rPr lang="fr-FR" b="1" dirty="0" smtClean="0">
                <a:solidFill>
                  <a:schemeClr val="bg1"/>
                </a:solidFill>
              </a:rPr>
              <a:t>Les erreurs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8291" name="Rectangle 3"/>
          <p:cNvSpPr>
            <a:spLocks noGrp="1" noChangeArrowheads="1"/>
          </p:cNvSpPr>
          <p:nvPr>
            <p:ph idx="1"/>
          </p:nvPr>
        </p:nvSpPr>
        <p:spPr/>
        <p:txBody>
          <a:bodyPr/>
          <a:lstStyle/>
          <a:p>
            <a:r>
              <a:rPr lang="en-GB" dirty="0"/>
              <a:t>If </a:t>
            </a:r>
            <a:r>
              <a:rPr lang="en-GB" dirty="0" err="1"/>
              <a:t>yuo</a:t>
            </a:r>
            <a:r>
              <a:rPr lang="en-GB" dirty="0"/>
              <a:t> can </a:t>
            </a:r>
            <a:r>
              <a:rPr lang="en-GB" dirty="0" err="1"/>
              <a:t>raed</a:t>
            </a:r>
            <a:r>
              <a:rPr lang="en-GB" dirty="0"/>
              <a:t> </a:t>
            </a:r>
            <a:r>
              <a:rPr lang="en-GB" dirty="0" err="1"/>
              <a:t>tihs</a:t>
            </a:r>
            <a:r>
              <a:rPr lang="en-GB" dirty="0"/>
              <a:t> </a:t>
            </a:r>
            <a:r>
              <a:rPr lang="en-GB" dirty="0" err="1"/>
              <a:t>txet</a:t>
            </a:r>
            <a:r>
              <a:rPr lang="en-GB" dirty="0"/>
              <a:t> , it’s </a:t>
            </a:r>
            <a:r>
              <a:rPr lang="en-GB" dirty="0" err="1"/>
              <a:t>bceuase</a:t>
            </a:r>
            <a:r>
              <a:rPr lang="en-GB" dirty="0"/>
              <a:t> </a:t>
            </a:r>
            <a:r>
              <a:rPr lang="en-GB" dirty="0" err="1"/>
              <a:t>yuo</a:t>
            </a:r>
            <a:r>
              <a:rPr lang="en-GB" dirty="0"/>
              <a:t> </a:t>
            </a:r>
            <a:r>
              <a:rPr lang="en-GB" dirty="0" err="1"/>
              <a:t>hvae</a:t>
            </a:r>
            <a:r>
              <a:rPr lang="en-GB" dirty="0"/>
              <a:t> </a:t>
            </a:r>
            <a:r>
              <a:rPr lang="en-GB" dirty="0" err="1"/>
              <a:t>aslo</a:t>
            </a:r>
            <a:r>
              <a:rPr lang="en-GB" dirty="0"/>
              <a:t> a good </a:t>
            </a:r>
            <a:r>
              <a:rPr lang="en-GB" dirty="0" err="1"/>
              <a:t>brian</a:t>
            </a:r>
            <a:r>
              <a:rPr lang="en-GB" dirty="0"/>
              <a:t>. Not all </a:t>
            </a:r>
            <a:r>
              <a:rPr lang="en-GB" dirty="0" err="1"/>
              <a:t>teh</a:t>
            </a:r>
            <a:r>
              <a:rPr lang="en-GB" dirty="0"/>
              <a:t> </a:t>
            </a:r>
            <a:r>
              <a:rPr lang="en-GB" dirty="0" err="1"/>
              <a:t>poelpe</a:t>
            </a:r>
            <a:r>
              <a:rPr lang="en-GB" dirty="0"/>
              <a:t> are </a:t>
            </a:r>
            <a:r>
              <a:rPr lang="en-GB" dirty="0" err="1"/>
              <a:t>albe</a:t>
            </a:r>
            <a:r>
              <a:rPr lang="en-GB" dirty="0"/>
              <a:t> to </a:t>
            </a:r>
            <a:r>
              <a:rPr lang="en-GB" dirty="0" err="1"/>
              <a:t>undrestnda</a:t>
            </a:r>
            <a:r>
              <a:rPr lang="en-GB" dirty="0"/>
              <a:t> </a:t>
            </a:r>
            <a:r>
              <a:rPr lang="en-GB" dirty="0" err="1"/>
              <a:t>tihs</a:t>
            </a:r>
            <a:r>
              <a:rPr lang="en-GB" dirty="0"/>
              <a:t> </a:t>
            </a:r>
            <a:r>
              <a:rPr lang="en-GB" dirty="0" err="1"/>
              <a:t>txet</a:t>
            </a:r>
            <a:r>
              <a:rPr lang="en-GB" dirty="0"/>
              <a:t> . </a:t>
            </a:r>
            <a:r>
              <a:rPr lang="en-GB" dirty="0" err="1"/>
              <a:t>Flolownig</a:t>
            </a:r>
            <a:r>
              <a:rPr lang="en-GB" dirty="0"/>
              <a:t> a </a:t>
            </a:r>
            <a:r>
              <a:rPr lang="en-GB" dirty="0" err="1"/>
              <a:t>sudty</a:t>
            </a:r>
            <a:r>
              <a:rPr lang="en-GB" dirty="0"/>
              <a:t> form </a:t>
            </a:r>
            <a:r>
              <a:rPr lang="en-GB" dirty="0" err="1"/>
              <a:t>Unievristy</a:t>
            </a:r>
            <a:r>
              <a:rPr lang="en-GB" dirty="0"/>
              <a:t> of </a:t>
            </a:r>
            <a:r>
              <a:rPr lang="en-GB" dirty="0" err="1"/>
              <a:t>Cmabridge</a:t>
            </a:r>
            <a:r>
              <a:rPr lang="en-GB" dirty="0"/>
              <a:t>, the </a:t>
            </a:r>
            <a:r>
              <a:rPr lang="en-GB" dirty="0" err="1"/>
              <a:t>odrer</a:t>
            </a:r>
            <a:r>
              <a:rPr lang="en-GB" dirty="0"/>
              <a:t> of the </a:t>
            </a:r>
            <a:r>
              <a:rPr lang="en-GB" dirty="0" err="1"/>
              <a:t>lteters</a:t>
            </a:r>
            <a:r>
              <a:rPr lang="en-GB" dirty="0"/>
              <a:t> is not so </a:t>
            </a:r>
            <a:r>
              <a:rPr lang="en-GB" dirty="0" err="1"/>
              <a:t>mcuh</a:t>
            </a:r>
            <a:r>
              <a:rPr lang="en-GB" dirty="0"/>
              <a:t> </a:t>
            </a:r>
            <a:r>
              <a:rPr lang="en-GB" dirty="0" err="1"/>
              <a:t>imotprante</a:t>
            </a:r>
            <a:r>
              <a:rPr lang="en-GB" dirty="0"/>
              <a:t>. The </a:t>
            </a:r>
            <a:r>
              <a:rPr lang="en-GB" dirty="0" err="1"/>
              <a:t>fisrt</a:t>
            </a:r>
            <a:r>
              <a:rPr lang="en-GB" dirty="0"/>
              <a:t> and the </a:t>
            </a:r>
            <a:r>
              <a:rPr lang="en-GB" dirty="0" err="1"/>
              <a:t>lsat</a:t>
            </a:r>
            <a:r>
              <a:rPr lang="en-GB" dirty="0"/>
              <a:t> </a:t>
            </a:r>
            <a:r>
              <a:rPr lang="en-GB" dirty="0" err="1"/>
              <a:t>leteters</a:t>
            </a:r>
            <a:r>
              <a:rPr lang="en-GB" dirty="0"/>
              <a:t> are </a:t>
            </a:r>
            <a:r>
              <a:rPr lang="en-GB" dirty="0" err="1"/>
              <a:t>imotprante</a:t>
            </a:r>
            <a:r>
              <a:rPr lang="en-GB" dirty="0"/>
              <a:t>. </a:t>
            </a:r>
          </a:p>
          <a:p>
            <a:endParaRPr lang="en-GB" dirty="0"/>
          </a:p>
        </p:txBody>
      </p:sp>
      <p:sp>
        <p:nvSpPr>
          <p:cNvPr id="6" name="Titre 5"/>
          <p:cNvSpPr>
            <a:spLocks noGrp="1"/>
          </p:cNvSpPr>
          <p:nvPr>
            <p:ph type="title"/>
          </p:nvPr>
        </p:nvSpPr>
        <p:spPr/>
        <p:txBody>
          <a:bodyPr/>
          <a:lstStyle/>
          <a:p>
            <a:pPr algn="r"/>
            <a:r>
              <a:rPr lang="fr-FR" dirty="0" err="1" smtClean="0"/>
              <a:t>Exercise</a:t>
            </a:r>
            <a:r>
              <a:rPr lang="fr-FR" dirty="0" smtClean="0"/>
              <a:t> : the active </a:t>
            </a:r>
            <a:r>
              <a:rPr lang="fr-FR" dirty="0" err="1" smtClean="0"/>
              <a:t>brain</a:t>
            </a:r>
            <a:endParaRPr lang="fr-FR" dirty="0"/>
          </a:p>
        </p:txBody>
      </p:sp>
      <p:sp>
        <p:nvSpPr>
          <p:cNvPr id="7" name="Rectangle 2"/>
          <p:cNvSpPr txBox="1">
            <a:spLocks noChangeArrowheads="1"/>
          </p:cNvSpPr>
          <p:nvPr/>
        </p:nvSpPr>
        <p:spPr>
          <a:xfrm>
            <a:off x="457200" y="4724400"/>
            <a:ext cx="8229600" cy="1143000"/>
          </a:xfrm>
          <a:prstGeom prst="rect">
            <a:avLst/>
          </a:prstGeom>
          <a:ln/>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9" name="Rectangle 8"/>
          <p:cNvSpPr/>
          <p:nvPr/>
        </p:nvSpPr>
        <p:spPr>
          <a:xfrm>
            <a:off x="641430" y="5733256"/>
            <a:ext cx="7892970" cy="461665"/>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defTabSz="914400">
              <a:spcBef>
                <a:spcPct val="0"/>
              </a:spcBef>
              <a:defRPr/>
            </a:pPr>
            <a:r>
              <a:rPr lang="fr-FR" sz="2400" dirty="0" smtClean="0">
                <a:solidFill>
                  <a:schemeClr val="tx1"/>
                </a:solidFill>
              </a:rPr>
              <a:t>« You </a:t>
            </a:r>
            <a:r>
              <a:rPr lang="fr-FR" sz="2400" dirty="0" err="1" smtClean="0">
                <a:solidFill>
                  <a:schemeClr val="tx1"/>
                </a:solidFill>
              </a:rPr>
              <a:t>cannot</a:t>
            </a:r>
            <a:r>
              <a:rPr lang="fr-FR" sz="2400" dirty="0" smtClean="0">
                <a:solidFill>
                  <a:schemeClr val="tx1"/>
                </a:solidFill>
              </a:rPr>
              <a:t> </a:t>
            </a:r>
            <a:r>
              <a:rPr lang="fr-FR" sz="2400" dirty="0" err="1" smtClean="0">
                <a:solidFill>
                  <a:schemeClr val="tx1"/>
                </a:solidFill>
              </a:rPr>
              <a:t>prevent</a:t>
            </a:r>
            <a:r>
              <a:rPr lang="fr-FR" sz="2400" dirty="0" smtClean="0">
                <a:solidFill>
                  <a:schemeClr val="tx1"/>
                </a:solidFill>
              </a:rPr>
              <a:t> </a:t>
            </a:r>
            <a:r>
              <a:rPr lang="fr-FR" sz="2400" dirty="0" err="1" smtClean="0">
                <a:solidFill>
                  <a:schemeClr val="tx1"/>
                </a:solidFill>
              </a:rPr>
              <a:t>your</a:t>
            </a:r>
            <a:r>
              <a:rPr lang="fr-FR" sz="2400" dirty="0" smtClean="0">
                <a:solidFill>
                  <a:schemeClr val="tx1"/>
                </a:solidFill>
              </a:rPr>
              <a:t> </a:t>
            </a:r>
            <a:r>
              <a:rPr lang="fr-FR" sz="2400" dirty="0" err="1" smtClean="0">
                <a:solidFill>
                  <a:schemeClr val="tx1"/>
                </a:solidFill>
              </a:rPr>
              <a:t>brain</a:t>
            </a:r>
            <a:r>
              <a:rPr lang="fr-FR" sz="2400" dirty="0" smtClean="0">
                <a:solidFill>
                  <a:schemeClr val="tx1"/>
                </a:solidFill>
              </a:rPr>
              <a:t> </a:t>
            </a:r>
            <a:r>
              <a:rPr lang="fr-FR" sz="2400" dirty="0" err="1" smtClean="0">
                <a:solidFill>
                  <a:schemeClr val="tx1"/>
                </a:solidFill>
              </a:rPr>
              <a:t>from</a:t>
            </a:r>
            <a:r>
              <a:rPr lang="fr-FR" sz="2400" dirty="0" smtClean="0">
                <a:solidFill>
                  <a:schemeClr val="tx1"/>
                </a:solidFill>
              </a:rPr>
              <a:t> </a:t>
            </a:r>
            <a:r>
              <a:rPr lang="fr-FR" sz="2400" dirty="0" err="1" smtClean="0">
                <a:solidFill>
                  <a:schemeClr val="tx1"/>
                </a:solidFill>
              </a:rPr>
              <a:t>working</a:t>
            </a:r>
            <a:r>
              <a:rPr lang="fr-FR" sz="2400" dirty="0" smtClean="0">
                <a:solidFill>
                  <a:schemeClr val="tx1"/>
                </a:solidFill>
              </a:rPr>
              <a:t> </a:t>
            </a:r>
            <a:r>
              <a:rPr lang="fr-FR" sz="2400" dirty="0" err="1" smtClean="0">
                <a:solidFill>
                  <a:schemeClr val="tx1"/>
                </a:solidFill>
              </a:rPr>
              <a:t>alone</a:t>
            </a:r>
            <a:r>
              <a:rPr lang="fr-FR" sz="2400" dirty="0" smtClean="0">
                <a:solidFill>
                  <a:schemeClr val="tx1"/>
                </a:solidFill>
              </a:rPr>
              <a:t> »</a:t>
            </a:r>
            <a:endParaRPr lang="en-GB" sz="2400" dirty="0">
              <a:solidFill>
                <a:schemeClr val="tx1"/>
              </a:solidFill>
            </a:endParaRPr>
          </a:p>
        </p:txBody>
      </p:sp>
      <p:sp>
        <p:nvSpPr>
          <p:cNvPr id="10" name="ZoneTexte 9"/>
          <p:cNvSpPr txBox="1"/>
          <p:nvPr/>
        </p:nvSpPr>
        <p:spPr>
          <a:xfrm>
            <a:off x="0" y="11668"/>
            <a:ext cx="1390573" cy="369332"/>
          </a:xfrm>
          <a:prstGeom prst="rect">
            <a:avLst/>
          </a:prstGeom>
          <a:noFill/>
        </p:spPr>
        <p:txBody>
          <a:bodyPr wrap="none" rtlCol="0">
            <a:spAutoFit/>
          </a:bodyPr>
          <a:lstStyle/>
          <a:p>
            <a:r>
              <a:rPr lang="fr-FR" b="1" dirty="0" smtClean="0">
                <a:solidFill>
                  <a:schemeClr val="bg1"/>
                </a:solidFill>
              </a:rPr>
              <a:t>Les erreurs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fr-FR" dirty="0" smtClean="0">
                <a:effectLst>
                  <a:outerShdw blurRad="38100" dist="38100" dir="2700000" algn="tl">
                    <a:srgbClr val="000000">
                      <a:alpha val="43137"/>
                    </a:srgbClr>
                  </a:outerShdw>
                </a:effectLst>
              </a:rPr>
              <a:t>Biais des décisions humaines</a:t>
            </a:r>
            <a:endParaRPr lang="fr-FR" dirty="0">
              <a:effectLst>
                <a:outerShdw blurRad="38100" dist="38100" dir="2700000" algn="tl">
                  <a:srgbClr val="000000">
                    <a:alpha val="43137"/>
                  </a:srgbClr>
                </a:outerShdw>
              </a:effectLst>
            </a:endParaRPr>
          </a:p>
        </p:txBody>
      </p:sp>
      <p:sp>
        <p:nvSpPr>
          <p:cNvPr id="106499" name="Rectangle 3"/>
          <p:cNvSpPr>
            <a:spLocks noGrp="1" noChangeArrowheads="1"/>
          </p:cNvSpPr>
          <p:nvPr>
            <p:ph idx="1"/>
          </p:nvPr>
        </p:nvSpPr>
        <p:spPr>
          <a:xfrm>
            <a:off x="457200" y="1524000"/>
            <a:ext cx="6131024" cy="4389120"/>
          </a:xfrm>
        </p:spPr>
        <p:txBody>
          <a:bodyPr/>
          <a:lstStyle/>
          <a:p>
            <a:r>
              <a:rPr lang="fr-FR" dirty="0" smtClean="0"/>
              <a:t>Cas d'une représentation mentale erronée de la situation</a:t>
            </a:r>
            <a:br>
              <a:rPr lang="fr-FR" dirty="0" smtClean="0"/>
            </a:br>
            <a:r>
              <a:rPr lang="fr-FR" dirty="0" smtClean="0"/>
              <a:t>due à des biais de :</a:t>
            </a:r>
          </a:p>
          <a:p>
            <a:pPr lvl="1"/>
            <a:r>
              <a:rPr lang="fr-FR" dirty="0" smtClean="0"/>
              <a:t>Sélection de données</a:t>
            </a:r>
          </a:p>
          <a:p>
            <a:pPr lvl="1"/>
            <a:r>
              <a:rPr lang="fr-FR" dirty="0" smtClean="0"/>
              <a:t>Habitude</a:t>
            </a:r>
          </a:p>
          <a:p>
            <a:pPr lvl="1"/>
            <a:r>
              <a:rPr lang="fr-FR" dirty="0" smtClean="0"/>
              <a:t>Confirmation</a:t>
            </a:r>
          </a:p>
          <a:p>
            <a:endParaRPr lang="fr-FR" dirty="0"/>
          </a:p>
        </p:txBody>
      </p:sp>
      <p:graphicFrame>
        <p:nvGraphicFramePr>
          <p:cNvPr id="106500" name="Object 4"/>
          <p:cNvGraphicFramePr>
            <a:graphicFrameLocks noChangeAspect="1"/>
          </p:cNvGraphicFramePr>
          <p:nvPr/>
        </p:nvGraphicFramePr>
        <p:xfrm>
          <a:off x="4819650" y="3687763"/>
          <a:ext cx="3856038" cy="2909887"/>
        </p:xfrm>
        <a:graphic>
          <a:graphicData uri="http://schemas.openxmlformats.org/presentationml/2006/ole">
            <p:oleObj spid="_x0000_s1309698" name="Photo Editor Photo" r:id="rId4" imgW="8838095" imgH="6668431" progId="">
              <p:embed/>
            </p:oleObj>
          </a:graphicData>
        </a:graphic>
      </p:graphicFrame>
      <p:sp>
        <p:nvSpPr>
          <p:cNvPr id="5" name="Rectangle 4"/>
          <p:cNvSpPr/>
          <p:nvPr/>
        </p:nvSpPr>
        <p:spPr>
          <a:xfrm>
            <a:off x="641430" y="6091535"/>
            <a:ext cx="7892970" cy="461665"/>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defTabSz="914400">
              <a:spcBef>
                <a:spcPct val="0"/>
              </a:spcBef>
              <a:defRPr/>
            </a:pPr>
            <a:r>
              <a:rPr lang="fr-FR" sz="2400" dirty="0" smtClean="0">
                <a:solidFill>
                  <a:schemeClr val="tx1"/>
                </a:solidFill>
              </a:rPr>
              <a:t>Atterrissage en campagne réussi!!</a:t>
            </a:r>
            <a:endParaRPr lang="en-GB" sz="2400" dirty="0">
              <a:solidFill>
                <a:schemeClr val="tx1"/>
              </a:solidFill>
            </a:endParaRPr>
          </a:p>
        </p:txBody>
      </p:sp>
      <p:sp>
        <p:nvSpPr>
          <p:cNvPr id="6" name="ZoneTexte 5"/>
          <p:cNvSpPr txBox="1"/>
          <p:nvPr/>
        </p:nvSpPr>
        <p:spPr>
          <a:xfrm>
            <a:off x="0" y="11668"/>
            <a:ext cx="1390573" cy="369332"/>
          </a:xfrm>
          <a:prstGeom prst="rect">
            <a:avLst/>
          </a:prstGeom>
          <a:noFill/>
        </p:spPr>
        <p:txBody>
          <a:bodyPr wrap="none" rtlCol="0">
            <a:spAutoFit/>
          </a:bodyPr>
          <a:lstStyle/>
          <a:p>
            <a:r>
              <a:rPr lang="fr-FR" b="1" dirty="0" smtClean="0">
                <a:solidFill>
                  <a:schemeClr val="bg1"/>
                </a:solidFill>
              </a:rPr>
              <a:t>Les erreurs</a:t>
            </a:r>
          </a:p>
        </p:txBody>
      </p:sp>
      <p:sp>
        <p:nvSpPr>
          <p:cNvPr id="7" name="ZoneTexte 6"/>
          <p:cNvSpPr txBox="1"/>
          <p:nvPr/>
        </p:nvSpPr>
        <p:spPr>
          <a:xfrm>
            <a:off x="457200" y="4572000"/>
            <a:ext cx="3962400" cy="646331"/>
          </a:xfrm>
          <a:prstGeom prst="rect">
            <a:avLst/>
          </a:prstGeom>
          <a:noFill/>
        </p:spPr>
        <p:txBody>
          <a:bodyPr wrap="square" rtlCol="0">
            <a:spAutoFit/>
          </a:bodyPr>
          <a:lstStyle/>
          <a:p>
            <a:r>
              <a:rPr lang="fr-FR" dirty="0" err="1" smtClean="0">
                <a:sym typeface="Wingdings"/>
              </a:rPr>
              <a:t></a:t>
            </a:r>
            <a:r>
              <a:rPr lang="fr-FR" dirty="0" smtClean="0"/>
              <a:t>Voir également présentation au Séminaire ACAT 2014 </a:t>
            </a: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6499">
                                            <p:txEl>
                                              <p:pRg st="0" end="0"/>
                                            </p:txEl>
                                          </p:spTgt>
                                        </p:tgtEl>
                                        <p:attrNameLst>
                                          <p:attrName>style.visibility</p:attrName>
                                        </p:attrNameLst>
                                      </p:cBhvr>
                                      <p:to>
                                        <p:strVal val="visible"/>
                                      </p:to>
                                    </p:set>
                                    <p:animEffect transition="in" filter="fade">
                                      <p:cBhvr>
                                        <p:cTn id="15" dur="2000"/>
                                        <p:tgtEl>
                                          <p:spTgt spid="106499">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6499">
                                            <p:txEl>
                                              <p:pRg st="1" end="1"/>
                                            </p:txEl>
                                          </p:spTgt>
                                        </p:tgtEl>
                                        <p:attrNameLst>
                                          <p:attrName>style.visibility</p:attrName>
                                        </p:attrNameLst>
                                      </p:cBhvr>
                                      <p:to>
                                        <p:strVal val="visible"/>
                                      </p:to>
                                    </p:set>
                                    <p:animEffect transition="in" filter="fade">
                                      <p:cBhvr>
                                        <p:cTn id="18" dur="2000"/>
                                        <p:tgtEl>
                                          <p:spTgt spid="106499">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6499">
                                            <p:txEl>
                                              <p:pRg st="2" end="2"/>
                                            </p:txEl>
                                          </p:spTgt>
                                        </p:tgtEl>
                                        <p:attrNameLst>
                                          <p:attrName>style.visibility</p:attrName>
                                        </p:attrNameLst>
                                      </p:cBhvr>
                                      <p:to>
                                        <p:strVal val="visible"/>
                                      </p:to>
                                    </p:set>
                                    <p:animEffect transition="in" filter="fade">
                                      <p:cBhvr>
                                        <p:cTn id="21" dur="2000"/>
                                        <p:tgtEl>
                                          <p:spTgt spid="106499">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6499">
                                            <p:txEl>
                                              <p:pRg st="3" end="3"/>
                                            </p:txEl>
                                          </p:spTgt>
                                        </p:tgtEl>
                                        <p:attrNameLst>
                                          <p:attrName>style.visibility</p:attrName>
                                        </p:attrNameLst>
                                      </p:cBhvr>
                                      <p:to>
                                        <p:strVal val="visible"/>
                                      </p:to>
                                    </p:set>
                                    <p:animEffect transition="in" filter="fade">
                                      <p:cBhvr>
                                        <p:cTn id="24" dur="2000"/>
                                        <p:tgtEl>
                                          <p:spTgt spid="10649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allAtOnce"/>
      <p:bldP spid="5" grpId="0" build="allAtOnce" animBg="1"/>
      <p:bldP spid="7"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smtClean="0"/>
              <a:t>INCIDENT survenu à l'avion </a:t>
            </a:r>
            <a:r>
              <a:rPr lang="fr-FR" sz="2400" dirty="0" smtClean="0"/>
              <a:t>Robin DR 315</a:t>
            </a:r>
            <a:r>
              <a:rPr lang="fr-FR" sz="2400" b="1" dirty="0" smtClean="0"/>
              <a:t> immatriculé F-BROF</a:t>
            </a:r>
            <a:r>
              <a:rPr lang="fr-FR" sz="2400" u="sng" dirty="0" smtClean="0"/>
              <a:t/>
            </a:r>
            <a:br>
              <a:rPr lang="fr-FR" sz="2400" u="sng" dirty="0" smtClean="0"/>
            </a:br>
            <a:endParaRPr lang="fr-FR" sz="2000" dirty="0"/>
          </a:p>
        </p:txBody>
      </p:sp>
      <p:sp>
        <p:nvSpPr>
          <p:cNvPr id="3" name="Espace réservé du contenu 2"/>
          <p:cNvSpPr>
            <a:spLocks noGrp="1"/>
          </p:cNvSpPr>
          <p:nvPr>
            <p:ph idx="1"/>
          </p:nvPr>
        </p:nvSpPr>
        <p:spPr>
          <a:xfrm>
            <a:off x="0" y="838200"/>
            <a:ext cx="9144000" cy="4389120"/>
          </a:xfrm>
        </p:spPr>
        <p:txBody>
          <a:bodyPr>
            <a:noAutofit/>
          </a:bodyPr>
          <a:lstStyle/>
          <a:p>
            <a:pPr>
              <a:lnSpc>
                <a:spcPct val="80000"/>
              </a:lnSpc>
            </a:pPr>
            <a:r>
              <a:rPr lang="fr-FR" sz="1400" u="sng" dirty="0" smtClean="0"/>
              <a:t>Evénement</a:t>
            </a:r>
            <a:r>
              <a:rPr lang="fr-FR" sz="1400" dirty="0" smtClean="0"/>
              <a:t> : panne d'essence, atterrissage en campagne.</a:t>
            </a:r>
            <a:endParaRPr lang="fr-FR" sz="1400" u="sng" dirty="0" smtClean="0"/>
          </a:p>
          <a:p>
            <a:pPr>
              <a:lnSpc>
                <a:spcPct val="80000"/>
              </a:lnSpc>
            </a:pPr>
            <a:r>
              <a:rPr lang="fr-FR" sz="1400" u="sng" dirty="0" smtClean="0"/>
              <a:t>Cause identifiée</a:t>
            </a:r>
            <a:r>
              <a:rPr lang="fr-FR" sz="1400" dirty="0" smtClean="0"/>
              <a:t> : représentation mentale erronée de la situation.</a:t>
            </a:r>
            <a:endParaRPr lang="fr-FR" sz="1400" u="sng" dirty="0" smtClean="0"/>
          </a:p>
          <a:p>
            <a:pPr>
              <a:lnSpc>
                <a:spcPct val="80000"/>
              </a:lnSpc>
            </a:pPr>
            <a:r>
              <a:rPr lang="fr-FR" sz="1400" u="sng" dirty="0" smtClean="0"/>
              <a:t>Conséquences et dommages</a:t>
            </a:r>
            <a:r>
              <a:rPr lang="fr-FR" sz="1400" dirty="0" smtClean="0"/>
              <a:t> : aucun.</a:t>
            </a:r>
          </a:p>
          <a:p>
            <a:pPr>
              <a:lnSpc>
                <a:spcPct val="80000"/>
              </a:lnSpc>
            </a:pPr>
            <a:r>
              <a:rPr lang="fr-FR" sz="1400" dirty="0" smtClean="0"/>
              <a:t>Date et heure : dimanche 5 décembre 1999 à 11 h 30.	Exploitant : club ( basé à </a:t>
            </a:r>
            <a:r>
              <a:rPr lang="fr-FR" sz="1400" dirty="0" err="1" smtClean="0"/>
              <a:t>Saint-Inglevert</a:t>
            </a:r>
            <a:r>
              <a:rPr lang="fr-FR" sz="1400" dirty="0" smtClean="0"/>
              <a:t> ).</a:t>
            </a:r>
          </a:p>
          <a:p>
            <a:pPr>
              <a:lnSpc>
                <a:spcPct val="80000"/>
              </a:lnSpc>
            </a:pPr>
            <a:r>
              <a:rPr lang="fr-FR" sz="1400" dirty="0" smtClean="0"/>
              <a:t>Lieu : </a:t>
            </a:r>
            <a:r>
              <a:rPr lang="fr-FR" sz="1400" dirty="0" err="1" smtClean="0"/>
              <a:t>Alquines</a:t>
            </a:r>
            <a:r>
              <a:rPr lang="fr-FR" sz="1400" dirty="0" smtClean="0"/>
              <a:t> (62).		Nature du vol : instruction.</a:t>
            </a:r>
          </a:p>
          <a:p>
            <a:pPr>
              <a:lnSpc>
                <a:spcPct val="80000"/>
              </a:lnSpc>
            </a:pPr>
            <a:r>
              <a:rPr lang="fr-FR" sz="1400" dirty="0" smtClean="0"/>
              <a:t>Personnes à bord : instructeur + élève.</a:t>
            </a:r>
          </a:p>
          <a:p>
            <a:pPr>
              <a:lnSpc>
                <a:spcPct val="80000"/>
              </a:lnSpc>
            </a:pPr>
            <a:r>
              <a:rPr lang="fr-FR" sz="1400" dirty="0" smtClean="0"/>
              <a:t>Titres et expérience : - instructeur, 29 ans, PP de 1997, 1285 heures de vol dont 1000 sur type, 100 en instruction et 40 dans les trois mois précédents.</a:t>
            </a:r>
          </a:p>
          <a:p>
            <a:pPr>
              <a:lnSpc>
                <a:spcPct val="80000"/>
              </a:lnSpc>
            </a:pPr>
            <a:r>
              <a:rPr lang="fr-FR" sz="1400" dirty="0" smtClean="0"/>
              <a:t>- pilote stagiaire, 27 heures 30 de vol dont 22 h 45 en double-commande.</a:t>
            </a:r>
            <a:endParaRPr lang="fr-FR" sz="1400" u="sng" dirty="0" smtClean="0"/>
          </a:p>
          <a:p>
            <a:pPr>
              <a:lnSpc>
                <a:spcPct val="80000"/>
              </a:lnSpc>
            </a:pPr>
            <a:r>
              <a:rPr lang="fr-FR" sz="1400" u="sng" dirty="0" smtClean="0"/>
              <a:t>Conditions météorologiques</a:t>
            </a:r>
            <a:r>
              <a:rPr lang="fr-FR" sz="1400" dirty="0" smtClean="0"/>
              <a:t> :estimées sur le site de l'incident : vent secteur ouest / 05 à 10 </a:t>
            </a:r>
            <a:r>
              <a:rPr lang="fr-FR" sz="1400" dirty="0" err="1" smtClean="0"/>
              <a:t>kt</a:t>
            </a:r>
            <a:r>
              <a:rPr lang="fr-FR" sz="1400" dirty="0" smtClean="0"/>
              <a:t>, visibilité supérieure à 10 km, FEW à 2000 pieds, température 5 °C, QNH 1022  </a:t>
            </a:r>
            <a:r>
              <a:rPr lang="fr-FR" sz="1400" dirty="0" err="1" smtClean="0"/>
              <a:t>hPa</a:t>
            </a:r>
            <a:r>
              <a:rPr lang="fr-FR" sz="1400" dirty="0" smtClean="0"/>
              <a:t>.</a:t>
            </a:r>
            <a:endParaRPr lang="fr-FR" sz="1400" b="1" u="sng" dirty="0" smtClean="0"/>
          </a:p>
          <a:p>
            <a:pPr>
              <a:lnSpc>
                <a:spcPct val="80000"/>
              </a:lnSpc>
            </a:pPr>
            <a:r>
              <a:rPr lang="fr-FR" sz="1400" b="1" u="sng" dirty="0" smtClean="0"/>
              <a:t>Circonstances</a:t>
            </a:r>
            <a:endParaRPr lang="fr-FR" sz="1400" dirty="0" smtClean="0"/>
          </a:p>
          <a:p>
            <a:pPr>
              <a:lnSpc>
                <a:spcPct val="80000"/>
              </a:lnSpc>
            </a:pPr>
            <a:r>
              <a:rPr lang="fr-FR" sz="1400" dirty="0" smtClean="0"/>
              <a:t>L'avion décolle à 8 h 20 pour un vol entre Saint - </a:t>
            </a:r>
            <a:r>
              <a:rPr lang="fr-FR" sz="1400" dirty="0" err="1" smtClean="0"/>
              <a:t>Inglevert</a:t>
            </a:r>
            <a:r>
              <a:rPr lang="fr-FR" sz="1400" dirty="0" smtClean="0"/>
              <a:t> et Saint - Omer pour une durée prévue de vingt cinq minutes. De retour de l'aérodrome de Saint - Omer, et après 15 minutes de vol</a:t>
            </a:r>
            <a:r>
              <a:rPr lang="fr-FR" sz="1400" dirty="0" smtClean="0">
                <a:solidFill>
                  <a:schemeClr val="accent1">
                    <a:lumMod val="75000"/>
                  </a:schemeClr>
                </a:solidFill>
              </a:rPr>
              <a:t>, le voyant de pression d'essence s'allume alors que l'avion est à une hauteur de 1500 pieds en croisière. Le régime moteur diminuant, l'instructeur effectue les actions nécessaires en vue de retrouver de la puissance mais en vain. Il informe la tour de contrôle de Calais de sa position et procède à un atterrissage d'urgence en campagne</a:t>
            </a:r>
            <a:r>
              <a:rPr lang="fr-FR" sz="1400" dirty="0" smtClean="0"/>
              <a:t>.</a:t>
            </a:r>
          </a:p>
          <a:p>
            <a:pPr>
              <a:lnSpc>
                <a:spcPct val="80000"/>
              </a:lnSpc>
            </a:pPr>
            <a:r>
              <a:rPr lang="fr-FR" sz="1400" dirty="0" smtClean="0"/>
              <a:t>Le réservoir de 110 litres est trouvé vide et le jaugeur bloqué sur une position indiquant trois heures d'autonomie.</a:t>
            </a:r>
          </a:p>
          <a:p>
            <a:pPr>
              <a:lnSpc>
                <a:spcPct val="80000"/>
              </a:lnSpc>
            </a:pPr>
            <a:r>
              <a:rPr lang="fr-FR" sz="1400" dirty="0" smtClean="0"/>
              <a:t>L'aérodrome de Saint - </a:t>
            </a:r>
            <a:r>
              <a:rPr lang="fr-FR" sz="1400" dirty="0" err="1" smtClean="0"/>
              <a:t>Inglevert</a:t>
            </a:r>
            <a:r>
              <a:rPr lang="fr-FR" sz="1400" dirty="0" smtClean="0"/>
              <a:t> ne disposant pas de service d'avitaillement, les avions du club se ravitaillent à Calais. L'instructeur explique que lors de sa visite </a:t>
            </a:r>
            <a:r>
              <a:rPr lang="fr-FR" sz="1400" dirty="0" err="1" smtClean="0"/>
              <a:t>prévol</a:t>
            </a:r>
            <a:r>
              <a:rPr lang="fr-FR" sz="1400" dirty="0" smtClean="0"/>
              <a:t>, il a constaté que la jauge indiquait une quantité de carburant correspondant, selon lui, au plein moins une heure de vol. Par ailleurs, d'après le carnet de route, le vol précédent partait de Calais et avait duré une heure.</a:t>
            </a:r>
          </a:p>
          <a:p>
            <a:pPr>
              <a:lnSpc>
                <a:spcPct val="80000"/>
              </a:lnSpc>
            </a:pPr>
            <a:r>
              <a:rPr lang="fr-FR" sz="1400" dirty="0" smtClean="0"/>
              <a:t>L'instructeur en a déduit que le plein avait été effectué à Calais sans que la mention en soit portée sur le carnet de route de l'avion.</a:t>
            </a:r>
          </a:p>
          <a:p>
            <a:pPr>
              <a:lnSpc>
                <a:spcPct val="80000"/>
              </a:lnSpc>
            </a:pPr>
            <a:r>
              <a:rPr lang="fr-FR" sz="1400" dirty="0" smtClean="0"/>
              <a:t>L'examen visuel du niveau de carburant dans le réservoir est impossible sur ce type d'aéronef.</a:t>
            </a:r>
            <a:endParaRPr lang="fr-FR" sz="1400" b="1" u="sng" dirty="0" smtClean="0"/>
          </a:p>
          <a:p>
            <a:pPr>
              <a:lnSpc>
                <a:spcPct val="80000"/>
              </a:lnSpc>
            </a:pPr>
            <a:r>
              <a:rPr lang="fr-FR" sz="1400" b="1" u="sng" dirty="0" smtClean="0"/>
              <a:t>Dans cet événement, la prise de décision de départ a été influencée par trois facteurs</a:t>
            </a:r>
            <a:r>
              <a:rPr lang="fr-FR" sz="1400" dirty="0" smtClean="0"/>
              <a:t> :</a:t>
            </a:r>
          </a:p>
          <a:p>
            <a:pPr>
              <a:lnSpc>
                <a:spcPct val="80000"/>
              </a:lnSpc>
            </a:pPr>
            <a:r>
              <a:rPr lang="fr-FR" sz="1400" dirty="0" smtClean="0"/>
              <a:t>-1- un biais d'habitude lorsque l'instructeur a pensé que le plein avait été effectué à Calais.</a:t>
            </a:r>
          </a:p>
          <a:p>
            <a:pPr>
              <a:lnSpc>
                <a:spcPct val="80000"/>
              </a:lnSpc>
            </a:pPr>
            <a:r>
              <a:rPr lang="fr-FR" sz="1400" dirty="0" smtClean="0"/>
              <a:t>-2- un biais de confirmation lorsqu'il a corrélé ce fait avec l'information de la jauge.</a:t>
            </a:r>
          </a:p>
          <a:p>
            <a:pPr>
              <a:lnSpc>
                <a:spcPct val="80000"/>
              </a:lnSpc>
            </a:pPr>
            <a:r>
              <a:rPr lang="fr-FR" sz="1400" dirty="0" smtClean="0"/>
              <a:t>-3- un biais de sélection de données lorsqu'il a considéré que l'indication de la jauge était la seule valide.</a:t>
            </a:r>
          </a:p>
          <a:p>
            <a:pPr>
              <a:lnSpc>
                <a:spcPct val="80000"/>
              </a:lnSpc>
            </a:pPr>
            <a:r>
              <a:rPr lang="fr-FR" sz="1400" dirty="0" smtClean="0"/>
              <a:t>Le jaugeur électrique a été remplacé. Une usure des isolants a été constatée.</a:t>
            </a:r>
          </a:p>
          <a:p>
            <a:endParaRPr lang="fr-FR"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fr-FR" dirty="0" smtClean="0">
                <a:effectLst>
                  <a:outerShdw blurRad="38100" dist="38100" dir="2700000" algn="tl">
                    <a:srgbClr val="000000">
                      <a:alpha val="43137"/>
                    </a:srgbClr>
                  </a:outerShdw>
                </a:effectLst>
              </a:rPr>
              <a:t>Biais des décisions humaines</a:t>
            </a:r>
            <a:endParaRPr lang="fr-FR" dirty="0">
              <a:effectLst>
                <a:outerShdw blurRad="38100" dist="38100" dir="2700000" algn="tl">
                  <a:srgbClr val="000000">
                    <a:alpha val="43137"/>
                  </a:srgbClr>
                </a:outerShdw>
              </a:effectLst>
            </a:endParaRPr>
          </a:p>
        </p:txBody>
      </p:sp>
      <p:sp>
        <p:nvSpPr>
          <p:cNvPr id="146435" name="Rectangle 3"/>
          <p:cNvSpPr>
            <a:spLocks noGrp="1" noChangeArrowheads="1"/>
          </p:cNvSpPr>
          <p:nvPr>
            <p:ph idx="1"/>
          </p:nvPr>
        </p:nvSpPr>
        <p:spPr/>
        <p:txBody>
          <a:bodyPr>
            <a:normAutofit fontScale="77500" lnSpcReduction="20000"/>
          </a:bodyPr>
          <a:lstStyle/>
          <a:p>
            <a:r>
              <a:rPr lang="fr-FR" b="1" dirty="0" smtClean="0"/>
              <a:t>d'Évaluation de la fréquence des évènements graves : </a:t>
            </a:r>
            <a:r>
              <a:rPr lang="fr-FR" dirty="0" smtClean="0"/>
              <a:t>je détermine la probabilité d'occurrence de l'évènement (risque) en fonction de mon expérience personnelle !</a:t>
            </a:r>
          </a:p>
          <a:p>
            <a:endParaRPr lang="fr-FR" dirty="0" smtClean="0"/>
          </a:p>
          <a:p>
            <a:r>
              <a:rPr lang="fr-FR" b="1" dirty="0" smtClean="0"/>
              <a:t>de Sélection de données </a:t>
            </a:r>
            <a:r>
              <a:rPr lang="fr-FR" dirty="0" smtClean="0"/>
              <a:t>: je ne prend en compte que les faits ou les informations correspondant à mes préférences ! </a:t>
            </a:r>
          </a:p>
          <a:p>
            <a:endParaRPr lang="fr-FR" dirty="0" smtClean="0"/>
          </a:p>
          <a:p>
            <a:r>
              <a:rPr lang="fr-FR" b="1" dirty="0" smtClean="0"/>
              <a:t>d'Habitude : </a:t>
            </a:r>
            <a:r>
              <a:rPr lang="fr-FR" dirty="0" smtClean="0"/>
              <a:t>j'applique une solution qui m'est familière mais inadaptée à la situation !</a:t>
            </a:r>
          </a:p>
          <a:p>
            <a:endParaRPr lang="fr-FR" dirty="0" smtClean="0"/>
          </a:p>
          <a:p>
            <a:r>
              <a:rPr lang="fr-FR" b="1" dirty="0" smtClean="0"/>
              <a:t>de Confirmation : </a:t>
            </a:r>
            <a:r>
              <a:rPr lang="fr-FR" dirty="0" smtClean="0"/>
              <a:t>je recherche uniquement les résultats qui confortent mon choix !</a:t>
            </a:r>
          </a:p>
          <a:p>
            <a:endParaRPr lang="fr-FR" dirty="0" smtClean="0"/>
          </a:p>
          <a:p>
            <a:r>
              <a:rPr lang="fr-FR" b="1" dirty="0" smtClean="0"/>
              <a:t>de Conformité au groupe : </a:t>
            </a:r>
            <a:r>
              <a:rPr lang="fr-FR" dirty="0" smtClean="0"/>
              <a:t>je fais comme les autres font ou feraient ! (décision consensuelle)</a:t>
            </a:r>
            <a:endParaRPr lang="fr-FR" dirty="0"/>
          </a:p>
        </p:txBody>
      </p:sp>
      <p:sp>
        <p:nvSpPr>
          <p:cNvPr id="4" name="Rectangle à coins arrondis 3"/>
          <p:cNvSpPr/>
          <p:nvPr/>
        </p:nvSpPr>
        <p:spPr>
          <a:xfrm>
            <a:off x="1981200" y="6019800"/>
            <a:ext cx="69342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buNone/>
            </a:pPr>
            <a:r>
              <a:rPr lang="fr-FR" sz="2800" dirty="0" smtClean="0">
                <a:solidFill>
                  <a:schemeClr val="accent1">
                    <a:lumMod val="50000"/>
                  </a:schemeClr>
                </a:solidFill>
                <a:latin typeface="+mj-lt"/>
              </a:rPr>
              <a:t>Réflexion: est-ce que vous avez des exemples?</a:t>
            </a:r>
          </a:p>
        </p:txBody>
      </p:sp>
      <p:sp>
        <p:nvSpPr>
          <p:cNvPr id="5" name="ZoneTexte 4"/>
          <p:cNvSpPr txBox="1"/>
          <p:nvPr/>
        </p:nvSpPr>
        <p:spPr>
          <a:xfrm>
            <a:off x="0" y="11668"/>
            <a:ext cx="1390573" cy="369332"/>
          </a:xfrm>
          <a:prstGeom prst="rect">
            <a:avLst/>
          </a:prstGeom>
          <a:noFill/>
        </p:spPr>
        <p:txBody>
          <a:bodyPr wrap="none" rtlCol="0">
            <a:spAutoFit/>
          </a:bodyPr>
          <a:lstStyle/>
          <a:p>
            <a:r>
              <a:rPr lang="fr-FR" b="1" dirty="0" smtClean="0">
                <a:solidFill>
                  <a:schemeClr val="bg1"/>
                </a:solidFill>
              </a:rPr>
              <a:t>Les erreurs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fr-FR" dirty="0" smtClean="0">
                <a:effectLst>
                  <a:outerShdw blurRad="38100" dist="38100" dir="2700000" algn="tl">
                    <a:srgbClr val="000000">
                      <a:alpha val="43137"/>
                    </a:srgbClr>
                  </a:outerShdw>
                </a:effectLst>
              </a:rPr>
              <a:t>Erreurs latentes- erreurs actives</a:t>
            </a:r>
            <a:endParaRPr lang="fr-FR" dirty="0">
              <a:effectLst>
                <a:outerShdw blurRad="38100" dist="38100" dir="2700000" algn="tl">
                  <a:srgbClr val="000000">
                    <a:alpha val="43137"/>
                  </a:srgbClr>
                </a:outerShdw>
              </a:effectLst>
            </a:endParaRPr>
          </a:p>
        </p:txBody>
      </p:sp>
      <p:grpSp>
        <p:nvGrpSpPr>
          <p:cNvPr id="2" name="Group 4"/>
          <p:cNvGrpSpPr>
            <a:grpSpLocks/>
          </p:cNvGrpSpPr>
          <p:nvPr/>
        </p:nvGrpSpPr>
        <p:grpSpPr bwMode="auto">
          <a:xfrm>
            <a:off x="900113" y="3227388"/>
            <a:ext cx="7620000" cy="3298825"/>
            <a:chOff x="1296" y="768"/>
            <a:chExt cx="4279" cy="1480"/>
          </a:xfrm>
        </p:grpSpPr>
        <p:grpSp>
          <p:nvGrpSpPr>
            <p:cNvPr id="3" name="Group 5"/>
            <p:cNvGrpSpPr>
              <a:grpSpLocks/>
            </p:cNvGrpSpPr>
            <p:nvPr/>
          </p:nvGrpSpPr>
          <p:grpSpPr bwMode="auto">
            <a:xfrm>
              <a:off x="1296" y="768"/>
              <a:ext cx="4279" cy="1233"/>
              <a:chOff x="1344" y="720"/>
              <a:chExt cx="4279" cy="1233"/>
            </a:xfrm>
          </p:grpSpPr>
          <p:sp>
            <p:nvSpPr>
              <p:cNvPr id="77830" name="AutoShape 6"/>
              <p:cNvSpPr>
                <a:spLocks noChangeArrowheads="1"/>
              </p:cNvSpPr>
              <p:nvPr/>
            </p:nvSpPr>
            <p:spPr bwMode="auto">
              <a:xfrm>
                <a:off x="1824" y="1104"/>
                <a:ext cx="720" cy="432"/>
              </a:xfrm>
              <a:custGeom>
                <a:avLst/>
                <a:gdLst>
                  <a:gd name="G0" fmla="+- 2760 0 0"/>
                  <a:gd name="G1" fmla="+- 21600 0 2760"/>
                  <a:gd name="G2" fmla="+- 21600 0 27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60" y="10800"/>
                    </a:moveTo>
                    <a:cubicBezTo>
                      <a:pt x="2760" y="15240"/>
                      <a:pt x="6360" y="18840"/>
                      <a:pt x="10800" y="18840"/>
                    </a:cubicBezTo>
                    <a:cubicBezTo>
                      <a:pt x="15240" y="18840"/>
                      <a:pt x="18840" y="15240"/>
                      <a:pt x="18840" y="10800"/>
                    </a:cubicBezTo>
                    <a:cubicBezTo>
                      <a:pt x="18840" y="6360"/>
                      <a:pt x="15240" y="2760"/>
                      <a:pt x="10800" y="2760"/>
                    </a:cubicBezTo>
                    <a:cubicBezTo>
                      <a:pt x="6360" y="2760"/>
                      <a:pt x="2760" y="6360"/>
                      <a:pt x="2760" y="10800"/>
                    </a:cubicBezTo>
                    <a:close/>
                  </a:path>
                </a:pathLst>
              </a:custGeom>
              <a:solidFill>
                <a:schemeClr val="accent1"/>
              </a:solidFill>
              <a:ln w="12700">
                <a:noFill/>
                <a:round/>
                <a:headEnd type="none" w="sm" len="sm"/>
                <a:tailEnd type="none" w="sm" len="sm"/>
              </a:ln>
              <a:effectLst/>
            </p:spPr>
            <p:txBody>
              <a:bodyPr wrap="none" anchor="ctr">
                <a:prstTxWarp prst="textNoShape">
                  <a:avLst/>
                </a:prstTxWarp>
              </a:bodyPr>
              <a:lstStyle/>
              <a:p>
                <a:endParaRPr lang="fr-FR"/>
              </a:p>
            </p:txBody>
          </p:sp>
          <p:sp>
            <p:nvSpPr>
              <p:cNvPr id="77831" name="AutoShape 7"/>
              <p:cNvSpPr>
                <a:spLocks noChangeArrowheads="1"/>
              </p:cNvSpPr>
              <p:nvPr/>
            </p:nvSpPr>
            <p:spPr bwMode="auto">
              <a:xfrm>
                <a:off x="1344" y="1104"/>
                <a:ext cx="720" cy="432"/>
              </a:xfrm>
              <a:custGeom>
                <a:avLst/>
                <a:gdLst>
                  <a:gd name="G0" fmla="+- 2760 0 0"/>
                  <a:gd name="G1" fmla="+- 21600 0 2760"/>
                  <a:gd name="G2" fmla="+- 21600 0 27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60" y="10800"/>
                    </a:moveTo>
                    <a:cubicBezTo>
                      <a:pt x="2760" y="15240"/>
                      <a:pt x="6360" y="18840"/>
                      <a:pt x="10800" y="18840"/>
                    </a:cubicBezTo>
                    <a:cubicBezTo>
                      <a:pt x="15240" y="18840"/>
                      <a:pt x="18840" y="15240"/>
                      <a:pt x="18840" y="10800"/>
                    </a:cubicBezTo>
                    <a:cubicBezTo>
                      <a:pt x="18840" y="6360"/>
                      <a:pt x="15240" y="2760"/>
                      <a:pt x="10800" y="2760"/>
                    </a:cubicBezTo>
                    <a:cubicBezTo>
                      <a:pt x="6360" y="2760"/>
                      <a:pt x="2760" y="6360"/>
                      <a:pt x="2760" y="10800"/>
                    </a:cubicBezTo>
                    <a:close/>
                  </a:path>
                </a:pathLst>
              </a:custGeom>
              <a:solidFill>
                <a:schemeClr val="accent1"/>
              </a:solidFill>
              <a:ln w="12700">
                <a:noFill/>
                <a:round/>
                <a:headEnd type="none" w="sm" len="sm"/>
                <a:tailEnd type="none" w="sm" len="sm"/>
              </a:ln>
              <a:effectLst/>
            </p:spPr>
            <p:txBody>
              <a:bodyPr wrap="none" anchor="ctr">
                <a:prstTxWarp prst="textNoShape">
                  <a:avLst/>
                </a:prstTxWarp>
              </a:bodyPr>
              <a:lstStyle/>
              <a:p>
                <a:endParaRPr lang="fr-FR"/>
              </a:p>
            </p:txBody>
          </p:sp>
          <p:sp>
            <p:nvSpPr>
              <p:cNvPr id="77832" name="AutoShape 8"/>
              <p:cNvSpPr>
                <a:spLocks noChangeArrowheads="1"/>
              </p:cNvSpPr>
              <p:nvPr/>
            </p:nvSpPr>
            <p:spPr bwMode="auto">
              <a:xfrm>
                <a:off x="2784" y="1104"/>
                <a:ext cx="720" cy="432"/>
              </a:xfrm>
              <a:custGeom>
                <a:avLst/>
                <a:gdLst>
                  <a:gd name="G0" fmla="+- 2760 0 0"/>
                  <a:gd name="G1" fmla="+- 21600 0 2760"/>
                  <a:gd name="G2" fmla="+- 21600 0 27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60" y="10800"/>
                    </a:moveTo>
                    <a:cubicBezTo>
                      <a:pt x="2760" y="15240"/>
                      <a:pt x="6360" y="18840"/>
                      <a:pt x="10800" y="18840"/>
                    </a:cubicBezTo>
                    <a:cubicBezTo>
                      <a:pt x="15240" y="18840"/>
                      <a:pt x="18840" y="15240"/>
                      <a:pt x="18840" y="10800"/>
                    </a:cubicBezTo>
                    <a:cubicBezTo>
                      <a:pt x="18840" y="6360"/>
                      <a:pt x="15240" y="2760"/>
                      <a:pt x="10800" y="2760"/>
                    </a:cubicBezTo>
                    <a:cubicBezTo>
                      <a:pt x="6360" y="2760"/>
                      <a:pt x="2760" y="6360"/>
                      <a:pt x="2760" y="10800"/>
                    </a:cubicBezTo>
                    <a:close/>
                  </a:path>
                </a:pathLst>
              </a:custGeom>
              <a:solidFill>
                <a:schemeClr val="accent1"/>
              </a:solidFill>
              <a:ln w="12700">
                <a:noFill/>
                <a:round/>
                <a:headEnd type="none" w="sm" len="sm"/>
                <a:tailEnd type="none" w="sm" len="sm"/>
              </a:ln>
              <a:effectLst/>
            </p:spPr>
            <p:txBody>
              <a:bodyPr wrap="none" anchor="ctr">
                <a:prstTxWarp prst="textNoShape">
                  <a:avLst/>
                </a:prstTxWarp>
              </a:bodyPr>
              <a:lstStyle/>
              <a:p>
                <a:endParaRPr lang="fr-FR"/>
              </a:p>
            </p:txBody>
          </p:sp>
          <p:sp>
            <p:nvSpPr>
              <p:cNvPr id="77833" name="AutoShape 9"/>
              <p:cNvSpPr>
                <a:spLocks noChangeArrowheads="1"/>
              </p:cNvSpPr>
              <p:nvPr/>
            </p:nvSpPr>
            <p:spPr bwMode="auto">
              <a:xfrm>
                <a:off x="3264" y="1104"/>
                <a:ext cx="720" cy="432"/>
              </a:xfrm>
              <a:custGeom>
                <a:avLst/>
                <a:gdLst>
                  <a:gd name="G0" fmla="+- 2760 0 0"/>
                  <a:gd name="G1" fmla="+- 21600 0 2760"/>
                  <a:gd name="G2" fmla="+- 21600 0 27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60" y="10800"/>
                    </a:moveTo>
                    <a:cubicBezTo>
                      <a:pt x="2760" y="15240"/>
                      <a:pt x="6360" y="18840"/>
                      <a:pt x="10800" y="18840"/>
                    </a:cubicBezTo>
                    <a:cubicBezTo>
                      <a:pt x="15240" y="18840"/>
                      <a:pt x="18840" y="15240"/>
                      <a:pt x="18840" y="10800"/>
                    </a:cubicBezTo>
                    <a:cubicBezTo>
                      <a:pt x="18840" y="6360"/>
                      <a:pt x="15240" y="2760"/>
                      <a:pt x="10800" y="2760"/>
                    </a:cubicBezTo>
                    <a:cubicBezTo>
                      <a:pt x="6360" y="2760"/>
                      <a:pt x="2760" y="6360"/>
                      <a:pt x="2760" y="10800"/>
                    </a:cubicBezTo>
                    <a:close/>
                  </a:path>
                </a:pathLst>
              </a:custGeom>
              <a:solidFill>
                <a:schemeClr val="accent1"/>
              </a:solidFill>
              <a:ln w="12700">
                <a:noFill/>
                <a:round/>
                <a:headEnd type="none" w="sm" len="sm"/>
                <a:tailEnd type="none" w="sm" len="sm"/>
              </a:ln>
              <a:effectLst/>
            </p:spPr>
            <p:txBody>
              <a:bodyPr wrap="none" anchor="ctr">
                <a:prstTxWarp prst="textNoShape">
                  <a:avLst/>
                </a:prstTxWarp>
              </a:bodyPr>
              <a:lstStyle/>
              <a:p>
                <a:endParaRPr lang="fr-FR"/>
              </a:p>
            </p:txBody>
          </p:sp>
          <p:sp>
            <p:nvSpPr>
              <p:cNvPr id="77834" name="AutoShape 10"/>
              <p:cNvSpPr>
                <a:spLocks noChangeArrowheads="1"/>
              </p:cNvSpPr>
              <p:nvPr/>
            </p:nvSpPr>
            <p:spPr bwMode="auto">
              <a:xfrm>
                <a:off x="2304" y="1104"/>
                <a:ext cx="720" cy="432"/>
              </a:xfrm>
              <a:custGeom>
                <a:avLst/>
                <a:gdLst>
                  <a:gd name="G0" fmla="+- 2760 0 0"/>
                  <a:gd name="G1" fmla="+- 21600 0 2760"/>
                  <a:gd name="G2" fmla="+- 21600 0 27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60" y="10800"/>
                    </a:moveTo>
                    <a:cubicBezTo>
                      <a:pt x="2760" y="15240"/>
                      <a:pt x="6360" y="18840"/>
                      <a:pt x="10800" y="18840"/>
                    </a:cubicBezTo>
                    <a:cubicBezTo>
                      <a:pt x="15240" y="18840"/>
                      <a:pt x="18840" y="15240"/>
                      <a:pt x="18840" y="10800"/>
                    </a:cubicBezTo>
                    <a:cubicBezTo>
                      <a:pt x="18840" y="6360"/>
                      <a:pt x="15240" y="2760"/>
                      <a:pt x="10800" y="2760"/>
                    </a:cubicBezTo>
                    <a:cubicBezTo>
                      <a:pt x="6360" y="2760"/>
                      <a:pt x="2760" y="6360"/>
                      <a:pt x="2760" y="10800"/>
                    </a:cubicBezTo>
                    <a:close/>
                  </a:path>
                </a:pathLst>
              </a:custGeom>
              <a:solidFill>
                <a:schemeClr val="accent1"/>
              </a:solidFill>
              <a:ln w="12700">
                <a:noFill/>
                <a:round/>
                <a:headEnd type="none" w="sm" len="sm"/>
                <a:tailEnd type="none" w="sm" len="sm"/>
              </a:ln>
              <a:effectLst/>
            </p:spPr>
            <p:txBody>
              <a:bodyPr wrap="none" anchor="ctr">
                <a:prstTxWarp prst="textNoShape">
                  <a:avLst/>
                </a:prstTxWarp>
              </a:bodyPr>
              <a:lstStyle/>
              <a:p>
                <a:endParaRPr lang="fr-FR"/>
              </a:p>
            </p:txBody>
          </p:sp>
          <p:grpSp>
            <p:nvGrpSpPr>
              <p:cNvPr id="4" name="Group 11"/>
              <p:cNvGrpSpPr>
                <a:grpSpLocks/>
              </p:cNvGrpSpPr>
              <p:nvPr/>
            </p:nvGrpSpPr>
            <p:grpSpPr bwMode="auto">
              <a:xfrm>
                <a:off x="3888" y="720"/>
                <a:ext cx="1735" cy="1233"/>
                <a:chOff x="4745" y="2928"/>
                <a:chExt cx="1735" cy="1233"/>
              </a:xfrm>
            </p:grpSpPr>
            <p:sp>
              <p:nvSpPr>
                <p:cNvPr id="77836" name="Freeform 12"/>
                <p:cNvSpPr>
                  <a:spLocks/>
                </p:cNvSpPr>
                <p:nvPr/>
              </p:nvSpPr>
              <p:spPr bwMode="auto">
                <a:xfrm>
                  <a:off x="4745" y="2928"/>
                  <a:ext cx="1735" cy="1233"/>
                </a:xfrm>
                <a:custGeom>
                  <a:avLst/>
                  <a:gdLst/>
                  <a:ahLst/>
                  <a:cxnLst>
                    <a:cxn ang="0">
                      <a:pos x="866" y="331"/>
                    </a:cxn>
                    <a:cxn ang="0">
                      <a:pos x="671" y="131"/>
                    </a:cxn>
                    <a:cxn ang="0">
                      <a:pos x="587" y="360"/>
                    </a:cxn>
                    <a:cxn ang="0">
                      <a:pos x="29" y="131"/>
                    </a:cxn>
                    <a:cxn ang="0">
                      <a:pos x="371" y="434"/>
                    </a:cxn>
                    <a:cxn ang="0">
                      <a:pos x="0" y="491"/>
                    </a:cxn>
                    <a:cxn ang="0">
                      <a:pos x="299" y="672"/>
                    </a:cxn>
                    <a:cxn ang="0">
                      <a:pos x="11" y="832"/>
                    </a:cxn>
                    <a:cxn ang="0">
                      <a:pos x="455" y="795"/>
                    </a:cxn>
                    <a:cxn ang="0">
                      <a:pos x="383" y="1005"/>
                    </a:cxn>
                    <a:cxn ang="0">
                      <a:pos x="619" y="891"/>
                    </a:cxn>
                    <a:cxn ang="0">
                      <a:pos x="681" y="1232"/>
                    </a:cxn>
                    <a:cxn ang="0">
                      <a:pos x="845" y="852"/>
                    </a:cxn>
                    <a:cxn ang="0">
                      <a:pos x="1063" y="1126"/>
                    </a:cxn>
                    <a:cxn ang="0">
                      <a:pos x="1125" y="825"/>
                    </a:cxn>
                    <a:cxn ang="0">
                      <a:pos x="1457" y="1032"/>
                    </a:cxn>
                    <a:cxn ang="0">
                      <a:pos x="1351" y="738"/>
                    </a:cxn>
                    <a:cxn ang="0">
                      <a:pos x="1734" y="758"/>
                    </a:cxn>
                    <a:cxn ang="0">
                      <a:pos x="1413" y="597"/>
                    </a:cxn>
                    <a:cxn ang="0">
                      <a:pos x="1693" y="464"/>
                    </a:cxn>
                    <a:cxn ang="0">
                      <a:pos x="1341" y="417"/>
                    </a:cxn>
                    <a:cxn ang="0">
                      <a:pos x="1475" y="254"/>
                    </a:cxn>
                    <a:cxn ang="0">
                      <a:pos x="1136" y="304"/>
                    </a:cxn>
                    <a:cxn ang="0">
                      <a:pos x="1166" y="0"/>
                    </a:cxn>
                    <a:cxn ang="0">
                      <a:pos x="866" y="331"/>
                    </a:cxn>
                  </a:cxnLst>
                  <a:rect l="0" t="0" r="r" b="b"/>
                  <a:pathLst>
                    <a:path w="1735" h="1233">
                      <a:moveTo>
                        <a:pt x="866" y="331"/>
                      </a:moveTo>
                      <a:lnTo>
                        <a:pt x="671" y="131"/>
                      </a:lnTo>
                      <a:lnTo>
                        <a:pt x="587" y="360"/>
                      </a:lnTo>
                      <a:lnTo>
                        <a:pt x="29" y="131"/>
                      </a:lnTo>
                      <a:lnTo>
                        <a:pt x="371" y="434"/>
                      </a:lnTo>
                      <a:lnTo>
                        <a:pt x="0" y="491"/>
                      </a:lnTo>
                      <a:lnTo>
                        <a:pt x="299" y="672"/>
                      </a:lnTo>
                      <a:lnTo>
                        <a:pt x="11" y="832"/>
                      </a:lnTo>
                      <a:lnTo>
                        <a:pt x="455" y="795"/>
                      </a:lnTo>
                      <a:lnTo>
                        <a:pt x="383" y="1005"/>
                      </a:lnTo>
                      <a:lnTo>
                        <a:pt x="619" y="891"/>
                      </a:lnTo>
                      <a:lnTo>
                        <a:pt x="681" y="1232"/>
                      </a:lnTo>
                      <a:lnTo>
                        <a:pt x="845" y="852"/>
                      </a:lnTo>
                      <a:lnTo>
                        <a:pt x="1063" y="1126"/>
                      </a:lnTo>
                      <a:lnTo>
                        <a:pt x="1125" y="825"/>
                      </a:lnTo>
                      <a:lnTo>
                        <a:pt x="1457" y="1032"/>
                      </a:lnTo>
                      <a:lnTo>
                        <a:pt x="1351" y="738"/>
                      </a:lnTo>
                      <a:lnTo>
                        <a:pt x="1734" y="758"/>
                      </a:lnTo>
                      <a:lnTo>
                        <a:pt x="1413" y="597"/>
                      </a:lnTo>
                      <a:lnTo>
                        <a:pt x="1693" y="464"/>
                      </a:lnTo>
                      <a:lnTo>
                        <a:pt x="1341" y="417"/>
                      </a:lnTo>
                      <a:lnTo>
                        <a:pt x="1475" y="254"/>
                      </a:lnTo>
                      <a:lnTo>
                        <a:pt x="1136" y="304"/>
                      </a:lnTo>
                      <a:lnTo>
                        <a:pt x="1166" y="0"/>
                      </a:lnTo>
                      <a:lnTo>
                        <a:pt x="866" y="331"/>
                      </a:lnTo>
                    </a:path>
                  </a:pathLst>
                </a:custGeom>
                <a:solidFill>
                  <a:srgbClr val="FF0000"/>
                </a:solidFill>
                <a:ln w="12700" cap="rnd" cmpd="sng">
                  <a:noFill/>
                  <a:prstDash val="solid"/>
                  <a:round/>
                  <a:headEnd type="none" w="med" len="med"/>
                  <a:tailEnd type="none" w="med" len="med"/>
                </a:ln>
                <a:effectLst/>
              </p:spPr>
              <p:txBody>
                <a:bodyPr>
                  <a:prstTxWarp prst="textNoShape">
                    <a:avLst/>
                  </a:prstTxWarp>
                </a:bodyPr>
                <a:lstStyle/>
                <a:p>
                  <a:endParaRPr lang="fr-FR"/>
                </a:p>
              </p:txBody>
            </p:sp>
            <p:grpSp>
              <p:nvGrpSpPr>
                <p:cNvPr id="5" name="Group 13"/>
                <p:cNvGrpSpPr>
                  <a:grpSpLocks/>
                </p:cNvGrpSpPr>
                <p:nvPr/>
              </p:nvGrpSpPr>
              <p:grpSpPr bwMode="auto">
                <a:xfrm>
                  <a:off x="5045" y="3018"/>
                  <a:ext cx="1135" cy="944"/>
                  <a:chOff x="5045" y="3018"/>
                  <a:chExt cx="1135" cy="944"/>
                </a:xfrm>
              </p:grpSpPr>
              <p:sp>
                <p:nvSpPr>
                  <p:cNvPr id="77838" name="Freeform 14"/>
                  <p:cNvSpPr>
                    <a:spLocks/>
                  </p:cNvSpPr>
                  <p:nvPr/>
                </p:nvSpPr>
                <p:spPr bwMode="auto">
                  <a:xfrm>
                    <a:off x="5045" y="3126"/>
                    <a:ext cx="1135" cy="836"/>
                  </a:xfrm>
                  <a:custGeom>
                    <a:avLst/>
                    <a:gdLst/>
                    <a:ahLst/>
                    <a:cxnLst>
                      <a:cxn ang="0">
                        <a:pos x="567" y="224"/>
                      </a:cxn>
                      <a:cxn ang="0">
                        <a:pos x="439" y="89"/>
                      </a:cxn>
                      <a:cxn ang="0">
                        <a:pos x="384" y="244"/>
                      </a:cxn>
                      <a:cxn ang="0">
                        <a:pos x="19" y="89"/>
                      </a:cxn>
                      <a:cxn ang="0">
                        <a:pos x="243" y="294"/>
                      </a:cxn>
                      <a:cxn ang="0">
                        <a:pos x="0" y="333"/>
                      </a:cxn>
                      <a:cxn ang="0">
                        <a:pos x="196" y="455"/>
                      </a:cxn>
                      <a:cxn ang="0">
                        <a:pos x="7" y="564"/>
                      </a:cxn>
                      <a:cxn ang="0">
                        <a:pos x="297" y="539"/>
                      </a:cxn>
                      <a:cxn ang="0">
                        <a:pos x="250" y="681"/>
                      </a:cxn>
                      <a:cxn ang="0">
                        <a:pos x="405" y="604"/>
                      </a:cxn>
                      <a:cxn ang="0">
                        <a:pos x="445" y="835"/>
                      </a:cxn>
                      <a:cxn ang="0">
                        <a:pos x="552" y="577"/>
                      </a:cxn>
                      <a:cxn ang="0">
                        <a:pos x="695" y="763"/>
                      </a:cxn>
                      <a:cxn ang="0">
                        <a:pos x="736" y="559"/>
                      </a:cxn>
                      <a:cxn ang="0">
                        <a:pos x="953" y="700"/>
                      </a:cxn>
                      <a:cxn ang="0">
                        <a:pos x="884" y="500"/>
                      </a:cxn>
                      <a:cxn ang="0">
                        <a:pos x="1134" y="514"/>
                      </a:cxn>
                      <a:cxn ang="0">
                        <a:pos x="925" y="405"/>
                      </a:cxn>
                      <a:cxn ang="0">
                        <a:pos x="1108" y="315"/>
                      </a:cxn>
                      <a:cxn ang="0">
                        <a:pos x="876" y="283"/>
                      </a:cxn>
                      <a:cxn ang="0">
                        <a:pos x="965" y="172"/>
                      </a:cxn>
                      <a:cxn ang="0">
                        <a:pos x="744" y="206"/>
                      </a:cxn>
                      <a:cxn ang="0">
                        <a:pos x="763" y="0"/>
                      </a:cxn>
                      <a:cxn ang="0">
                        <a:pos x="567" y="224"/>
                      </a:cxn>
                    </a:cxnLst>
                    <a:rect l="0" t="0" r="r" b="b"/>
                    <a:pathLst>
                      <a:path w="1135" h="836">
                        <a:moveTo>
                          <a:pt x="567" y="224"/>
                        </a:moveTo>
                        <a:lnTo>
                          <a:pt x="439" y="89"/>
                        </a:lnTo>
                        <a:lnTo>
                          <a:pt x="384" y="244"/>
                        </a:lnTo>
                        <a:lnTo>
                          <a:pt x="19" y="89"/>
                        </a:lnTo>
                        <a:lnTo>
                          <a:pt x="243" y="294"/>
                        </a:lnTo>
                        <a:lnTo>
                          <a:pt x="0" y="333"/>
                        </a:lnTo>
                        <a:lnTo>
                          <a:pt x="196" y="455"/>
                        </a:lnTo>
                        <a:lnTo>
                          <a:pt x="7" y="564"/>
                        </a:lnTo>
                        <a:lnTo>
                          <a:pt x="297" y="539"/>
                        </a:lnTo>
                        <a:lnTo>
                          <a:pt x="250" y="681"/>
                        </a:lnTo>
                        <a:lnTo>
                          <a:pt x="405" y="604"/>
                        </a:lnTo>
                        <a:lnTo>
                          <a:pt x="445" y="835"/>
                        </a:lnTo>
                        <a:lnTo>
                          <a:pt x="552" y="577"/>
                        </a:lnTo>
                        <a:lnTo>
                          <a:pt x="695" y="763"/>
                        </a:lnTo>
                        <a:lnTo>
                          <a:pt x="736" y="559"/>
                        </a:lnTo>
                        <a:lnTo>
                          <a:pt x="953" y="700"/>
                        </a:lnTo>
                        <a:lnTo>
                          <a:pt x="884" y="500"/>
                        </a:lnTo>
                        <a:lnTo>
                          <a:pt x="1134" y="514"/>
                        </a:lnTo>
                        <a:lnTo>
                          <a:pt x="925" y="405"/>
                        </a:lnTo>
                        <a:lnTo>
                          <a:pt x="1108" y="315"/>
                        </a:lnTo>
                        <a:lnTo>
                          <a:pt x="876" y="283"/>
                        </a:lnTo>
                        <a:lnTo>
                          <a:pt x="965" y="172"/>
                        </a:lnTo>
                        <a:lnTo>
                          <a:pt x="744" y="206"/>
                        </a:lnTo>
                        <a:lnTo>
                          <a:pt x="763" y="0"/>
                        </a:lnTo>
                        <a:lnTo>
                          <a:pt x="567" y="224"/>
                        </a:lnTo>
                      </a:path>
                    </a:pathLst>
                  </a:custGeom>
                  <a:solidFill>
                    <a:srgbClr val="FFFF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39" name="Rectangle 15"/>
                  <p:cNvSpPr>
                    <a:spLocks noChangeArrowheads="1"/>
                  </p:cNvSpPr>
                  <p:nvPr/>
                </p:nvSpPr>
                <p:spPr bwMode="auto">
                  <a:xfrm>
                    <a:off x="5097" y="3644"/>
                    <a:ext cx="1063" cy="259"/>
                  </a:xfrm>
                  <a:prstGeom prst="rect">
                    <a:avLst/>
                  </a:prstGeom>
                  <a:noFill/>
                  <a:ln w="12700">
                    <a:noFill/>
                    <a:miter lim="800000"/>
                    <a:headEnd/>
                    <a:tailEnd/>
                  </a:ln>
                  <a:effectLst/>
                </p:spPr>
                <p:txBody>
                  <a:bodyPr wrap="none" lIns="90488" tIns="44450" rIns="90488" bIns="44450" anchor="ctr">
                    <a:prstTxWarp prst="textNoShape">
                      <a:avLst/>
                    </a:prstTxWarp>
                    <a:spAutoFit/>
                  </a:bodyPr>
                  <a:lstStyle/>
                  <a:p>
                    <a:pPr algn="ctr" eaLnBrk="0" hangingPunct="0"/>
                    <a:r>
                      <a:rPr lang="en-US" sz="3200" b="1">
                        <a:latin typeface="Arial" pitchFamily="-106" charset="0"/>
                        <a:ea typeface="Arial" pitchFamily="-106" charset="0"/>
                        <a:cs typeface="Arial" pitchFamily="-106" charset="0"/>
                      </a:rPr>
                      <a:t>Accident</a:t>
                    </a:r>
                  </a:p>
                </p:txBody>
              </p:sp>
              <p:grpSp>
                <p:nvGrpSpPr>
                  <p:cNvPr id="6" name="Group 16"/>
                  <p:cNvGrpSpPr>
                    <a:grpSpLocks/>
                  </p:cNvGrpSpPr>
                  <p:nvPr/>
                </p:nvGrpSpPr>
                <p:grpSpPr bwMode="auto">
                  <a:xfrm>
                    <a:off x="5097" y="3018"/>
                    <a:ext cx="800" cy="713"/>
                    <a:chOff x="5097" y="3018"/>
                    <a:chExt cx="800" cy="713"/>
                  </a:xfrm>
                </p:grpSpPr>
                <p:sp>
                  <p:nvSpPr>
                    <p:cNvPr id="77841" name="Freeform 17"/>
                    <p:cNvSpPr>
                      <a:spLocks/>
                    </p:cNvSpPr>
                    <p:nvPr/>
                  </p:nvSpPr>
                  <p:spPr bwMode="auto">
                    <a:xfrm>
                      <a:off x="5106" y="3022"/>
                      <a:ext cx="781" cy="704"/>
                    </a:xfrm>
                    <a:custGeom>
                      <a:avLst/>
                      <a:gdLst/>
                      <a:ahLst/>
                      <a:cxnLst>
                        <a:cxn ang="0">
                          <a:pos x="524" y="164"/>
                        </a:cxn>
                        <a:cxn ang="0">
                          <a:pos x="481" y="155"/>
                        </a:cxn>
                        <a:cxn ang="0">
                          <a:pos x="512" y="323"/>
                        </a:cxn>
                        <a:cxn ang="0">
                          <a:pos x="564" y="327"/>
                        </a:cxn>
                        <a:cxn ang="0">
                          <a:pos x="556" y="459"/>
                        </a:cxn>
                        <a:cxn ang="0">
                          <a:pos x="582" y="489"/>
                        </a:cxn>
                        <a:cxn ang="0">
                          <a:pos x="749" y="432"/>
                        </a:cxn>
                        <a:cxn ang="0">
                          <a:pos x="780" y="518"/>
                        </a:cxn>
                        <a:cxn ang="0">
                          <a:pos x="746" y="611"/>
                        </a:cxn>
                        <a:cxn ang="0">
                          <a:pos x="546" y="648"/>
                        </a:cxn>
                        <a:cxn ang="0">
                          <a:pos x="405" y="703"/>
                        </a:cxn>
                        <a:cxn ang="0">
                          <a:pos x="347" y="613"/>
                        </a:cxn>
                        <a:cxn ang="0">
                          <a:pos x="418" y="627"/>
                        </a:cxn>
                        <a:cxn ang="0">
                          <a:pos x="366" y="559"/>
                        </a:cxn>
                        <a:cxn ang="0">
                          <a:pos x="482" y="558"/>
                        </a:cxn>
                        <a:cxn ang="0">
                          <a:pos x="526" y="487"/>
                        </a:cxn>
                        <a:cxn ang="0">
                          <a:pos x="366" y="559"/>
                        </a:cxn>
                        <a:cxn ang="0">
                          <a:pos x="322" y="635"/>
                        </a:cxn>
                        <a:cxn ang="0">
                          <a:pos x="271" y="648"/>
                        </a:cxn>
                        <a:cxn ang="0">
                          <a:pos x="200" y="652"/>
                        </a:cxn>
                        <a:cxn ang="0">
                          <a:pos x="191" y="618"/>
                        </a:cxn>
                        <a:cxn ang="0">
                          <a:pos x="138" y="581"/>
                        </a:cxn>
                        <a:cxn ang="0">
                          <a:pos x="163" y="514"/>
                        </a:cxn>
                        <a:cxn ang="0">
                          <a:pos x="69" y="501"/>
                        </a:cxn>
                        <a:cxn ang="0">
                          <a:pos x="9" y="468"/>
                        </a:cxn>
                        <a:cxn ang="0">
                          <a:pos x="11" y="423"/>
                        </a:cxn>
                        <a:cxn ang="0">
                          <a:pos x="59" y="376"/>
                        </a:cxn>
                        <a:cxn ang="0">
                          <a:pos x="132" y="404"/>
                        </a:cxn>
                        <a:cxn ang="0">
                          <a:pos x="138" y="447"/>
                        </a:cxn>
                        <a:cxn ang="0">
                          <a:pos x="183" y="491"/>
                        </a:cxn>
                        <a:cxn ang="0">
                          <a:pos x="237" y="321"/>
                        </a:cxn>
                        <a:cxn ang="0">
                          <a:pos x="311" y="210"/>
                        </a:cxn>
                        <a:cxn ang="0">
                          <a:pos x="416" y="92"/>
                        </a:cxn>
                        <a:cxn ang="0">
                          <a:pos x="440" y="64"/>
                        </a:cxn>
                        <a:cxn ang="0">
                          <a:pos x="539" y="11"/>
                        </a:cxn>
                        <a:cxn ang="0">
                          <a:pos x="593" y="52"/>
                        </a:cxn>
                        <a:cxn ang="0">
                          <a:pos x="623" y="103"/>
                        </a:cxn>
                      </a:cxnLst>
                      <a:rect l="0" t="0" r="r" b="b"/>
                      <a:pathLst>
                        <a:path w="781" h="704">
                          <a:moveTo>
                            <a:pt x="623" y="103"/>
                          </a:moveTo>
                          <a:lnTo>
                            <a:pt x="524" y="164"/>
                          </a:lnTo>
                          <a:lnTo>
                            <a:pt x="492" y="161"/>
                          </a:lnTo>
                          <a:lnTo>
                            <a:pt x="481" y="155"/>
                          </a:lnTo>
                          <a:lnTo>
                            <a:pt x="428" y="385"/>
                          </a:lnTo>
                          <a:lnTo>
                            <a:pt x="512" y="323"/>
                          </a:lnTo>
                          <a:lnTo>
                            <a:pt x="541" y="313"/>
                          </a:lnTo>
                          <a:lnTo>
                            <a:pt x="564" y="327"/>
                          </a:lnTo>
                          <a:lnTo>
                            <a:pt x="572" y="357"/>
                          </a:lnTo>
                          <a:lnTo>
                            <a:pt x="556" y="459"/>
                          </a:lnTo>
                          <a:lnTo>
                            <a:pt x="550" y="471"/>
                          </a:lnTo>
                          <a:lnTo>
                            <a:pt x="582" y="489"/>
                          </a:lnTo>
                          <a:lnTo>
                            <a:pt x="706" y="440"/>
                          </a:lnTo>
                          <a:lnTo>
                            <a:pt x="749" y="432"/>
                          </a:lnTo>
                          <a:lnTo>
                            <a:pt x="769" y="448"/>
                          </a:lnTo>
                          <a:lnTo>
                            <a:pt x="780" y="518"/>
                          </a:lnTo>
                          <a:lnTo>
                            <a:pt x="771" y="585"/>
                          </a:lnTo>
                          <a:lnTo>
                            <a:pt x="746" y="611"/>
                          </a:lnTo>
                          <a:lnTo>
                            <a:pt x="702" y="621"/>
                          </a:lnTo>
                          <a:lnTo>
                            <a:pt x="546" y="648"/>
                          </a:lnTo>
                          <a:lnTo>
                            <a:pt x="470" y="672"/>
                          </a:lnTo>
                          <a:lnTo>
                            <a:pt x="405" y="703"/>
                          </a:lnTo>
                          <a:lnTo>
                            <a:pt x="410" y="658"/>
                          </a:lnTo>
                          <a:lnTo>
                            <a:pt x="347" y="613"/>
                          </a:lnTo>
                          <a:lnTo>
                            <a:pt x="359" y="595"/>
                          </a:lnTo>
                          <a:lnTo>
                            <a:pt x="418" y="627"/>
                          </a:lnTo>
                          <a:lnTo>
                            <a:pt x="427" y="601"/>
                          </a:lnTo>
                          <a:lnTo>
                            <a:pt x="366" y="559"/>
                          </a:lnTo>
                          <a:lnTo>
                            <a:pt x="434" y="526"/>
                          </a:lnTo>
                          <a:lnTo>
                            <a:pt x="482" y="558"/>
                          </a:lnTo>
                          <a:lnTo>
                            <a:pt x="559" y="508"/>
                          </a:lnTo>
                          <a:lnTo>
                            <a:pt x="526" y="487"/>
                          </a:lnTo>
                          <a:lnTo>
                            <a:pt x="429" y="521"/>
                          </a:lnTo>
                          <a:lnTo>
                            <a:pt x="366" y="559"/>
                          </a:lnTo>
                          <a:lnTo>
                            <a:pt x="351" y="593"/>
                          </a:lnTo>
                          <a:lnTo>
                            <a:pt x="322" y="635"/>
                          </a:lnTo>
                          <a:lnTo>
                            <a:pt x="299" y="644"/>
                          </a:lnTo>
                          <a:lnTo>
                            <a:pt x="271" y="648"/>
                          </a:lnTo>
                          <a:lnTo>
                            <a:pt x="228" y="641"/>
                          </a:lnTo>
                          <a:lnTo>
                            <a:pt x="200" y="652"/>
                          </a:lnTo>
                          <a:lnTo>
                            <a:pt x="189" y="642"/>
                          </a:lnTo>
                          <a:lnTo>
                            <a:pt x="191" y="618"/>
                          </a:lnTo>
                          <a:lnTo>
                            <a:pt x="150" y="598"/>
                          </a:lnTo>
                          <a:lnTo>
                            <a:pt x="138" y="581"/>
                          </a:lnTo>
                          <a:lnTo>
                            <a:pt x="138" y="559"/>
                          </a:lnTo>
                          <a:lnTo>
                            <a:pt x="163" y="514"/>
                          </a:lnTo>
                          <a:lnTo>
                            <a:pt x="108" y="486"/>
                          </a:lnTo>
                          <a:lnTo>
                            <a:pt x="69" y="501"/>
                          </a:lnTo>
                          <a:lnTo>
                            <a:pt x="32" y="492"/>
                          </a:lnTo>
                          <a:lnTo>
                            <a:pt x="9" y="468"/>
                          </a:lnTo>
                          <a:lnTo>
                            <a:pt x="0" y="443"/>
                          </a:lnTo>
                          <a:lnTo>
                            <a:pt x="11" y="423"/>
                          </a:lnTo>
                          <a:lnTo>
                            <a:pt x="26" y="392"/>
                          </a:lnTo>
                          <a:lnTo>
                            <a:pt x="59" y="376"/>
                          </a:lnTo>
                          <a:lnTo>
                            <a:pt x="107" y="384"/>
                          </a:lnTo>
                          <a:lnTo>
                            <a:pt x="132" y="404"/>
                          </a:lnTo>
                          <a:lnTo>
                            <a:pt x="142" y="424"/>
                          </a:lnTo>
                          <a:lnTo>
                            <a:pt x="138" y="447"/>
                          </a:lnTo>
                          <a:lnTo>
                            <a:pt x="132" y="454"/>
                          </a:lnTo>
                          <a:lnTo>
                            <a:pt x="183" y="491"/>
                          </a:lnTo>
                          <a:lnTo>
                            <a:pt x="210" y="405"/>
                          </a:lnTo>
                          <a:lnTo>
                            <a:pt x="237" y="321"/>
                          </a:lnTo>
                          <a:lnTo>
                            <a:pt x="272" y="260"/>
                          </a:lnTo>
                          <a:lnTo>
                            <a:pt x="311" y="210"/>
                          </a:lnTo>
                          <a:lnTo>
                            <a:pt x="330" y="198"/>
                          </a:lnTo>
                          <a:lnTo>
                            <a:pt x="416" y="92"/>
                          </a:lnTo>
                          <a:lnTo>
                            <a:pt x="412" y="52"/>
                          </a:lnTo>
                          <a:lnTo>
                            <a:pt x="440" y="64"/>
                          </a:lnTo>
                          <a:lnTo>
                            <a:pt x="517" y="0"/>
                          </a:lnTo>
                          <a:lnTo>
                            <a:pt x="539" y="11"/>
                          </a:lnTo>
                          <a:lnTo>
                            <a:pt x="540" y="45"/>
                          </a:lnTo>
                          <a:lnTo>
                            <a:pt x="593" y="52"/>
                          </a:lnTo>
                          <a:lnTo>
                            <a:pt x="625" y="83"/>
                          </a:lnTo>
                          <a:lnTo>
                            <a:pt x="623" y="103"/>
                          </a:lnTo>
                        </a:path>
                      </a:pathLst>
                    </a:custGeom>
                    <a:solidFill>
                      <a:srgbClr val="FF5328"/>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42" name="Freeform 18"/>
                    <p:cNvSpPr>
                      <a:spLocks/>
                    </p:cNvSpPr>
                    <p:nvPr/>
                  </p:nvSpPr>
                  <p:spPr bwMode="auto">
                    <a:xfrm>
                      <a:off x="5438" y="3206"/>
                      <a:ext cx="132" cy="193"/>
                    </a:xfrm>
                    <a:custGeom>
                      <a:avLst/>
                      <a:gdLst/>
                      <a:ahLst/>
                      <a:cxnLst>
                        <a:cxn ang="0">
                          <a:pos x="131" y="22"/>
                        </a:cxn>
                        <a:cxn ang="0">
                          <a:pos x="96" y="6"/>
                        </a:cxn>
                        <a:cxn ang="0">
                          <a:pos x="56" y="0"/>
                        </a:cxn>
                        <a:cxn ang="0">
                          <a:pos x="18" y="9"/>
                        </a:cxn>
                        <a:cxn ang="0">
                          <a:pos x="11" y="94"/>
                        </a:cxn>
                        <a:cxn ang="0">
                          <a:pos x="0" y="144"/>
                        </a:cxn>
                        <a:cxn ang="0">
                          <a:pos x="30" y="144"/>
                        </a:cxn>
                        <a:cxn ang="0">
                          <a:pos x="58" y="154"/>
                        </a:cxn>
                        <a:cxn ang="0">
                          <a:pos x="76" y="168"/>
                        </a:cxn>
                        <a:cxn ang="0">
                          <a:pos x="91" y="192"/>
                        </a:cxn>
                        <a:cxn ang="0">
                          <a:pos x="131" y="22"/>
                        </a:cxn>
                      </a:cxnLst>
                      <a:rect l="0" t="0" r="r" b="b"/>
                      <a:pathLst>
                        <a:path w="132" h="193">
                          <a:moveTo>
                            <a:pt x="131" y="22"/>
                          </a:moveTo>
                          <a:lnTo>
                            <a:pt x="96" y="6"/>
                          </a:lnTo>
                          <a:lnTo>
                            <a:pt x="56" y="0"/>
                          </a:lnTo>
                          <a:lnTo>
                            <a:pt x="18" y="9"/>
                          </a:lnTo>
                          <a:lnTo>
                            <a:pt x="11" y="94"/>
                          </a:lnTo>
                          <a:lnTo>
                            <a:pt x="0" y="144"/>
                          </a:lnTo>
                          <a:lnTo>
                            <a:pt x="30" y="144"/>
                          </a:lnTo>
                          <a:lnTo>
                            <a:pt x="58" y="154"/>
                          </a:lnTo>
                          <a:lnTo>
                            <a:pt x="76" y="168"/>
                          </a:lnTo>
                          <a:lnTo>
                            <a:pt x="91" y="192"/>
                          </a:lnTo>
                          <a:lnTo>
                            <a:pt x="131" y="22"/>
                          </a:lnTo>
                        </a:path>
                      </a:pathLst>
                    </a:custGeom>
                    <a:solidFill>
                      <a:srgbClr val="FF7878"/>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43" name="Freeform 19"/>
                    <p:cNvSpPr>
                      <a:spLocks/>
                    </p:cNvSpPr>
                    <p:nvPr/>
                  </p:nvSpPr>
                  <p:spPr bwMode="auto">
                    <a:xfrm>
                      <a:off x="5330" y="3551"/>
                      <a:ext cx="126" cy="110"/>
                    </a:xfrm>
                    <a:custGeom>
                      <a:avLst/>
                      <a:gdLst/>
                      <a:ahLst/>
                      <a:cxnLst>
                        <a:cxn ang="0">
                          <a:pos x="125" y="71"/>
                        </a:cxn>
                        <a:cxn ang="0">
                          <a:pos x="60" y="17"/>
                        </a:cxn>
                        <a:cxn ang="0">
                          <a:pos x="27" y="0"/>
                        </a:cxn>
                        <a:cxn ang="0">
                          <a:pos x="0" y="40"/>
                        </a:cxn>
                        <a:cxn ang="0">
                          <a:pos x="60" y="75"/>
                        </a:cxn>
                        <a:cxn ang="0">
                          <a:pos x="92" y="109"/>
                        </a:cxn>
                        <a:cxn ang="0">
                          <a:pos x="125" y="71"/>
                        </a:cxn>
                      </a:cxnLst>
                      <a:rect l="0" t="0" r="r" b="b"/>
                      <a:pathLst>
                        <a:path w="126" h="110">
                          <a:moveTo>
                            <a:pt x="125" y="71"/>
                          </a:moveTo>
                          <a:lnTo>
                            <a:pt x="60" y="17"/>
                          </a:lnTo>
                          <a:lnTo>
                            <a:pt x="27" y="0"/>
                          </a:lnTo>
                          <a:lnTo>
                            <a:pt x="0" y="40"/>
                          </a:lnTo>
                          <a:lnTo>
                            <a:pt x="60" y="75"/>
                          </a:lnTo>
                          <a:lnTo>
                            <a:pt x="92" y="109"/>
                          </a:lnTo>
                          <a:lnTo>
                            <a:pt x="125" y="71"/>
                          </a:lnTo>
                        </a:path>
                      </a:pathLst>
                    </a:custGeom>
                    <a:solidFill>
                      <a:srgbClr val="FF7878"/>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44" name="Freeform 20"/>
                    <p:cNvSpPr>
                      <a:spLocks/>
                    </p:cNvSpPr>
                    <p:nvPr/>
                  </p:nvSpPr>
                  <p:spPr bwMode="auto">
                    <a:xfrm>
                      <a:off x="5301" y="3624"/>
                      <a:ext cx="53" cy="50"/>
                    </a:xfrm>
                    <a:custGeom>
                      <a:avLst/>
                      <a:gdLst/>
                      <a:ahLst/>
                      <a:cxnLst>
                        <a:cxn ang="0">
                          <a:pos x="52" y="14"/>
                        </a:cxn>
                        <a:cxn ang="0">
                          <a:pos x="25" y="38"/>
                        </a:cxn>
                        <a:cxn ang="0">
                          <a:pos x="0" y="49"/>
                        </a:cxn>
                        <a:cxn ang="0">
                          <a:pos x="42" y="0"/>
                        </a:cxn>
                        <a:cxn ang="0">
                          <a:pos x="52" y="14"/>
                        </a:cxn>
                      </a:cxnLst>
                      <a:rect l="0" t="0" r="r" b="b"/>
                      <a:pathLst>
                        <a:path w="53" h="50">
                          <a:moveTo>
                            <a:pt x="52" y="14"/>
                          </a:moveTo>
                          <a:lnTo>
                            <a:pt x="25" y="38"/>
                          </a:lnTo>
                          <a:lnTo>
                            <a:pt x="0" y="49"/>
                          </a:lnTo>
                          <a:lnTo>
                            <a:pt x="42" y="0"/>
                          </a:lnTo>
                          <a:lnTo>
                            <a:pt x="52" y="14"/>
                          </a:lnTo>
                        </a:path>
                      </a:pathLst>
                    </a:custGeom>
                    <a:solidFill>
                      <a:srgbClr val="FF7878"/>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45" name="Freeform 21"/>
                    <p:cNvSpPr>
                      <a:spLocks/>
                    </p:cNvSpPr>
                    <p:nvPr/>
                  </p:nvSpPr>
                  <p:spPr bwMode="auto">
                    <a:xfrm>
                      <a:off x="5152" y="3416"/>
                      <a:ext cx="69" cy="56"/>
                    </a:xfrm>
                    <a:custGeom>
                      <a:avLst/>
                      <a:gdLst/>
                      <a:ahLst/>
                      <a:cxnLst>
                        <a:cxn ang="0">
                          <a:pos x="64" y="46"/>
                        </a:cxn>
                        <a:cxn ang="0">
                          <a:pos x="68" y="26"/>
                        </a:cxn>
                        <a:cxn ang="0">
                          <a:pos x="54" y="10"/>
                        </a:cxn>
                        <a:cxn ang="0">
                          <a:pos x="27" y="0"/>
                        </a:cxn>
                        <a:cxn ang="0">
                          <a:pos x="8" y="7"/>
                        </a:cxn>
                        <a:cxn ang="0">
                          <a:pos x="0" y="26"/>
                        </a:cxn>
                        <a:cxn ang="0">
                          <a:pos x="14" y="44"/>
                        </a:cxn>
                        <a:cxn ang="0">
                          <a:pos x="40" y="55"/>
                        </a:cxn>
                        <a:cxn ang="0">
                          <a:pos x="53" y="53"/>
                        </a:cxn>
                        <a:cxn ang="0">
                          <a:pos x="64" y="46"/>
                        </a:cxn>
                      </a:cxnLst>
                      <a:rect l="0" t="0" r="r" b="b"/>
                      <a:pathLst>
                        <a:path w="69" h="56">
                          <a:moveTo>
                            <a:pt x="64" y="46"/>
                          </a:moveTo>
                          <a:lnTo>
                            <a:pt x="68" y="26"/>
                          </a:lnTo>
                          <a:lnTo>
                            <a:pt x="54" y="10"/>
                          </a:lnTo>
                          <a:lnTo>
                            <a:pt x="27" y="0"/>
                          </a:lnTo>
                          <a:lnTo>
                            <a:pt x="8" y="7"/>
                          </a:lnTo>
                          <a:lnTo>
                            <a:pt x="0" y="26"/>
                          </a:lnTo>
                          <a:lnTo>
                            <a:pt x="14" y="44"/>
                          </a:lnTo>
                          <a:lnTo>
                            <a:pt x="40" y="55"/>
                          </a:lnTo>
                          <a:lnTo>
                            <a:pt x="53" y="53"/>
                          </a:lnTo>
                          <a:lnTo>
                            <a:pt x="64" y="46"/>
                          </a:lnTo>
                        </a:path>
                      </a:pathLst>
                    </a:custGeom>
                    <a:solidFill>
                      <a:srgbClr val="FF7878"/>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46" name="Freeform 22"/>
                    <p:cNvSpPr>
                      <a:spLocks/>
                    </p:cNvSpPr>
                    <p:nvPr/>
                  </p:nvSpPr>
                  <p:spPr bwMode="auto">
                    <a:xfrm>
                      <a:off x="5519" y="3462"/>
                      <a:ext cx="346" cy="238"/>
                    </a:xfrm>
                    <a:custGeom>
                      <a:avLst/>
                      <a:gdLst/>
                      <a:ahLst/>
                      <a:cxnLst>
                        <a:cxn ang="0">
                          <a:pos x="324" y="153"/>
                        </a:cxn>
                        <a:cxn ang="0">
                          <a:pos x="340" y="104"/>
                        </a:cxn>
                        <a:cxn ang="0">
                          <a:pos x="345" y="54"/>
                        </a:cxn>
                        <a:cxn ang="0">
                          <a:pos x="338" y="22"/>
                        </a:cxn>
                        <a:cxn ang="0">
                          <a:pos x="324" y="0"/>
                        </a:cxn>
                        <a:cxn ang="0">
                          <a:pos x="239" y="20"/>
                        </a:cxn>
                        <a:cxn ang="0">
                          <a:pos x="167" y="49"/>
                        </a:cxn>
                        <a:cxn ang="0">
                          <a:pos x="270" y="118"/>
                        </a:cxn>
                        <a:cxn ang="0">
                          <a:pos x="259" y="134"/>
                        </a:cxn>
                        <a:cxn ang="0">
                          <a:pos x="242" y="131"/>
                        </a:cxn>
                        <a:cxn ang="0">
                          <a:pos x="145" y="68"/>
                        </a:cxn>
                        <a:cxn ang="0">
                          <a:pos x="97" y="96"/>
                        </a:cxn>
                        <a:cxn ang="0">
                          <a:pos x="67" y="118"/>
                        </a:cxn>
                        <a:cxn ang="0">
                          <a:pos x="113" y="154"/>
                        </a:cxn>
                        <a:cxn ang="0">
                          <a:pos x="108" y="171"/>
                        </a:cxn>
                        <a:cxn ang="0">
                          <a:pos x="92" y="173"/>
                        </a:cxn>
                        <a:cxn ang="0">
                          <a:pos x="76" y="165"/>
                        </a:cxn>
                        <a:cxn ang="0">
                          <a:pos x="60" y="183"/>
                        </a:cxn>
                        <a:cxn ang="0">
                          <a:pos x="44" y="183"/>
                        </a:cxn>
                        <a:cxn ang="0">
                          <a:pos x="17" y="165"/>
                        </a:cxn>
                        <a:cxn ang="0">
                          <a:pos x="4" y="196"/>
                        </a:cxn>
                        <a:cxn ang="0">
                          <a:pos x="20" y="212"/>
                        </a:cxn>
                        <a:cxn ang="0">
                          <a:pos x="0" y="237"/>
                        </a:cxn>
                        <a:cxn ang="0">
                          <a:pos x="67" y="208"/>
                        </a:cxn>
                        <a:cxn ang="0">
                          <a:pos x="145" y="186"/>
                        </a:cxn>
                        <a:cxn ang="0">
                          <a:pos x="228" y="172"/>
                        </a:cxn>
                        <a:cxn ang="0">
                          <a:pos x="295" y="163"/>
                        </a:cxn>
                        <a:cxn ang="0">
                          <a:pos x="324" y="153"/>
                        </a:cxn>
                      </a:cxnLst>
                      <a:rect l="0" t="0" r="r" b="b"/>
                      <a:pathLst>
                        <a:path w="346" h="238">
                          <a:moveTo>
                            <a:pt x="324" y="153"/>
                          </a:moveTo>
                          <a:lnTo>
                            <a:pt x="340" y="104"/>
                          </a:lnTo>
                          <a:lnTo>
                            <a:pt x="345" y="54"/>
                          </a:lnTo>
                          <a:lnTo>
                            <a:pt x="338" y="22"/>
                          </a:lnTo>
                          <a:lnTo>
                            <a:pt x="324" y="0"/>
                          </a:lnTo>
                          <a:lnTo>
                            <a:pt x="239" y="20"/>
                          </a:lnTo>
                          <a:lnTo>
                            <a:pt x="167" y="49"/>
                          </a:lnTo>
                          <a:lnTo>
                            <a:pt x="270" y="118"/>
                          </a:lnTo>
                          <a:lnTo>
                            <a:pt x="259" y="134"/>
                          </a:lnTo>
                          <a:lnTo>
                            <a:pt x="242" y="131"/>
                          </a:lnTo>
                          <a:lnTo>
                            <a:pt x="145" y="68"/>
                          </a:lnTo>
                          <a:lnTo>
                            <a:pt x="97" y="96"/>
                          </a:lnTo>
                          <a:lnTo>
                            <a:pt x="67" y="118"/>
                          </a:lnTo>
                          <a:lnTo>
                            <a:pt x="113" y="154"/>
                          </a:lnTo>
                          <a:lnTo>
                            <a:pt x="108" y="171"/>
                          </a:lnTo>
                          <a:lnTo>
                            <a:pt x="92" y="173"/>
                          </a:lnTo>
                          <a:lnTo>
                            <a:pt x="76" y="165"/>
                          </a:lnTo>
                          <a:lnTo>
                            <a:pt x="60" y="183"/>
                          </a:lnTo>
                          <a:lnTo>
                            <a:pt x="44" y="183"/>
                          </a:lnTo>
                          <a:lnTo>
                            <a:pt x="17" y="165"/>
                          </a:lnTo>
                          <a:lnTo>
                            <a:pt x="4" y="196"/>
                          </a:lnTo>
                          <a:lnTo>
                            <a:pt x="20" y="212"/>
                          </a:lnTo>
                          <a:lnTo>
                            <a:pt x="0" y="237"/>
                          </a:lnTo>
                          <a:lnTo>
                            <a:pt x="67" y="208"/>
                          </a:lnTo>
                          <a:lnTo>
                            <a:pt x="145" y="186"/>
                          </a:lnTo>
                          <a:lnTo>
                            <a:pt x="228" y="172"/>
                          </a:lnTo>
                          <a:lnTo>
                            <a:pt x="295" y="163"/>
                          </a:lnTo>
                          <a:lnTo>
                            <a:pt x="324" y="153"/>
                          </a:lnTo>
                        </a:path>
                      </a:pathLst>
                    </a:custGeom>
                    <a:solidFill>
                      <a:srgbClr val="DC2C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47" name="Freeform 23"/>
                    <p:cNvSpPr>
                      <a:spLocks/>
                    </p:cNvSpPr>
                    <p:nvPr/>
                  </p:nvSpPr>
                  <p:spPr bwMode="auto">
                    <a:xfrm>
                      <a:off x="5476" y="3340"/>
                      <a:ext cx="178" cy="218"/>
                    </a:xfrm>
                    <a:custGeom>
                      <a:avLst/>
                      <a:gdLst/>
                      <a:ahLst/>
                      <a:cxnLst>
                        <a:cxn ang="0">
                          <a:pos x="159" y="139"/>
                        </a:cxn>
                        <a:cxn ang="0">
                          <a:pos x="176" y="74"/>
                        </a:cxn>
                        <a:cxn ang="0">
                          <a:pos x="177" y="27"/>
                        </a:cxn>
                        <a:cxn ang="0">
                          <a:pos x="169" y="0"/>
                        </a:cxn>
                        <a:cxn ang="0">
                          <a:pos x="127" y="19"/>
                        </a:cxn>
                        <a:cxn ang="0">
                          <a:pos x="60" y="71"/>
                        </a:cxn>
                        <a:cxn ang="0">
                          <a:pos x="110" y="107"/>
                        </a:cxn>
                        <a:cxn ang="0">
                          <a:pos x="117" y="125"/>
                        </a:cxn>
                        <a:cxn ang="0">
                          <a:pos x="107" y="143"/>
                        </a:cxn>
                        <a:cxn ang="0">
                          <a:pos x="89" y="135"/>
                        </a:cxn>
                        <a:cxn ang="0">
                          <a:pos x="44" y="106"/>
                        </a:cxn>
                        <a:cxn ang="0">
                          <a:pos x="29" y="131"/>
                        </a:cxn>
                        <a:cxn ang="0">
                          <a:pos x="0" y="217"/>
                        </a:cxn>
                        <a:cxn ang="0">
                          <a:pos x="43" y="196"/>
                        </a:cxn>
                        <a:cxn ang="0">
                          <a:pos x="113" y="168"/>
                        </a:cxn>
                        <a:cxn ang="0">
                          <a:pos x="141" y="154"/>
                        </a:cxn>
                        <a:cxn ang="0">
                          <a:pos x="159" y="139"/>
                        </a:cxn>
                      </a:cxnLst>
                      <a:rect l="0" t="0" r="r" b="b"/>
                      <a:pathLst>
                        <a:path w="178" h="218">
                          <a:moveTo>
                            <a:pt x="159" y="139"/>
                          </a:moveTo>
                          <a:lnTo>
                            <a:pt x="176" y="74"/>
                          </a:lnTo>
                          <a:lnTo>
                            <a:pt x="177" y="27"/>
                          </a:lnTo>
                          <a:lnTo>
                            <a:pt x="169" y="0"/>
                          </a:lnTo>
                          <a:lnTo>
                            <a:pt x="127" y="19"/>
                          </a:lnTo>
                          <a:lnTo>
                            <a:pt x="60" y="71"/>
                          </a:lnTo>
                          <a:lnTo>
                            <a:pt x="110" y="107"/>
                          </a:lnTo>
                          <a:lnTo>
                            <a:pt x="117" y="125"/>
                          </a:lnTo>
                          <a:lnTo>
                            <a:pt x="107" y="143"/>
                          </a:lnTo>
                          <a:lnTo>
                            <a:pt x="89" y="135"/>
                          </a:lnTo>
                          <a:lnTo>
                            <a:pt x="44" y="106"/>
                          </a:lnTo>
                          <a:lnTo>
                            <a:pt x="29" y="131"/>
                          </a:lnTo>
                          <a:lnTo>
                            <a:pt x="0" y="217"/>
                          </a:lnTo>
                          <a:lnTo>
                            <a:pt x="43" y="196"/>
                          </a:lnTo>
                          <a:lnTo>
                            <a:pt x="113" y="168"/>
                          </a:lnTo>
                          <a:lnTo>
                            <a:pt x="141" y="154"/>
                          </a:lnTo>
                          <a:lnTo>
                            <a:pt x="159" y="139"/>
                          </a:lnTo>
                        </a:path>
                      </a:pathLst>
                    </a:custGeom>
                    <a:solidFill>
                      <a:srgbClr val="DC2C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48" name="Freeform 24"/>
                    <p:cNvSpPr>
                      <a:spLocks/>
                    </p:cNvSpPr>
                    <p:nvPr/>
                  </p:nvSpPr>
                  <p:spPr bwMode="auto">
                    <a:xfrm>
                      <a:off x="5324" y="3228"/>
                      <a:ext cx="113" cy="203"/>
                    </a:xfrm>
                    <a:custGeom>
                      <a:avLst/>
                      <a:gdLst/>
                      <a:ahLst/>
                      <a:cxnLst>
                        <a:cxn ang="0">
                          <a:pos x="0" y="202"/>
                        </a:cxn>
                        <a:cxn ang="0">
                          <a:pos x="31" y="173"/>
                        </a:cxn>
                        <a:cxn ang="0">
                          <a:pos x="76" y="139"/>
                        </a:cxn>
                        <a:cxn ang="0">
                          <a:pos x="94" y="117"/>
                        </a:cxn>
                        <a:cxn ang="0">
                          <a:pos x="112" y="0"/>
                        </a:cxn>
                        <a:cxn ang="0">
                          <a:pos x="69" y="38"/>
                        </a:cxn>
                        <a:cxn ang="0">
                          <a:pos x="27" y="109"/>
                        </a:cxn>
                        <a:cxn ang="0">
                          <a:pos x="1" y="164"/>
                        </a:cxn>
                        <a:cxn ang="0">
                          <a:pos x="0" y="202"/>
                        </a:cxn>
                      </a:cxnLst>
                      <a:rect l="0" t="0" r="r" b="b"/>
                      <a:pathLst>
                        <a:path w="113" h="203">
                          <a:moveTo>
                            <a:pt x="0" y="202"/>
                          </a:moveTo>
                          <a:lnTo>
                            <a:pt x="31" y="173"/>
                          </a:lnTo>
                          <a:lnTo>
                            <a:pt x="76" y="139"/>
                          </a:lnTo>
                          <a:lnTo>
                            <a:pt x="94" y="117"/>
                          </a:lnTo>
                          <a:lnTo>
                            <a:pt x="112" y="0"/>
                          </a:lnTo>
                          <a:lnTo>
                            <a:pt x="69" y="38"/>
                          </a:lnTo>
                          <a:lnTo>
                            <a:pt x="27" y="109"/>
                          </a:lnTo>
                          <a:lnTo>
                            <a:pt x="1" y="164"/>
                          </a:lnTo>
                          <a:lnTo>
                            <a:pt x="0" y="202"/>
                          </a:lnTo>
                        </a:path>
                      </a:pathLst>
                    </a:custGeom>
                    <a:solidFill>
                      <a:srgbClr val="DC2C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49" name="Freeform 25"/>
                    <p:cNvSpPr>
                      <a:spLocks/>
                    </p:cNvSpPr>
                    <p:nvPr/>
                  </p:nvSpPr>
                  <p:spPr bwMode="auto">
                    <a:xfrm>
                      <a:off x="5584" y="3028"/>
                      <a:ext cx="50" cy="114"/>
                    </a:xfrm>
                    <a:custGeom>
                      <a:avLst/>
                      <a:gdLst/>
                      <a:ahLst/>
                      <a:cxnLst>
                        <a:cxn ang="0">
                          <a:pos x="8" y="113"/>
                        </a:cxn>
                        <a:cxn ang="0">
                          <a:pos x="42" y="76"/>
                        </a:cxn>
                        <a:cxn ang="0">
                          <a:pos x="49" y="1"/>
                        </a:cxn>
                        <a:cxn ang="0">
                          <a:pos x="32" y="0"/>
                        </a:cxn>
                        <a:cxn ang="0">
                          <a:pos x="0" y="35"/>
                        </a:cxn>
                        <a:cxn ang="0">
                          <a:pos x="16" y="64"/>
                        </a:cxn>
                        <a:cxn ang="0">
                          <a:pos x="8" y="113"/>
                        </a:cxn>
                      </a:cxnLst>
                      <a:rect l="0" t="0" r="r" b="b"/>
                      <a:pathLst>
                        <a:path w="50" h="114">
                          <a:moveTo>
                            <a:pt x="8" y="113"/>
                          </a:moveTo>
                          <a:lnTo>
                            <a:pt x="42" y="76"/>
                          </a:lnTo>
                          <a:lnTo>
                            <a:pt x="49" y="1"/>
                          </a:lnTo>
                          <a:lnTo>
                            <a:pt x="32" y="0"/>
                          </a:lnTo>
                          <a:lnTo>
                            <a:pt x="0" y="35"/>
                          </a:lnTo>
                          <a:lnTo>
                            <a:pt x="16" y="64"/>
                          </a:lnTo>
                          <a:lnTo>
                            <a:pt x="8" y="113"/>
                          </a:lnTo>
                        </a:path>
                      </a:pathLst>
                    </a:custGeom>
                    <a:solidFill>
                      <a:srgbClr val="DC2C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50" name="Freeform 26"/>
                    <p:cNvSpPr>
                      <a:spLocks/>
                    </p:cNvSpPr>
                    <p:nvPr/>
                  </p:nvSpPr>
                  <p:spPr bwMode="auto">
                    <a:xfrm>
                      <a:off x="5457" y="3070"/>
                      <a:ext cx="123" cy="146"/>
                    </a:xfrm>
                    <a:custGeom>
                      <a:avLst/>
                      <a:gdLst/>
                      <a:ahLst/>
                      <a:cxnLst>
                        <a:cxn ang="0">
                          <a:pos x="108" y="15"/>
                        </a:cxn>
                        <a:cxn ang="0">
                          <a:pos x="32" y="101"/>
                        </a:cxn>
                        <a:cxn ang="0">
                          <a:pos x="0" y="145"/>
                        </a:cxn>
                        <a:cxn ang="0">
                          <a:pos x="59" y="136"/>
                        </a:cxn>
                        <a:cxn ang="0">
                          <a:pos x="82" y="87"/>
                        </a:cxn>
                        <a:cxn ang="0">
                          <a:pos x="108" y="42"/>
                        </a:cxn>
                        <a:cxn ang="0">
                          <a:pos x="122" y="0"/>
                        </a:cxn>
                        <a:cxn ang="0">
                          <a:pos x="108" y="15"/>
                        </a:cxn>
                      </a:cxnLst>
                      <a:rect l="0" t="0" r="r" b="b"/>
                      <a:pathLst>
                        <a:path w="123" h="146">
                          <a:moveTo>
                            <a:pt x="108" y="15"/>
                          </a:moveTo>
                          <a:lnTo>
                            <a:pt x="32" y="101"/>
                          </a:lnTo>
                          <a:lnTo>
                            <a:pt x="0" y="145"/>
                          </a:lnTo>
                          <a:lnTo>
                            <a:pt x="59" y="136"/>
                          </a:lnTo>
                          <a:lnTo>
                            <a:pt x="82" y="87"/>
                          </a:lnTo>
                          <a:lnTo>
                            <a:pt x="108" y="42"/>
                          </a:lnTo>
                          <a:lnTo>
                            <a:pt x="122" y="0"/>
                          </a:lnTo>
                          <a:lnTo>
                            <a:pt x="108" y="15"/>
                          </a:lnTo>
                        </a:path>
                      </a:pathLst>
                    </a:custGeom>
                    <a:solidFill>
                      <a:srgbClr val="DC2C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51" name="Freeform 27"/>
                    <p:cNvSpPr>
                      <a:spLocks/>
                    </p:cNvSpPr>
                    <p:nvPr/>
                  </p:nvSpPr>
                  <p:spPr bwMode="auto">
                    <a:xfrm>
                      <a:off x="5246" y="3381"/>
                      <a:ext cx="239" cy="200"/>
                    </a:xfrm>
                    <a:custGeom>
                      <a:avLst/>
                      <a:gdLst/>
                      <a:ahLst/>
                      <a:cxnLst>
                        <a:cxn ang="0">
                          <a:pos x="194" y="21"/>
                        </a:cxn>
                        <a:cxn ang="0">
                          <a:pos x="238" y="132"/>
                        </a:cxn>
                        <a:cxn ang="0">
                          <a:pos x="214" y="191"/>
                        </a:cxn>
                        <a:cxn ang="0">
                          <a:pos x="181" y="130"/>
                        </a:cxn>
                        <a:cxn ang="0">
                          <a:pos x="154" y="99"/>
                        </a:cxn>
                        <a:cxn ang="0">
                          <a:pos x="129" y="83"/>
                        </a:cxn>
                        <a:cxn ang="0">
                          <a:pos x="118" y="96"/>
                        </a:cxn>
                        <a:cxn ang="0">
                          <a:pos x="82" y="159"/>
                        </a:cxn>
                        <a:cxn ang="0">
                          <a:pos x="64" y="163"/>
                        </a:cxn>
                        <a:cxn ang="0">
                          <a:pos x="45" y="197"/>
                        </a:cxn>
                        <a:cxn ang="0">
                          <a:pos x="0" y="199"/>
                        </a:cxn>
                        <a:cxn ang="0">
                          <a:pos x="24" y="159"/>
                        </a:cxn>
                        <a:cxn ang="0">
                          <a:pos x="44" y="144"/>
                        </a:cxn>
                        <a:cxn ang="0">
                          <a:pos x="76" y="70"/>
                        </a:cxn>
                        <a:cxn ang="0">
                          <a:pos x="107" y="46"/>
                        </a:cxn>
                        <a:cxn ang="0">
                          <a:pos x="167" y="0"/>
                        </a:cxn>
                        <a:cxn ang="0">
                          <a:pos x="194" y="21"/>
                        </a:cxn>
                      </a:cxnLst>
                      <a:rect l="0" t="0" r="r" b="b"/>
                      <a:pathLst>
                        <a:path w="239" h="200">
                          <a:moveTo>
                            <a:pt x="194" y="21"/>
                          </a:moveTo>
                          <a:lnTo>
                            <a:pt x="238" y="132"/>
                          </a:lnTo>
                          <a:lnTo>
                            <a:pt x="214" y="191"/>
                          </a:lnTo>
                          <a:lnTo>
                            <a:pt x="181" y="130"/>
                          </a:lnTo>
                          <a:lnTo>
                            <a:pt x="154" y="99"/>
                          </a:lnTo>
                          <a:lnTo>
                            <a:pt x="129" y="83"/>
                          </a:lnTo>
                          <a:lnTo>
                            <a:pt x="118" y="96"/>
                          </a:lnTo>
                          <a:lnTo>
                            <a:pt x="82" y="159"/>
                          </a:lnTo>
                          <a:lnTo>
                            <a:pt x="64" y="163"/>
                          </a:lnTo>
                          <a:lnTo>
                            <a:pt x="45" y="197"/>
                          </a:lnTo>
                          <a:lnTo>
                            <a:pt x="0" y="199"/>
                          </a:lnTo>
                          <a:lnTo>
                            <a:pt x="24" y="159"/>
                          </a:lnTo>
                          <a:lnTo>
                            <a:pt x="44" y="144"/>
                          </a:lnTo>
                          <a:lnTo>
                            <a:pt x="76" y="70"/>
                          </a:lnTo>
                          <a:lnTo>
                            <a:pt x="107" y="46"/>
                          </a:lnTo>
                          <a:lnTo>
                            <a:pt x="167" y="0"/>
                          </a:lnTo>
                          <a:lnTo>
                            <a:pt x="194" y="21"/>
                          </a:lnTo>
                        </a:path>
                      </a:pathLst>
                    </a:custGeom>
                    <a:solidFill>
                      <a:srgbClr val="DC2C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52" name="Freeform 28"/>
                    <p:cNvSpPr>
                      <a:spLocks/>
                    </p:cNvSpPr>
                    <p:nvPr/>
                  </p:nvSpPr>
                  <p:spPr bwMode="auto">
                    <a:xfrm>
                      <a:off x="5464" y="3450"/>
                      <a:ext cx="433" cy="281"/>
                    </a:xfrm>
                    <a:custGeom>
                      <a:avLst/>
                      <a:gdLst/>
                      <a:ahLst/>
                      <a:cxnLst>
                        <a:cxn ang="0">
                          <a:pos x="33" y="273"/>
                        </a:cxn>
                        <a:cxn ang="0">
                          <a:pos x="43" y="247"/>
                        </a:cxn>
                        <a:cxn ang="0">
                          <a:pos x="44" y="229"/>
                        </a:cxn>
                        <a:cxn ang="0">
                          <a:pos x="1" y="196"/>
                        </a:cxn>
                        <a:cxn ang="0">
                          <a:pos x="3" y="190"/>
                        </a:cxn>
                        <a:cxn ang="0">
                          <a:pos x="12" y="195"/>
                        </a:cxn>
                        <a:cxn ang="0">
                          <a:pos x="46" y="217"/>
                        </a:cxn>
                        <a:cxn ang="0">
                          <a:pos x="53" y="223"/>
                        </a:cxn>
                        <a:cxn ang="0">
                          <a:pos x="61" y="226"/>
                        </a:cxn>
                        <a:cxn ang="0">
                          <a:pos x="73" y="216"/>
                        </a:cxn>
                        <a:cxn ang="0">
                          <a:pos x="82" y="219"/>
                        </a:cxn>
                        <a:cxn ang="0">
                          <a:pos x="69" y="238"/>
                        </a:cxn>
                        <a:cxn ang="0">
                          <a:pos x="65" y="251"/>
                        </a:cxn>
                        <a:cxn ang="0">
                          <a:pos x="69" y="253"/>
                        </a:cxn>
                        <a:cxn ang="0">
                          <a:pos x="87" y="244"/>
                        </a:cxn>
                        <a:cxn ang="0">
                          <a:pos x="106" y="237"/>
                        </a:cxn>
                        <a:cxn ang="0">
                          <a:pos x="145" y="223"/>
                        </a:cxn>
                        <a:cxn ang="0">
                          <a:pos x="172" y="215"/>
                        </a:cxn>
                        <a:cxn ang="0">
                          <a:pos x="201" y="208"/>
                        </a:cxn>
                        <a:cxn ang="0">
                          <a:pos x="295" y="191"/>
                        </a:cxn>
                        <a:cxn ang="0">
                          <a:pos x="381" y="178"/>
                        </a:cxn>
                        <a:cxn ang="0">
                          <a:pos x="398" y="149"/>
                        </a:cxn>
                        <a:cxn ang="0">
                          <a:pos x="409" y="96"/>
                        </a:cxn>
                        <a:cxn ang="0">
                          <a:pos x="407" y="69"/>
                        </a:cxn>
                        <a:cxn ang="0">
                          <a:pos x="409" y="63"/>
                        </a:cxn>
                        <a:cxn ang="0">
                          <a:pos x="404" y="32"/>
                        </a:cxn>
                        <a:cxn ang="0">
                          <a:pos x="390" y="13"/>
                        </a:cxn>
                        <a:cxn ang="0">
                          <a:pos x="376" y="6"/>
                        </a:cxn>
                        <a:cxn ang="0">
                          <a:pos x="380" y="1"/>
                        </a:cxn>
                        <a:cxn ang="0">
                          <a:pos x="399" y="2"/>
                        </a:cxn>
                        <a:cxn ang="0">
                          <a:pos x="416" y="18"/>
                        </a:cxn>
                        <a:cxn ang="0">
                          <a:pos x="430" y="62"/>
                        </a:cxn>
                        <a:cxn ang="0">
                          <a:pos x="430" y="97"/>
                        </a:cxn>
                        <a:cxn ang="0">
                          <a:pos x="413" y="167"/>
                        </a:cxn>
                        <a:cxn ang="0">
                          <a:pos x="397" y="185"/>
                        </a:cxn>
                        <a:cxn ang="0">
                          <a:pos x="303" y="202"/>
                        </a:cxn>
                        <a:cxn ang="0">
                          <a:pos x="245" y="214"/>
                        </a:cxn>
                        <a:cxn ang="0">
                          <a:pos x="228" y="218"/>
                        </a:cxn>
                        <a:cxn ang="0">
                          <a:pos x="136" y="243"/>
                        </a:cxn>
                        <a:cxn ang="0">
                          <a:pos x="90" y="259"/>
                        </a:cxn>
                        <a:cxn ang="0">
                          <a:pos x="49" y="279"/>
                        </a:cxn>
                        <a:cxn ang="0">
                          <a:pos x="37" y="280"/>
                        </a:cxn>
                      </a:cxnLst>
                      <a:rect l="0" t="0" r="r" b="b"/>
                      <a:pathLst>
                        <a:path w="433" h="281">
                          <a:moveTo>
                            <a:pt x="34" y="278"/>
                          </a:moveTo>
                          <a:lnTo>
                            <a:pt x="33" y="273"/>
                          </a:lnTo>
                          <a:lnTo>
                            <a:pt x="39" y="262"/>
                          </a:lnTo>
                          <a:lnTo>
                            <a:pt x="43" y="247"/>
                          </a:lnTo>
                          <a:lnTo>
                            <a:pt x="43" y="236"/>
                          </a:lnTo>
                          <a:lnTo>
                            <a:pt x="44" y="229"/>
                          </a:lnTo>
                          <a:lnTo>
                            <a:pt x="15" y="208"/>
                          </a:lnTo>
                          <a:lnTo>
                            <a:pt x="1" y="196"/>
                          </a:lnTo>
                          <a:lnTo>
                            <a:pt x="0" y="193"/>
                          </a:lnTo>
                          <a:lnTo>
                            <a:pt x="3" y="190"/>
                          </a:lnTo>
                          <a:lnTo>
                            <a:pt x="3" y="189"/>
                          </a:lnTo>
                          <a:lnTo>
                            <a:pt x="12" y="195"/>
                          </a:lnTo>
                          <a:lnTo>
                            <a:pt x="22" y="202"/>
                          </a:lnTo>
                          <a:lnTo>
                            <a:pt x="46" y="217"/>
                          </a:lnTo>
                          <a:lnTo>
                            <a:pt x="53" y="222"/>
                          </a:lnTo>
                          <a:lnTo>
                            <a:pt x="53" y="223"/>
                          </a:lnTo>
                          <a:lnTo>
                            <a:pt x="57" y="226"/>
                          </a:lnTo>
                          <a:lnTo>
                            <a:pt x="61" y="226"/>
                          </a:lnTo>
                          <a:lnTo>
                            <a:pt x="65" y="219"/>
                          </a:lnTo>
                          <a:lnTo>
                            <a:pt x="73" y="216"/>
                          </a:lnTo>
                          <a:lnTo>
                            <a:pt x="79" y="218"/>
                          </a:lnTo>
                          <a:lnTo>
                            <a:pt x="82" y="219"/>
                          </a:lnTo>
                          <a:lnTo>
                            <a:pt x="82" y="225"/>
                          </a:lnTo>
                          <a:lnTo>
                            <a:pt x="69" y="238"/>
                          </a:lnTo>
                          <a:lnTo>
                            <a:pt x="70" y="242"/>
                          </a:lnTo>
                          <a:lnTo>
                            <a:pt x="65" y="251"/>
                          </a:lnTo>
                          <a:lnTo>
                            <a:pt x="66" y="252"/>
                          </a:lnTo>
                          <a:lnTo>
                            <a:pt x="69" y="253"/>
                          </a:lnTo>
                          <a:lnTo>
                            <a:pt x="84" y="245"/>
                          </a:lnTo>
                          <a:lnTo>
                            <a:pt x="87" y="244"/>
                          </a:lnTo>
                          <a:lnTo>
                            <a:pt x="92" y="242"/>
                          </a:lnTo>
                          <a:lnTo>
                            <a:pt x="106" y="237"/>
                          </a:lnTo>
                          <a:lnTo>
                            <a:pt x="127" y="231"/>
                          </a:lnTo>
                          <a:lnTo>
                            <a:pt x="145" y="223"/>
                          </a:lnTo>
                          <a:lnTo>
                            <a:pt x="165" y="217"/>
                          </a:lnTo>
                          <a:lnTo>
                            <a:pt x="172" y="215"/>
                          </a:lnTo>
                          <a:lnTo>
                            <a:pt x="175" y="213"/>
                          </a:lnTo>
                          <a:lnTo>
                            <a:pt x="201" y="208"/>
                          </a:lnTo>
                          <a:lnTo>
                            <a:pt x="237" y="202"/>
                          </a:lnTo>
                          <a:lnTo>
                            <a:pt x="295" y="191"/>
                          </a:lnTo>
                          <a:lnTo>
                            <a:pt x="368" y="183"/>
                          </a:lnTo>
                          <a:lnTo>
                            <a:pt x="381" y="178"/>
                          </a:lnTo>
                          <a:lnTo>
                            <a:pt x="391" y="166"/>
                          </a:lnTo>
                          <a:lnTo>
                            <a:pt x="398" y="149"/>
                          </a:lnTo>
                          <a:lnTo>
                            <a:pt x="407" y="114"/>
                          </a:lnTo>
                          <a:lnTo>
                            <a:pt x="409" y="96"/>
                          </a:lnTo>
                          <a:lnTo>
                            <a:pt x="408" y="78"/>
                          </a:lnTo>
                          <a:lnTo>
                            <a:pt x="407" y="69"/>
                          </a:lnTo>
                          <a:lnTo>
                            <a:pt x="407" y="67"/>
                          </a:lnTo>
                          <a:lnTo>
                            <a:pt x="409" y="63"/>
                          </a:lnTo>
                          <a:lnTo>
                            <a:pt x="404" y="40"/>
                          </a:lnTo>
                          <a:lnTo>
                            <a:pt x="404" y="32"/>
                          </a:lnTo>
                          <a:lnTo>
                            <a:pt x="394" y="15"/>
                          </a:lnTo>
                          <a:lnTo>
                            <a:pt x="390" y="13"/>
                          </a:lnTo>
                          <a:lnTo>
                            <a:pt x="381" y="9"/>
                          </a:lnTo>
                          <a:lnTo>
                            <a:pt x="376" y="6"/>
                          </a:lnTo>
                          <a:lnTo>
                            <a:pt x="375" y="4"/>
                          </a:lnTo>
                          <a:lnTo>
                            <a:pt x="380" y="1"/>
                          </a:lnTo>
                          <a:lnTo>
                            <a:pt x="391" y="0"/>
                          </a:lnTo>
                          <a:lnTo>
                            <a:pt x="399" y="2"/>
                          </a:lnTo>
                          <a:lnTo>
                            <a:pt x="408" y="8"/>
                          </a:lnTo>
                          <a:lnTo>
                            <a:pt x="416" y="18"/>
                          </a:lnTo>
                          <a:lnTo>
                            <a:pt x="426" y="43"/>
                          </a:lnTo>
                          <a:lnTo>
                            <a:pt x="430" y="62"/>
                          </a:lnTo>
                          <a:lnTo>
                            <a:pt x="432" y="84"/>
                          </a:lnTo>
                          <a:lnTo>
                            <a:pt x="430" y="97"/>
                          </a:lnTo>
                          <a:lnTo>
                            <a:pt x="423" y="138"/>
                          </a:lnTo>
                          <a:lnTo>
                            <a:pt x="413" y="167"/>
                          </a:lnTo>
                          <a:lnTo>
                            <a:pt x="405" y="178"/>
                          </a:lnTo>
                          <a:lnTo>
                            <a:pt x="397" y="185"/>
                          </a:lnTo>
                          <a:lnTo>
                            <a:pt x="371" y="194"/>
                          </a:lnTo>
                          <a:lnTo>
                            <a:pt x="303" y="202"/>
                          </a:lnTo>
                          <a:lnTo>
                            <a:pt x="273" y="207"/>
                          </a:lnTo>
                          <a:lnTo>
                            <a:pt x="245" y="214"/>
                          </a:lnTo>
                          <a:lnTo>
                            <a:pt x="238" y="216"/>
                          </a:lnTo>
                          <a:lnTo>
                            <a:pt x="228" y="218"/>
                          </a:lnTo>
                          <a:lnTo>
                            <a:pt x="182" y="227"/>
                          </a:lnTo>
                          <a:lnTo>
                            <a:pt x="136" y="243"/>
                          </a:lnTo>
                          <a:lnTo>
                            <a:pt x="106" y="253"/>
                          </a:lnTo>
                          <a:lnTo>
                            <a:pt x="90" y="259"/>
                          </a:lnTo>
                          <a:lnTo>
                            <a:pt x="60" y="275"/>
                          </a:lnTo>
                          <a:lnTo>
                            <a:pt x="49" y="279"/>
                          </a:lnTo>
                          <a:lnTo>
                            <a:pt x="46" y="280"/>
                          </a:lnTo>
                          <a:lnTo>
                            <a:pt x="37" y="280"/>
                          </a:lnTo>
                          <a:lnTo>
                            <a:pt x="34" y="278"/>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53" name="Freeform 29"/>
                    <p:cNvSpPr>
                      <a:spLocks/>
                    </p:cNvSpPr>
                    <p:nvPr/>
                  </p:nvSpPr>
                  <p:spPr bwMode="auto">
                    <a:xfrm>
                      <a:off x="5476" y="3569"/>
                      <a:ext cx="164" cy="92"/>
                    </a:xfrm>
                    <a:custGeom>
                      <a:avLst/>
                      <a:gdLst/>
                      <a:ahLst/>
                      <a:cxnLst>
                        <a:cxn ang="0">
                          <a:pos x="29" y="79"/>
                        </a:cxn>
                        <a:cxn ang="0">
                          <a:pos x="3" y="59"/>
                        </a:cxn>
                        <a:cxn ang="0">
                          <a:pos x="0" y="55"/>
                        </a:cxn>
                        <a:cxn ang="0">
                          <a:pos x="3" y="50"/>
                        </a:cxn>
                        <a:cxn ang="0">
                          <a:pos x="20" y="61"/>
                        </a:cxn>
                        <a:cxn ang="0">
                          <a:pos x="43" y="73"/>
                        </a:cxn>
                        <a:cxn ang="0">
                          <a:pos x="45" y="72"/>
                        </a:cxn>
                        <a:cxn ang="0">
                          <a:pos x="46" y="69"/>
                        </a:cxn>
                        <a:cxn ang="0">
                          <a:pos x="46" y="67"/>
                        </a:cxn>
                        <a:cxn ang="0">
                          <a:pos x="48" y="61"/>
                        </a:cxn>
                        <a:cxn ang="0">
                          <a:pos x="47" y="59"/>
                        </a:cxn>
                        <a:cxn ang="0">
                          <a:pos x="52" y="53"/>
                        </a:cxn>
                        <a:cxn ang="0">
                          <a:pos x="18" y="24"/>
                        </a:cxn>
                        <a:cxn ang="0">
                          <a:pos x="6" y="18"/>
                        </a:cxn>
                        <a:cxn ang="0">
                          <a:pos x="16" y="13"/>
                        </a:cxn>
                        <a:cxn ang="0">
                          <a:pos x="24" y="17"/>
                        </a:cxn>
                        <a:cxn ang="0">
                          <a:pos x="34" y="26"/>
                        </a:cxn>
                        <a:cxn ang="0">
                          <a:pos x="53" y="40"/>
                        </a:cxn>
                        <a:cxn ang="0">
                          <a:pos x="62" y="46"/>
                        </a:cxn>
                        <a:cxn ang="0">
                          <a:pos x="88" y="62"/>
                        </a:cxn>
                        <a:cxn ang="0">
                          <a:pos x="99" y="68"/>
                        </a:cxn>
                        <a:cxn ang="0">
                          <a:pos x="100" y="68"/>
                        </a:cxn>
                        <a:cxn ang="0">
                          <a:pos x="108" y="59"/>
                        </a:cxn>
                        <a:cxn ang="0">
                          <a:pos x="101" y="52"/>
                        </a:cxn>
                        <a:cxn ang="0">
                          <a:pos x="90" y="45"/>
                        </a:cxn>
                        <a:cxn ang="0">
                          <a:pos x="85" y="39"/>
                        </a:cxn>
                        <a:cxn ang="0">
                          <a:pos x="80" y="35"/>
                        </a:cxn>
                        <a:cxn ang="0">
                          <a:pos x="66" y="24"/>
                        </a:cxn>
                        <a:cxn ang="0">
                          <a:pos x="52" y="15"/>
                        </a:cxn>
                        <a:cxn ang="0">
                          <a:pos x="35" y="6"/>
                        </a:cxn>
                        <a:cxn ang="0">
                          <a:pos x="47" y="0"/>
                        </a:cxn>
                        <a:cxn ang="0">
                          <a:pos x="75" y="17"/>
                        </a:cxn>
                        <a:cxn ang="0">
                          <a:pos x="103" y="35"/>
                        </a:cxn>
                        <a:cxn ang="0">
                          <a:pos x="108" y="40"/>
                        </a:cxn>
                        <a:cxn ang="0">
                          <a:pos x="121" y="48"/>
                        </a:cxn>
                        <a:cxn ang="0">
                          <a:pos x="134" y="57"/>
                        </a:cxn>
                        <a:cxn ang="0">
                          <a:pos x="135" y="60"/>
                        </a:cxn>
                        <a:cxn ang="0">
                          <a:pos x="139" y="62"/>
                        </a:cxn>
                        <a:cxn ang="0">
                          <a:pos x="145" y="61"/>
                        </a:cxn>
                        <a:cxn ang="0">
                          <a:pos x="146" y="60"/>
                        </a:cxn>
                        <a:cxn ang="0">
                          <a:pos x="146" y="57"/>
                        </a:cxn>
                        <a:cxn ang="0">
                          <a:pos x="151" y="52"/>
                        </a:cxn>
                        <a:cxn ang="0">
                          <a:pos x="160" y="52"/>
                        </a:cxn>
                        <a:cxn ang="0">
                          <a:pos x="163" y="53"/>
                        </a:cxn>
                        <a:cxn ang="0">
                          <a:pos x="163" y="62"/>
                        </a:cxn>
                        <a:cxn ang="0">
                          <a:pos x="157" y="68"/>
                        </a:cxn>
                        <a:cxn ang="0">
                          <a:pos x="149" y="71"/>
                        </a:cxn>
                        <a:cxn ang="0">
                          <a:pos x="138" y="69"/>
                        </a:cxn>
                        <a:cxn ang="0">
                          <a:pos x="131" y="67"/>
                        </a:cxn>
                        <a:cxn ang="0">
                          <a:pos x="124" y="67"/>
                        </a:cxn>
                        <a:cxn ang="0">
                          <a:pos x="120" y="67"/>
                        </a:cxn>
                        <a:cxn ang="0">
                          <a:pos x="111" y="78"/>
                        </a:cxn>
                        <a:cxn ang="0">
                          <a:pos x="107" y="80"/>
                        </a:cxn>
                        <a:cxn ang="0">
                          <a:pos x="95" y="80"/>
                        </a:cxn>
                        <a:cxn ang="0">
                          <a:pos x="88" y="77"/>
                        </a:cxn>
                        <a:cxn ang="0">
                          <a:pos x="76" y="70"/>
                        </a:cxn>
                        <a:cxn ang="0">
                          <a:pos x="71" y="68"/>
                        </a:cxn>
                        <a:cxn ang="0">
                          <a:pos x="66" y="73"/>
                        </a:cxn>
                        <a:cxn ang="0">
                          <a:pos x="64" y="81"/>
                        </a:cxn>
                        <a:cxn ang="0">
                          <a:pos x="60" y="87"/>
                        </a:cxn>
                        <a:cxn ang="0">
                          <a:pos x="56" y="91"/>
                        </a:cxn>
                        <a:cxn ang="0">
                          <a:pos x="49" y="91"/>
                        </a:cxn>
                        <a:cxn ang="0">
                          <a:pos x="29" y="79"/>
                        </a:cxn>
                      </a:cxnLst>
                      <a:rect l="0" t="0" r="r" b="b"/>
                      <a:pathLst>
                        <a:path w="164" h="92">
                          <a:moveTo>
                            <a:pt x="29" y="79"/>
                          </a:moveTo>
                          <a:lnTo>
                            <a:pt x="3" y="59"/>
                          </a:lnTo>
                          <a:lnTo>
                            <a:pt x="0" y="55"/>
                          </a:lnTo>
                          <a:lnTo>
                            <a:pt x="3" y="50"/>
                          </a:lnTo>
                          <a:lnTo>
                            <a:pt x="20" y="61"/>
                          </a:lnTo>
                          <a:lnTo>
                            <a:pt x="43" y="73"/>
                          </a:lnTo>
                          <a:lnTo>
                            <a:pt x="45" y="72"/>
                          </a:lnTo>
                          <a:lnTo>
                            <a:pt x="46" y="69"/>
                          </a:lnTo>
                          <a:lnTo>
                            <a:pt x="46" y="67"/>
                          </a:lnTo>
                          <a:lnTo>
                            <a:pt x="48" y="61"/>
                          </a:lnTo>
                          <a:lnTo>
                            <a:pt x="47" y="59"/>
                          </a:lnTo>
                          <a:lnTo>
                            <a:pt x="52" y="53"/>
                          </a:lnTo>
                          <a:lnTo>
                            <a:pt x="18" y="24"/>
                          </a:lnTo>
                          <a:lnTo>
                            <a:pt x="6" y="18"/>
                          </a:lnTo>
                          <a:lnTo>
                            <a:pt x="16" y="13"/>
                          </a:lnTo>
                          <a:lnTo>
                            <a:pt x="24" y="17"/>
                          </a:lnTo>
                          <a:lnTo>
                            <a:pt x="34" y="26"/>
                          </a:lnTo>
                          <a:lnTo>
                            <a:pt x="53" y="40"/>
                          </a:lnTo>
                          <a:lnTo>
                            <a:pt x="62" y="46"/>
                          </a:lnTo>
                          <a:lnTo>
                            <a:pt x="88" y="62"/>
                          </a:lnTo>
                          <a:lnTo>
                            <a:pt x="99" y="68"/>
                          </a:lnTo>
                          <a:lnTo>
                            <a:pt x="100" y="68"/>
                          </a:lnTo>
                          <a:lnTo>
                            <a:pt x="108" y="59"/>
                          </a:lnTo>
                          <a:lnTo>
                            <a:pt x="101" y="52"/>
                          </a:lnTo>
                          <a:lnTo>
                            <a:pt x="90" y="45"/>
                          </a:lnTo>
                          <a:lnTo>
                            <a:pt x="85" y="39"/>
                          </a:lnTo>
                          <a:lnTo>
                            <a:pt x="80" y="35"/>
                          </a:lnTo>
                          <a:lnTo>
                            <a:pt x="66" y="24"/>
                          </a:lnTo>
                          <a:lnTo>
                            <a:pt x="52" y="15"/>
                          </a:lnTo>
                          <a:lnTo>
                            <a:pt x="35" y="6"/>
                          </a:lnTo>
                          <a:lnTo>
                            <a:pt x="47" y="0"/>
                          </a:lnTo>
                          <a:lnTo>
                            <a:pt x="75" y="17"/>
                          </a:lnTo>
                          <a:lnTo>
                            <a:pt x="103" y="35"/>
                          </a:lnTo>
                          <a:lnTo>
                            <a:pt x="108" y="40"/>
                          </a:lnTo>
                          <a:lnTo>
                            <a:pt x="121" y="48"/>
                          </a:lnTo>
                          <a:lnTo>
                            <a:pt x="134" y="57"/>
                          </a:lnTo>
                          <a:lnTo>
                            <a:pt x="135" y="60"/>
                          </a:lnTo>
                          <a:lnTo>
                            <a:pt x="139" y="62"/>
                          </a:lnTo>
                          <a:lnTo>
                            <a:pt x="145" y="61"/>
                          </a:lnTo>
                          <a:lnTo>
                            <a:pt x="146" y="60"/>
                          </a:lnTo>
                          <a:lnTo>
                            <a:pt x="146" y="57"/>
                          </a:lnTo>
                          <a:lnTo>
                            <a:pt x="151" y="52"/>
                          </a:lnTo>
                          <a:lnTo>
                            <a:pt x="160" y="52"/>
                          </a:lnTo>
                          <a:lnTo>
                            <a:pt x="163" y="53"/>
                          </a:lnTo>
                          <a:lnTo>
                            <a:pt x="163" y="62"/>
                          </a:lnTo>
                          <a:lnTo>
                            <a:pt x="157" y="68"/>
                          </a:lnTo>
                          <a:lnTo>
                            <a:pt x="149" y="71"/>
                          </a:lnTo>
                          <a:lnTo>
                            <a:pt x="138" y="69"/>
                          </a:lnTo>
                          <a:lnTo>
                            <a:pt x="131" y="67"/>
                          </a:lnTo>
                          <a:lnTo>
                            <a:pt x="124" y="67"/>
                          </a:lnTo>
                          <a:lnTo>
                            <a:pt x="120" y="67"/>
                          </a:lnTo>
                          <a:lnTo>
                            <a:pt x="111" y="78"/>
                          </a:lnTo>
                          <a:lnTo>
                            <a:pt x="107" y="80"/>
                          </a:lnTo>
                          <a:lnTo>
                            <a:pt x="95" y="80"/>
                          </a:lnTo>
                          <a:lnTo>
                            <a:pt x="88" y="77"/>
                          </a:lnTo>
                          <a:lnTo>
                            <a:pt x="76" y="70"/>
                          </a:lnTo>
                          <a:lnTo>
                            <a:pt x="71" y="68"/>
                          </a:lnTo>
                          <a:lnTo>
                            <a:pt x="66" y="73"/>
                          </a:lnTo>
                          <a:lnTo>
                            <a:pt x="64" y="81"/>
                          </a:lnTo>
                          <a:lnTo>
                            <a:pt x="60" y="87"/>
                          </a:lnTo>
                          <a:lnTo>
                            <a:pt x="56" y="91"/>
                          </a:lnTo>
                          <a:lnTo>
                            <a:pt x="49" y="91"/>
                          </a:lnTo>
                          <a:lnTo>
                            <a:pt x="29" y="79"/>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54" name="Freeform 30"/>
                    <p:cNvSpPr>
                      <a:spLocks/>
                    </p:cNvSpPr>
                    <p:nvPr/>
                  </p:nvSpPr>
                  <p:spPr bwMode="auto">
                    <a:xfrm>
                      <a:off x="5345" y="3588"/>
                      <a:ext cx="132" cy="87"/>
                    </a:xfrm>
                    <a:custGeom>
                      <a:avLst/>
                      <a:gdLst/>
                      <a:ahLst/>
                      <a:cxnLst>
                        <a:cxn ang="0">
                          <a:pos x="0" y="81"/>
                        </a:cxn>
                        <a:cxn ang="0">
                          <a:pos x="0" y="80"/>
                        </a:cxn>
                        <a:cxn ang="0">
                          <a:pos x="10" y="70"/>
                        </a:cxn>
                        <a:cxn ang="0">
                          <a:pos x="34" y="75"/>
                        </a:cxn>
                        <a:cxn ang="0">
                          <a:pos x="49" y="74"/>
                        </a:cxn>
                        <a:cxn ang="0">
                          <a:pos x="62" y="72"/>
                        </a:cxn>
                        <a:cxn ang="0">
                          <a:pos x="67" y="70"/>
                        </a:cxn>
                        <a:cxn ang="0">
                          <a:pos x="65" y="63"/>
                        </a:cxn>
                        <a:cxn ang="0">
                          <a:pos x="55" y="53"/>
                        </a:cxn>
                        <a:cxn ang="0">
                          <a:pos x="48" y="46"/>
                        </a:cxn>
                        <a:cxn ang="0">
                          <a:pos x="47" y="43"/>
                        </a:cxn>
                        <a:cxn ang="0">
                          <a:pos x="37" y="37"/>
                        </a:cxn>
                        <a:cxn ang="0">
                          <a:pos x="29" y="30"/>
                        </a:cxn>
                        <a:cxn ang="0">
                          <a:pos x="17" y="21"/>
                        </a:cxn>
                        <a:cxn ang="0">
                          <a:pos x="16" y="20"/>
                        </a:cxn>
                        <a:cxn ang="0">
                          <a:pos x="18" y="19"/>
                        </a:cxn>
                        <a:cxn ang="0">
                          <a:pos x="22" y="19"/>
                        </a:cxn>
                        <a:cxn ang="0">
                          <a:pos x="60" y="42"/>
                        </a:cxn>
                        <a:cxn ang="0">
                          <a:pos x="69" y="50"/>
                        </a:cxn>
                        <a:cxn ang="0">
                          <a:pos x="77" y="59"/>
                        </a:cxn>
                        <a:cxn ang="0">
                          <a:pos x="78" y="60"/>
                        </a:cxn>
                        <a:cxn ang="0">
                          <a:pos x="83" y="58"/>
                        </a:cxn>
                        <a:cxn ang="0">
                          <a:pos x="103" y="29"/>
                        </a:cxn>
                        <a:cxn ang="0">
                          <a:pos x="105" y="21"/>
                        </a:cxn>
                        <a:cxn ang="0">
                          <a:pos x="111" y="13"/>
                        </a:cxn>
                        <a:cxn ang="0">
                          <a:pos x="116" y="3"/>
                        </a:cxn>
                        <a:cxn ang="0">
                          <a:pos x="119" y="0"/>
                        </a:cxn>
                        <a:cxn ang="0">
                          <a:pos x="130" y="1"/>
                        </a:cxn>
                        <a:cxn ang="0">
                          <a:pos x="131" y="6"/>
                        </a:cxn>
                        <a:cxn ang="0">
                          <a:pos x="128" y="16"/>
                        </a:cxn>
                        <a:cxn ang="0">
                          <a:pos x="125" y="20"/>
                        </a:cxn>
                        <a:cxn ang="0">
                          <a:pos x="122" y="28"/>
                        </a:cxn>
                        <a:cxn ang="0">
                          <a:pos x="116" y="37"/>
                        </a:cxn>
                        <a:cxn ang="0">
                          <a:pos x="115" y="43"/>
                        </a:cxn>
                        <a:cxn ang="0">
                          <a:pos x="95" y="68"/>
                        </a:cxn>
                        <a:cxn ang="0">
                          <a:pos x="82" y="78"/>
                        </a:cxn>
                        <a:cxn ang="0">
                          <a:pos x="69" y="83"/>
                        </a:cxn>
                        <a:cxn ang="0">
                          <a:pos x="63" y="84"/>
                        </a:cxn>
                        <a:cxn ang="0">
                          <a:pos x="35" y="86"/>
                        </a:cxn>
                        <a:cxn ang="0">
                          <a:pos x="0" y="81"/>
                        </a:cxn>
                      </a:cxnLst>
                      <a:rect l="0" t="0" r="r" b="b"/>
                      <a:pathLst>
                        <a:path w="132" h="87">
                          <a:moveTo>
                            <a:pt x="0" y="81"/>
                          </a:moveTo>
                          <a:lnTo>
                            <a:pt x="0" y="80"/>
                          </a:lnTo>
                          <a:lnTo>
                            <a:pt x="10" y="70"/>
                          </a:lnTo>
                          <a:lnTo>
                            <a:pt x="34" y="75"/>
                          </a:lnTo>
                          <a:lnTo>
                            <a:pt x="49" y="74"/>
                          </a:lnTo>
                          <a:lnTo>
                            <a:pt x="62" y="72"/>
                          </a:lnTo>
                          <a:lnTo>
                            <a:pt x="67" y="70"/>
                          </a:lnTo>
                          <a:lnTo>
                            <a:pt x="65" y="63"/>
                          </a:lnTo>
                          <a:lnTo>
                            <a:pt x="55" y="53"/>
                          </a:lnTo>
                          <a:lnTo>
                            <a:pt x="48" y="46"/>
                          </a:lnTo>
                          <a:lnTo>
                            <a:pt x="47" y="43"/>
                          </a:lnTo>
                          <a:lnTo>
                            <a:pt x="37" y="37"/>
                          </a:lnTo>
                          <a:lnTo>
                            <a:pt x="29" y="30"/>
                          </a:lnTo>
                          <a:lnTo>
                            <a:pt x="17" y="21"/>
                          </a:lnTo>
                          <a:lnTo>
                            <a:pt x="16" y="20"/>
                          </a:lnTo>
                          <a:lnTo>
                            <a:pt x="18" y="19"/>
                          </a:lnTo>
                          <a:lnTo>
                            <a:pt x="22" y="19"/>
                          </a:lnTo>
                          <a:lnTo>
                            <a:pt x="60" y="42"/>
                          </a:lnTo>
                          <a:lnTo>
                            <a:pt x="69" y="50"/>
                          </a:lnTo>
                          <a:lnTo>
                            <a:pt x="77" y="59"/>
                          </a:lnTo>
                          <a:lnTo>
                            <a:pt x="78" y="60"/>
                          </a:lnTo>
                          <a:lnTo>
                            <a:pt x="83" y="58"/>
                          </a:lnTo>
                          <a:lnTo>
                            <a:pt x="103" y="29"/>
                          </a:lnTo>
                          <a:lnTo>
                            <a:pt x="105" y="21"/>
                          </a:lnTo>
                          <a:lnTo>
                            <a:pt x="111" y="13"/>
                          </a:lnTo>
                          <a:lnTo>
                            <a:pt x="116" y="3"/>
                          </a:lnTo>
                          <a:lnTo>
                            <a:pt x="119" y="0"/>
                          </a:lnTo>
                          <a:lnTo>
                            <a:pt x="130" y="1"/>
                          </a:lnTo>
                          <a:lnTo>
                            <a:pt x="131" y="6"/>
                          </a:lnTo>
                          <a:lnTo>
                            <a:pt x="128" y="16"/>
                          </a:lnTo>
                          <a:lnTo>
                            <a:pt x="125" y="20"/>
                          </a:lnTo>
                          <a:lnTo>
                            <a:pt x="122" y="28"/>
                          </a:lnTo>
                          <a:lnTo>
                            <a:pt x="116" y="37"/>
                          </a:lnTo>
                          <a:lnTo>
                            <a:pt x="115" y="43"/>
                          </a:lnTo>
                          <a:lnTo>
                            <a:pt x="95" y="68"/>
                          </a:lnTo>
                          <a:lnTo>
                            <a:pt x="82" y="78"/>
                          </a:lnTo>
                          <a:lnTo>
                            <a:pt x="69" y="83"/>
                          </a:lnTo>
                          <a:lnTo>
                            <a:pt x="63" y="84"/>
                          </a:lnTo>
                          <a:lnTo>
                            <a:pt x="35" y="86"/>
                          </a:lnTo>
                          <a:lnTo>
                            <a:pt x="0" y="81"/>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55" name="Freeform 31"/>
                    <p:cNvSpPr>
                      <a:spLocks/>
                    </p:cNvSpPr>
                    <p:nvPr/>
                  </p:nvSpPr>
                  <p:spPr bwMode="auto">
                    <a:xfrm>
                      <a:off x="5097" y="3396"/>
                      <a:ext cx="241" cy="280"/>
                    </a:xfrm>
                    <a:custGeom>
                      <a:avLst/>
                      <a:gdLst/>
                      <a:ahLst/>
                      <a:cxnLst>
                        <a:cxn ang="0">
                          <a:pos x="193" y="266"/>
                        </a:cxn>
                        <a:cxn ang="0">
                          <a:pos x="195" y="249"/>
                        </a:cxn>
                        <a:cxn ang="0">
                          <a:pos x="159" y="232"/>
                        </a:cxn>
                        <a:cxn ang="0">
                          <a:pos x="135" y="200"/>
                        </a:cxn>
                        <a:cxn ang="0">
                          <a:pos x="160" y="144"/>
                        </a:cxn>
                        <a:cxn ang="0">
                          <a:pos x="125" y="117"/>
                        </a:cxn>
                        <a:cxn ang="0">
                          <a:pos x="107" y="125"/>
                        </a:cxn>
                        <a:cxn ang="0">
                          <a:pos x="51" y="128"/>
                        </a:cxn>
                        <a:cxn ang="0">
                          <a:pos x="9" y="101"/>
                        </a:cxn>
                        <a:cxn ang="0">
                          <a:pos x="2" y="71"/>
                        </a:cxn>
                        <a:cxn ang="0">
                          <a:pos x="23" y="80"/>
                        </a:cxn>
                        <a:cxn ang="0">
                          <a:pos x="51" y="109"/>
                        </a:cxn>
                        <a:cxn ang="0">
                          <a:pos x="90" y="117"/>
                        </a:cxn>
                        <a:cxn ang="0">
                          <a:pos x="130" y="113"/>
                        </a:cxn>
                        <a:cxn ang="0">
                          <a:pos x="136" y="107"/>
                        </a:cxn>
                        <a:cxn ang="0">
                          <a:pos x="122" y="95"/>
                        </a:cxn>
                        <a:cxn ang="0">
                          <a:pos x="82" y="96"/>
                        </a:cxn>
                        <a:cxn ang="0">
                          <a:pos x="89" y="84"/>
                        </a:cxn>
                        <a:cxn ang="0">
                          <a:pos x="131" y="65"/>
                        </a:cxn>
                        <a:cxn ang="0">
                          <a:pos x="113" y="22"/>
                        </a:cxn>
                        <a:cxn ang="0">
                          <a:pos x="74" y="12"/>
                        </a:cxn>
                        <a:cxn ang="0">
                          <a:pos x="46" y="36"/>
                        </a:cxn>
                        <a:cxn ang="0">
                          <a:pos x="54" y="69"/>
                        </a:cxn>
                        <a:cxn ang="0">
                          <a:pos x="61" y="91"/>
                        </a:cxn>
                        <a:cxn ang="0">
                          <a:pos x="29" y="71"/>
                        </a:cxn>
                        <a:cxn ang="0">
                          <a:pos x="18" y="56"/>
                        </a:cxn>
                        <a:cxn ang="0">
                          <a:pos x="23" y="26"/>
                        </a:cxn>
                        <a:cxn ang="0">
                          <a:pos x="64" y="0"/>
                        </a:cxn>
                        <a:cxn ang="0">
                          <a:pos x="101" y="4"/>
                        </a:cxn>
                        <a:cxn ang="0">
                          <a:pos x="142" y="26"/>
                        </a:cxn>
                        <a:cxn ang="0">
                          <a:pos x="155" y="58"/>
                        </a:cxn>
                        <a:cxn ang="0">
                          <a:pos x="136" y="89"/>
                        </a:cxn>
                        <a:cxn ang="0">
                          <a:pos x="139" y="101"/>
                        </a:cxn>
                        <a:cxn ang="0">
                          <a:pos x="184" y="133"/>
                        </a:cxn>
                        <a:cxn ang="0">
                          <a:pos x="175" y="144"/>
                        </a:cxn>
                        <a:cxn ang="0">
                          <a:pos x="155" y="195"/>
                        </a:cxn>
                        <a:cxn ang="0">
                          <a:pos x="164" y="216"/>
                        </a:cxn>
                        <a:cxn ang="0">
                          <a:pos x="198" y="237"/>
                        </a:cxn>
                        <a:cxn ang="0">
                          <a:pos x="199" y="225"/>
                        </a:cxn>
                        <a:cxn ang="0">
                          <a:pos x="181" y="212"/>
                        </a:cxn>
                        <a:cxn ang="0">
                          <a:pos x="208" y="212"/>
                        </a:cxn>
                        <a:cxn ang="0">
                          <a:pos x="240" y="227"/>
                        </a:cxn>
                        <a:cxn ang="0">
                          <a:pos x="229" y="226"/>
                        </a:cxn>
                        <a:cxn ang="0">
                          <a:pos x="212" y="241"/>
                        </a:cxn>
                        <a:cxn ang="0">
                          <a:pos x="214" y="274"/>
                        </a:cxn>
                        <a:cxn ang="0">
                          <a:pos x="204" y="279"/>
                        </a:cxn>
                      </a:cxnLst>
                      <a:rect l="0" t="0" r="r" b="b"/>
                      <a:pathLst>
                        <a:path w="241" h="280">
                          <a:moveTo>
                            <a:pt x="198" y="276"/>
                          </a:moveTo>
                          <a:lnTo>
                            <a:pt x="195" y="274"/>
                          </a:lnTo>
                          <a:lnTo>
                            <a:pt x="193" y="266"/>
                          </a:lnTo>
                          <a:lnTo>
                            <a:pt x="195" y="257"/>
                          </a:lnTo>
                          <a:lnTo>
                            <a:pt x="195" y="250"/>
                          </a:lnTo>
                          <a:lnTo>
                            <a:pt x="195" y="249"/>
                          </a:lnTo>
                          <a:lnTo>
                            <a:pt x="194" y="247"/>
                          </a:lnTo>
                          <a:lnTo>
                            <a:pt x="177" y="242"/>
                          </a:lnTo>
                          <a:lnTo>
                            <a:pt x="159" y="232"/>
                          </a:lnTo>
                          <a:lnTo>
                            <a:pt x="142" y="217"/>
                          </a:lnTo>
                          <a:lnTo>
                            <a:pt x="136" y="211"/>
                          </a:lnTo>
                          <a:lnTo>
                            <a:pt x="135" y="200"/>
                          </a:lnTo>
                          <a:lnTo>
                            <a:pt x="134" y="191"/>
                          </a:lnTo>
                          <a:lnTo>
                            <a:pt x="153" y="150"/>
                          </a:lnTo>
                          <a:lnTo>
                            <a:pt x="160" y="144"/>
                          </a:lnTo>
                          <a:lnTo>
                            <a:pt x="163" y="144"/>
                          </a:lnTo>
                          <a:lnTo>
                            <a:pt x="166" y="142"/>
                          </a:lnTo>
                          <a:lnTo>
                            <a:pt x="125" y="117"/>
                          </a:lnTo>
                          <a:lnTo>
                            <a:pt x="122" y="116"/>
                          </a:lnTo>
                          <a:lnTo>
                            <a:pt x="111" y="122"/>
                          </a:lnTo>
                          <a:lnTo>
                            <a:pt x="107" y="125"/>
                          </a:lnTo>
                          <a:lnTo>
                            <a:pt x="87" y="130"/>
                          </a:lnTo>
                          <a:lnTo>
                            <a:pt x="70" y="131"/>
                          </a:lnTo>
                          <a:lnTo>
                            <a:pt x="51" y="128"/>
                          </a:lnTo>
                          <a:lnTo>
                            <a:pt x="39" y="124"/>
                          </a:lnTo>
                          <a:lnTo>
                            <a:pt x="23" y="113"/>
                          </a:lnTo>
                          <a:lnTo>
                            <a:pt x="9" y="101"/>
                          </a:lnTo>
                          <a:lnTo>
                            <a:pt x="5" y="97"/>
                          </a:lnTo>
                          <a:lnTo>
                            <a:pt x="0" y="82"/>
                          </a:lnTo>
                          <a:lnTo>
                            <a:pt x="2" y="71"/>
                          </a:lnTo>
                          <a:lnTo>
                            <a:pt x="6" y="65"/>
                          </a:lnTo>
                          <a:lnTo>
                            <a:pt x="7" y="63"/>
                          </a:lnTo>
                          <a:lnTo>
                            <a:pt x="23" y="80"/>
                          </a:lnTo>
                          <a:lnTo>
                            <a:pt x="29" y="84"/>
                          </a:lnTo>
                          <a:lnTo>
                            <a:pt x="33" y="94"/>
                          </a:lnTo>
                          <a:lnTo>
                            <a:pt x="51" y="109"/>
                          </a:lnTo>
                          <a:lnTo>
                            <a:pt x="68" y="117"/>
                          </a:lnTo>
                          <a:lnTo>
                            <a:pt x="74" y="119"/>
                          </a:lnTo>
                          <a:lnTo>
                            <a:pt x="90" y="117"/>
                          </a:lnTo>
                          <a:lnTo>
                            <a:pt x="106" y="110"/>
                          </a:lnTo>
                          <a:lnTo>
                            <a:pt x="114" y="105"/>
                          </a:lnTo>
                          <a:lnTo>
                            <a:pt x="130" y="113"/>
                          </a:lnTo>
                          <a:lnTo>
                            <a:pt x="134" y="112"/>
                          </a:lnTo>
                          <a:lnTo>
                            <a:pt x="136" y="109"/>
                          </a:lnTo>
                          <a:lnTo>
                            <a:pt x="136" y="107"/>
                          </a:lnTo>
                          <a:lnTo>
                            <a:pt x="131" y="104"/>
                          </a:lnTo>
                          <a:lnTo>
                            <a:pt x="124" y="96"/>
                          </a:lnTo>
                          <a:lnTo>
                            <a:pt x="122" y="95"/>
                          </a:lnTo>
                          <a:lnTo>
                            <a:pt x="101" y="98"/>
                          </a:lnTo>
                          <a:lnTo>
                            <a:pt x="84" y="98"/>
                          </a:lnTo>
                          <a:lnTo>
                            <a:pt x="82" y="96"/>
                          </a:lnTo>
                          <a:lnTo>
                            <a:pt x="89" y="89"/>
                          </a:lnTo>
                          <a:lnTo>
                            <a:pt x="89" y="85"/>
                          </a:lnTo>
                          <a:lnTo>
                            <a:pt x="89" y="84"/>
                          </a:lnTo>
                          <a:lnTo>
                            <a:pt x="106" y="82"/>
                          </a:lnTo>
                          <a:lnTo>
                            <a:pt x="124" y="76"/>
                          </a:lnTo>
                          <a:lnTo>
                            <a:pt x="131" y="65"/>
                          </a:lnTo>
                          <a:lnTo>
                            <a:pt x="133" y="52"/>
                          </a:lnTo>
                          <a:lnTo>
                            <a:pt x="124" y="33"/>
                          </a:lnTo>
                          <a:lnTo>
                            <a:pt x="113" y="22"/>
                          </a:lnTo>
                          <a:lnTo>
                            <a:pt x="100" y="17"/>
                          </a:lnTo>
                          <a:lnTo>
                            <a:pt x="83" y="13"/>
                          </a:lnTo>
                          <a:lnTo>
                            <a:pt x="74" y="12"/>
                          </a:lnTo>
                          <a:lnTo>
                            <a:pt x="64" y="14"/>
                          </a:lnTo>
                          <a:lnTo>
                            <a:pt x="52" y="25"/>
                          </a:lnTo>
                          <a:lnTo>
                            <a:pt x="46" y="36"/>
                          </a:lnTo>
                          <a:lnTo>
                            <a:pt x="44" y="44"/>
                          </a:lnTo>
                          <a:lnTo>
                            <a:pt x="45" y="55"/>
                          </a:lnTo>
                          <a:lnTo>
                            <a:pt x="54" y="69"/>
                          </a:lnTo>
                          <a:lnTo>
                            <a:pt x="70" y="78"/>
                          </a:lnTo>
                          <a:lnTo>
                            <a:pt x="68" y="88"/>
                          </a:lnTo>
                          <a:lnTo>
                            <a:pt x="61" y="91"/>
                          </a:lnTo>
                          <a:lnTo>
                            <a:pt x="44" y="85"/>
                          </a:lnTo>
                          <a:lnTo>
                            <a:pt x="29" y="73"/>
                          </a:lnTo>
                          <a:lnTo>
                            <a:pt x="29" y="71"/>
                          </a:lnTo>
                          <a:lnTo>
                            <a:pt x="23" y="66"/>
                          </a:lnTo>
                          <a:lnTo>
                            <a:pt x="19" y="61"/>
                          </a:lnTo>
                          <a:lnTo>
                            <a:pt x="18" y="56"/>
                          </a:lnTo>
                          <a:lnTo>
                            <a:pt x="17" y="49"/>
                          </a:lnTo>
                          <a:lnTo>
                            <a:pt x="18" y="35"/>
                          </a:lnTo>
                          <a:lnTo>
                            <a:pt x="23" y="26"/>
                          </a:lnTo>
                          <a:lnTo>
                            <a:pt x="38" y="10"/>
                          </a:lnTo>
                          <a:lnTo>
                            <a:pt x="47" y="5"/>
                          </a:lnTo>
                          <a:lnTo>
                            <a:pt x="64" y="0"/>
                          </a:lnTo>
                          <a:lnTo>
                            <a:pt x="80" y="0"/>
                          </a:lnTo>
                          <a:lnTo>
                            <a:pt x="90" y="2"/>
                          </a:lnTo>
                          <a:lnTo>
                            <a:pt x="101" y="4"/>
                          </a:lnTo>
                          <a:lnTo>
                            <a:pt x="117" y="8"/>
                          </a:lnTo>
                          <a:lnTo>
                            <a:pt x="134" y="16"/>
                          </a:lnTo>
                          <a:lnTo>
                            <a:pt x="142" y="26"/>
                          </a:lnTo>
                          <a:lnTo>
                            <a:pt x="151" y="36"/>
                          </a:lnTo>
                          <a:lnTo>
                            <a:pt x="158" y="56"/>
                          </a:lnTo>
                          <a:lnTo>
                            <a:pt x="155" y="58"/>
                          </a:lnTo>
                          <a:lnTo>
                            <a:pt x="158" y="63"/>
                          </a:lnTo>
                          <a:lnTo>
                            <a:pt x="152" y="76"/>
                          </a:lnTo>
                          <a:lnTo>
                            <a:pt x="136" y="89"/>
                          </a:lnTo>
                          <a:lnTo>
                            <a:pt x="131" y="90"/>
                          </a:lnTo>
                          <a:lnTo>
                            <a:pt x="130" y="93"/>
                          </a:lnTo>
                          <a:lnTo>
                            <a:pt x="139" y="101"/>
                          </a:lnTo>
                          <a:lnTo>
                            <a:pt x="149" y="107"/>
                          </a:lnTo>
                          <a:lnTo>
                            <a:pt x="173" y="124"/>
                          </a:lnTo>
                          <a:lnTo>
                            <a:pt x="184" y="133"/>
                          </a:lnTo>
                          <a:lnTo>
                            <a:pt x="187" y="141"/>
                          </a:lnTo>
                          <a:lnTo>
                            <a:pt x="182" y="142"/>
                          </a:lnTo>
                          <a:lnTo>
                            <a:pt x="175" y="144"/>
                          </a:lnTo>
                          <a:lnTo>
                            <a:pt x="171" y="158"/>
                          </a:lnTo>
                          <a:lnTo>
                            <a:pt x="166" y="170"/>
                          </a:lnTo>
                          <a:lnTo>
                            <a:pt x="155" y="195"/>
                          </a:lnTo>
                          <a:lnTo>
                            <a:pt x="153" y="204"/>
                          </a:lnTo>
                          <a:lnTo>
                            <a:pt x="157" y="211"/>
                          </a:lnTo>
                          <a:lnTo>
                            <a:pt x="164" y="216"/>
                          </a:lnTo>
                          <a:lnTo>
                            <a:pt x="170" y="221"/>
                          </a:lnTo>
                          <a:lnTo>
                            <a:pt x="185" y="231"/>
                          </a:lnTo>
                          <a:lnTo>
                            <a:pt x="198" y="237"/>
                          </a:lnTo>
                          <a:lnTo>
                            <a:pt x="199" y="235"/>
                          </a:lnTo>
                          <a:lnTo>
                            <a:pt x="198" y="230"/>
                          </a:lnTo>
                          <a:lnTo>
                            <a:pt x="199" y="225"/>
                          </a:lnTo>
                          <a:lnTo>
                            <a:pt x="204" y="219"/>
                          </a:lnTo>
                          <a:lnTo>
                            <a:pt x="193" y="214"/>
                          </a:lnTo>
                          <a:lnTo>
                            <a:pt x="181" y="212"/>
                          </a:lnTo>
                          <a:lnTo>
                            <a:pt x="180" y="208"/>
                          </a:lnTo>
                          <a:lnTo>
                            <a:pt x="189" y="207"/>
                          </a:lnTo>
                          <a:lnTo>
                            <a:pt x="208" y="212"/>
                          </a:lnTo>
                          <a:lnTo>
                            <a:pt x="222" y="215"/>
                          </a:lnTo>
                          <a:lnTo>
                            <a:pt x="239" y="224"/>
                          </a:lnTo>
                          <a:lnTo>
                            <a:pt x="240" y="227"/>
                          </a:lnTo>
                          <a:lnTo>
                            <a:pt x="238" y="229"/>
                          </a:lnTo>
                          <a:lnTo>
                            <a:pt x="235" y="229"/>
                          </a:lnTo>
                          <a:lnTo>
                            <a:pt x="229" y="226"/>
                          </a:lnTo>
                          <a:lnTo>
                            <a:pt x="224" y="226"/>
                          </a:lnTo>
                          <a:lnTo>
                            <a:pt x="220" y="232"/>
                          </a:lnTo>
                          <a:lnTo>
                            <a:pt x="212" y="241"/>
                          </a:lnTo>
                          <a:lnTo>
                            <a:pt x="206" y="260"/>
                          </a:lnTo>
                          <a:lnTo>
                            <a:pt x="209" y="268"/>
                          </a:lnTo>
                          <a:lnTo>
                            <a:pt x="214" y="274"/>
                          </a:lnTo>
                          <a:lnTo>
                            <a:pt x="215" y="276"/>
                          </a:lnTo>
                          <a:lnTo>
                            <a:pt x="208" y="279"/>
                          </a:lnTo>
                          <a:lnTo>
                            <a:pt x="204" y="279"/>
                          </a:lnTo>
                          <a:lnTo>
                            <a:pt x="198" y="276"/>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56" name="Freeform 32"/>
                    <p:cNvSpPr>
                      <a:spLocks/>
                    </p:cNvSpPr>
                    <p:nvPr/>
                  </p:nvSpPr>
                  <p:spPr bwMode="auto">
                    <a:xfrm>
                      <a:off x="5321" y="3626"/>
                      <a:ext cx="72" cy="44"/>
                    </a:xfrm>
                    <a:custGeom>
                      <a:avLst/>
                      <a:gdLst/>
                      <a:ahLst/>
                      <a:cxnLst>
                        <a:cxn ang="0">
                          <a:pos x="1" y="39"/>
                        </a:cxn>
                        <a:cxn ang="0">
                          <a:pos x="0" y="37"/>
                        </a:cxn>
                        <a:cxn ang="0">
                          <a:pos x="21" y="14"/>
                        </a:cxn>
                        <a:cxn ang="0">
                          <a:pos x="24" y="9"/>
                        </a:cxn>
                        <a:cxn ang="0">
                          <a:pos x="22" y="5"/>
                        </a:cxn>
                        <a:cxn ang="0">
                          <a:pos x="27" y="1"/>
                        </a:cxn>
                        <a:cxn ang="0">
                          <a:pos x="45" y="0"/>
                        </a:cxn>
                        <a:cxn ang="0">
                          <a:pos x="49" y="2"/>
                        </a:cxn>
                        <a:cxn ang="0">
                          <a:pos x="52" y="5"/>
                        </a:cxn>
                        <a:cxn ang="0">
                          <a:pos x="67" y="16"/>
                        </a:cxn>
                        <a:cxn ang="0">
                          <a:pos x="71" y="19"/>
                        </a:cxn>
                        <a:cxn ang="0">
                          <a:pos x="71" y="24"/>
                        </a:cxn>
                        <a:cxn ang="0">
                          <a:pos x="65" y="27"/>
                        </a:cxn>
                        <a:cxn ang="0">
                          <a:pos x="55" y="27"/>
                        </a:cxn>
                        <a:cxn ang="0">
                          <a:pos x="46" y="25"/>
                        </a:cxn>
                        <a:cxn ang="0">
                          <a:pos x="36" y="21"/>
                        </a:cxn>
                        <a:cxn ang="0">
                          <a:pos x="31" y="22"/>
                        </a:cxn>
                        <a:cxn ang="0">
                          <a:pos x="25" y="30"/>
                        </a:cxn>
                        <a:cxn ang="0">
                          <a:pos x="15" y="38"/>
                        </a:cxn>
                        <a:cxn ang="0">
                          <a:pos x="10" y="40"/>
                        </a:cxn>
                        <a:cxn ang="0">
                          <a:pos x="6" y="41"/>
                        </a:cxn>
                        <a:cxn ang="0">
                          <a:pos x="6" y="42"/>
                        </a:cxn>
                        <a:cxn ang="0">
                          <a:pos x="3" y="43"/>
                        </a:cxn>
                        <a:cxn ang="0">
                          <a:pos x="1" y="39"/>
                        </a:cxn>
                      </a:cxnLst>
                      <a:rect l="0" t="0" r="r" b="b"/>
                      <a:pathLst>
                        <a:path w="72" h="44">
                          <a:moveTo>
                            <a:pt x="1" y="39"/>
                          </a:moveTo>
                          <a:lnTo>
                            <a:pt x="0" y="37"/>
                          </a:lnTo>
                          <a:lnTo>
                            <a:pt x="21" y="14"/>
                          </a:lnTo>
                          <a:lnTo>
                            <a:pt x="24" y="9"/>
                          </a:lnTo>
                          <a:lnTo>
                            <a:pt x="22" y="5"/>
                          </a:lnTo>
                          <a:lnTo>
                            <a:pt x="27" y="1"/>
                          </a:lnTo>
                          <a:lnTo>
                            <a:pt x="45" y="0"/>
                          </a:lnTo>
                          <a:lnTo>
                            <a:pt x="49" y="2"/>
                          </a:lnTo>
                          <a:lnTo>
                            <a:pt x="52" y="5"/>
                          </a:lnTo>
                          <a:lnTo>
                            <a:pt x="67" y="16"/>
                          </a:lnTo>
                          <a:lnTo>
                            <a:pt x="71" y="19"/>
                          </a:lnTo>
                          <a:lnTo>
                            <a:pt x="71" y="24"/>
                          </a:lnTo>
                          <a:lnTo>
                            <a:pt x="65" y="27"/>
                          </a:lnTo>
                          <a:lnTo>
                            <a:pt x="55" y="27"/>
                          </a:lnTo>
                          <a:lnTo>
                            <a:pt x="46" y="25"/>
                          </a:lnTo>
                          <a:lnTo>
                            <a:pt x="36" y="21"/>
                          </a:lnTo>
                          <a:lnTo>
                            <a:pt x="31" y="22"/>
                          </a:lnTo>
                          <a:lnTo>
                            <a:pt x="25" y="30"/>
                          </a:lnTo>
                          <a:lnTo>
                            <a:pt x="15" y="38"/>
                          </a:lnTo>
                          <a:lnTo>
                            <a:pt x="10" y="40"/>
                          </a:lnTo>
                          <a:lnTo>
                            <a:pt x="6" y="41"/>
                          </a:lnTo>
                          <a:lnTo>
                            <a:pt x="6" y="42"/>
                          </a:lnTo>
                          <a:lnTo>
                            <a:pt x="3" y="43"/>
                          </a:lnTo>
                          <a:lnTo>
                            <a:pt x="1" y="39"/>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57" name="Freeform 33"/>
                    <p:cNvSpPr>
                      <a:spLocks/>
                    </p:cNvSpPr>
                    <p:nvPr/>
                  </p:nvSpPr>
                  <p:spPr bwMode="auto">
                    <a:xfrm>
                      <a:off x="5666" y="3454"/>
                      <a:ext cx="196" cy="145"/>
                    </a:xfrm>
                    <a:custGeom>
                      <a:avLst/>
                      <a:gdLst/>
                      <a:ahLst/>
                      <a:cxnLst>
                        <a:cxn ang="0">
                          <a:pos x="108" y="130"/>
                        </a:cxn>
                        <a:cxn ang="0">
                          <a:pos x="107" y="124"/>
                        </a:cxn>
                        <a:cxn ang="0">
                          <a:pos x="91" y="112"/>
                        </a:cxn>
                        <a:cxn ang="0">
                          <a:pos x="48" y="81"/>
                        </a:cxn>
                        <a:cxn ang="0">
                          <a:pos x="8" y="54"/>
                        </a:cxn>
                        <a:cxn ang="0">
                          <a:pos x="0" y="48"/>
                        </a:cxn>
                        <a:cxn ang="0">
                          <a:pos x="5" y="46"/>
                        </a:cxn>
                        <a:cxn ang="0">
                          <a:pos x="46" y="37"/>
                        </a:cxn>
                        <a:cxn ang="0">
                          <a:pos x="73" y="27"/>
                        </a:cxn>
                        <a:cxn ang="0">
                          <a:pos x="108" y="13"/>
                        </a:cxn>
                        <a:cxn ang="0">
                          <a:pos x="132" y="6"/>
                        </a:cxn>
                        <a:cxn ang="0">
                          <a:pos x="169" y="2"/>
                        </a:cxn>
                        <a:cxn ang="0">
                          <a:pos x="172" y="7"/>
                        </a:cxn>
                        <a:cxn ang="0">
                          <a:pos x="134" y="18"/>
                        </a:cxn>
                        <a:cxn ang="0">
                          <a:pos x="63" y="45"/>
                        </a:cxn>
                        <a:cxn ang="0">
                          <a:pos x="33" y="57"/>
                        </a:cxn>
                        <a:cxn ang="0">
                          <a:pos x="29" y="60"/>
                        </a:cxn>
                        <a:cxn ang="0">
                          <a:pos x="50" y="74"/>
                        </a:cxn>
                        <a:cxn ang="0">
                          <a:pos x="92" y="99"/>
                        </a:cxn>
                        <a:cxn ang="0">
                          <a:pos x="97" y="95"/>
                        </a:cxn>
                        <a:cxn ang="0">
                          <a:pos x="98" y="88"/>
                        </a:cxn>
                        <a:cxn ang="0">
                          <a:pos x="99" y="67"/>
                        </a:cxn>
                        <a:cxn ang="0">
                          <a:pos x="103" y="37"/>
                        </a:cxn>
                        <a:cxn ang="0">
                          <a:pos x="113" y="32"/>
                        </a:cxn>
                        <a:cxn ang="0">
                          <a:pos x="119" y="42"/>
                        </a:cxn>
                        <a:cxn ang="0">
                          <a:pos x="117" y="53"/>
                        </a:cxn>
                        <a:cxn ang="0">
                          <a:pos x="110" y="82"/>
                        </a:cxn>
                        <a:cxn ang="0">
                          <a:pos x="113" y="90"/>
                        </a:cxn>
                        <a:cxn ang="0">
                          <a:pos x="162" y="72"/>
                        </a:cxn>
                        <a:cxn ang="0">
                          <a:pos x="194" y="66"/>
                        </a:cxn>
                        <a:cxn ang="0">
                          <a:pos x="194" y="75"/>
                        </a:cxn>
                        <a:cxn ang="0">
                          <a:pos x="135" y="88"/>
                        </a:cxn>
                        <a:cxn ang="0">
                          <a:pos x="107" y="104"/>
                        </a:cxn>
                        <a:cxn ang="0">
                          <a:pos x="104" y="105"/>
                        </a:cxn>
                        <a:cxn ang="0">
                          <a:pos x="117" y="116"/>
                        </a:cxn>
                        <a:cxn ang="0">
                          <a:pos x="126" y="121"/>
                        </a:cxn>
                        <a:cxn ang="0">
                          <a:pos x="125" y="136"/>
                        </a:cxn>
                        <a:cxn ang="0">
                          <a:pos x="116" y="144"/>
                        </a:cxn>
                        <a:cxn ang="0">
                          <a:pos x="109" y="133"/>
                        </a:cxn>
                      </a:cxnLst>
                      <a:rect l="0" t="0" r="r" b="b"/>
                      <a:pathLst>
                        <a:path w="196" h="145">
                          <a:moveTo>
                            <a:pt x="109" y="133"/>
                          </a:moveTo>
                          <a:lnTo>
                            <a:pt x="108" y="130"/>
                          </a:lnTo>
                          <a:lnTo>
                            <a:pt x="110" y="129"/>
                          </a:lnTo>
                          <a:lnTo>
                            <a:pt x="107" y="124"/>
                          </a:lnTo>
                          <a:lnTo>
                            <a:pt x="93" y="115"/>
                          </a:lnTo>
                          <a:lnTo>
                            <a:pt x="91" y="112"/>
                          </a:lnTo>
                          <a:lnTo>
                            <a:pt x="81" y="106"/>
                          </a:lnTo>
                          <a:lnTo>
                            <a:pt x="48" y="81"/>
                          </a:lnTo>
                          <a:lnTo>
                            <a:pt x="17" y="61"/>
                          </a:lnTo>
                          <a:lnTo>
                            <a:pt x="8" y="54"/>
                          </a:lnTo>
                          <a:lnTo>
                            <a:pt x="1" y="50"/>
                          </a:lnTo>
                          <a:lnTo>
                            <a:pt x="0" y="48"/>
                          </a:lnTo>
                          <a:lnTo>
                            <a:pt x="3" y="46"/>
                          </a:lnTo>
                          <a:lnTo>
                            <a:pt x="5" y="46"/>
                          </a:lnTo>
                          <a:lnTo>
                            <a:pt x="16" y="51"/>
                          </a:lnTo>
                          <a:lnTo>
                            <a:pt x="46" y="37"/>
                          </a:lnTo>
                          <a:lnTo>
                            <a:pt x="70" y="29"/>
                          </a:lnTo>
                          <a:lnTo>
                            <a:pt x="73" y="27"/>
                          </a:lnTo>
                          <a:lnTo>
                            <a:pt x="80" y="25"/>
                          </a:lnTo>
                          <a:lnTo>
                            <a:pt x="108" y="13"/>
                          </a:lnTo>
                          <a:lnTo>
                            <a:pt x="121" y="10"/>
                          </a:lnTo>
                          <a:lnTo>
                            <a:pt x="132" y="6"/>
                          </a:lnTo>
                          <a:lnTo>
                            <a:pt x="160" y="0"/>
                          </a:lnTo>
                          <a:lnTo>
                            <a:pt x="169" y="2"/>
                          </a:lnTo>
                          <a:lnTo>
                            <a:pt x="171" y="5"/>
                          </a:lnTo>
                          <a:lnTo>
                            <a:pt x="172" y="7"/>
                          </a:lnTo>
                          <a:lnTo>
                            <a:pt x="168" y="11"/>
                          </a:lnTo>
                          <a:lnTo>
                            <a:pt x="134" y="18"/>
                          </a:lnTo>
                          <a:lnTo>
                            <a:pt x="93" y="32"/>
                          </a:lnTo>
                          <a:lnTo>
                            <a:pt x="63" y="45"/>
                          </a:lnTo>
                          <a:lnTo>
                            <a:pt x="39" y="54"/>
                          </a:lnTo>
                          <a:lnTo>
                            <a:pt x="33" y="57"/>
                          </a:lnTo>
                          <a:lnTo>
                            <a:pt x="32" y="58"/>
                          </a:lnTo>
                          <a:lnTo>
                            <a:pt x="29" y="60"/>
                          </a:lnTo>
                          <a:lnTo>
                            <a:pt x="37" y="66"/>
                          </a:lnTo>
                          <a:lnTo>
                            <a:pt x="50" y="74"/>
                          </a:lnTo>
                          <a:lnTo>
                            <a:pt x="88" y="98"/>
                          </a:lnTo>
                          <a:lnTo>
                            <a:pt x="92" y="99"/>
                          </a:lnTo>
                          <a:lnTo>
                            <a:pt x="95" y="99"/>
                          </a:lnTo>
                          <a:lnTo>
                            <a:pt x="97" y="95"/>
                          </a:lnTo>
                          <a:lnTo>
                            <a:pt x="97" y="91"/>
                          </a:lnTo>
                          <a:lnTo>
                            <a:pt x="98" y="88"/>
                          </a:lnTo>
                          <a:lnTo>
                            <a:pt x="97" y="81"/>
                          </a:lnTo>
                          <a:lnTo>
                            <a:pt x="99" y="67"/>
                          </a:lnTo>
                          <a:lnTo>
                            <a:pt x="99" y="46"/>
                          </a:lnTo>
                          <a:lnTo>
                            <a:pt x="103" y="37"/>
                          </a:lnTo>
                          <a:lnTo>
                            <a:pt x="107" y="32"/>
                          </a:lnTo>
                          <a:lnTo>
                            <a:pt x="113" y="32"/>
                          </a:lnTo>
                          <a:lnTo>
                            <a:pt x="116" y="33"/>
                          </a:lnTo>
                          <a:lnTo>
                            <a:pt x="119" y="42"/>
                          </a:lnTo>
                          <a:lnTo>
                            <a:pt x="117" y="49"/>
                          </a:lnTo>
                          <a:lnTo>
                            <a:pt x="117" y="53"/>
                          </a:lnTo>
                          <a:lnTo>
                            <a:pt x="114" y="62"/>
                          </a:lnTo>
                          <a:lnTo>
                            <a:pt x="110" y="82"/>
                          </a:lnTo>
                          <a:lnTo>
                            <a:pt x="109" y="88"/>
                          </a:lnTo>
                          <a:lnTo>
                            <a:pt x="113" y="90"/>
                          </a:lnTo>
                          <a:lnTo>
                            <a:pt x="137" y="79"/>
                          </a:lnTo>
                          <a:lnTo>
                            <a:pt x="162" y="72"/>
                          </a:lnTo>
                          <a:lnTo>
                            <a:pt x="181" y="65"/>
                          </a:lnTo>
                          <a:lnTo>
                            <a:pt x="194" y="66"/>
                          </a:lnTo>
                          <a:lnTo>
                            <a:pt x="195" y="73"/>
                          </a:lnTo>
                          <a:lnTo>
                            <a:pt x="194" y="75"/>
                          </a:lnTo>
                          <a:lnTo>
                            <a:pt x="160" y="80"/>
                          </a:lnTo>
                          <a:lnTo>
                            <a:pt x="135" y="88"/>
                          </a:lnTo>
                          <a:lnTo>
                            <a:pt x="112" y="99"/>
                          </a:lnTo>
                          <a:lnTo>
                            <a:pt x="107" y="104"/>
                          </a:lnTo>
                          <a:lnTo>
                            <a:pt x="105" y="104"/>
                          </a:lnTo>
                          <a:lnTo>
                            <a:pt x="104" y="105"/>
                          </a:lnTo>
                          <a:lnTo>
                            <a:pt x="104" y="108"/>
                          </a:lnTo>
                          <a:lnTo>
                            <a:pt x="117" y="116"/>
                          </a:lnTo>
                          <a:lnTo>
                            <a:pt x="118" y="117"/>
                          </a:lnTo>
                          <a:lnTo>
                            <a:pt x="126" y="121"/>
                          </a:lnTo>
                          <a:lnTo>
                            <a:pt x="127" y="128"/>
                          </a:lnTo>
                          <a:lnTo>
                            <a:pt x="125" y="136"/>
                          </a:lnTo>
                          <a:lnTo>
                            <a:pt x="119" y="142"/>
                          </a:lnTo>
                          <a:lnTo>
                            <a:pt x="116" y="144"/>
                          </a:lnTo>
                          <a:lnTo>
                            <a:pt x="107" y="144"/>
                          </a:lnTo>
                          <a:lnTo>
                            <a:pt x="109" y="133"/>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58" name="Freeform 34"/>
                    <p:cNvSpPr>
                      <a:spLocks/>
                    </p:cNvSpPr>
                    <p:nvPr/>
                  </p:nvSpPr>
                  <p:spPr bwMode="auto">
                    <a:xfrm>
                      <a:off x="5449" y="3330"/>
                      <a:ext cx="315" cy="284"/>
                    </a:xfrm>
                    <a:custGeom>
                      <a:avLst/>
                      <a:gdLst/>
                      <a:ahLst/>
                      <a:cxnLst>
                        <a:cxn ang="0">
                          <a:pos x="136" y="256"/>
                        </a:cxn>
                        <a:cxn ang="0">
                          <a:pos x="105" y="227"/>
                        </a:cxn>
                        <a:cxn ang="0">
                          <a:pos x="136" y="237"/>
                        </a:cxn>
                        <a:cxn ang="0">
                          <a:pos x="189" y="210"/>
                        </a:cxn>
                        <a:cxn ang="0">
                          <a:pos x="201" y="198"/>
                        </a:cxn>
                        <a:cxn ang="0">
                          <a:pos x="178" y="186"/>
                        </a:cxn>
                        <a:cxn ang="0">
                          <a:pos x="108" y="215"/>
                        </a:cxn>
                        <a:cxn ang="0">
                          <a:pos x="55" y="238"/>
                        </a:cxn>
                        <a:cxn ang="0">
                          <a:pos x="22" y="250"/>
                        </a:cxn>
                        <a:cxn ang="0">
                          <a:pos x="46" y="230"/>
                        </a:cxn>
                        <a:cxn ang="0">
                          <a:pos x="54" y="225"/>
                        </a:cxn>
                        <a:cxn ang="0">
                          <a:pos x="70" y="218"/>
                        </a:cxn>
                        <a:cxn ang="0">
                          <a:pos x="85" y="211"/>
                        </a:cxn>
                        <a:cxn ang="0">
                          <a:pos x="110" y="202"/>
                        </a:cxn>
                        <a:cxn ang="0">
                          <a:pos x="133" y="191"/>
                        </a:cxn>
                        <a:cxn ang="0">
                          <a:pos x="182" y="169"/>
                        </a:cxn>
                        <a:cxn ang="0">
                          <a:pos x="206" y="155"/>
                        </a:cxn>
                        <a:cxn ang="0">
                          <a:pos x="214" y="113"/>
                        </a:cxn>
                        <a:cxn ang="0">
                          <a:pos x="218" y="67"/>
                        </a:cxn>
                        <a:cxn ang="0">
                          <a:pos x="207" y="18"/>
                        </a:cxn>
                        <a:cxn ang="0">
                          <a:pos x="191" y="12"/>
                        </a:cxn>
                        <a:cxn ang="0">
                          <a:pos x="130" y="57"/>
                        </a:cxn>
                        <a:cxn ang="0">
                          <a:pos x="96" y="85"/>
                        </a:cxn>
                        <a:cxn ang="0">
                          <a:pos x="139" y="116"/>
                        </a:cxn>
                        <a:cxn ang="0">
                          <a:pos x="132" y="121"/>
                        </a:cxn>
                        <a:cxn ang="0">
                          <a:pos x="92" y="96"/>
                        </a:cxn>
                        <a:cxn ang="0">
                          <a:pos x="52" y="68"/>
                        </a:cxn>
                        <a:cxn ang="0">
                          <a:pos x="1" y="36"/>
                        </a:cxn>
                        <a:cxn ang="0">
                          <a:pos x="10" y="36"/>
                        </a:cxn>
                        <a:cxn ang="0">
                          <a:pos x="69" y="73"/>
                        </a:cxn>
                        <a:cxn ang="0">
                          <a:pos x="89" y="67"/>
                        </a:cxn>
                        <a:cxn ang="0">
                          <a:pos x="148" y="21"/>
                        </a:cxn>
                        <a:cxn ang="0">
                          <a:pos x="186" y="3"/>
                        </a:cxn>
                        <a:cxn ang="0">
                          <a:pos x="214" y="1"/>
                        </a:cxn>
                        <a:cxn ang="0">
                          <a:pos x="236" y="37"/>
                        </a:cxn>
                        <a:cxn ang="0">
                          <a:pos x="229" y="113"/>
                        </a:cxn>
                        <a:cxn ang="0">
                          <a:pos x="216" y="158"/>
                        </a:cxn>
                        <a:cxn ang="0">
                          <a:pos x="207" y="169"/>
                        </a:cxn>
                        <a:cxn ang="0">
                          <a:pos x="198" y="178"/>
                        </a:cxn>
                        <a:cxn ang="0">
                          <a:pos x="265" y="222"/>
                        </a:cxn>
                        <a:cxn ang="0">
                          <a:pos x="313" y="265"/>
                        </a:cxn>
                        <a:cxn ang="0">
                          <a:pos x="251" y="230"/>
                        </a:cxn>
                        <a:cxn ang="0">
                          <a:pos x="220" y="211"/>
                        </a:cxn>
                        <a:cxn ang="0">
                          <a:pos x="150" y="249"/>
                        </a:cxn>
                        <a:cxn ang="0">
                          <a:pos x="172" y="270"/>
                        </a:cxn>
                        <a:cxn ang="0">
                          <a:pos x="174" y="283"/>
                        </a:cxn>
                      </a:cxnLst>
                      <a:rect l="0" t="0" r="r" b="b"/>
                      <a:pathLst>
                        <a:path w="315" h="284">
                          <a:moveTo>
                            <a:pt x="156" y="270"/>
                          </a:moveTo>
                          <a:lnTo>
                            <a:pt x="151" y="266"/>
                          </a:lnTo>
                          <a:lnTo>
                            <a:pt x="136" y="256"/>
                          </a:lnTo>
                          <a:lnTo>
                            <a:pt x="98" y="230"/>
                          </a:lnTo>
                          <a:lnTo>
                            <a:pt x="101" y="230"/>
                          </a:lnTo>
                          <a:lnTo>
                            <a:pt x="105" y="227"/>
                          </a:lnTo>
                          <a:lnTo>
                            <a:pt x="108" y="227"/>
                          </a:lnTo>
                          <a:lnTo>
                            <a:pt x="129" y="240"/>
                          </a:lnTo>
                          <a:lnTo>
                            <a:pt x="136" y="237"/>
                          </a:lnTo>
                          <a:lnTo>
                            <a:pt x="145" y="230"/>
                          </a:lnTo>
                          <a:lnTo>
                            <a:pt x="175" y="214"/>
                          </a:lnTo>
                          <a:lnTo>
                            <a:pt x="189" y="210"/>
                          </a:lnTo>
                          <a:lnTo>
                            <a:pt x="199" y="205"/>
                          </a:lnTo>
                          <a:lnTo>
                            <a:pt x="202" y="201"/>
                          </a:lnTo>
                          <a:lnTo>
                            <a:pt x="201" y="198"/>
                          </a:lnTo>
                          <a:lnTo>
                            <a:pt x="189" y="189"/>
                          </a:lnTo>
                          <a:lnTo>
                            <a:pt x="186" y="185"/>
                          </a:lnTo>
                          <a:lnTo>
                            <a:pt x="178" y="186"/>
                          </a:lnTo>
                          <a:lnTo>
                            <a:pt x="170" y="190"/>
                          </a:lnTo>
                          <a:lnTo>
                            <a:pt x="153" y="196"/>
                          </a:lnTo>
                          <a:lnTo>
                            <a:pt x="108" y="215"/>
                          </a:lnTo>
                          <a:lnTo>
                            <a:pt x="91" y="223"/>
                          </a:lnTo>
                          <a:lnTo>
                            <a:pt x="79" y="227"/>
                          </a:lnTo>
                          <a:lnTo>
                            <a:pt x="55" y="238"/>
                          </a:lnTo>
                          <a:lnTo>
                            <a:pt x="40" y="243"/>
                          </a:lnTo>
                          <a:lnTo>
                            <a:pt x="26" y="250"/>
                          </a:lnTo>
                          <a:lnTo>
                            <a:pt x="22" y="250"/>
                          </a:lnTo>
                          <a:lnTo>
                            <a:pt x="18" y="248"/>
                          </a:lnTo>
                          <a:lnTo>
                            <a:pt x="42" y="231"/>
                          </a:lnTo>
                          <a:lnTo>
                            <a:pt x="46" y="230"/>
                          </a:lnTo>
                          <a:lnTo>
                            <a:pt x="48" y="227"/>
                          </a:lnTo>
                          <a:lnTo>
                            <a:pt x="53" y="226"/>
                          </a:lnTo>
                          <a:lnTo>
                            <a:pt x="54" y="225"/>
                          </a:lnTo>
                          <a:lnTo>
                            <a:pt x="62" y="222"/>
                          </a:lnTo>
                          <a:lnTo>
                            <a:pt x="67" y="218"/>
                          </a:lnTo>
                          <a:lnTo>
                            <a:pt x="70" y="218"/>
                          </a:lnTo>
                          <a:lnTo>
                            <a:pt x="72" y="216"/>
                          </a:lnTo>
                          <a:lnTo>
                            <a:pt x="78" y="214"/>
                          </a:lnTo>
                          <a:lnTo>
                            <a:pt x="85" y="211"/>
                          </a:lnTo>
                          <a:lnTo>
                            <a:pt x="97" y="207"/>
                          </a:lnTo>
                          <a:lnTo>
                            <a:pt x="101" y="204"/>
                          </a:lnTo>
                          <a:lnTo>
                            <a:pt x="110" y="202"/>
                          </a:lnTo>
                          <a:lnTo>
                            <a:pt x="112" y="201"/>
                          </a:lnTo>
                          <a:lnTo>
                            <a:pt x="121" y="197"/>
                          </a:lnTo>
                          <a:lnTo>
                            <a:pt x="133" y="191"/>
                          </a:lnTo>
                          <a:lnTo>
                            <a:pt x="150" y="185"/>
                          </a:lnTo>
                          <a:lnTo>
                            <a:pt x="177" y="173"/>
                          </a:lnTo>
                          <a:lnTo>
                            <a:pt x="182" y="169"/>
                          </a:lnTo>
                          <a:lnTo>
                            <a:pt x="200" y="160"/>
                          </a:lnTo>
                          <a:lnTo>
                            <a:pt x="204" y="160"/>
                          </a:lnTo>
                          <a:lnTo>
                            <a:pt x="206" y="155"/>
                          </a:lnTo>
                          <a:lnTo>
                            <a:pt x="211" y="127"/>
                          </a:lnTo>
                          <a:lnTo>
                            <a:pt x="213" y="115"/>
                          </a:lnTo>
                          <a:lnTo>
                            <a:pt x="214" y="113"/>
                          </a:lnTo>
                          <a:lnTo>
                            <a:pt x="213" y="102"/>
                          </a:lnTo>
                          <a:lnTo>
                            <a:pt x="216" y="76"/>
                          </a:lnTo>
                          <a:lnTo>
                            <a:pt x="218" y="67"/>
                          </a:lnTo>
                          <a:lnTo>
                            <a:pt x="218" y="54"/>
                          </a:lnTo>
                          <a:lnTo>
                            <a:pt x="218" y="49"/>
                          </a:lnTo>
                          <a:lnTo>
                            <a:pt x="207" y="18"/>
                          </a:lnTo>
                          <a:lnTo>
                            <a:pt x="204" y="14"/>
                          </a:lnTo>
                          <a:lnTo>
                            <a:pt x="198" y="11"/>
                          </a:lnTo>
                          <a:lnTo>
                            <a:pt x="191" y="12"/>
                          </a:lnTo>
                          <a:lnTo>
                            <a:pt x="171" y="25"/>
                          </a:lnTo>
                          <a:lnTo>
                            <a:pt x="147" y="43"/>
                          </a:lnTo>
                          <a:lnTo>
                            <a:pt x="130" y="57"/>
                          </a:lnTo>
                          <a:lnTo>
                            <a:pt x="101" y="81"/>
                          </a:lnTo>
                          <a:lnTo>
                            <a:pt x="97" y="82"/>
                          </a:lnTo>
                          <a:lnTo>
                            <a:pt x="96" y="85"/>
                          </a:lnTo>
                          <a:lnTo>
                            <a:pt x="97" y="88"/>
                          </a:lnTo>
                          <a:lnTo>
                            <a:pt x="130" y="107"/>
                          </a:lnTo>
                          <a:lnTo>
                            <a:pt x="139" y="116"/>
                          </a:lnTo>
                          <a:lnTo>
                            <a:pt x="139" y="119"/>
                          </a:lnTo>
                          <a:lnTo>
                            <a:pt x="137" y="121"/>
                          </a:lnTo>
                          <a:lnTo>
                            <a:pt x="132" y="121"/>
                          </a:lnTo>
                          <a:lnTo>
                            <a:pt x="121" y="116"/>
                          </a:lnTo>
                          <a:lnTo>
                            <a:pt x="115" y="110"/>
                          </a:lnTo>
                          <a:lnTo>
                            <a:pt x="92" y="96"/>
                          </a:lnTo>
                          <a:lnTo>
                            <a:pt x="83" y="90"/>
                          </a:lnTo>
                          <a:lnTo>
                            <a:pt x="71" y="83"/>
                          </a:lnTo>
                          <a:lnTo>
                            <a:pt x="52" y="68"/>
                          </a:lnTo>
                          <a:lnTo>
                            <a:pt x="44" y="63"/>
                          </a:lnTo>
                          <a:lnTo>
                            <a:pt x="0" y="38"/>
                          </a:lnTo>
                          <a:lnTo>
                            <a:pt x="1" y="36"/>
                          </a:lnTo>
                          <a:lnTo>
                            <a:pt x="4" y="34"/>
                          </a:lnTo>
                          <a:lnTo>
                            <a:pt x="8" y="34"/>
                          </a:lnTo>
                          <a:lnTo>
                            <a:pt x="10" y="36"/>
                          </a:lnTo>
                          <a:lnTo>
                            <a:pt x="16" y="40"/>
                          </a:lnTo>
                          <a:lnTo>
                            <a:pt x="57" y="64"/>
                          </a:lnTo>
                          <a:lnTo>
                            <a:pt x="69" y="73"/>
                          </a:lnTo>
                          <a:lnTo>
                            <a:pt x="73" y="74"/>
                          </a:lnTo>
                          <a:lnTo>
                            <a:pt x="83" y="72"/>
                          </a:lnTo>
                          <a:lnTo>
                            <a:pt x="89" y="67"/>
                          </a:lnTo>
                          <a:lnTo>
                            <a:pt x="97" y="63"/>
                          </a:lnTo>
                          <a:lnTo>
                            <a:pt x="118" y="44"/>
                          </a:lnTo>
                          <a:lnTo>
                            <a:pt x="148" y="21"/>
                          </a:lnTo>
                          <a:lnTo>
                            <a:pt x="162" y="12"/>
                          </a:lnTo>
                          <a:lnTo>
                            <a:pt x="179" y="4"/>
                          </a:lnTo>
                          <a:lnTo>
                            <a:pt x="186" y="3"/>
                          </a:lnTo>
                          <a:lnTo>
                            <a:pt x="189" y="1"/>
                          </a:lnTo>
                          <a:lnTo>
                            <a:pt x="202" y="0"/>
                          </a:lnTo>
                          <a:lnTo>
                            <a:pt x="214" y="1"/>
                          </a:lnTo>
                          <a:lnTo>
                            <a:pt x="222" y="6"/>
                          </a:lnTo>
                          <a:lnTo>
                            <a:pt x="228" y="16"/>
                          </a:lnTo>
                          <a:lnTo>
                            <a:pt x="236" y="37"/>
                          </a:lnTo>
                          <a:lnTo>
                            <a:pt x="237" y="58"/>
                          </a:lnTo>
                          <a:lnTo>
                            <a:pt x="233" y="78"/>
                          </a:lnTo>
                          <a:lnTo>
                            <a:pt x="229" y="113"/>
                          </a:lnTo>
                          <a:lnTo>
                            <a:pt x="223" y="145"/>
                          </a:lnTo>
                          <a:lnTo>
                            <a:pt x="218" y="155"/>
                          </a:lnTo>
                          <a:lnTo>
                            <a:pt x="216" y="158"/>
                          </a:lnTo>
                          <a:lnTo>
                            <a:pt x="211" y="163"/>
                          </a:lnTo>
                          <a:lnTo>
                            <a:pt x="211" y="165"/>
                          </a:lnTo>
                          <a:lnTo>
                            <a:pt x="207" y="169"/>
                          </a:lnTo>
                          <a:lnTo>
                            <a:pt x="205" y="173"/>
                          </a:lnTo>
                          <a:lnTo>
                            <a:pt x="198" y="177"/>
                          </a:lnTo>
                          <a:lnTo>
                            <a:pt x="198" y="178"/>
                          </a:lnTo>
                          <a:lnTo>
                            <a:pt x="204" y="184"/>
                          </a:lnTo>
                          <a:lnTo>
                            <a:pt x="235" y="202"/>
                          </a:lnTo>
                          <a:lnTo>
                            <a:pt x="265" y="222"/>
                          </a:lnTo>
                          <a:lnTo>
                            <a:pt x="306" y="251"/>
                          </a:lnTo>
                          <a:lnTo>
                            <a:pt x="314" y="258"/>
                          </a:lnTo>
                          <a:lnTo>
                            <a:pt x="313" y="265"/>
                          </a:lnTo>
                          <a:lnTo>
                            <a:pt x="307" y="264"/>
                          </a:lnTo>
                          <a:lnTo>
                            <a:pt x="276" y="246"/>
                          </a:lnTo>
                          <a:lnTo>
                            <a:pt x="251" y="230"/>
                          </a:lnTo>
                          <a:lnTo>
                            <a:pt x="243" y="224"/>
                          </a:lnTo>
                          <a:lnTo>
                            <a:pt x="228" y="215"/>
                          </a:lnTo>
                          <a:lnTo>
                            <a:pt x="220" y="211"/>
                          </a:lnTo>
                          <a:lnTo>
                            <a:pt x="209" y="217"/>
                          </a:lnTo>
                          <a:lnTo>
                            <a:pt x="165" y="239"/>
                          </a:lnTo>
                          <a:lnTo>
                            <a:pt x="150" y="249"/>
                          </a:lnTo>
                          <a:lnTo>
                            <a:pt x="147" y="251"/>
                          </a:lnTo>
                          <a:lnTo>
                            <a:pt x="160" y="260"/>
                          </a:lnTo>
                          <a:lnTo>
                            <a:pt x="172" y="270"/>
                          </a:lnTo>
                          <a:lnTo>
                            <a:pt x="183" y="280"/>
                          </a:lnTo>
                          <a:lnTo>
                            <a:pt x="182" y="283"/>
                          </a:lnTo>
                          <a:lnTo>
                            <a:pt x="174" y="283"/>
                          </a:lnTo>
                          <a:lnTo>
                            <a:pt x="156" y="27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59" name="Freeform 35"/>
                    <p:cNvSpPr>
                      <a:spLocks/>
                    </p:cNvSpPr>
                    <p:nvPr/>
                  </p:nvSpPr>
                  <p:spPr bwMode="auto">
                    <a:xfrm>
                      <a:off x="5324" y="3541"/>
                      <a:ext cx="124" cy="74"/>
                    </a:xfrm>
                    <a:custGeom>
                      <a:avLst/>
                      <a:gdLst/>
                      <a:ahLst/>
                      <a:cxnLst>
                        <a:cxn ang="0">
                          <a:pos x="109" y="68"/>
                        </a:cxn>
                        <a:cxn ang="0">
                          <a:pos x="107" y="65"/>
                        </a:cxn>
                        <a:cxn ang="0">
                          <a:pos x="99" y="60"/>
                        </a:cxn>
                        <a:cxn ang="0">
                          <a:pos x="90" y="53"/>
                        </a:cxn>
                        <a:cxn ang="0">
                          <a:pos x="88" y="50"/>
                        </a:cxn>
                        <a:cxn ang="0">
                          <a:pos x="85" y="47"/>
                        </a:cxn>
                        <a:cxn ang="0">
                          <a:pos x="81" y="43"/>
                        </a:cxn>
                        <a:cxn ang="0">
                          <a:pos x="65" y="31"/>
                        </a:cxn>
                        <a:cxn ang="0">
                          <a:pos x="38" y="16"/>
                        </a:cxn>
                        <a:cxn ang="0">
                          <a:pos x="16" y="5"/>
                        </a:cxn>
                        <a:cxn ang="0">
                          <a:pos x="0" y="2"/>
                        </a:cxn>
                        <a:cxn ang="0">
                          <a:pos x="0" y="0"/>
                        </a:cxn>
                        <a:cxn ang="0">
                          <a:pos x="7" y="0"/>
                        </a:cxn>
                        <a:cxn ang="0">
                          <a:pos x="33" y="9"/>
                        </a:cxn>
                        <a:cxn ang="0">
                          <a:pos x="70" y="26"/>
                        </a:cxn>
                        <a:cxn ang="0">
                          <a:pos x="86" y="36"/>
                        </a:cxn>
                        <a:cxn ang="0">
                          <a:pos x="98" y="44"/>
                        </a:cxn>
                        <a:cxn ang="0">
                          <a:pos x="117" y="60"/>
                        </a:cxn>
                        <a:cxn ang="0">
                          <a:pos x="123" y="70"/>
                        </a:cxn>
                        <a:cxn ang="0">
                          <a:pos x="119" y="73"/>
                        </a:cxn>
                        <a:cxn ang="0">
                          <a:pos x="115" y="73"/>
                        </a:cxn>
                        <a:cxn ang="0">
                          <a:pos x="109" y="68"/>
                        </a:cxn>
                      </a:cxnLst>
                      <a:rect l="0" t="0" r="r" b="b"/>
                      <a:pathLst>
                        <a:path w="124" h="74">
                          <a:moveTo>
                            <a:pt x="109" y="68"/>
                          </a:moveTo>
                          <a:lnTo>
                            <a:pt x="107" y="65"/>
                          </a:lnTo>
                          <a:lnTo>
                            <a:pt x="99" y="60"/>
                          </a:lnTo>
                          <a:lnTo>
                            <a:pt x="90" y="53"/>
                          </a:lnTo>
                          <a:lnTo>
                            <a:pt x="88" y="50"/>
                          </a:lnTo>
                          <a:lnTo>
                            <a:pt x="85" y="47"/>
                          </a:lnTo>
                          <a:lnTo>
                            <a:pt x="81" y="43"/>
                          </a:lnTo>
                          <a:lnTo>
                            <a:pt x="65" y="31"/>
                          </a:lnTo>
                          <a:lnTo>
                            <a:pt x="38" y="16"/>
                          </a:lnTo>
                          <a:lnTo>
                            <a:pt x="16" y="5"/>
                          </a:lnTo>
                          <a:lnTo>
                            <a:pt x="0" y="2"/>
                          </a:lnTo>
                          <a:lnTo>
                            <a:pt x="0" y="0"/>
                          </a:lnTo>
                          <a:lnTo>
                            <a:pt x="7" y="0"/>
                          </a:lnTo>
                          <a:lnTo>
                            <a:pt x="33" y="9"/>
                          </a:lnTo>
                          <a:lnTo>
                            <a:pt x="70" y="26"/>
                          </a:lnTo>
                          <a:lnTo>
                            <a:pt x="86" y="36"/>
                          </a:lnTo>
                          <a:lnTo>
                            <a:pt x="98" y="44"/>
                          </a:lnTo>
                          <a:lnTo>
                            <a:pt x="117" y="60"/>
                          </a:lnTo>
                          <a:lnTo>
                            <a:pt x="123" y="70"/>
                          </a:lnTo>
                          <a:lnTo>
                            <a:pt x="119" y="73"/>
                          </a:lnTo>
                          <a:lnTo>
                            <a:pt x="115" y="73"/>
                          </a:lnTo>
                          <a:lnTo>
                            <a:pt x="109" y="68"/>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60" name="Freeform 36"/>
                    <p:cNvSpPr>
                      <a:spLocks/>
                    </p:cNvSpPr>
                    <p:nvPr/>
                  </p:nvSpPr>
                  <p:spPr bwMode="auto">
                    <a:xfrm>
                      <a:off x="5275" y="3576"/>
                      <a:ext cx="73" cy="26"/>
                    </a:xfrm>
                    <a:custGeom>
                      <a:avLst/>
                      <a:gdLst/>
                      <a:ahLst/>
                      <a:cxnLst>
                        <a:cxn ang="0">
                          <a:pos x="51" y="17"/>
                        </a:cxn>
                        <a:cxn ang="0">
                          <a:pos x="39" y="13"/>
                        </a:cxn>
                        <a:cxn ang="0">
                          <a:pos x="28" y="9"/>
                        </a:cxn>
                        <a:cxn ang="0">
                          <a:pos x="7" y="4"/>
                        </a:cxn>
                        <a:cxn ang="0">
                          <a:pos x="2" y="4"/>
                        </a:cxn>
                        <a:cxn ang="0">
                          <a:pos x="1" y="3"/>
                        </a:cxn>
                        <a:cxn ang="0">
                          <a:pos x="0" y="3"/>
                        </a:cxn>
                        <a:cxn ang="0">
                          <a:pos x="2" y="0"/>
                        </a:cxn>
                        <a:cxn ang="0">
                          <a:pos x="12" y="0"/>
                        </a:cxn>
                        <a:cxn ang="0">
                          <a:pos x="22" y="3"/>
                        </a:cxn>
                        <a:cxn ang="0">
                          <a:pos x="33" y="5"/>
                        </a:cxn>
                        <a:cxn ang="0">
                          <a:pos x="64" y="18"/>
                        </a:cxn>
                        <a:cxn ang="0">
                          <a:pos x="72" y="23"/>
                        </a:cxn>
                        <a:cxn ang="0">
                          <a:pos x="72" y="25"/>
                        </a:cxn>
                        <a:cxn ang="0">
                          <a:pos x="65" y="24"/>
                        </a:cxn>
                        <a:cxn ang="0">
                          <a:pos x="51" y="17"/>
                        </a:cxn>
                      </a:cxnLst>
                      <a:rect l="0" t="0" r="r" b="b"/>
                      <a:pathLst>
                        <a:path w="73" h="26">
                          <a:moveTo>
                            <a:pt x="51" y="17"/>
                          </a:moveTo>
                          <a:lnTo>
                            <a:pt x="39" y="13"/>
                          </a:lnTo>
                          <a:lnTo>
                            <a:pt x="28" y="9"/>
                          </a:lnTo>
                          <a:lnTo>
                            <a:pt x="7" y="4"/>
                          </a:lnTo>
                          <a:lnTo>
                            <a:pt x="2" y="4"/>
                          </a:lnTo>
                          <a:lnTo>
                            <a:pt x="1" y="3"/>
                          </a:lnTo>
                          <a:lnTo>
                            <a:pt x="0" y="3"/>
                          </a:lnTo>
                          <a:lnTo>
                            <a:pt x="2" y="0"/>
                          </a:lnTo>
                          <a:lnTo>
                            <a:pt x="12" y="0"/>
                          </a:lnTo>
                          <a:lnTo>
                            <a:pt x="22" y="3"/>
                          </a:lnTo>
                          <a:lnTo>
                            <a:pt x="33" y="5"/>
                          </a:lnTo>
                          <a:lnTo>
                            <a:pt x="64" y="18"/>
                          </a:lnTo>
                          <a:lnTo>
                            <a:pt x="72" y="23"/>
                          </a:lnTo>
                          <a:lnTo>
                            <a:pt x="72" y="25"/>
                          </a:lnTo>
                          <a:lnTo>
                            <a:pt x="65" y="24"/>
                          </a:lnTo>
                          <a:lnTo>
                            <a:pt x="51" y="17"/>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61" name="Freeform 37"/>
                    <p:cNvSpPr>
                      <a:spLocks/>
                    </p:cNvSpPr>
                    <p:nvPr/>
                  </p:nvSpPr>
                  <p:spPr bwMode="auto">
                    <a:xfrm>
                      <a:off x="5423" y="3383"/>
                      <a:ext cx="157" cy="185"/>
                    </a:xfrm>
                    <a:custGeom>
                      <a:avLst/>
                      <a:gdLst/>
                      <a:ahLst/>
                      <a:cxnLst>
                        <a:cxn ang="0">
                          <a:pos x="56" y="136"/>
                        </a:cxn>
                        <a:cxn ang="0">
                          <a:pos x="62" y="121"/>
                        </a:cxn>
                        <a:cxn ang="0">
                          <a:pos x="62" y="116"/>
                        </a:cxn>
                        <a:cxn ang="0">
                          <a:pos x="68" y="103"/>
                        </a:cxn>
                        <a:cxn ang="0">
                          <a:pos x="66" y="98"/>
                        </a:cxn>
                        <a:cxn ang="0">
                          <a:pos x="58" y="74"/>
                        </a:cxn>
                        <a:cxn ang="0">
                          <a:pos x="59" y="66"/>
                        </a:cxn>
                        <a:cxn ang="0">
                          <a:pos x="66" y="59"/>
                        </a:cxn>
                        <a:cxn ang="0">
                          <a:pos x="72" y="57"/>
                        </a:cxn>
                        <a:cxn ang="0">
                          <a:pos x="75" y="57"/>
                        </a:cxn>
                        <a:cxn ang="0">
                          <a:pos x="77" y="55"/>
                        </a:cxn>
                        <a:cxn ang="0">
                          <a:pos x="73" y="52"/>
                        </a:cxn>
                        <a:cxn ang="0">
                          <a:pos x="51" y="40"/>
                        </a:cxn>
                        <a:cxn ang="0">
                          <a:pos x="26" y="26"/>
                        </a:cxn>
                        <a:cxn ang="0">
                          <a:pos x="9" y="15"/>
                        </a:cxn>
                        <a:cxn ang="0">
                          <a:pos x="0" y="11"/>
                        </a:cxn>
                        <a:cxn ang="0">
                          <a:pos x="0" y="10"/>
                        </a:cxn>
                        <a:cxn ang="0">
                          <a:pos x="8" y="2"/>
                        </a:cxn>
                        <a:cxn ang="0">
                          <a:pos x="10" y="0"/>
                        </a:cxn>
                        <a:cxn ang="0">
                          <a:pos x="11" y="0"/>
                        </a:cxn>
                        <a:cxn ang="0">
                          <a:pos x="15" y="3"/>
                        </a:cxn>
                        <a:cxn ang="0">
                          <a:pos x="40" y="18"/>
                        </a:cxn>
                        <a:cxn ang="0">
                          <a:pos x="84" y="43"/>
                        </a:cxn>
                        <a:cxn ang="0">
                          <a:pos x="97" y="50"/>
                        </a:cxn>
                        <a:cxn ang="0">
                          <a:pos x="104" y="56"/>
                        </a:cxn>
                        <a:cxn ang="0">
                          <a:pos x="117" y="62"/>
                        </a:cxn>
                        <a:cxn ang="0">
                          <a:pos x="124" y="67"/>
                        </a:cxn>
                        <a:cxn ang="0">
                          <a:pos x="137" y="75"/>
                        </a:cxn>
                        <a:cxn ang="0">
                          <a:pos x="141" y="78"/>
                        </a:cxn>
                        <a:cxn ang="0">
                          <a:pos x="151" y="85"/>
                        </a:cxn>
                        <a:cxn ang="0">
                          <a:pos x="156" y="89"/>
                        </a:cxn>
                        <a:cxn ang="0">
                          <a:pos x="156" y="94"/>
                        </a:cxn>
                        <a:cxn ang="0">
                          <a:pos x="154" y="95"/>
                        </a:cxn>
                        <a:cxn ang="0">
                          <a:pos x="145" y="96"/>
                        </a:cxn>
                        <a:cxn ang="0">
                          <a:pos x="134" y="91"/>
                        </a:cxn>
                        <a:cxn ang="0">
                          <a:pos x="119" y="82"/>
                        </a:cxn>
                        <a:cxn ang="0">
                          <a:pos x="112" y="77"/>
                        </a:cxn>
                        <a:cxn ang="0">
                          <a:pos x="106" y="73"/>
                        </a:cxn>
                        <a:cxn ang="0">
                          <a:pos x="101" y="70"/>
                        </a:cxn>
                        <a:cxn ang="0">
                          <a:pos x="97" y="71"/>
                        </a:cxn>
                        <a:cxn ang="0">
                          <a:pos x="91" y="83"/>
                        </a:cxn>
                        <a:cxn ang="0">
                          <a:pos x="77" y="127"/>
                        </a:cxn>
                        <a:cxn ang="0">
                          <a:pos x="67" y="151"/>
                        </a:cxn>
                        <a:cxn ang="0">
                          <a:pos x="56" y="172"/>
                        </a:cxn>
                        <a:cxn ang="0">
                          <a:pos x="40" y="184"/>
                        </a:cxn>
                        <a:cxn ang="0">
                          <a:pos x="41" y="176"/>
                        </a:cxn>
                        <a:cxn ang="0">
                          <a:pos x="56" y="136"/>
                        </a:cxn>
                      </a:cxnLst>
                      <a:rect l="0" t="0" r="r" b="b"/>
                      <a:pathLst>
                        <a:path w="157" h="185">
                          <a:moveTo>
                            <a:pt x="56" y="136"/>
                          </a:moveTo>
                          <a:lnTo>
                            <a:pt x="62" y="121"/>
                          </a:lnTo>
                          <a:lnTo>
                            <a:pt x="62" y="116"/>
                          </a:lnTo>
                          <a:lnTo>
                            <a:pt x="68" y="103"/>
                          </a:lnTo>
                          <a:lnTo>
                            <a:pt x="66" y="98"/>
                          </a:lnTo>
                          <a:lnTo>
                            <a:pt x="58" y="74"/>
                          </a:lnTo>
                          <a:lnTo>
                            <a:pt x="59" y="66"/>
                          </a:lnTo>
                          <a:lnTo>
                            <a:pt x="66" y="59"/>
                          </a:lnTo>
                          <a:lnTo>
                            <a:pt x="72" y="57"/>
                          </a:lnTo>
                          <a:lnTo>
                            <a:pt x="75" y="57"/>
                          </a:lnTo>
                          <a:lnTo>
                            <a:pt x="77" y="55"/>
                          </a:lnTo>
                          <a:lnTo>
                            <a:pt x="73" y="52"/>
                          </a:lnTo>
                          <a:lnTo>
                            <a:pt x="51" y="40"/>
                          </a:lnTo>
                          <a:lnTo>
                            <a:pt x="26" y="26"/>
                          </a:lnTo>
                          <a:lnTo>
                            <a:pt x="9" y="15"/>
                          </a:lnTo>
                          <a:lnTo>
                            <a:pt x="0" y="11"/>
                          </a:lnTo>
                          <a:lnTo>
                            <a:pt x="0" y="10"/>
                          </a:lnTo>
                          <a:lnTo>
                            <a:pt x="8" y="2"/>
                          </a:lnTo>
                          <a:lnTo>
                            <a:pt x="10" y="0"/>
                          </a:lnTo>
                          <a:lnTo>
                            <a:pt x="11" y="0"/>
                          </a:lnTo>
                          <a:lnTo>
                            <a:pt x="15" y="3"/>
                          </a:lnTo>
                          <a:lnTo>
                            <a:pt x="40" y="18"/>
                          </a:lnTo>
                          <a:lnTo>
                            <a:pt x="84" y="43"/>
                          </a:lnTo>
                          <a:lnTo>
                            <a:pt x="97" y="50"/>
                          </a:lnTo>
                          <a:lnTo>
                            <a:pt x="104" y="56"/>
                          </a:lnTo>
                          <a:lnTo>
                            <a:pt x="117" y="62"/>
                          </a:lnTo>
                          <a:lnTo>
                            <a:pt x="124" y="67"/>
                          </a:lnTo>
                          <a:lnTo>
                            <a:pt x="137" y="75"/>
                          </a:lnTo>
                          <a:lnTo>
                            <a:pt x="141" y="78"/>
                          </a:lnTo>
                          <a:lnTo>
                            <a:pt x="151" y="85"/>
                          </a:lnTo>
                          <a:lnTo>
                            <a:pt x="156" y="89"/>
                          </a:lnTo>
                          <a:lnTo>
                            <a:pt x="156" y="94"/>
                          </a:lnTo>
                          <a:lnTo>
                            <a:pt x="154" y="95"/>
                          </a:lnTo>
                          <a:lnTo>
                            <a:pt x="145" y="96"/>
                          </a:lnTo>
                          <a:lnTo>
                            <a:pt x="134" y="91"/>
                          </a:lnTo>
                          <a:lnTo>
                            <a:pt x="119" y="82"/>
                          </a:lnTo>
                          <a:lnTo>
                            <a:pt x="112" y="77"/>
                          </a:lnTo>
                          <a:lnTo>
                            <a:pt x="106" y="73"/>
                          </a:lnTo>
                          <a:lnTo>
                            <a:pt x="101" y="70"/>
                          </a:lnTo>
                          <a:lnTo>
                            <a:pt x="97" y="71"/>
                          </a:lnTo>
                          <a:lnTo>
                            <a:pt x="91" y="83"/>
                          </a:lnTo>
                          <a:lnTo>
                            <a:pt x="77" y="127"/>
                          </a:lnTo>
                          <a:lnTo>
                            <a:pt x="67" y="151"/>
                          </a:lnTo>
                          <a:lnTo>
                            <a:pt x="56" y="172"/>
                          </a:lnTo>
                          <a:lnTo>
                            <a:pt x="40" y="184"/>
                          </a:lnTo>
                          <a:lnTo>
                            <a:pt x="41" y="176"/>
                          </a:lnTo>
                          <a:lnTo>
                            <a:pt x="56" y="136"/>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62" name="Freeform 38"/>
                    <p:cNvSpPr>
                      <a:spLocks/>
                    </p:cNvSpPr>
                    <p:nvPr/>
                  </p:nvSpPr>
                  <p:spPr bwMode="auto">
                    <a:xfrm>
                      <a:off x="5248" y="3217"/>
                      <a:ext cx="211" cy="306"/>
                    </a:xfrm>
                    <a:custGeom>
                      <a:avLst/>
                      <a:gdLst/>
                      <a:ahLst/>
                      <a:cxnLst>
                        <a:cxn ang="0">
                          <a:pos x="1" y="272"/>
                        </a:cxn>
                        <a:cxn ang="0">
                          <a:pos x="4" y="268"/>
                        </a:cxn>
                        <a:cxn ang="0">
                          <a:pos x="35" y="288"/>
                        </a:cxn>
                        <a:cxn ang="0">
                          <a:pos x="58" y="234"/>
                        </a:cxn>
                        <a:cxn ang="0">
                          <a:pos x="59" y="218"/>
                        </a:cxn>
                        <a:cxn ang="0">
                          <a:pos x="20" y="230"/>
                        </a:cxn>
                        <a:cxn ang="0">
                          <a:pos x="15" y="204"/>
                        </a:cxn>
                        <a:cxn ang="0">
                          <a:pos x="35" y="199"/>
                        </a:cxn>
                        <a:cxn ang="0">
                          <a:pos x="68" y="185"/>
                        </a:cxn>
                        <a:cxn ang="0">
                          <a:pos x="83" y="143"/>
                        </a:cxn>
                        <a:cxn ang="0">
                          <a:pos x="98" y="109"/>
                        </a:cxn>
                        <a:cxn ang="0">
                          <a:pos x="129" y="55"/>
                        </a:cxn>
                        <a:cxn ang="0">
                          <a:pos x="182" y="2"/>
                        </a:cxn>
                        <a:cxn ang="0">
                          <a:pos x="200" y="2"/>
                        </a:cxn>
                        <a:cxn ang="0">
                          <a:pos x="207" y="26"/>
                        </a:cxn>
                        <a:cxn ang="0">
                          <a:pos x="210" y="65"/>
                        </a:cxn>
                        <a:cxn ang="0">
                          <a:pos x="207" y="91"/>
                        </a:cxn>
                        <a:cxn ang="0">
                          <a:pos x="199" y="127"/>
                        </a:cxn>
                        <a:cxn ang="0">
                          <a:pos x="190" y="144"/>
                        </a:cxn>
                        <a:cxn ang="0">
                          <a:pos x="162" y="175"/>
                        </a:cxn>
                        <a:cxn ang="0">
                          <a:pos x="95" y="229"/>
                        </a:cxn>
                        <a:cxn ang="0">
                          <a:pos x="92" y="214"/>
                        </a:cxn>
                        <a:cxn ang="0">
                          <a:pos x="138" y="175"/>
                        </a:cxn>
                        <a:cxn ang="0">
                          <a:pos x="165" y="154"/>
                        </a:cxn>
                        <a:cxn ang="0">
                          <a:pos x="182" y="121"/>
                        </a:cxn>
                        <a:cxn ang="0">
                          <a:pos x="191" y="89"/>
                        </a:cxn>
                        <a:cxn ang="0">
                          <a:pos x="195" y="53"/>
                        </a:cxn>
                        <a:cxn ang="0">
                          <a:pos x="195" y="18"/>
                        </a:cxn>
                        <a:cxn ang="0">
                          <a:pos x="186" y="18"/>
                        </a:cxn>
                        <a:cxn ang="0">
                          <a:pos x="150" y="60"/>
                        </a:cxn>
                        <a:cxn ang="0">
                          <a:pos x="149" y="92"/>
                        </a:cxn>
                        <a:cxn ang="0">
                          <a:pos x="175" y="71"/>
                        </a:cxn>
                        <a:cxn ang="0">
                          <a:pos x="177" y="79"/>
                        </a:cxn>
                        <a:cxn ang="0">
                          <a:pos x="143" y="105"/>
                        </a:cxn>
                        <a:cxn ang="0">
                          <a:pos x="132" y="106"/>
                        </a:cxn>
                        <a:cxn ang="0">
                          <a:pos x="135" y="88"/>
                        </a:cxn>
                        <a:cxn ang="0">
                          <a:pos x="98" y="163"/>
                        </a:cxn>
                        <a:cxn ang="0">
                          <a:pos x="85" y="197"/>
                        </a:cxn>
                        <a:cxn ang="0">
                          <a:pos x="80" y="212"/>
                        </a:cxn>
                        <a:cxn ang="0">
                          <a:pos x="80" y="230"/>
                        </a:cxn>
                        <a:cxn ang="0">
                          <a:pos x="63" y="280"/>
                        </a:cxn>
                        <a:cxn ang="0">
                          <a:pos x="49" y="305"/>
                        </a:cxn>
                      </a:cxnLst>
                      <a:rect l="0" t="0" r="r" b="b"/>
                      <a:pathLst>
                        <a:path w="211" h="306">
                          <a:moveTo>
                            <a:pt x="33" y="297"/>
                          </a:moveTo>
                          <a:lnTo>
                            <a:pt x="4" y="275"/>
                          </a:lnTo>
                          <a:lnTo>
                            <a:pt x="1" y="272"/>
                          </a:lnTo>
                          <a:lnTo>
                            <a:pt x="0" y="271"/>
                          </a:lnTo>
                          <a:lnTo>
                            <a:pt x="2" y="270"/>
                          </a:lnTo>
                          <a:lnTo>
                            <a:pt x="4" y="268"/>
                          </a:lnTo>
                          <a:lnTo>
                            <a:pt x="19" y="276"/>
                          </a:lnTo>
                          <a:lnTo>
                            <a:pt x="25" y="282"/>
                          </a:lnTo>
                          <a:lnTo>
                            <a:pt x="35" y="288"/>
                          </a:lnTo>
                          <a:lnTo>
                            <a:pt x="44" y="269"/>
                          </a:lnTo>
                          <a:lnTo>
                            <a:pt x="48" y="254"/>
                          </a:lnTo>
                          <a:lnTo>
                            <a:pt x="58" y="234"/>
                          </a:lnTo>
                          <a:lnTo>
                            <a:pt x="64" y="225"/>
                          </a:lnTo>
                          <a:lnTo>
                            <a:pt x="63" y="220"/>
                          </a:lnTo>
                          <a:lnTo>
                            <a:pt x="59" y="218"/>
                          </a:lnTo>
                          <a:lnTo>
                            <a:pt x="52" y="220"/>
                          </a:lnTo>
                          <a:lnTo>
                            <a:pt x="22" y="230"/>
                          </a:lnTo>
                          <a:lnTo>
                            <a:pt x="20" y="230"/>
                          </a:lnTo>
                          <a:lnTo>
                            <a:pt x="12" y="209"/>
                          </a:lnTo>
                          <a:lnTo>
                            <a:pt x="10" y="207"/>
                          </a:lnTo>
                          <a:lnTo>
                            <a:pt x="15" y="204"/>
                          </a:lnTo>
                          <a:lnTo>
                            <a:pt x="25" y="202"/>
                          </a:lnTo>
                          <a:lnTo>
                            <a:pt x="28" y="200"/>
                          </a:lnTo>
                          <a:lnTo>
                            <a:pt x="35" y="199"/>
                          </a:lnTo>
                          <a:lnTo>
                            <a:pt x="46" y="194"/>
                          </a:lnTo>
                          <a:lnTo>
                            <a:pt x="66" y="189"/>
                          </a:lnTo>
                          <a:lnTo>
                            <a:pt x="68" y="185"/>
                          </a:lnTo>
                          <a:lnTo>
                            <a:pt x="72" y="174"/>
                          </a:lnTo>
                          <a:lnTo>
                            <a:pt x="81" y="149"/>
                          </a:lnTo>
                          <a:lnTo>
                            <a:pt x="83" y="143"/>
                          </a:lnTo>
                          <a:lnTo>
                            <a:pt x="88" y="131"/>
                          </a:lnTo>
                          <a:lnTo>
                            <a:pt x="88" y="129"/>
                          </a:lnTo>
                          <a:lnTo>
                            <a:pt x="98" y="109"/>
                          </a:lnTo>
                          <a:lnTo>
                            <a:pt x="103" y="96"/>
                          </a:lnTo>
                          <a:lnTo>
                            <a:pt x="113" y="77"/>
                          </a:lnTo>
                          <a:lnTo>
                            <a:pt x="129" y="55"/>
                          </a:lnTo>
                          <a:lnTo>
                            <a:pt x="156" y="22"/>
                          </a:lnTo>
                          <a:lnTo>
                            <a:pt x="173" y="5"/>
                          </a:lnTo>
                          <a:lnTo>
                            <a:pt x="182" y="2"/>
                          </a:lnTo>
                          <a:lnTo>
                            <a:pt x="186" y="0"/>
                          </a:lnTo>
                          <a:lnTo>
                            <a:pt x="198" y="0"/>
                          </a:lnTo>
                          <a:lnTo>
                            <a:pt x="200" y="2"/>
                          </a:lnTo>
                          <a:lnTo>
                            <a:pt x="203" y="6"/>
                          </a:lnTo>
                          <a:lnTo>
                            <a:pt x="207" y="17"/>
                          </a:lnTo>
                          <a:lnTo>
                            <a:pt x="207" y="26"/>
                          </a:lnTo>
                          <a:lnTo>
                            <a:pt x="209" y="35"/>
                          </a:lnTo>
                          <a:lnTo>
                            <a:pt x="209" y="53"/>
                          </a:lnTo>
                          <a:lnTo>
                            <a:pt x="210" y="65"/>
                          </a:lnTo>
                          <a:lnTo>
                            <a:pt x="209" y="67"/>
                          </a:lnTo>
                          <a:lnTo>
                            <a:pt x="210" y="73"/>
                          </a:lnTo>
                          <a:lnTo>
                            <a:pt x="207" y="91"/>
                          </a:lnTo>
                          <a:lnTo>
                            <a:pt x="207" y="98"/>
                          </a:lnTo>
                          <a:lnTo>
                            <a:pt x="202" y="107"/>
                          </a:lnTo>
                          <a:lnTo>
                            <a:pt x="199" y="127"/>
                          </a:lnTo>
                          <a:lnTo>
                            <a:pt x="194" y="136"/>
                          </a:lnTo>
                          <a:lnTo>
                            <a:pt x="193" y="141"/>
                          </a:lnTo>
                          <a:lnTo>
                            <a:pt x="190" y="144"/>
                          </a:lnTo>
                          <a:lnTo>
                            <a:pt x="191" y="146"/>
                          </a:lnTo>
                          <a:lnTo>
                            <a:pt x="168" y="171"/>
                          </a:lnTo>
                          <a:lnTo>
                            <a:pt x="162" y="175"/>
                          </a:lnTo>
                          <a:lnTo>
                            <a:pt x="157" y="181"/>
                          </a:lnTo>
                          <a:lnTo>
                            <a:pt x="116" y="212"/>
                          </a:lnTo>
                          <a:lnTo>
                            <a:pt x="95" y="229"/>
                          </a:lnTo>
                          <a:lnTo>
                            <a:pt x="93" y="231"/>
                          </a:lnTo>
                          <a:lnTo>
                            <a:pt x="91" y="227"/>
                          </a:lnTo>
                          <a:lnTo>
                            <a:pt x="92" y="214"/>
                          </a:lnTo>
                          <a:lnTo>
                            <a:pt x="95" y="208"/>
                          </a:lnTo>
                          <a:lnTo>
                            <a:pt x="125" y="184"/>
                          </a:lnTo>
                          <a:lnTo>
                            <a:pt x="138" y="175"/>
                          </a:lnTo>
                          <a:lnTo>
                            <a:pt x="145" y="170"/>
                          </a:lnTo>
                          <a:lnTo>
                            <a:pt x="155" y="163"/>
                          </a:lnTo>
                          <a:lnTo>
                            <a:pt x="165" y="154"/>
                          </a:lnTo>
                          <a:lnTo>
                            <a:pt x="167" y="149"/>
                          </a:lnTo>
                          <a:lnTo>
                            <a:pt x="171" y="147"/>
                          </a:lnTo>
                          <a:lnTo>
                            <a:pt x="182" y="121"/>
                          </a:lnTo>
                          <a:lnTo>
                            <a:pt x="189" y="96"/>
                          </a:lnTo>
                          <a:lnTo>
                            <a:pt x="187" y="94"/>
                          </a:lnTo>
                          <a:lnTo>
                            <a:pt x="191" y="89"/>
                          </a:lnTo>
                          <a:lnTo>
                            <a:pt x="191" y="78"/>
                          </a:lnTo>
                          <a:lnTo>
                            <a:pt x="194" y="63"/>
                          </a:lnTo>
                          <a:lnTo>
                            <a:pt x="195" y="53"/>
                          </a:lnTo>
                          <a:lnTo>
                            <a:pt x="195" y="36"/>
                          </a:lnTo>
                          <a:lnTo>
                            <a:pt x="194" y="24"/>
                          </a:lnTo>
                          <a:lnTo>
                            <a:pt x="195" y="18"/>
                          </a:lnTo>
                          <a:lnTo>
                            <a:pt x="195" y="16"/>
                          </a:lnTo>
                          <a:lnTo>
                            <a:pt x="192" y="15"/>
                          </a:lnTo>
                          <a:lnTo>
                            <a:pt x="186" y="18"/>
                          </a:lnTo>
                          <a:lnTo>
                            <a:pt x="169" y="35"/>
                          </a:lnTo>
                          <a:lnTo>
                            <a:pt x="153" y="55"/>
                          </a:lnTo>
                          <a:lnTo>
                            <a:pt x="150" y="60"/>
                          </a:lnTo>
                          <a:lnTo>
                            <a:pt x="154" y="74"/>
                          </a:lnTo>
                          <a:lnTo>
                            <a:pt x="152" y="81"/>
                          </a:lnTo>
                          <a:lnTo>
                            <a:pt x="149" y="92"/>
                          </a:lnTo>
                          <a:lnTo>
                            <a:pt x="155" y="91"/>
                          </a:lnTo>
                          <a:lnTo>
                            <a:pt x="171" y="76"/>
                          </a:lnTo>
                          <a:lnTo>
                            <a:pt x="175" y="71"/>
                          </a:lnTo>
                          <a:lnTo>
                            <a:pt x="182" y="66"/>
                          </a:lnTo>
                          <a:lnTo>
                            <a:pt x="180" y="77"/>
                          </a:lnTo>
                          <a:lnTo>
                            <a:pt x="177" y="79"/>
                          </a:lnTo>
                          <a:lnTo>
                            <a:pt x="180" y="83"/>
                          </a:lnTo>
                          <a:lnTo>
                            <a:pt x="150" y="102"/>
                          </a:lnTo>
                          <a:lnTo>
                            <a:pt x="143" y="105"/>
                          </a:lnTo>
                          <a:lnTo>
                            <a:pt x="139" y="108"/>
                          </a:lnTo>
                          <a:lnTo>
                            <a:pt x="136" y="109"/>
                          </a:lnTo>
                          <a:lnTo>
                            <a:pt x="132" y="106"/>
                          </a:lnTo>
                          <a:lnTo>
                            <a:pt x="132" y="103"/>
                          </a:lnTo>
                          <a:lnTo>
                            <a:pt x="135" y="96"/>
                          </a:lnTo>
                          <a:lnTo>
                            <a:pt x="135" y="88"/>
                          </a:lnTo>
                          <a:lnTo>
                            <a:pt x="132" y="87"/>
                          </a:lnTo>
                          <a:lnTo>
                            <a:pt x="125" y="98"/>
                          </a:lnTo>
                          <a:lnTo>
                            <a:pt x="98" y="163"/>
                          </a:lnTo>
                          <a:lnTo>
                            <a:pt x="94" y="176"/>
                          </a:lnTo>
                          <a:lnTo>
                            <a:pt x="88" y="188"/>
                          </a:lnTo>
                          <a:lnTo>
                            <a:pt x="85" y="197"/>
                          </a:lnTo>
                          <a:lnTo>
                            <a:pt x="82" y="205"/>
                          </a:lnTo>
                          <a:lnTo>
                            <a:pt x="82" y="210"/>
                          </a:lnTo>
                          <a:lnTo>
                            <a:pt x="80" y="212"/>
                          </a:lnTo>
                          <a:lnTo>
                            <a:pt x="81" y="215"/>
                          </a:lnTo>
                          <a:lnTo>
                            <a:pt x="79" y="219"/>
                          </a:lnTo>
                          <a:lnTo>
                            <a:pt x="80" y="230"/>
                          </a:lnTo>
                          <a:lnTo>
                            <a:pt x="82" y="237"/>
                          </a:lnTo>
                          <a:lnTo>
                            <a:pt x="66" y="267"/>
                          </a:lnTo>
                          <a:lnTo>
                            <a:pt x="63" y="280"/>
                          </a:lnTo>
                          <a:lnTo>
                            <a:pt x="53" y="294"/>
                          </a:lnTo>
                          <a:lnTo>
                            <a:pt x="53" y="301"/>
                          </a:lnTo>
                          <a:lnTo>
                            <a:pt x="49" y="305"/>
                          </a:lnTo>
                          <a:lnTo>
                            <a:pt x="42" y="304"/>
                          </a:lnTo>
                          <a:lnTo>
                            <a:pt x="33" y="297"/>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63" name="Freeform 39"/>
                    <p:cNvSpPr>
                      <a:spLocks/>
                    </p:cNvSpPr>
                    <p:nvPr/>
                  </p:nvSpPr>
                  <p:spPr bwMode="auto">
                    <a:xfrm>
                      <a:off x="5584" y="3381"/>
                      <a:ext cx="72" cy="49"/>
                    </a:xfrm>
                    <a:custGeom>
                      <a:avLst/>
                      <a:gdLst/>
                      <a:ahLst/>
                      <a:cxnLst>
                        <a:cxn ang="0">
                          <a:pos x="1" y="44"/>
                        </a:cxn>
                        <a:cxn ang="0">
                          <a:pos x="0" y="40"/>
                        </a:cxn>
                        <a:cxn ang="0">
                          <a:pos x="2" y="36"/>
                        </a:cxn>
                        <a:cxn ang="0">
                          <a:pos x="6" y="24"/>
                        </a:cxn>
                        <a:cxn ang="0">
                          <a:pos x="7" y="15"/>
                        </a:cxn>
                        <a:cxn ang="0">
                          <a:pos x="6" y="10"/>
                        </a:cxn>
                        <a:cxn ang="0">
                          <a:pos x="18" y="1"/>
                        </a:cxn>
                        <a:cxn ang="0">
                          <a:pos x="19" y="0"/>
                        </a:cxn>
                        <a:cxn ang="0">
                          <a:pos x="21" y="6"/>
                        </a:cxn>
                        <a:cxn ang="0">
                          <a:pos x="17" y="34"/>
                        </a:cxn>
                        <a:cxn ang="0">
                          <a:pos x="13" y="40"/>
                        </a:cxn>
                        <a:cxn ang="0">
                          <a:pos x="13" y="41"/>
                        </a:cxn>
                        <a:cxn ang="0">
                          <a:pos x="16" y="42"/>
                        </a:cxn>
                        <a:cxn ang="0">
                          <a:pos x="63" y="13"/>
                        </a:cxn>
                        <a:cxn ang="0">
                          <a:pos x="71" y="9"/>
                        </a:cxn>
                        <a:cxn ang="0">
                          <a:pos x="70" y="20"/>
                        </a:cxn>
                        <a:cxn ang="0">
                          <a:pos x="40" y="36"/>
                        </a:cxn>
                        <a:cxn ang="0">
                          <a:pos x="26" y="44"/>
                        </a:cxn>
                        <a:cxn ang="0">
                          <a:pos x="19" y="48"/>
                        </a:cxn>
                        <a:cxn ang="0">
                          <a:pos x="13" y="48"/>
                        </a:cxn>
                        <a:cxn ang="0">
                          <a:pos x="1" y="44"/>
                        </a:cxn>
                      </a:cxnLst>
                      <a:rect l="0" t="0" r="r" b="b"/>
                      <a:pathLst>
                        <a:path w="72" h="49">
                          <a:moveTo>
                            <a:pt x="1" y="44"/>
                          </a:moveTo>
                          <a:lnTo>
                            <a:pt x="0" y="40"/>
                          </a:lnTo>
                          <a:lnTo>
                            <a:pt x="2" y="36"/>
                          </a:lnTo>
                          <a:lnTo>
                            <a:pt x="6" y="24"/>
                          </a:lnTo>
                          <a:lnTo>
                            <a:pt x="7" y="15"/>
                          </a:lnTo>
                          <a:lnTo>
                            <a:pt x="6" y="10"/>
                          </a:lnTo>
                          <a:lnTo>
                            <a:pt x="18" y="1"/>
                          </a:lnTo>
                          <a:lnTo>
                            <a:pt x="19" y="0"/>
                          </a:lnTo>
                          <a:lnTo>
                            <a:pt x="21" y="6"/>
                          </a:lnTo>
                          <a:lnTo>
                            <a:pt x="17" y="34"/>
                          </a:lnTo>
                          <a:lnTo>
                            <a:pt x="13" y="40"/>
                          </a:lnTo>
                          <a:lnTo>
                            <a:pt x="13" y="41"/>
                          </a:lnTo>
                          <a:lnTo>
                            <a:pt x="16" y="42"/>
                          </a:lnTo>
                          <a:lnTo>
                            <a:pt x="63" y="13"/>
                          </a:lnTo>
                          <a:lnTo>
                            <a:pt x="71" y="9"/>
                          </a:lnTo>
                          <a:lnTo>
                            <a:pt x="70" y="20"/>
                          </a:lnTo>
                          <a:lnTo>
                            <a:pt x="40" y="36"/>
                          </a:lnTo>
                          <a:lnTo>
                            <a:pt x="26" y="44"/>
                          </a:lnTo>
                          <a:lnTo>
                            <a:pt x="19" y="48"/>
                          </a:lnTo>
                          <a:lnTo>
                            <a:pt x="13" y="48"/>
                          </a:lnTo>
                          <a:lnTo>
                            <a:pt x="1" y="44"/>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64" name="Freeform 40"/>
                    <p:cNvSpPr>
                      <a:spLocks/>
                    </p:cNvSpPr>
                    <p:nvPr/>
                  </p:nvSpPr>
                  <p:spPr bwMode="auto">
                    <a:xfrm>
                      <a:off x="5176" y="3438"/>
                      <a:ext cx="29" cy="19"/>
                    </a:xfrm>
                    <a:custGeom>
                      <a:avLst/>
                      <a:gdLst/>
                      <a:ahLst/>
                      <a:cxnLst>
                        <a:cxn ang="0">
                          <a:pos x="2" y="14"/>
                        </a:cxn>
                        <a:cxn ang="0">
                          <a:pos x="0" y="7"/>
                        </a:cxn>
                        <a:cxn ang="0">
                          <a:pos x="2" y="3"/>
                        </a:cxn>
                        <a:cxn ang="0">
                          <a:pos x="8" y="0"/>
                        </a:cxn>
                        <a:cxn ang="0">
                          <a:pos x="14" y="0"/>
                        </a:cxn>
                        <a:cxn ang="0">
                          <a:pos x="23" y="2"/>
                        </a:cxn>
                        <a:cxn ang="0">
                          <a:pos x="28" y="4"/>
                        </a:cxn>
                        <a:cxn ang="0">
                          <a:pos x="27" y="12"/>
                        </a:cxn>
                        <a:cxn ang="0">
                          <a:pos x="22" y="16"/>
                        </a:cxn>
                        <a:cxn ang="0">
                          <a:pos x="20" y="17"/>
                        </a:cxn>
                        <a:cxn ang="0">
                          <a:pos x="10" y="18"/>
                        </a:cxn>
                        <a:cxn ang="0">
                          <a:pos x="2" y="14"/>
                        </a:cxn>
                      </a:cxnLst>
                      <a:rect l="0" t="0" r="r" b="b"/>
                      <a:pathLst>
                        <a:path w="29" h="19">
                          <a:moveTo>
                            <a:pt x="2" y="14"/>
                          </a:moveTo>
                          <a:lnTo>
                            <a:pt x="0" y="7"/>
                          </a:lnTo>
                          <a:lnTo>
                            <a:pt x="2" y="3"/>
                          </a:lnTo>
                          <a:lnTo>
                            <a:pt x="8" y="0"/>
                          </a:lnTo>
                          <a:lnTo>
                            <a:pt x="14" y="0"/>
                          </a:lnTo>
                          <a:lnTo>
                            <a:pt x="23" y="2"/>
                          </a:lnTo>
                          <a:lnTo>
                            <a:pt x="28" y="4"/>
                          </a:lnTo>
                          <a:lnTo>
                            <a:pt x="27" y="12"/>
                          </a:lnTo>
                          <a:lnTo>
                            <a:pt x="22" y="16"/>
                          </a:lnTo>
                          <a:lnTo>
                            <a:pt x="20" y="17"/>
                          </a:lnTo>
                          <a:lnTo>
                            <a:pt x="10" y="18"/>
                          </a:lnTo>
                          <a:lnTo>
                            <a:pt x="2" y="14"/>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65" name="Freeform 41"/>
                    <p:cNvSpPr>
                      <a:spLocks/>
                    </p:cNvSpPr>
                    <p:nvPr/>
                  </p:nvSpPr>
                  <p:spPr bwMode="auto">
                    <a:xfrm>
                      <a:off x="5518" y="3066"/>
                      <a:ext cx="220" cy="329"/>
                    </a:xfrm>
                    <a:custGeom>
                      <a:avLst/>
                      <a:gdLst/>
                      <a:ahLst/>
                      <a:cxnLst>
                        <a:cxn ang="0">
                          <a:pos x="6" y="309"/>
                        </a:cxn>
                        <a:cxn ang="0">
                          <a:pos x="10" y="290"/>
                        </a:cxn>
                        <a:cxn ang="0">
                          <a:pos x="22" y="250"/>
                        </a:cxn>
                        <a:cxn ang="0">
                          <a:pos x="30" y="225"/>
                        </a:cxn>
                        <a:cxn ang="0">
                          <a:pos x="35" y="203"/>
                        </a:cxn>
                        <a:cxn ang="0">
                          <a:pos x="38" y="191"/>
                        </a:cxn>
                        <a:cxn ang="0">
                          <a:pos x="39" y="178"/>
                        </a:cxn>
                        <a:cxn ang="0">
                          <a:pos x="46" y="150"/>
                        </a:cxn>
                        <a:cxn ang="0">
                          <a:pos x="51" y="127"/>
                        </a:cxn>
                        <a:cxn ang="0">
                          <a:pos x="58" y="109"/>
                        </a:cxn>
                        <a:cxn ang="0">
                          <a:pos x="63" y="99"/>
                        </a:cxn>
                        <a:cxn ang="0">
                          <a:pos x="85" y="105"/>
                        </a:cxn>
                        <a:cxn ang="0">
                          <a:pos x="90" y="109"/>
                        </a:cxn>
                        <a:cxn ang="0">
                          <a:pos x="112" y="109"/>
                        </a:cxn>
                        <a:cxn ang="0">
                          <a:pos x="146" y="91"/>
                        </a:cxn>
                        <a:cxn ang="0">
                          <a:pos x="174" y="73"/>
                        </a:cxn>
                        <a:cxn ang="0">
                          <a:pos x="189" y="73"/>
                        </a:cxn>
                        <a:cxn ang="0">
                          <a:pos x="194" y="63"/>
                        </a:cxn>
                        <a:cxn ang="0">
                          <a:pos x="198" y="47"/>
                        </a:cxn>
                        <a:cxn ang="0">
                          <a:pos x="181" y="23"/>
                        </a:cxn>
                        <a:cxn ang="0">
                          <a:pos x="158" y="11"/>
                        </a:cxn>
                        <a:cxn ang="0">
                          <a:pos x="147" y="8"/>
                        </a:cxn>
                        <a:cxn ang="0">
                          <a:pos x="154" y="0"/>
                        </a:cxn>
                        <a:cxn ang="0">
                          <a:pos x="186" y="9"/>
                        </a:cxn>
                        <a:cxn ang="0">
                          <a:pos x="216" y="35"/>
                        </a:cxn>
                        <a:cxn ang="0">
                          <a:pos x="216" y="63"/>
                        </a:cxn>
                        <a:cxn ang="0">
                          <a:pos x="203" y="76"/>
                        </a:cxn>
                        <a:cxn ang="0">
                          <a:pos x="186" y="84"/>
                        </a:cxn>
                        <a:cxn ang="0">
                          <a:pos x="117" y="122"/>
                        </a:cxn>
                        <a:cxn ang="0">
                          <a:pos x="92" y="125"/>
                        </a:cxn>
                        <a:cxn ang="0">
                          <a:pos x="81" y="123"/>
                        </a:cxn>
                        <a:cxn ang="0">
                          <a:pos x="73" y="122"/>
                        </a:cxn>
                        <a:cxn ang="0">
                          <a:pos x="68" y="141"/>
                        </a:cxn>
                        <a:cxn ang="0">
                          <a:pos x="65" y="162"/>
                        </a:cxn>
                        <a:cxn ang="0">
                          <a:pos x="57" y="199"/>
                        </a:cxn>
                        <a:cxn ang="0">
                          <a:pos x="49" y="232"/>
                        </a:cxn>
                        <a:cxn ang="0">
                          <a:pos x="30" y="303"/>
                        </a:cxn>
                        <a:cxn ang="0">
                          <a:pos x="6" y="328"/>
                        </a:cxn>
                        <a:cxn ang="0">
                          <a:pos x="0" y="326"/>
                        </a:cxn>
                      </a:cxnLst>
                      <a:rect l="0" t="0" r="r" b="b"/>
                      <a:pathLst>
                        <a:path w="220" h="329">
                          <a:moveTo>
                            <a:pt x="0" y="326"/>
                          </a:moveTo>
                          <a:lnTo>
                            <a:pt x="6" y="309"/>
                          </a:lnTo>
                          <a:lnTo>
                            <a:pt x="8" y="301"/>
                          </a:lnTo>
                          <a:lnTo>
                            <a:pt x="10" y="290"/>
                          </a:lnTo>
                          <a:lnTo>
                            <a:pt x="16" y="278"/>
                          </a:lnTo>
                          <a:lnTo>
                            <a:pt x="22" y="250"/>
                          </a:lnTo>
                          <a:lnTo>
                            <a:pt x="27" y="236"/>
                          </a:lnTo>
                          <a:lnTo>
                            <a:pt x="30" y="225"/>
                          </a:lnTo>
                          <a:lnTo>
                            <a:pt x="36" y="206"/>
                          </a:lnTo>
                          <a:lnTo>
                            <a:pt x="35" y="203"/>
                          </a:lnTo>
                          <a:lnTo>
                            <a:pt x="38" y="199"/>
                          </a:lnTo>
                          <a:lnTo>
                            <a:pt x="38" y="191"/>
                          </a:lnTo>
                          <a:lnTo>
                            <a:pt x="40" y="184"/>
                          </a:lnTo>
                          <a:lnTo>
                            <a:pt x="39" y="178"/>
                          </a:lnTo>
                          <a:lnTo>
                            <a:pt x="47" y="155"/>
                          </a:lnTo>
                          <a:lnTo>
                            <a:pt x="46" y="150"/>
                          </a:lnTo>
                          <a:lnTo>
                            <a:pt x="51" y="135"/>
                          </a:lnTo>
                          <a:lnTo>
                            <a:pt x="51" y="127"/>
                          </a:lnTo>
                          <a:lnTo>
                            <a:pt x="54" y="116"/>
                          </a:lnTo>
                          <a:lnTo>
                            <a:pt x="58" y="109"/>
                          </a:lnTo>
                          <a:lnTo>
                            <a:pt x="59" y="102"/>
                          </a:lnTo>
                          <a:lnTo>
                            <a:pt x="63" y="99"/>
                          </a:lnTo>
                          <a:lnTo>
                            <a:pt x="77" y="97"/>
                          </a:lnTo>
                          <a:lnTo>
                            <a:pt x="85" y="105"/>
                          </a:lnTo>
                          <a:lnTo>
                            <a:pt x="88" y="106"/>
                          </a:lnTo>
                          <a:lnTo>
                            <a:pt x="90" y="109"/>
                          </a:lnTo>
                          <a:lnTo>
                            <a:pt x="94" y="112"/>
                          </a:lnTo>
                          <a:lnTo>
                            <a:pt x="112" y="109"/>
                          </a:lnTo>
                          <a:lnTo>
                            <a:pt x="125" y="103"/>
                          </a:lnTo>
                          <a:lnTo>
                            <a:pt x="146" y="91"/>
                          </a:lnTo>
                          <a:lnTo>
                            <a:pt x="168" y="75"/>
                          </a:lnTo>
                          <a:lnTo>
                            <a:pt x="174" y="73"/>
                          </a:lnTo>
                          <a:lnTo>
                            <a:pt x="187" y="73"/>
                          </a:lnTo>
                          <a:lnTo>
                            <a:pt x="189" y="73"/>
                          </a:lnTo>
                          <a:lnTo>
                            <a:pt x="191" y="73"/>
                          </a:lnTo>
                          <a:lnTo>
                            <a:pt x="194" y="63"/>
                          </a:lnTo>
                          <a:lnTo>
                            <a:pt x="198" y="57"/>
                          </a:lnTo>
                          <a:lnTo>
                            <a:pt x="198" y="47"/>
                          </a:lnTo>
                          <a:lnTo>
                            <a:pt x="193" y="36"/>
                          </a:lnTo>
                          <a:lnTo>
                            <a:pt x="181" y="23"/>
                          </a:lnTo>
                          <a:lnTo>
                            <a:pt x="164" y="14"/>
                          </a:lnTo>
                          <a:lnTo>
                            <a:pt x="158" y="11"/>
                          </a:lnTo>
                          <a:lnTo>
                            <a:pt x="148" y="11"/>
                          </a:lnTo>
                          <a:lnTo>
                            <a:pt x="147" y="8"/>
                          </a:lnTo>
                          <a:lnTo>
                            <a:pt x="148" y="0"/>
                          </a:lnTo>
                          <a:lnTo>
                            <a:pt x="154" y="0"/>
                          </a:lnTo>
                          <a:lnTo>
                            <a:pt x="171" y="2"/>
                          </a:lnTo>
                          <a:lnTo>
                            <a:pt x="186" y="9"/>
                          </a:lnTo>
                          <a:lnTo>
                            <a:pt x="200" y="18"/>
                          </a:lnTo>
                          <a:lnTo>
                            <a:pt x="216" y="35"/>
                          </a:lnTo>
                          <a:lnTo>
                            <a:pt x="219" y="50"/>
                          </a:lnTo>
                          <a:lnTo>
                            <a:pt x="216" y="63"/>
                          </a:lnTo>
                          <a:lnTo>
                            <a:pt x="207" y="74"/>
                          </a:lnTo>
                          <a:lnTo>
                            <a:pt x="203" y="76"/>
                          </a:lnTo>
                          <a:lnTo>
                            <a:pt x="193" y="77"/>
                          </a:lnTo>
                          <a:lnTo>
                            <a:pt x="186" y="84"/>
                          </a:lnTo>
                          <a:lnTo>
                            <a:pt x="143" y="112"/>
                          </a:lnTo>
                          <a:lnTo>
                            <a:pt x="117" y="122"/>
                          </a:lnTo>
                          <a:lnTo>
                            <a:pt x="104" y="125"/>
                          </a:lnTo>
                          <a:lnTo>
                            <a:pt x="92" y="125"/>
                          </a:lnTo>
                          <a:lnTo>
                            <a:pt x="88" y="123"/>
                          </a:lnTo>
                          <a:lnTo>
                            <a:pt x="81" y="123"/>
                          </a:lnTo>
                          <a:lnTo>
                            <a:pt x="74" y="121"/>
                          </a:lnTo>
                          <a:lnTo>
                            <a:pt x="73" y="122"/>
                          </a:lnTo>
                          <a:lnTo>
                            <a:pt x="71" y="127"/>
                          </a:lnTo>
                          <a:lnTo>
                            <a:pt x="68" y="141"/>
                          </a:lnTo>
                          <a:lnTo>
                            <a:pt x="65" y="155"/>
                          </a:lnTo>
                          <a:lnTo>
                            <a:pt x="65" y="162"/>
                          </a:lnTo>
                          <a:lnTo>
                            <a:pt x="63" y="172"/>
                          </a:lnTo>
                          <a:lnTo>
                            <a:pt x="57" y="199"/>
                          </a:lnTo>
                          <a:lnTo>
                            <a:pt x="49" y="225"/>
                          </a:lnTo>
                          <a:lnTo>
                            <a:pt x="49" y="232"/>
                          </a:lnTo>
                          <a:lnTo>
                            <a:pt x="36" y="283"/>
                          </a:lnTo>
                          <a:lnTo>
                            <a:pt x="30" y="303"/>
                          </a:lnTo>
                          <a:lnTo>
                            <a:pt x="28" y="312"/>
                          </a:lnTo>
                          <a:lnTo>
                            <a:pt x="6" y="328"/>
                          </a:lnTo>
                          <a:lnTo>
                            <a:pt x="4" y="328"/>
                          </a:lnTo>
                          <a:lnTo>
                            <a:pt x="0" y="326"/>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66" name="Freeform 42"/>
                    <p:cNvSpPr>
                      <a:spLocks/>
                    </p:cNvSpPr>
                    <p:nvPr/>
                  </p:nvSpPr>
                  <p:spPr bwMode="auto">
                    <a:xfrm>
                      <a:off x="5444" y="3018"/>
                      <a:ext cx="254" cy="201"/>
                    </a:xfrm>
                    <a:custGeom>
                      <a:avLst/>
                      <a:gdLst/>
                      <a:ahLst/>
                      <a:cxnLst>
                        <a:cxn ang="0">
                          <a:pos x="0" y="189"/>
                        </a:cxn>
                        <a:cxn ang="0">
                          <a:pos x="72" y="101"/>
                        </a:cxn>
                        <a:cxn ang="0">
                          <a:pos x="66" y="94"/>
                        </a:cxn>
                        <a:cxn ang="0">
                          <a:pos x="63" y="69"/>
                        </a:cxn>
                        <a:cxn ang="0">
                          <a:pos x="63" y="59"/>
                        </a:cxn>
                        <a:cxn ang="0">
                          <a:pos x="70" y="47"/>
                        </a:cxn>
                        <a:cxn ang="0">
                          <a:pos x="83" y="47"/>
                        </a:cxn>
                        <a:cxn ang="0">
                          <a:pos x="80" y="77"/>
                        </a:cxn>
                        <a:cxn ang="0">
                          <a:pos x="80" y="85"/>
                        </a:cxn>
                        <a:cxn ang="0">
                          <a:pos x="92" y="76"/>
                        </a:cxn>
                        <a:cxn ang="0">
                          <a:pos x="91" y="60"/>
                        </a:cxn>
                        <a:cxn ang="0">
                          <a:pos x="103" y="63"/>
                        </a:cxn>
                        <a:cxn ang="0">
                          <a:pos x="138" y="36"/>
                        </a:cxn>
                        <a:cxn ang="0">
                          <a:pos x="179" y="0"/>
                        </a:cxn>
                        <a:cxn ang="0">
                          <a:pos x="194" y="1"/>
                        </a:cxn>
                        <a:cxn ang="0">
                          <a:pos x="200" y="9"/>
                        </a:cxn>
                        <a:cxn ang="0">
                          <a:pos x="211" y="33"/>
                        </a:cxn>
                        <a:cxn ang="0">
                          <a:pos x="214" y="43"/>
                        </a:cxn>
                        <a:cxn ang="0">
                          <a:pos x="212" y="49"/>
                        </a:cxn>
                        <a:cxn ang="0">
                          <a:pos x="203" y="89"/>
                        </a:cxn>
                        <a:cxn ang="0">
                          <a:pos x="243" y="103"/>
                        </a:cxn>
                        <a:cxn ang="0">
                          <a:pos x="251" y="104"/>
                        </a:cxn>
                        <a:cxn ang="0">
                          <a:pos x="250" y="112"/>
                        </a:cxn>
                        <a:cxn ang="0">
                          <a:pos x="251" y="115"/>
                        </a:cxn>
                        <a:cxn ang="0">
                          <a:pos x="198" y="102"/>
                        </a:cxn>
                        <a:cxn ang="0">
                          <a:pos x="166" y="130"/>
                        </a:cxn>
                        <a:cxn ang="0">
                          <a:pos x="157" y="137"/>
                        </a:cxn>
                        <a:cxn ang="0">
                          <a:pos x="153" y="130"/>
                        </a:cxn>
                        <a:cxn ang="0">
                          <a:pos x="187" y="97"/>
                        </a:cxn>
                        <a:cxn ang="0">
                          <a:pos x="192" y="81"/>
                        </a:cxn>
                        <a:cxn ang="0">
                          <a:pos x="196" y="37"/>
                        </a:cxn>
                        <a:cxn ang="0">
                          <a:pos x="190" y="20"/>
                        </a:cxn>
                        <a:cxn ang="0">
                          <a:pos x="179" y="16"/>
                        </a:cxn>
                        <a:cxn ang="0">
                          <a:pos x="153" y="37"/>
                        </a:cxn>
                        <a:cxn ang="0">
                          <a:pos x="151" y="40"/>
                        </a:cxn>
                        <a:cxn ang="0">
                          <a:pos x="169" y="42"/>
                        </a:cxn>
                        <a:cxn ang="0">
                          <a:pos x="183" y="32"/>
                        </a:cxn>
                        <a:cxn ang="0">
                          <a:pos x="170" y="50"/>
                        </a:cxn>
                        <a:cxn ang="0">
                          <a:pos x="160" y="46"/>
                        </a:cxn>
                        <a:cxn ang="0">
                          <a:pos x="160" y="62"/>
                        </a:cxn>
                        <a:cxn ang="0">
                          <a:pos x="160" y="104"/>
                        </a:cxn>
                        <a:cxn ang="0">
                          <a:pos x="151" y="116"/>
                        </a:cxn>
                        <a:cxn ang="0">
                          <a:pos x="146" y="107"/>
                        </a:cxn>
                        <a:cxn ang="0">
                          <a:pos x="148" y="80"/>
                        </a:cxn>
                        <a:cxn ang="0">
                          <a:pos x="143" y="59"/>
                        </a:cxn>
                        <a:cxn ang="0">
                          <a:pos x="115" y="80"/>
                        </a:cxn>
                        <a:cxn ang="0">
                          <a:pos x="17" y="200"/>
                        </a:cxn>
                        <a:cxn ang="0">
                          <a:pos x="3" y="190"/>
                        </a:cxn>
                      </a:cxnLst>
                      <a:rect l="0" t="0" r="r" b="b"/>
                      <a:pathLst>
                        <a:path w="254" h="201">
                          <a:moveTo>
                            <a:pt x="3" y="190"/>
                          </a:moveTo>
                          <a:lnTo>
                            <a:pt x="0" y="189"/>
                          </a:lnTo>
                          <a:lnTo>
                            <a:pt x="8" y="177"/>
                          </a:lnTo>
                          <a:lnTo>
                            <a:pt x="72" y="101"/>
                          </a:lnTo>
                          <a:lnTo>
                            <a:pt x="70" y="96"/>
                          </a:lnTo>
                          <a:lnTo>
                            <a:pt x="66" y="94"/>
                          </a:lnTo>
                          <a:lnTo>
                            <a:pt x="66" y="86"/>
                          </a:lnTo>
                          <a:lnTo>
                            <a:pt x="63" y="69"/>
                          </a:lnTo>
                          <a:lnTo>
                            <a:pt x="64" y="64"/>
                          </a:lnTo>
                          <a:lnTo>
                            <a:pt x="63" y="59"/>
                          </a:lnTo>
                          <a:lnTo>
                            <a:pt x="65" y="51"/>
                          </a:lnTo>
                          <a:lnTo>
                            <a:pt x="70" y="47"/>
                          </a:lnTo>
                          <a:lnTo>
                            <a:pt x="79" y="46"/>
                          </a:lnTo>
                          <a:lnTo>
                            <a:pt x="83" y="47"/>
                          </a:lnTo>
                          <a:lnTo>
                            <a:pt x="78" y="67"/>
                          </a:lnTo>
                          <a:lnTo>
                            <a:pt x="80" y="77"/>
                          </a:lnTo>
                          <a:lnTo>
                            <a:pt x="79" y="82"/>
                          </a:lnTo>
                          <a:lnTo>
                            <a:pt x="80" y="85"/>
                          </a:lnTo>
                          <a:lnTo>
                            <a:pt x="85" y="85"/>
                          </a:lnTo>
                          <a:lnTo>
                            <a:pt x="92" y="76"/>
                          </a:lnTo>
                          <a:lnTo>
                            <a:pt x="89" y="68"/>
                          </a:lnTo>
                          <a:lnTo>
                            <a:pt x="91" y="60"/>
                          </a:lnTo>
                          <a:lnTo>
                            <a:pt x="100" y="64"/>
                          </a:lnTo>
                          <a:lnTo>
                            <a:pt x="103" y="63"/>
                          </a:lnTo>
                          <a:lnTo>
                            <a:pt x="126" y="42"/>
                          </a:lnTo>
                          <a:lnTo>
                            <a:pt x="138" y="36"/>
                          </a:lnTo>
                          <a:lnTo>
                            <a:pt x="166" y="7"/>
                          </a:lnTo>
                          <a:lnTo>
                            <a:pt x="179" y="0"/>
                          </a:lnTo>
                          <a:lnTo>
                            <a:pt x="191" y="0"/>
                          </a:lnTo>
                          <a:lnTo>
                            <a:pt x="194" y="1"/>
                          </a:lnTo>
                          <a:lnTo>
                            <a:pt x="197" y="2"/>
                          </a:lnTo>
                          <a:lnTo>
                            <a:pt x="200" y="9"/>
                          </a:lnTo>
                          <a:lnTo>
                            <a:pt x="205" y="14"/>
                          </a:lnTo>
                          <a:lnTo>
                            <a:pt x="211" y="33"/>
                          </a:lnTo>
                          <a:lnTo>
                            <a:pt x="211" y="38"/>
                          </a:lnTo>
                          <a:lnTo>
                            <a:pt x="214" y="43"/>
                          </a:lnTo>
                          <a:lnTo>
                            <a:pt x="211" y="45"/>
                          </a:lnTo>
                          <a:lnTo>
                            <a:pt x="212" y="49"/>
                          </a:lnTo>
                          <a:lnTo>
                            <a:pt x="210" y="63"/>
                          </a:lnTo>
                          <a:lnTo>
                            <a:pt x="203" y="89"/>
                          </a:lnTo>
                          <a:lnTo>
                            <a:pt x="205" y="92"/>
                          </a:lnTo>
                          <a:lnTo>
                            <a:pt x="243" y="103"/>
                          </a:lnTo>
                          <a:lnTo>
                            <a:pt x="247" y="105"/>
                          </a:lnTo>
                          <a:lnTo>
                            <a:pt x="251" y="104"/>
                          </a:lnTo>
                          <a:lnTo>
                            <a:pt x="253" y="106"/>
                          </a:lnTo>
                          <a:lnTo>
                            <a:pt x="250" y="112"/>
                          </a:lnTo>
                          <a:lnTo>
                            <a:pt x="250" y="113"/>
                          </a:lnTo>
                          <a:lnTo>
                            <a:pt x="251" y="115"/>
                          </a:lnTo>
                          <a:lnTo>
                            <a:pt x="205" y="100"/>
                          </a:lnTo>
                          <a:lnTo>
                            <a:pt x="198" y="102"/>
                          </a:lnTo>
                          <a:lnTo>
                            <a:pt x="189" y="111"/>
                          </a:lnTo>
                          <a:lnTo>
                            <a:pt x="166" y="130"/>
                          </a:lnTo>
                          <a:lnTo>
                            <a:pt x="162" y="136"/>
                          </a:lnTo>
                          <a:lnTo>
                            <a:pt x="157" y="137"/>
                          </a:lnTo>
                          <a:lnTo>
                            <a:pt x="149" y="136"/>
                          </a:lnTo>
                          <a:lnTo>
                            <a:pt x="153" y="130"/>
                          </a:lnTo>
                          <a:lnTo>
                            <a:pt x="174" y="107"/>
                          </a:lnTo>
                          <a:lnTo>
                            <a:pt x="187" y="97"/>
                          </a:lnTo>
                          <a:lnTo>
                            <a:pt x="191" y="90"/>
                          </a:lnTo>
                          <a:lnTo>
                            <a:pt x="192" y="81"/>
                          </a:lnTo>
                          <a:lnTo>
                            <a:pt x="194" y="57"/>
                          </a:lnTo>
                          <a:lnTo>
                            <a:pt x="196" y="37"/>
                          </a:lnTo>
                          <a:lnTo>
                            <a:pt x="191" y="22"/>
                          </a:lnTo>
                          <a:lnTo>
                            <a:pt x="190" y="20"/>
                          </a:lnTo>
                          <a:lnTo>
                            <a:pt x="185" y="17"/>
                          </a:lnTo>
                          <a:lnTo>
                            <a:pt x="179" y="16"/>
                          </a:lnTo>
                          <a:lnTo>
                            <a:pt x="171" y="23"/>
                          </a:lnTo>
                          <a:lnTo>
                            <a:pt x="153" y="37"/>
                          </a:lnTo>
                          <a:lnTo>
                            <a:pt x="151" y="39"/>
                          </a:lnTo>
                          <a:lnTo>
                            <a:pt x="151" y="40"/>
                          </a:lnTo>
                          <a:lnTo>
                            <a:pt x="162" y="46"/>
                          </a:lnTo>
                          <a:lnTo>
                            <a:pt x="169" y="42"/>
                          </a:lnTo>
                          <a:lnTo>
                            <a:pt x="176" y="34"/>
                          </a:lnTo>
                          <a:lnTo>
                            <a:pt x="183" y="32"/>
                          </a:lnTo>
                          <a:lnTo>
                            <a:pt x="183" y="42"/>
                          </a:lnTo>
                          <a:lnTo>
                            <a:pt x="170" y="50"/>
                          </a:lnTo>
                          <a:lnTo>
                            <a:pt x="164" y="51"/>
                          </a:lnTo>
                          <a:lnTo>
                            <a:pt x="160" y="46"/>
                          </a:lnTo>
                          <a:lnTo>
                            <a:pt x="157" y="49"/>
                          </a:lnTo>
                          <a:lnTo>
                            <a:pt x="160" y="62"/>
                          </a:lnTo>
                          <a:lnTo>
                            <a:pt x="162" y="75"/>
                          </a:lnTo>
                          <a:lnTo>
                            <a:pt x="160" y="104"/>
                          </a:lnTo>
                          <a:lnTo>
                            <a:pt x="161" y="106"/>
                          </a:lnTo>
                          <a:lnTo>
                            <a:pt x="151" y="116"/>
                          </a:lnTo>
                          <a:lnTo>
                            <a:pt x="151" y="117"/>
                          </a:lnTo>
                          <a:lnTo>
                            <a:pt x="146" y="107"/>
                          </a:lnTo>
                          <a:lnTo>
                            <a:pt x="147" y="96"/>
                          </a:lnTo>
                          <a:lnTo>
                            <a:pt x="148" y="80"/>
                          </a:lnTo>
                          <a:lnTo>
                            <a:pt x="148" y="71"/>
                          </a:lnTo>
                          <a:lnTo>
                            <a:pt x="143" y="59"/>
                          </a:lnTo>
                          <a:lnTo>
                            <a:pt x="138" y="57"/>
                          </a:lnTo>
                          <a:lnTo>
                            <a:pt x="115" y="80"/>
                          </a:lnTo>
                          <a:lnTo>
                            <a:pt x="34" y="180"/>
                          </a:lnTo>
                          <a:lnTo>
                            <a:pt x="17" y="200"/>
                          </a:lnTo>
                          <a:lnTo>
                            <a:pt x="11" y="194"/>
                          </a:lnTo>
                          <a:lnTo>
                            <a:pt x="3" y="19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grpSp>
            </p:grpSp>
          </p:grpSp>
        </p:grpSp>
        <p:grpSp>
          <p:nvGrpSpPr>
            <p:cNvPr id="7" name="Group 43"/>
            <p:cNvGrpSpPr>
              <a:grpSpLocks/>
            </p:cNvGrpSpPr>
            <p:nvPr/>
          </p:nvGrpSpPr>
          <p:grpSpPr bwMode="auto">
            <a:xfrm>
              <a:off x="1440" y="1632"/>
              <a:ext cx="1920" cy="335"/>
              <a:chOff x="1440" y="1632"/>
              <a:chExt cx="1920" cy="335"/>
            </a:xfrm>
          </p:grpSpPr>
          <p:sp>
            <p:nvSpPr>
              <p:cNvPr id="77868" name="AutoShape 44"/>
              <p:cNvSpPr>
                <a:spLocks/>
              </p:cNvSpPr>
              <p:nvPr/>
            </p:nvSpPr>
            <p:spPr bwMode="auto">
              <a:xfrm rot="-5400000">
                <a:off x="2328" y="744"/>
                <a:ext cx="144" cy="1920"/>
              </a:xfrm>
              <a:prstGeom prst="leftBracket">
                <a:avLst>
                  <a:gd name="adj" fmla="val 111111"/>
                </a:avLst>
              </a:prstGeom>
              <a:noFill/>
              <a:ln w="38100">
                <a:solidFill>
                  <a:schemeClr val="accent1"/>
                </a:solidFill>
                <a:round/>
                <a:headEnd type="none" w="sm" len="sm"/>
                <a:tailEnd type="none" w="sm" len="sm"/>
              </a:ln>
              <a:effectLst/>
            </p:spPr>
            <p:txBody>
              <a:bodyPr wrap="none" anchor="ctr">
                <a:prstTxWarp prst="textNoShape">
                  <a:avLst/>
                </a:prstTxWarp>
              </a:bodyPr>
              <a:lstStyle/>
              <a:p>
                <a:endParaRPr lang="fr-FR"/>
              </a:p>
            </p:txBody>
          </p:sp>
          <p:sp>
            <p:nvSpPr>
              <p:cNvPr id="77869" name="Text Box 45"/>
              <p:cNvSpPr txBox="1">
                <a:spLocks noChangeArrowheads="1"/>
              </p:cNvSpPr>
              <p:nvPr/>
            </p:nvSpPr>
            <p:spPr bwMode="auto">
              <a:xfrm>
                <a:off x="1525" y="1762"/>
                <a:ext cx="1408" cy="205"/>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fr-FR" b="1">
                    <a:solidFill>
                      <a:schemeClr val="accent1"/>
                    </a:solidFill>
                    <a:latin typeface="Arial" pitchFamily="-106" charset="0"/>
                    <a:ea typeface="Arial" pitchFamily="-106" charset="0"/>
                    <a:cs typeface="Arial" pitchFamily="-106" charset="0"/>
                  </a:rPr>
                  <a:t>Erreurs latentes</a:t>
                </a:r>
              </a:p>
            </p:txBody>
          </p:sp>
        </p:grpSp>
        <p:grpSp>
          <p:nvGrpSpPr>
            <p:cNvPr id="8" name="Group 46"/>
            <p:cNvGrpSpPr>
              <a:grpSpLocks/>
            </p:cNvGrpSpPr>
            <p:nvPr/>
          </p:nvGrpSpPr>
          <p:grpSpPr bwMode="auto">
            <a:xfrm>
              <a:off x="3168" y="1584"/>
              <a:ext cx="1570" cy="664"/>
              <a:chOff x="3168" y="1584"/>
              <a:chExt cx="1570" cy="664"/>
            </a:xfrm>
          </p:grpSpPr>
          <p:sp>
            <p:nvSpPr>
              <p:cNvPr id="77871" name="Line 47"/>
              <p:cNvSpPr>
                <a:spLocks noChangeShapeType="1"/>
              </p:cNvSpPr>
              <p:nvPr/>
            </p:nvSpPr>
            <p:spPr bwMode="auto">
              <a:xfrm rot="10800000">
                <a:off x="3648" y="1584"/>
                <a:ext cx="0" cy="528"/>
              </a:xfrm>
              <a:prstGeom prst="line">
                <a:avLst/>
              </a:prstGeom>
              <a:noFill/>
              <a:ln w="28575">
                <a:solidFill>
                  <a:schemeClr val="accent1"/>
                </a:solidFill>
                <a:round/>
                <a:headEnd type="none" w="sm" len="sm"/>
                <a:tailEnd type="triangle" w="sm" len="sm"/>
              </a:ln>
              <a:effectLst/>
            </p:spPr>
            <p:txBody>
              <a:bodyPr>
                <a:prstTxWarp prst="textNoShape">
                  <a:avLst/>
                </a:prstTxWarp>
              </a:bodyPr>
              <a:lstStyle/>
              <a:p>
                <a:endParaRPr lang="fr-FR"/>
              </a:p>
            </p:txBody>
          </p:sp>
          <p:sp>
            <p:nvSpPr>
              <p:cNvPr id="77872" name="Text Box 48"/>
              <p:cNvSpPr txBox="1">
                <a:spLocks noChangeArrowheads="1"/>
              </p:cNvSpPr>
              <p:nvPr/>
            </p:nvSpPr>
            <p:spPr bwMode="auto">
              <a:xfrm>
                <a:off x="3168" y="2043"/>
                <a:ext cx="1570" cy="205"/>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fr-FR" b="1">
                    <a:solidFill>
                      <a:schemeClr val="accent1"/>
                    </a:solidFill>
                    <a:latin typeface="Arial" pitchFamily="-106" charset="0"/>
                    <a:ea typeface="Arial" pitchFamily="-106" charset="0"/>
                    <a:cs typeface="Arial" pitchFamily="-106" charset="0"/>
                  </a:rPr>
                  <a:t>Erreur(s) active(s)</a:t>
                </a:r>
              </a:p>
            </p:txBody>
          </p:sp>
        </p:grpSp>
      </p:grpSp>
      <p:sp>
        <p:nvSpPr>
          <p:cNvPr id="77873" name="Line 49"/>
          <p:cNvSpPr>
            <a:spLocks noChangeShapeType="1"/>
          </p:cNvSpPr>
          <p:nvPr/>
        </p:nvSpPr>
        <p:spPr bwMode="auto">
          <a:xfrm flipV="1">
            <a:off x="4938713" y="2981325"/>
            <a:ext cx="522287" cy="1008063"/>
          </a:xfrm>
          <a:prstGeom prst="line">
            <a:avLst/>
          </a:prstGeom>
          <a:noFill/>
          <a:ln w="28575">
            <a:solidFill>
              <a:schemeClr val="tx1"/>
            </a:solidFill>
            <a:round/>
            <a:headEnd type="triangle" w="med" len="med"/>
            <a:tailEnd type="none" w="sm" len="sm"/>
          </a:ln>
          <a:effectLst/>
        </p:spPr>
        <p:txBody>
          <a:bodyPr>
            <a:prstTxWarp prst="textNoShape">
              <a:avLst/>
            </a:prstTxWarp>
          </a:bodyPr>
          <a:lstStyle/>
          <a:p>
            <a:endParaRPr lang="fr-FR"/>
          </a:p>
        </p:txBody>
      </p:sp>
      <p:sp>
        <p:nvSpPr>
          <p:cNvPr id="77874" name="Line 50"/>
          <p:cNvSpPr>
            <a:spLocks noChangeShapeType="1"/>
          </p:cNvSpPr>
          <p:nvPr/>
        </p:nvSpPr>
        <p:spPr bwMode="auto">
          <a:xfrm rot="18467649" flipV="1">
            <a:off x="2616200" y="3011488"/>
            <a:ext cx="411163" cy="979487"/>
          </a:xfrm>
          <a:prstGeom prst="line">
            <a:avLst/>
          </a:prstGeom>
          <a:noFill/>
          <a:ln w="28575">
            <a:solidFill>
              <a:schemeClr val="tx1"/>
            </a:solidFill>
            <a:round/>
            <a:headEnd type="triangle" w="med" len="med"/>
            <a:tailEnd type="none" w="sm" len="sm"/>
          </a:ln>
          <a:effectLst/>
        </p:spPr>
        <p:txBody>
          <a:bodyPr>
            <a:prstTxWarp prst="textNoShape">
              <a:avLst/>
            </a:prstTxWarp>
          </a:bodyPr>
          <a:lstStyle/>
          <a:p>
            <a:endParaRPr lang="fr-FR"/>
          </a:p>
        </p:txBody>
      </p:sp>
      <p:sp>
        <p:nvSpPr>
          <p:cNvPr id="77875" name="Text Box 51"/>
          <p:cNvSpPr txBox="1">
            <a:spLocks noChangeArrowheads="1"/>
          </p:cNvSpPr>
          <p:nvPr/>
        </p:nvSpPr>
        <p:spPr bwMode="auto">
          <a:xfrm>
            <a:off x="5243513" y="2565400"/>
            <a:ext cx="1925637" cy="457200"/>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fr-FR" b="1">
                <a:latin typeface="Arial" pitchFamily="-106" charset="0"/>
                <a:ea typeface="Arial" pitchFamily="-106" charset="0"/>
                <a:cs typeface="Arial" pitchFamily="-106" charset="0"/>
              </a:rPr>
              <a:t>Oubli volets</a:t>
            </a:r>
          </a:p>
        </p:txBody>
      </p:sp>
      <p:sp>
        <p:nvSpPr>
          <p:cNvPr id="77876" name="Text Box 52"/>
          <p:cNvSpPr txBox="1">
            <a:spLocks noChangeArrowheads="1"/>
          </p:cNvSpPr>
          <p:nvPr/>
        </p:nvSpPr>
        <p:spPr bwMode="auto">
          <a:xfrm>
            <a:off x="539750" y="1557338"/>
            <a:ext cx="3705225" cy="1552575"/>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fr-FR" b="1">
                <a:latin typeface="Arial" pitchFamily="-106" charset="0"/>
                <a:ea typeface="Arial" pitchFamily="-106" charset="0"/>
                <a:cs typeface="Arial" pitchFamily="-106" charset="0"/>
              </a:rPr>
              <a:t>Masse</a:t>
            </a:r>
          </a:p>
          <a:p>
            <a:r>
              <a:rPr lang="fr-FR" b="1">
                <a:latin typeface="Arial" pitchFamily="-106" charset="0"/>
                <a:ea typeface="Arial" pitchFamily="-106" charset="0"/>
                <a:cs typeface="Arial" pitchFamily="-106" charset="0"/>
              </a:rPr>
              <a:t>Prise en compte du vent</a:t>
            </a:r>
          </a:p>
          <a:p>
            <a:r>
              <a:rPr lang="fr-FR" b="1">
                <a:latin typeface="Arial" pitchFamily="-106" charset="0"/>
                <a:ea typeface="Arial" pitchFamily="-106" charset="0"/>
                <a:cs typeface="Arial" pitchFamily="-106" charset="0"/>
              </a:rPr>
              <a:t>Technique pilotage</a:t>
            </a:r>
          </a:p>
          <a:p>
            <a:r>
              <a:rPr lang="fr-FR" b="1">
                <a:latin typeface="Arial" pitchFamily="-106" charset="0"/>
                <a:ea typeface="Arial" pitchFamily="-106" charset="0"/>
                <a:cs typeface="Arial" pitchFamily="-106" charset="0"/>
              </a:rPr>
              <a:t>Choix de flotte</a:t>
            </a:r>
          </a:p>
        </p:txBody>
      </p:sp>
      <p:sp>
        <p:nvSpPr>
          <p:cNvPr id="77877" name="Text Box 53"/>
          <p:cNvSpPr txBox="1">
            <a:spLocks noChangeArrowheads="1"/>
          </p:cNvSpPr>
          <p:nvPr/>
        </p:nvSpPr>
        <p:spPr bwMode="auto">
          <a:xfrm>
            <a:off x="4375150" y="1557338"/>
            <a:ext cx="4229100" cy="822325"/>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fr-FR" b="1">
                <a:solidFill>
                  <a:schemeClr val="accent1"/>
                </a:solidFill>
                <a:latin typeface="Arial" pitchFamily="-106" charset="0"/>
                <a:ea typeface="Arial" pitchFamily="-106" charset="0"/>
                <a:cs typeface="Arial" pitchFamily="-106" charset="0"/>
              </a:rPr>
              <a:t>Contexte: 	compétition</a:t>
            </a:r>
          </a:p>
          <a:p>
            <a:r>
              <a:rPr lang="fr-FR" b="1">
                <a:solidFill>
                  <a:schemeClr val="accent1"/>
                </a:solidFill>
                <a:latin typeface="Arial" pitchFamily="-106" charset="0"/>
                <a:ea typeface="Arial" pitchFamily="-106" charset="0"/>
                <a:cs typeface="Arial" pitchFamily="-106" charset="0"/>
              </a:rPr>
              <a:t>		pilotage à deux</a:t>
            </a:r>
          </a:p>
        </p:txBody>
      </p:sp>
      <p:sp>
        <p:nvSpPr>
          <p:cNvPr id="53" name="ZoneTexte 52"/>
          <p:cNvSpPr txBox="1"/>
          <p:nvPr/>
        </p:nvSpPr>
        <p:spPr>
          <a:xfrm>
            <a:off x="0" y="11668"/>
            <a:ext cx="1390573" cy="369332"/>
          </a:xfrm>
          <a:prstGeom prst="rect">
            <a:avLst/>
          </a:prstGeom>
          <a:noFill/>
        </p:spPr>
        <p:txBody>
          <a:bodyPr wrap="none" rtlCol="0">
            <a:spAutoFit/>
          </a:bodyPr>
          <a:lstStyle/>
          <a:p>
            <a:r>
              <a:rPr lang="fr-FR" b="1" dirty="0" smtClean="0">
                <a:solidFill>
                  <a:schemeClr val="bg1"/>
                </a:solidFill>
              </a:rPr>
              <a:t>Les erreurs</a:t>
            </a:r>
          </a:p>
        </p:txBody>
      </p:sp>
      <p:sp>
        <p:nvSpPr>
          <p:cNvPr id="9" name="Rectangle 8"/>
          <p:cNvSpPr/>
          <p:nvPr/>
        </p:nvSpPr>
        <p:spPr>
          <a:xfrm>
            <a:off x="2914821" y="6488668"/>
            <a:ext cx="3557384" cy="369332"/>
          </a:xfrm>
          <a:prstGeom prst="rect">
            <a:avLst/>
          </a:prstGeom>
        </p:spPr>
        <p:txBody>
          <a:bodyPr wrap="none">
            <a:spAutoFit/>
          </a:bodyPr>
          <a:lstStyle/>
          <a:p>
            <a:r>
              <a:rPr lang="fr-FR" b="1" dirty="0">
                <a:effectLst>
                  <a:outerShdw blurRad="38100" dist="38100" dir="2700000" algn="tl">
                    <a:srgbClr val="DDDDDD"/>
                  </a:outerShdw>
                </a:effectLst>
                <a:latin typeface="Arial" pitchFamily="-106" charset="0"/>
              </a:rPr>
              <a:t>Accident MCR 01 à Montauban</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23850" y="1576387"/>
            <a:ext cx="8424863" cy="5357813"/>
          </a:xfrm>
          <a:prstGeom prst="rect">
            <a:avLst/>
          </a:prstGeom>
          <a:noFill/>
          <a:ln w="12700">
            <a:noFill/>
            <a:miter lim="800000"/>
            <a:headEnd type="none" w="sm" len="sm"/>
            <a:tailEnd type="none" w="sm" len="sm"/>
          </a:ln>
          <a:effectLst/>
        </p:spPr>
        <p:txBody>
          <a:bodyPr>
            <a:prstTxWarp prst="textNoShape">
              <a:avLst/>
            </a:prstTxWarp>
            <a:spAutoFit/>
          </a:bodyPr>
          <a:lstStyle/>
          <a:p>
            <a:pPr marL="266700" indent="-266700" algn="just" eaLnBrk="0" hangingPunct="0">
              <a:buFontTx/>
              <a:buChar char="•"/>
            </a:pPr>
            <a:r>
              <a:rPr lang="fr-FR" dirty="0">
                <a:solidFill>
                  <a:srgbClr val="003366"/>
                </a:solidFill>
                <a:latin typeface="Arial" pitchFamily="-106" charset="0"/>
                <a:ea typeface="Times New Roman" pitchFamily="-106" charset="0"/>
                <a:cs typeface="Times New Roman" pitchFamily="-106" charset="0"/>
              </a:rPr>
              <a:t>L'avion décolle à partir de l'entrée de piste 32 pour un vol à destination d'Auch dans le cadre du "Tour de France ATL".</a:t>
            </a:r>
          </a:p>
          <a:p>
            <a:pPr marL="266700" indent="-266700" algn="just" eaLnBrk="0" hangingPunct="0">
              <a:buFontTx/>
              <a:buChar char="•"/>
            </a:pPr>
            <a:endParaRPr lang="fr-FR" sz="1200" dirty="0">
              <a:solidFill>
                <a:srgbClr val="003366"/>
              </a:solidFill>
              <a:latin typeface="Arial" pitchFamily="-106" charset="0"/>
              <a:ea typeface="Times New Roman" pitchFamily="-106" charset="0"/>
              <a:cs typeface="Times New Roman" pitchFamily="-106" charset="0"/>
            </a:endParaRPr>
          </a:p>
          <a:p>
            <a:pPr marL="266700" indent="-266700" algn="just" eaLnBrk="0" hangingPunct="0">
              <a:buFontTx/>
              <a:buChar char="•"/>
            </a:pPr>
            <a:r>
              <a:rPr lang="fr-FR" dirty="0">
                <a:solidFill>
                  <a:srgbClr val="003366"/>
                </a:solidFill>
                <a:latin typeface="Arial" pitchFamily="-106" charset="0"/>
                <a:ea typeface="Times New Roman" pitchFamily="-106" charset="0"/>
                <a:cs typeface="Times New Roman" pitchFamily="-106" charset="0"/>
              </a:rPr>
              <a:t>Lors du roulement au décollage, les témoins voient l'assiette de l'avion augmenter fortement trois fois alors qu'il est encore au sol. Le sabot arrière frotte la piste à trois reprises.</a:t>
            </a:r>
          </a:p>
          <a:p>
            <a:pPr marL="266700" indent="-266700" algn="just" eaLnBrk="0" hangingPunct="0">
              <a:buFontTx/>
              <a:buChar char="•"/>
            </a:pPr>
            <a:endParaRPr lang="fr-FR" sz="1400" dirty="0">
              <a:solidFill>
                <a:srgbClr val="003366"/>
              </a:solidFill>
              <a:latin typeface="Arial" pitchFamily="-106" charset="0"/>
              <a:ea typeface="Times New Roman" pitchFamily="-106" charset="0"/>
              <a:cs typeface="Times New Roman" pitchFamily="-106" charset="0"/>
            </a:endParaRPr>
          </a:p>
          <a:p>
            <a:pPr marL="266700" indent="-266700" algn="just" eaLnBrk="0" hangingPunct="0">
              <a:buFontTx/>
              <a:buChar char="•"/>
            </a:pPr>
            <a:r>
              <a:rPr lang="fr-FR" dirty="0">
                <a:solidFill>
                  <a:srgbClr val="003366"/>
                </a:solidFill>
                <a:latin typeface="Arial" pitchFamily="-106" charset="0"/>
                <a:ea typeface="Times New Roman" pitchFamily="-106" charset="0"/>
                <a:cs typeface="Times New Roman" pitchFamily="-106" charset="0"/>
              </a:rPr>
              <a:t>L'avion décolle après six cents mètres de course mais ne parvient à prendre que quelques mètres de hauteur.</a:t>
            </a:r>
          </a:p>
          <a:p>
            <a:pPr marL="266700" indent="-266700" algn="just" eaLnBrk="0" hangingPunct="0">
              <a:buFontTx/>
              <a:buChar char="•"/>
            </a:pPr>
            <a:endParaRPr lang="fr-FR" sz="1600" dirty="0">
              <a:solidFill>
                <a:srgbClr val="003366"/>
              </a:solidFill>
              <a:latin typeface="Arial" pitchFamily="-106" charset="0"/>
              <a:ea typeface="Times New Roman" pitchFamily="-106" charset="0"/>
              <a:cs typeface="Times New Roman" pitchFamily="-106" charset="0"/>
            </a:endParaRPr>
          </a:p>
          <a:p>
            <a:pPr marL="266700" indent="-266700" algn="just" eaLnBrk="0" hangingPunct="0">
              <a:buFontTx/>
              <a:buChar char="•"/>
            </a:pPr>
            <a:r>
              <a:rPr lang="fr-FR" dirty="0">
                <a:solidFill>
                  <a:srgbClr val="003366"/>
                </a:solidFill>
                <a:latin typeface="Arial" pitchFamily="-106" charset="0"/>
                <a:ea typeface="Times New Roman" pitchFamily="-106" charset="0"/>
                <a:cs typeface="Times New Roman" pitchFamily="-106" charset="0"/>
              </a:rPr>
              <a:t>Après avoir volé six cents mètres environ il décroche avec une légère inclinaison à droite et heurte un bosquet d'arbres.</a:t>
            </a:r>
          </a:p>
          <a:p>
            <a:pPr marL="266700" indent="-266700" algn="just" eaLnBrk="0" hangingPunct="0">
              <a:buFontTx/>
              <a:buChar char="•"/>
            </a:pPr>
            <a:endParaRPr lang="fr-FR" sz="1600" dirty="0">
              <a:solidFill>
                <a:srgbClr val="003366"/>
              </a:solidFill>
              <a:latin typeface="Arial" pitchFamily="-106" charset="0"/>
              <a:ea typeface="Times New Roman" pitchFamily="-106" charset="0"/>
              <a:cs typeface="Times New Roman" pitchFamily="-106" charset="0"/>
            </a:endParaRPr>
          </a:p>
          <a:p>
            <a:pPr marL="266700" indent="-266700" algn="just" eaLnBrk="0" hangingPunct="0">
              <a:buFontTx/>
              <a:buChar char="•"/>
            </a:pPr>
            <a:r>
              <a:rPr lang="fr-FR" dirty="0">
                <a:solidFill>
                  <a:srgbClr val="003366"/>
                </a:solidFill>
                <a:latin typeface="Arial" pitchFamily="-106" charset="0"/>
                <a:ea typeface="Times New Roman" pitchFamily="-106" charset="0"/>
                <a:cs typeface="Times New Roman" pitchFamily="-106" charset="0"/>
              </a:rPr>
              <a:t>Il termine sa course dans un jardin et prend feu.</a:t>
            </a:r>
          </a:p>
        </p:txBody>
      </p:sp>
      <p:sp>
        <p:nvSpPr>
          <p:cNvPr id="52227" name="Rectangle 3"/>
          <p:cNvSpPr>
            <a:spLocks noGrp="1" noChangeArrowheads="1"/>
          </p:cNvSpPr>
          <p:nvPr>
            <p:ph type="title"/>
          </p:nvPr>
        </p:nvSpPr>
        <p:spPr/>
        <p:txBody>
          <a:bodyPr>
            <a:normAutofit/>
          </a:bodyPr>
          <a:lstStyle/>
          <a:p>
            <a:r>
              <a:rPr lang="fr-FR" sz="4000" b="1" dirty="0" smtClean="0">
                <a:solidFill>
                  <a:schemeClr val="tx1"/>
                </a:solidFill>
                <a:effectLst>
                  <a:outerShdw blurRad="38100" dist="38100" dir="2700000" algn="tl">
                    <a:srgbClr val="DDDDDD"/>
                  </a:outerShdw>
                </a:effectLst>
                <a:latin typeface="Arial" pitchFamily="-106" charset="0"/>
              </a:rPr>
              <a:t>Accident MCR 01 à Montauban</a:t>
            </a:r>
            <a:endParaRPr lang="fr-FR" sz="4000" b="1" dirty="0">
              <a:effectLst>
                <a:outerShdw blurRad="38100" dist="38100" dir="2700000" algn="tl">
                  <a:srgbClr val="DDDDDD"/>
                </a:outerShdw>
              </a:effectLst>
              <a:latin typeface="Arial" pitchFamily="-106" charset="0"/>
              <a:ea typeface="Arial" pitchFamily="-106" charset="0"/>
              <a:cs typeface="Arial" pitchFamily="-106" charset="0"/>
            </a:endParaRPr>
          </a:p>
        </p:txBody>
      </p:sp>
      <p:pic>
        <p:nvPicPr>
          <p:cNvPr id="4" name="Picture 3" descr="MONTAUBAN"/>
          <p:cNvPicPr>
            <a:picLocks noChangeAspect="1" noChangeArrowheads="1"/>
          </p:cNvPicPr>
          <p:nvPr/>
        </p:nvPicPr>
        <p:blipFill>
          <a:blip r:embed="rId3"/>
          <a:srcRect/>
          <a:stretch>
            <a:fillRect/>
          </a:stretch>
        </p:blipFill>
        <p:spPr bwMode="auto">
          <a:xfrm>
            <a:off x="5728214" y="4648200"/>
            <a:ext cx="3415786" cy="2209800"/>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50825" y="1409700"/>
            <a:ext cx="8675688" cy="579438"/>
          </a:xfrm>
          <a:prstGeom prst="rect">
            <a:avLst/>
          </a:prstGeom>
          <a:noFill/>
          <a:ln w="9525">
            <a:noFill/>
            <a:miter lim="800000"/>
            <a:headEnd/>
            <a:tailEnd/>
          </a:ln>
          <a:effectLst/>
        </p:spPr>
        <p:txBody>
          <a:bodyPr>
            <a:prstTxWarp prst="textNoShape">
              <a:avLst/>
            </a:prstTxWarp>
            <a:spAutoFit/>
          </a:bodyPr>
          <a:lstStyle/>
          <a:p>
            <a:pPr algn="ctr"/>
            <a:r>
              <a:rPr lang="fr-FR" sz="3200">
                <a:latin typeface="Arial" pitchFamily="-106" charset="0"/>
              </a:rPr>
              <a:t>Le problème des "marges"</a:t>
            </a:r>
          </a:p>
        </p:txBody>
      </p:sp>
      <p:sp>
        <p:nvSpPr>
          <p:cNvPr id="53251" name="Text Box 3"/>
          <p:cNvSpPr txBox="1">
            <a:spLocks noChangeArrowheads="1"/>
          </p:cNvSpPr>
          <p:nvPr/>
        </p:nvSpPr>
        <p:spPr bwMode="auto">
          <a:xfrm>
            <a:off x="684213" y="4365625"/>
            <a:ext cx="2168525" cy="457200"/>
          </a:xfrm>
          <a:prstGeom prst="rect">
            <a:avLst/>
          </a:prstGeom>
          <a:noFill/>
          <a:ln w="9525">
            <a:noFill/>
            <a:miter lim="800000"/>
            <a:headEnd/>
            <a:tailEnd/>
          </a:ln>
          <a:effectLst/>
        </p:spPr>
        <p:txBody>
          <a:bodyPr wrap="none">
            <a:prstTxWarp prst="textNoShape">
              <a:avLst/>
            </a:prstTxWarp>
            <a:spAutoFit/>
          </a:bodyPr>
          <a:lstStyle/>
          <a:p>
            <a:r>
              <a:rPr lang="fr-FR">
                <a:latin typeface="Arial" pitchFamily="-106" charset="0"/>
                <a:ea typeface="Arial" pitchFamily="-106" charset="0"/>
                <a:cs typeface="Arial" pitchFamily="-106" charset="0"/>
              </a:rPr>
              <a:t>Pénalisations :</a:t>
            </a:r>
          </a:p>
        </p:txBody>
      </p:sp>
      <p:sp>
        <p:nvSpPr>
          <p:cNvPr id="53253" name="Line 5"/>
          <p:cNvSpPr>
            <a:spLocks noChangeShapeType="1"/>
          </p:cNvSpPr>
          <p:nvPr/>
        </p:nvSpPr>
        <p:spPr bwMode="auto">
          <a:xfrm flipH="1">
            <a:off x="2987675" y="4637088"/>
            <a:ext cx="609600" cy="0"/>
          </a:xfrm>
          <a:prstGeom prst="line">
            <a:avLst/>
          </a:prstGeom>
          <a:noFill/>
          <a:ln w="9525">
            <a:solidFill>
              <a:schemeClr val="tx1"/>
            </a:solidFill>
            <a:round/>
            <a:headEnd/>
            <a:tailEnd type="triangle" w="med" len="med"/>
          </a:ln>
          <a:effectLst/>
        </p:spPr>
        <p:txBody>
          <a:bodyPr>
            <a:prstTxWarp prst="textNoShape">
              <a:avLst/>
            </a:prstTxWarp>
          </a:bodyPr>
          <a:lstStyle/>
          <a:p>
            <a:endParaRPr lang="fr-FR"/>
          </a:p>
        </p:txBody>
      </p:sp>
      <p:sp>
        <p:nvSpPr>
          <p:cNvPr id="53254" name="Text Box 6"/>
          <p:cNvSpPr txBox="1">
            <a:spLocks noChangeArrowheads="1"/>
          </p:cNvSpPr>
          <p:nvPr/>
        </p:nvSpPr>
        <p:spPr bwMode="auto">
          <a:xfrm>
            <a:off x="3902075" y="4406900"/>
            <a:ext cx="2709863" cy="457200"/>
          </a:xfrm>
          <a:prstGeom prst="rect">
            <a:avLst/>
          </a:prstGeom>
          <a:noFill/>
          <a:ln w="9525">
            <a:noFill/>
            <a:miter lim="800000"/>
            <a:headEnd/>
            <a:tailEnd/>
          </a:ln>
          <a:effectLst/>
        </p:spPr>
        <p:txBody>
          <a:bodyPr wrap="none">
            <a:prstTxWarp prst="textNoShape">
              <a:avLst/>
            </a:prstTxWarp>
            <a:spAutoFit/>
          </a:bodyPr>
          <a:lstStyle/>
          <a:p>
            <a:r>
              <a:rPr lang="fr-FR">
                <a:latin typeface="Arial" pitchFamily="-106" charset="0"/>
                <a:ea typeface="Arial" pitchFamily="-106" charset="0"/>
                <a:cs typeface="Arial" pitchFamily="-106" charset="0"/>
              </a:rPr>
              <a:t>Limite masse maxi</a:t>
            </a:r>
          </a:p>
        </p:txBody>
      </p:sp>
      <p:sp>
        <p:nvSpPr>
          <p:cNvPr id="53255" name="Line 7"/>
          <p:cNvSpPr>
            <a:spLocks noChangeShapeType="1"/>
          </p:cNvSpPr>
          <p:nvPr/>
        </p:nvSpPr>
        <p:spPr bwMode="auto">
          <a:xfrm flipH="1">
            <a:off x="5883275" y="3640138"/>
            <a:ext cx="609600" cy="0"/>
          </a:xfrm>
          <a:prstGeom prst="line">
            <a:avLst/>
          </a:prstGeom>
          <a:noFill/>
          <a:ln w="9525">
            <a:solidFill>
              <a:schemeClr val="tx1"/>
            </a:solidFill>
            <a:round/>
            <a:headEnd/>
            <a:tailEnd type="triangle" w="med" len="med"/>
          </a:ln>
          <a:effectLst/>
        </p:spPr>
        <p:txBody>
          <a:bodyPr>
            <a:prstTxWarp prst="textNoShape">
              <a:avLst/>
            </a:prstTxWarp>
          </a:bodyPr>
          <a:lstStyle/>
          <a:p>
            <a:endParaRPr lang="fr-FR"/>
          </a:p>
        </p:txBody>
      </p:sp>
      <p:sp>
        <p:nvSpPr>
          <p:cNvPr id="53257" name="Line 9"/>
          <p:cNvSpPr>
            <a:spLocks noChangeShapeType="1"/>
          </p:cNvSpPr>
          <p:nvPr/>
        </p:nvSpPr>
        <p:spPr bwMode="auto">
          <a:xfrm flipH="1">
            <a:off x="2987675" y="5446713"/>
            <a:ext cx="609600" cy="0"/>
          </a:xfrm>
          <a:prstGeom prst="line">
            <a:avLst/>
          </a:prstGeom>
          <a:noFill/>
          <a:ln w="9525">
            <a:solidFill>
              <a:schemeClr val="tx1"/>
            </a:solidFill>
            <a:round/>
            <a:headEnd/>
            <a:tailEnd type="triangle" w="med" len="med"/>
          </a:ln>
          <a:effectLst/>
        </p:spPr>
        <p:txBody>
          <a:bodyPr>
            <a:prstTxWarp prst="textNoShape">
              <a:avLst/>
            </a:prstTxWarp>
          </a:bodyPr>
          <a:lstStyle/>
          <a:p>
            <a:endParaRPr lang="fr-FR"/>
          </a:p>
        </p:txBody>
      </p:sp>
      <p:sp>
        <p:nvSpPr>
          <p:cNvPr id="53258" name="Text Box 10"/>
          <p:cNvSpPr txBox="1">
            <a:spLocks noChangeArrowheads="1"/>
          </p:cNvSpPr>
          <p:nvPr/>
        </p:nvSpPr>
        <p:spPr bwMode="auto">
          <a:xfrm>
            <a:off x="3902075" y="5168900"/>
            <a:ext cx="4899025" cy="457200"/>
          </a:xfrm>
          <a:prstGeom prst="rect">
            <a:avLst/>
          </a:prstGeom>
          <a:noFill/>
          <a:ln w="9525">
            <a:noFill/>
            <a:miter lim="800000"/>
            <a:headEnd/>
            <a:tailEnd/>
          </a:ln>
          <a:effectLst/>
        </p:spPr>
        <p:txBody>
          <a:bodyPr wrap="none">
            <a:prstTxWarp prst="textNoShape">
              <a:avLst/>
            </a:prstTxWarp>
            <a:spAutoFit/>
          </a:bodyPr>
          <a:lstStyle/>
          <a:p>
            <a:r>
              <a:rPr lang="fr-FR">
                <a:latin typeface="Arial" pitchFamily="-106" charset="0"/>
                <a:ea typeface="Arial" pitchFamily="-106" charset="0"/>
                <a:cs typeface="Arial" pitchFamily="-106" charset="0"/>
              </a:rPr>
              <a:t>Imprécision / technique de pilotage</a:t>
            </a:r>
          </a:p>
        </p:txBody>
      </p:sp>
      <p:sp>
        <p:nvSpPr>
          <p:cNvPr id="53259" name="Line 11"/>
          <p:cNvSpPr>
            <a:spLocks noChangeShapeType="1"/>
          </p:cNvSpPr>
          <p:nvPr/>
        </p:nvSpPr>
        <p:spPr bwMode="auto">
          <a:xfrm flipH="1">
            <a:off x="4808538" y="3944938"/>
            <a:ext cx="609600" cy="0"/>
          </a:xfrm>
          <a:prstGeom prst="line">
            <a:avLst/>
          </a:prstGeom>
          <a:noFill/>
          <a:ln w="9525">
            <a:solidFill>
              <a:schemeClr val="tx1"/>
            </a:solidFill>
            <a:round/>
            <a:headEnd/>
            <a:tailEnd type="triangle" w="med" len="med"/>
          </a:ln>
          <a:effectLst/>
        </p:spPr>
        <p:txBody>
          <a:bodyPr>
            <a:prstTxWarp prst="textNoShape">
              <a:avLst/>
            </a:prstTxWarp>
          </a:bodyPr>
          <a:lstStyle/>
          <a:p>
            <a:endParaRPr lang="fr-FR"/>
          </a:p>
        </p:txBody>
      </p:sp>
      <p:sp>
        <p:nvSpPr>
          <p:cNvPr id="53261" name="Line 13"/>
          <p:cNvSpPr>
            <a:spLocks noChangeShapeType="1"/>
          </p:cNvSpPr>
          <p:nvPr/>
        </p:nvSpPr>
        <p:spPr bwMode="auto">
          <a:xfrm flipH="1">
            <a:off x="2987675" y="5856288"/>
            <a:ext cx="609600" cy="0"/>
          </a:xfrm>
          <a:prstGeom prst="line">
            <a:avLst/>
          </a:prstGeom>
          <a:noFill/>
          <a:ln w="9525">
            <a:solidFill>
              <a:schemeClr val="tx1"/>
            </a:solidFill>
            <a:round/>
            <a:headEnd/>
            <a:tailEnd type="triangle" w="med" len="med"/>
          </a:ln>
          <a:effectLst/>
        </p:spPr>
        <p:txBody>
          <a:bodyPr>
            <a:prstTxWarp prst="textNoShape">
              <a:avLst/>
            </a:prstTxWarp>
          </a:bodyPr>
          <a:lstStyle/>
          <a:p>
            <a:endParaRPr lang="fr-FR"/>
          </a:p>
        </p:txBody>
      </p:sp>
      <p:sp>
        <p:nvSpPr>
          <p:cNvPr id="53262" name="Text Box 14"/>
          <p:cNvSpPr txBox="1">
            <a:spLocks noChangeArrowheads="1"/>
          </p:cNvSpPr>
          <p:nvPr/>
        </p:nvSpPr>
        <p:spPr bwMode="auto">
          <a:xfrm>
            <a:off x="3902075" y="5549900"/>
            <a:ext cx="2609850" cy="457200"/>
          </a:xfrm>
          <a:prstGeom prst="rect">
            <a:avLst/>
          </a:prstGeom>
          <a:noFill/>
          <a:ln w="9525">
            <a:noFill/>
            <a:miter lim="800000"/>
            <a:headEnd/>
            <a:tailEnd/>
          </a:ln>
          <a:effectLst/>
        </p:spPr>
        <p:txBody>
          <a:bodyPr wrap="none">
            <a:prstTxWarp prst="textNoShape">
              <a:avLst/>
            </a:prstTxWarp>
            <a:spAutoFit/>
          </a:bodyPr>
          <a:lstStyle/>
          <a:p>
            <a:r>
              <a:rPr lang="fr-FR">
                <a:latin typeface="Arial" pitchFamily="-106" charset="0"/>
                <a:ea typeface="Arial" pitchFamily="-106" charset="0"/>
                <a:cs typeface="Arial" pitchFamily="-106" charset="0"/>
              </a:rPr>
              <a:t>Erreur de pilotage</a:t>
            </a:r>
          </a:p>
        </p:txBody>
      </p:sp>
      <p:sp>
        <p:nvSpPr>
          <p:cNvPr id="53263" name="Line 15"/>
          <p:cNvSpPr>
            <a:spLocks noChangeShapeType="1"/>
          </p:cNvSpPr>
          <p:nvPr/>
        </p:nvSpPr>
        <p:spPr bwMode="auto">
          <a:xfrm flipH="1">
            <a:off x="4356100" y="4165600"/>
            <a:ext cx="609600" cy="0"/>
          </a:xfrm>
          <a:prstGeom prst="line">
            <a:avLst/>
          </a:prstGeom>
          <a:noFill/>
          <a:ln w="9525">
            <a:solidFill>
              <a:schemeClr val="tx1"/>
            </a:solidFill>
            <a:round/>
            <a:headEnd/>
            <a:tailEnd type="triangle" w="med" len="med"/>
          </a:ln>
          <a:effectLst/>
        </p:spPr>
        <p:txBody>
          <a:bodyPr>
            <a:prstTxWarp prst="textNoShape">
              <a:avLst/>
            </a:prstTxWarp>
          </a:bodyPr>
          <a:lstStyle/>
          <a:p>
            <a:endParaRPr lang="fr-FR"/>
          </a:p>
        </p:txBody>
      </p:sp>
      <p:sp>
        <p:nvSpPr>
          <p:cNvPr id="53265" name="Text Box 17"/>
          <p:cNvSpPr txBox="1">
            <a:spLocks noChangeArrowheads="1"/>
          </p:cNvSpPr>
          <p:nvPr/>
        </p:nvSpPr>
        <p:spPr bwMode="auto">
          <a:xfrm>
            <a:off x="684213" y="2292350"/>
            <a:ext cx="7794625" cy="457200"/>
          </a:xfrm>
          <a:prstGeom prst="rect">
            <a:avLst/>
          </a:prstGeom>
          <a:noFill/>
          <a:ln w="9525">
            <a:noFill/>
            <a:miter lim="800000"/>
            <a:headEnd/>
            <a:tailEnd/>
          </a:ln>
          <a:effectLst/>
        </p:spPr>
        <p:txBody>
          <a:bodyPr wrap="none">
            <a:prstTxWarp prst="textNoShape">
              <a:avLst/>
            </a:prstTxWarp>
            <a:spAutoFit/>
          </a:bodyPr>
          <a:lstStyle/>
          <a:p>
            <a:r>
              <a:rPr lang="fr-FR">
                <a:latin typeface="Arial" pitchFamily="-106" charset="0"/>
                <a:ea typeface="Arial" pitchFamily="-106" charset="0"/>
                <a:cs typeface="Arial" pitchFamily="-106" charset="0"/>
              </a:rPr>
              <a:t>Situation dangereuse                                  Situation sûre</a:t>
            </a:r>
          </a:p>
        </p:txBody>
      </p:sp>
      <p:sp>
        <p:nvSpPr>
          <p:cNvPr id="53266" name="Text Box 18"/>
          <p:cNvSpPr txBox="1">
            <a:spLocks noChangeArrowheads="1"/>
          </p:cNvSpPr>
          <p:nvPr/>
        </p:nvSpPr>
        <p:spPr bwMode="auto">
          <a:xfrm>
            <a:off x="6551613" y="3284538"/>
            <a:ext cx="1711325" cy="822325"/>
          </a:xfrm>
          <a:prstGeom prst="rect">
            <a:avLst/>
          </a:prstGeom>
          <a:noFill/>
          <a:ln w="9525">
            <a:noFill/>
            <a:miter lim="800000"/>
            <a:headEnd/>
            <a:tailEnd/>
          </a:ln>
          <a:effectLst/>
        </p:spPr>
        <p:txBody>
          <a:bodyPr wrap="none">
            <a:prstTxWarp prst="textNoShape">
              <a:avLst/>
            </a:prstTxWarp>
            <a:spAutoFit/>
          </a:bodyPr>
          <a:lstStyle/>
          <a:p>
            <a:r>
              <a:rPr lang="fr-FR">
                <a:solidFill>
                  <a:srgbClr val="008000"/>
                </a:solidFill>
                <a:latin typeface="Arial" pitchFamily="-106" charset="0"/>
                <a:ea typeface="Arial" pitchFamily="-106" charset="0"/>
                <a:cs typeface="Arial" pitchFamily="-106" charset="0"/>
              </a:rPr>
              <a:t>Situation</a:t>
            </a:r>
          </a:p>
          <a:p>
            <a:r>
              <a:rPr lang="fr-FR">
                <a:solidFill>
                  <a:srgbClr val="008000"/>
                </a:solidFill>
                <a:latin typeface="Arial" pitchFamily="-106" charset="0"/>
                <a:ea typeface="Arial" pitchFamily="-106" charset="0"/>
                <a:cs typeface="Arial" pitchFamily="-106" charset="0"/>
              </a:rPr>
              <a:t>recherchée</a:t>
            </a:r>
          </a:p>
        </p:txBody>
      </p:sp>
      <p:sp>
        <p:nvSpPr>
          <p:cNvPr id="53267" name="Rectangle 19"/>
          <p:cNvSpPr>
            <a:spLocks noChangeArrowheads="1"/>
          </p:cNvSpPr>
          <p:nvPr/>
        </p:nvSpPr>
        <p:spPr bwMode="auto">
          <a:xfrm>
            <a:off x="760413" y="2979738"/>
            <a:ext cx="6859587" cy="306387"/>
          </a:xfrm>
          <a:prstGeom prst="rect">
            <a:avLst/>
          </a:prstGeom>
          <a:gradFill rotWithShape="0">
            <a:gsLst>
              <a:gs pos="0">
                <a:srgbClr val="FF0000"/>
              </a:gs>
              <a:gs pos="100000">
                <a:srgbClr val="00FF00"/>
              </a:gs>
            </a:gsLst>
            <a:lin ang="0" scaled="1"/>
          </a:gra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fr-FR">
              <a:latin typeface="Arial" pitchFamily="-106" charset="0"/>
              <a:ea typeface="Arial" pitchFamily="-106" charset="0"/>
              <a:cs typeface="Arial" pitchFamily="-106" charset="0"/>
            </a:endParaRPr>
          </a:p>
        </p:txBody>
      </p:sp>
      <p:sp>
        <p:nvSpPr>
          <p:cNvPr id="53268" name="Line 20"/>
          <p:cNvSpPr>
            <a:spLocks noChangeShapeType="1"/>
          </p:cNvSpPr>
          <p:nvPr/>
        </p:nvSpPr>
        <p:spPr bwMode="auto">
          <a:xfrm>
            <a:off x="6629400" y="2827338"/>
            <a:ext cx="0" cy="611187"/>
          </a:xfrm>
          <a:prstGeom prst="line">
            <a:avLst/>
          </a:prstGeom>
          <a:noFill/>
          <a:ln w="28575">
            <a:solidFill>
              <a:schemeClr val="tx1"/>
            </a:solidFill>
            <a:round/>
            <a:headEnd/>
            <a:tailEnd/>
          </a:ln>
          <a:effectLst/>
        </p:spPr>
        <p:txBody>
          <a:bodyPr>
            <a:prstTxWarp prst="textNoShape">
              <a:avLst/>
            </a:prstTxWarp>
          </a:bodyPr>
          <a:lstStyle/>
          <a:p>
            <a:endParaRPr lang="fr-FR"/>
          </a:p>
        </p:txBody>
      </p:sp>
      <p:sp>
        <p:nvSpPr>
          <p:cNvPr id="53269" name="Line 21"/>
          <p:cNvSpPr>
            <a:spLocks noChangeShapeType="1"/>
          </p:cNvSpPr>
          <p:nvPr/>
        </p:nvSpPr>
        <p:spPr bwMode="auto">
          <a:xfrm flipH="1">
            <a:off x="5435600" y="3792538"/>
            <a:ext cx="609600" cy="0"/>
          </a:xfrm>
          <a:prstGeom prst="line">
            <a:avLst/>
          </a:prstGeom>
          <a:noFill/>
          <a:ln w="9525">
            <a:solidFill>
              <a:schemeClr val="tx1"/>
            </a:solidFill>
            <a:round/>
            <a:headEnd/>
            <a:tailEnd type="triangle" w="med" len="med"/>
          </a:ln>
          <a:effectLst/>
        </p:spPr>
        <p:txBody>
          <a:bodyPr>
            <a:prstTxWarp prst="textNoShape">
              <a:avLst/>
            </a:prstTxWarp>
          </a:bodyPr>
          <a:lstStyle/>
          <a:p>
            <a:endParaRPr lang="fr-FR"/>
          </a:p>
        </p:txBody>
      </p:sp>
      <p:sp>
        <p:nvSpPr>
          <p:cNvPr id="53271" name="Line 23"/>
          <p:cNvSpPr>
            <a:spLocks noChangeShapeType="1"/>
          </p:cNvSpPr>
          <p:nvPr/>
        </p:nvSpPr>
        <p:spPr bwMode="auto">
          <a:xfrm flipH="1">
            <a:off x="2987675" y="5014913"/>
            <a:ext cx="609600" cy="0"/>
          </a:xfrm>
          <a:prstGeom prst="line">
            <a:avLst/>
          </a:prstGeom>
          <a:noFill/>
          <a:ln w="9525">
            <a:solidFill>
              <a:schemeClr val="tx1"/>
            </a:solidFill>
            <a:round/>
            <a:headEnd/>
            <a:tailEnd type="triangle" w="med" len="med"/>
          </a:ln>
          <a:effectLst/>
        </p:spPr>
        <p:txBody>
          <a:bodyPr>
            <a:prstTxWarp prst="textNoShape">
              <a:avLst/>
            </a:prstTxWarp>
          </a:bodyPr>
          <a:lstStyle/>
          <a:p>
            <a:endParaRPr lang="fr-FR"/>
          </a:p>
        </p:txBody>
      </p:sp>
      <p:sp>
        <p:nvSpPr>
          <p:cNvPr id="53272" name="Text Box 24"/>
          <p:cNvSpPr txBox="1">
            <a:spLocks noChangeArrowheads="1"/>
          </p:cNvSpPr>
          <p:nvPr/>
        </p:nvSpPr>
        <p:spPr bwMode="auto">
          <a:xfrm>
            <a:off x="3902075" y="4770438"/>
            <a:ext cx="3271838" cy="457200"/>
          </a:xfrm>
          <a:prstGeom prst="rect">
            <a:avLst/>
          </a:prstGeom>
          <a:noFill/>
          <a:ln w="9525">
            <a:noFill/>
            <a:miter lim="800000"/>
            <a:headEnd/>
            <a:tailEnd/>
          </a:ln>
          <a:effectLst/>
        </p:spPr>
        <p:txBody>
          <a:bodyPr wrap="none">
            <a:prstTxWarp prst="textNoShape">
              <a:avLst/>
            </a:prstTxWarp>
            <a:spAutoFit/>
          </a:bodyPr>
          <a:lstStyle/>
          <a:p>
            <a:r>
              <a:rPr lang="fr-FR">
                <a:latin typeface="Arial" pitchFamily="-106" charset="0"/>
                <a:ea typeface="Arial" pitchFamily="-106" charset="0"/>
                <a:cs typeface="Arial" pitchFamily="-106" charset="0"/>
              </a:rPr>
              <a:t>Longueur de piste mini</a:t>
            </a:r>
          </a:p>
        </p:txBody>
      </p:sp>
      <p:sp>
        <p:nvSpPr>
          <p:cNvPr id="53273" name="Line 25"/>
          <p:cNvSpPr>
            <a:spLocks noChangeShapeType="1"/>
          </p:cNvSpPr>
          <p:nvPr/>
        </p:nvSpPr>
        <p:spPr bwMode="auto">
          <a:xfrm flipH="1">
            <a:off x="3708400" y="4308475"/>
            <a:ext cx="609600" cy="0"/>
          </a:xfrm>
          <a:prstGeom prst="line">
            <a:avLst/>
          </a:prstGeom>
          <a:noFill/>
          <a:ln w="9525">
            <a:solidFill>
              <a:schemeClr val="tx1"/>
            </a:solidFill>
            <a:round/>
            <a:headEnd/>
            <a:tailEnd type="triangle" w="med" len="med"/>
          </a:ln>
          <a:effectLst/>
        </p:spPr>
        <p:txBody>
          <a:bodyPr>
            <a:prstTxWarp prst="textNoShape">
              <a:avLst/>
            </a:prstTxWarp>
          </a:bodyPr>
          <a:lstStyle/>
          <a:p>
            <a:endParaRPr lang="fr-FR"/>
          </a:p>
        </p:txBody>
      </p:sp>
      <p:sp>
        <p:nvSpPr>
          <p:cNvPr id="53274" name="Rectangle 26"/>
          <p:cNvSpPr>
            <a:spLocks noGrp="1" noChangeArrowheads="1"/>
          </p:cNvSpPr>
          <p:nvPr>
            <p:ph type="title"/>
          </p:nvPr>
        </p:nvSpPr>
        <p:spPr/>
        <p:txBody>
          <a:bodyPr>
            <a:noAutofit/>
          </a:bodyPr>
          <a:lstStyle/>
          <a:p>
            <a:r>
              <a:rPr lang="fr-FR" sz="3200" dirty="0" smtClean="0">
                <a:effectLst>
                  <a:outerShdw blurRad="38100" dist="38100" dir="2700000" algn="tl">
                    <a:srgbClr val="000000">
                      <a:alpha val="43137"/>
                    </a:srgbClr>
                  </a:outerShdw>
                </a:effectLst>
              </a:rPr>
              <a:t>Processus de dégradation du niveau de sécurité</a:t>
            </a:r>
            <a:endParaRPr lang="fr-FR" sz="3200" dirty="0">
              <a:effectLst>
                <a:outerShdw blurRad="38100" dist="38100" dir="2700000" algn="tl">
                  <a:srgbClr val="000000">
                    <a:alpha val="43137"/>
                  </a:srgbClr>
                </a:outerShdw>
              </a:effectLst>
            </a:endParaRPr>
          </a:p>
        </p:txBody>
      </p:sp>
      <p:sp>
        <p:nvSpPr>
          <p:cNvPr id="53276" name="Line 28"/>
          <p:cNvSpPr>
            <a:spLocks noChangeShapeType="1"/>
          </p:cNvSpPr>
          <p:nvPr/>
        </p:nvSpPr>
        <p:spPr bwMode="auto">
          <a:xfrm>
            <a:off x="3963988" y="4102100"/>
            <a:ext cx="1524000" cy="0"/>
          </a:xfrm>
          <a:prstGeom prst="line">
            <a:avLst/>
          </a:prstGeom>
          <a:noFill/>
          <a:ln w="38100">
            <a:noFill/>
            <a:round/>
            <a:headEnd/>
            <a:tailEnd type="triangle" w="med" len="med"/>
          </a:ln>
          <a:effectLst/>
        </p:spPr>
        <p:txBody>
          <a:bodyPr>
            <a:prstTxWarp prst="textNoShape">
              <a:avLst/>
            </a:prstTxWarp>
          </a:bodyPr>
          <a:lstStyle/>
          <a:p>
            <a:endParaRPr lang="fr-FR"/>
          </a:p>
        </p:txBody>
      </p:sp>
      <p:sp>
        <p:nvSpPr>
          <p:cNvPr id="53277" name="Line 29"/>
          <p:cNvSpPr>
            <a:spLocks noChangeShapeType="1"/>
          </p:cNvSpPr>
          <p:nvPr/>
        </p:nvSpPr>
        <p:spPr bwMode="auto">
          <a:xfrm>
            <a:off x="2058988" y="6235700"/>
            <a:ext cx="1524000" cy="0"/>
          </a:xfrm>
          <a:prstGeom prst="line">
            <a:avLst/>
          </a:prstGeom>
          <a:noFill/>
          <a:ln w="38100">
            <a:noFill/>
            <a:round/>
            <a:headEnd/>
            <a:tailEnd type="triangle" w="med" len="med"/>
          </a:ln>
          <a:effectLst/>
        </p:spPr>
        <p:txBody>
          <a:bodyPr>
            <a:prstTxWarp prst="textNoShape">
              <a:avLst/>
            </a:prstTxWarp>
          </a:bodyPr>
          <a:lstStyle/>
          <a:p>
            <a:endParaRPr lang="fr-FR"/>
          </a:p>
        </p:txBody>
      </p:sp>
      <p:sp>
        <p:nvSpPr>
          <p:cNvPr id="53278" name="Text Box 30"/>
          <p:cNvSpPr txBox="1">
            <a:spLocks noChangeArrowheads="1"/>
          </p:cNvSpPr>
          <p:nvPr/>
        </p:nvSpPr>
        <p:spPr bwMode="auto">
          <a:xfrm>
            <a:off x="4716463" y="6021388"/>
            <a:ext cx="3541712" cy="457200"/>
          </a:xfrm>
          <a:prstGeom prst="rect">
            <a:avLst/>
          </a:prstGeom>
          <a:noFill/>
          <a:ln w="9525">
            <a:noFill/>
            <a:miter lim="800000"/>
            <a:headEnd/>
            <a:tailEnd/>
          </a:ln>
          <a:effectLst/>
        </p:spPr>
        <p:txBody>
          <a:bodyPr wrap="none">
            <a:prstTxWarp prst="textNoShape">
              <a:avLst/>
            </a:prstTxWarp>
            <a:spAutoFit/>
          </a:bodyPr>
          <a:lstStyle/>
          <a:p>
            <a:r>
              <a:rPr lang="fr-FR">
                <a:solidFill>
                  <a:srgbClr val="008000"/>
                </a:solidFill>
                <a:latin typeface="Arial" pitchFamily="-106" charset="0"/>
                <a:ea typeface="Arial" pitchFamily="-106" charset="0"/>
                <a:cs typeface="Arial" pitchFamily="-106" charset="0"/>
              </a:rPr>
              <a:t>Présence de l’instructeur</a:t>
            </a:r>
          </a:p>
        </p:txBody>
      </p:sp>
      <p:sp>
        <p:nvSpPr>
          <p:cNvPr id="53279" name="Line 31"/>
          <p:cNvSpPr>
            <a:spLocks noChangeShapeType="1"/>
          </p:cNvSpPr>
          <p:nvPr/>
        </p:nvSpPr>
        <p:spPr bwMode="auto">
          <a:xfrm>
            <a:off x="2698750" y="6237288"/>
            <a:ext cx="1944688" cy="0"/>
          </a:xfrm>
          <a:prstGeom prst="line">
            <a:avLst/>
          </a:prstGeom>
          <a:noFill/>
          <a:ln w="57150">
            <a:solidFill>
              <a:srgbClr val="008000"/>
            </a:solidFill>
            <a:round/>
            <a:headEnd/>
            <a:tailEnd type="triangle" w="med" len="med"/>
          </a:ln>
          <a:effectLst/>
        </p:spPr>
        <p:txBody>
          <a:bodyPr>
            <a:prstTxWarp prst="textNoShape">
              <a:avLst/>
            </a:prstTxWarp>
          </a:bodyPr>
          <a:lstStyle/>
          <a:p>
            <a:endParaRPr lang="fr-FR"/>
          </a:p>
        </p:txBody>
      </p:sp>
      <p:sp>
        <p:nvSpPr>
          <p:cNvPr id="26" name="ZoneTexte 25"/>
          <p:cNvSpPr txBox="1"/>
          <p:nvPr/>
        </p:nvSpPr>
        <p:spPr>
          <a:xfrm>
            <a:off x="0" y="11668"/>
            <a:ext cx="1390573" cy="369332"/>
          </a:xfrm>
          <a:prstGeom prst="rect">
            <a:avLst/>
          </a:prstGeom>
          <a:noFill/>
        </p:spPr>
        <p:txBody>
          <a:bodyPr wrap="none" rtlCol="0">
            <a:spAutoFit/>
          </a:bodyPr>
          <a:lstStyle/>
          <a:p>
            <a:r>
              <a:rPr lang="fr-FR" b="1" dirty="0" smtClean="0">
                <a:solidFill>
                  <a:schemeClr val="bg1"/>
                </a:solidFill>
              </a:rPr>
              <a:t>Les erreurs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10" name="Text Box 6"/>
          <p:cNvSpPr txBox="1">
            <a:spLocks noChangeArrowheads="1"/>
          </p:cNvSpPr>
          <p:nvPr/>
        </p:nvSpPr>
        <p:spPr bwMode="auto">
          <a:xfrm>
            <a:off x="1600200" y="1066800"/>
            <a:ext cx="3343275" cy="457200"/>
          </a:xfrm>
          <a:prstGeom prst="rect">
            <a:avLst/>
          </a:prstGeom>
          <a:noFill/>
          <a:ln w="9525">
            <a:noFill/>
            <a:miter lim="800000"/>
            <a:headEnd/>
            <a:tailEnd/>
          </a:ln>
          <a:effectLst/>
        </p:spPr>
        <p:txBody>
          <a:bodyPr wrap="none">
            <a:prstTxWarp prst="textNoShape">
              <a:avLst/>
            </a:prstTxWarp>
            <a:spAutoFit/>
          </a:bodyPr>
          <a:lstStyle/>
          <a:p>
            <a:pPr algn="ctr"/>
            <a:r>
              <a:rPr lang="fr-FR" u="sng">
                <a:latin typeface="Arial" pitchFamily="-106" charset="0"/>
              </a:rPr>
              <a:t>1° Cadre réglementaire</a:t>
            </a:r>
          </a:p>
        </p:txBody>
      </p:sp>
      <p:sp>
        <p:nvSpPr>
          <p:cNvPr id="47111" name="Rectangle 7"/>
          <p:cNvSpPr>
            <a:spLocks noChangeArrowheads="1"/>
          </p:cNvSpPr>
          <p:nvPr/>
        </p:nvSpPr>
        <p:spPr bwMode="auto">
          <a:xfrm>
            <a:off x="3419475" y="1628775"/>
            <a:ext cx="1752600" cy="914400"/>
          </a:xfrm>
          <a:prstGeom prst="rect">
            <a:avLst/>
          </a:prstGeom>
          <a:solidFill>
            <a:srgbClr val="FF7C80"/>
          </a:solidFill>
          <a:ln w="9525">
            <a:noFill/>
            <a:miter lim="800000"/>
            <a:headEnd/>
            <a:tailEnd/>
          </a:ln>
          <a:effectLst/>
        </p:spPr>
        <p:txBody>
          <a:bodyPr wrap="none" anchor="ctr">
            <a:prstTxWarp prst="textNoShape">
              <a:avLst/>
            </a:prstTxWarp>
          </a:bodyPr>
          <a:lstStyle/>
          <a:p>
            <a:pPr algn="ctr"/>
            <a:r>
              <a:rPr lang="fr-FR">
                <a:latin typeface="Arial" pitchFamily="-106" charset="0"/>
              </a:rPr>
              <a:t>interdit</a:t>
            </a:r>
          </a:p>
        </p:txBody>
      </p:sp>
      <p:sp>
        <p:nvSpPr>
          <p:cNvPr id="47113" name="Line 9"/>
          <p:cNvSpPr>
            <a:spLocks noChangeShapeType="1"/>
          </p:cNvSpPr>
          <p:nvPr/>
        </p:nvSpPr>
        <p:spPr bwMode="auto">
          <a:xfrm>
            <a:off x="3419475" y="1628775"/>
            <a:ext cx="0" cy="936625"/>
          </a:xfrm>
          <a:prstGeom prst="line">
            <a:avLst/>
          </a:prstGeom>
          <a:noFill/>
          <a:ln w="57150">
            <a:solidFill>
              <a:schemeClr val="tx1"/>
            </a:solidFill>
            <a:round/>
            <a:headEnd/>
            <a:tailEnd/>
          </a:ln>
          <a:effectLst/>
        </p:spPr>
        <p:txBody>
          <a:bodyPr>
            <a:prstTxWarp prst="textNoShape">
              <a:avLst/>
            </a:prstTxWarp>
          </a:bodyPr>
          <a:lstStyle/>
          <a:p>
            <a:endParaRPr lang="fr-FR"/>
          </a:p>
        </p:txBody>
      </p:sp>
      <p:sp>
        <p:nvSpPr>
          <p:cNvPr id="47115" name="Text Box 11"/>
          <p:cNvSpPr txBox="1">
            <a:spLocks noChangeArrowheads="1"/>
          </p:cNvSpPr>
          <p:nvPr/>
        </p:nvSpPr>
        <p:spPr bwMode="auto">
          <a:xfrm>
            <a:off x="2057400" y="4800600"/>
            <a:ext cx="2901950" cy="457200"/>
          </a:xfrm>
          <a:prstGeom prst="rect">
            <a:avLst/>
          </a:prstGeom>
          <a:noFill/>
          <a:ln w="9525">
            <a:noFill/>
            <a:miter lim="800000"/>
            <a:headEnd/>
            <a:tailEnd/>
          </a:ln>
          <a:effectLst/>
        </p:spPr>
        <p:txBody>
          <a:bodyPr wrap="none">
            <a:prstTxWarp prst="textNoShape">
              <a:avLst/>
            </a:prstTxWarp>
            <a:spAutoFit/>
          </a:bodyPr>
          <a:lstStyle/>
          <a:p>
            <a:pPr algn="ctr"/>
            <a:r>
              <a:rPr lang="fr-FR" u="sng">
                <a:latin typeface="Arial" pitchFamily="-106" charset="0"/>
              </a:rPr>
              <a:t>2° Cadre prévention</a:t>
            </a:r>
          </a:p>
        </p:txBody>
      </p:sp>
      <p:sp>
        <p:nvSpPr>
          <p:cNvPr id="47119" name="Rectangle 15"/>
          <p:cNvSpPr>
            <a:spLocks noChangeArrowheads="1"/>
          </p:cNvSpPr>
          <p:nvPr/>
        </p:nvSpPr>
        <p:spPr bwMode="auto">
          <a:xfrm>
            <a:off x="3276600" y="5300663"/>
            <a:ext cx="2951163" cy="931862"/>
          </a:xfrm>
          <a:prstGeom prst="rect">
            <a:avLst/>
          </a:prstGeom>
          <a:gradFill rotWithShape="0">
            <a:gsLst>
              <a:gs pos="0">
                <a:srgbClr val="FF0000">
                  <a:gamma/>
                  <a:tint val="0"/>
                  <a:invGamma/>
                </a:srgbClr>
              </a:gs>
              <a:gs pos="100000">
                <a:srgbClr val="FF0000"/>
              </a:gs>
            </a:gsLst>
            <a:lin ang="0" scaled="1"/>
          </a:gradFill>
          <a:ln w="9525">
            <a:noFill/>
            <a:miter lim="800000"/>
            <a:headEnd/>
            <a:tailEnd/>
          </a:ln>
          <a:effectLst/>
        </p:spPr>
        <p:txBody>
          <a:bodyPr wrap="none" anchor="ctr">
            <a:prstTxWarp prst="textNoShape">
              <a:avLst/>
            </a:prstTxWarp>
          </a:bodyPr>
          <a:lstStyle/>
          <a:p>
            <a:pPr algn="ctr"/>
            <a:r>
              <a:rPr lang="fr-FR">
                <a:latin typeface="Arial" pitchFamily="-106" charset="0"/>
              </a:rPr>
              <a:t>situation dangereuse</a:t>
            </a:r>
          </a:p>
        </p:txBody>
      </p:sp>
      <p:pic>
        <p:nvPicPr>
          <p:cNvPr id="47122" name="Picture 18" descr="image4"/>
          <p:cNvPicPr>
            <a:picLocks noChangeAspect="1" noChangeArrowheads="1"/>
          </p:cNvPicPr>
          <p:nvPr/>
        </p:nvPicPr>
        <p:blipFill>
          <a:blip r:embed="rId3"/>
          <a:srcRect/>
          <a:stretch>
            <a:fillRect/>
          </a:stretch>
        </p:blipFill>
        <p:spPr bwMode="auto">
          <a:xfrm>
            <a:off x="6248400" y="1066800"/>
            <a:ext cx="2667000" cy="2178050"/>
          </a:xfrm>
          <a:prstGeom prst="rect">
            <a:avLst/>
          </a:prstGeom>
          <a:noFill/>
        </p:spPr>
      </p:pic>
      <p:pic>
        <p:nvPicPr>
          <p:cNvPr id="47123" name="Picture 19" descr="image5"/>
          <p:cNvPicPr>
            <a:picLocks noChangeAspect="1" noChangeArrowheads="1"/>
          </p:cNvPicPr>
          <p:nvPr/>
        </p:nvPicPr>
        <p:blipFill>
          <a:blip r:embed="rId4"/>
          <a:srcRect/>
          <a:stretch>
            <a:fillRect/>
          </a:stretch>
        </p:blipFill>
        <p:spPr bwMode="auto">
          <a:xfrm>
            <a:off x="6248400" y="4419600"/>
            <a:ext cx="2895600" cy="2201863"/>
          </a:xfrm>
          <a:prstGeom prst="rect">
            <a:avLst/>
          </a:prstGeom>
          <a:noFill/>
        </p:spPr>
      </p:pic>
      <p:sp>
        <p:nvSpPr>
          <p:cNvPr id="47124" name="Text Box 20"/>
          <p:cNvSpPr txBox="1">
            <a:spLocks noChangeArrowheads="1"/>
          </p:cNvSpPr>
          <p:nvPr/>
        </p:nvSpPr>
        <p:spPr bwMode="auto">
          <a:xfrm>
            <a:off x="468313" y="3644900"/>
            <a:ext cx="5393464" cy="36933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fr-FR" b="1" dirty="0">
                <a:solidFill>
                  <a:srgbClr val="008000"/>
                </a:solidFill>
                <a:latin typeface="Arial" pitchFamily="-106" charset="0"/>
                <a:ea typeface="Arial" pitchFamily="-106" charset="0"/>
                <a:cs typeface="Arial" pitchFamily="-106" charset="0"/>
              </a:rPr>
              <a:t>VMC </a:t>
            </a:r>
            <a:r>
              <a:rPr lang="fr-FR" b="1" dirty="0" smtClean="0">
                <a:solidFill>
                  <a:srgbClr val="008000"/>
                </a:solidFill>
                <a:latin typeface="Arial" pitchFamily="-106" charset="0"/>
                <a:ea typeface="Arial" pitchFamily="-106" charset="0"/>
                <a:cs typeface="Arial" pitchFamily="-106" charset="0"/>
              </a:rPr>
              <a:t>:  </a:t>
            </a:r>
            <a:r>
              <a:rPr lang="fr-FR" b="1" dirty="0">
                <a:solidFill>
                  <a:srgbClr val="008000"/>
                </a:solidFill>
                <a:latin typeface="Arial" pitchFamily="-106" charset="0"/>
                <a:ea typeface="Arial" pitchFamily="-106" charset="0"/>
                <a:cs typeface="Arial" pitchFamily="-106" charset="0"/>
              </a:rPr>
              <a:t>hors nuages-</a:t>
            </a:r>
            <a:r>
              <a:rPr lang="fr-FR" b="1" dirty="0" err="1">
                <a:solidFill>
                  <a:srgbClr val="008000"/>
                </a:solidFill>
                <a:latin typeface="Arial" pitchFamily="-106" charset="0"/>
                <a:ea typeface="Arial" pitchFamily="-106" charset="0"/>
                <a:cs typeface="Arial" pitchFamily="-106" charset="0"/>
              </a:rPr>
              <a:t>Visi</a:t>
            </a:r>
            <a:r>
              <a:rPr lang="fr-FR" b="1" dirty="0">
                <a:solidFill>
                  <a:srgbClr val="008000"/>
                </a:solidFill>
                <a:latin typeface="Arial" pitchFamily="-106" charset="0"/>
                <a:ea typeface="Arial" pitchFamily="-106" charset="0"/>
                <a:cs typeface="Arial" pitchFamily="-106" charset="0"/>
              </a:rPr>
              <a:t> &gt;1500 m ou 30 s de vol</a:t>
            </a:r>
          </a:p>
        </p:txBody>
      </p:sp>
      <p:sp>
        <p:nvSpPr>
          <p:cNvPr id="47126" name="Rectangle 22"/>
          <p:cNvSpPr>
            <a:spLocks noGrp="1" noChangeArrowheads="1"/>
          </p:cNvSpPr>
          <p:nvPr>
            <p:ph type="title"/>
          </p:nvPr>
        </p:nvSpPr>
        <p:spPr/>
        <p:txBody>
          <a:bodyPr/>
          <a:lstStyle/>
          <a:p>
            <a:r>
              <a:rPr lang="fr-FR" dirty="0" smtClean="0">
                <a:effectLst>
                  <a:outerShdw blurRad="38100" dist="38100" dir="2700000" algn="tl">
                    <a:srgbClr val="000000">
                      <a:alpha val="43137"/>
                    </a:srgbClr>
                  </a:outerShdw>
                </a:effectLst>
              </a:rPr>
              <a:t>Réglementation et Sécurité</a:t>
            </a:r>
            <a:endParaRPr lang="fr-FR" dirty="0">
              <a:effectLst>
                <a:outerShdw blurRad="38100" dist="38100" dir="2700000" algn="tl">
                  <a:srgbClr val="000000">
                    <a:alpha val="43137"/>
                  </a:srgbClr>
                </a:outerShdw>
              </a:effectLst>
            </a:endParaRPr>
          </a:p>
        </p:txBody>
      </p:sp>
      <p:sp>
        <p:nvSpPr>
          <p:cNvPr id="47127" name="Rectangle 23"/>
          <p:cNvSpPr>
            <a:spLocks noChangeArrowheads="1"/>
          </p:cNvSpPr>
          <p:nvPr/>
        </p:nvSpPr>
        <p:spPr bwMode="auto">
          <a:xfrm>
            <a:off x="1619250" y="1628775"/>
            <a:ext cx="1752600" cy="914400"/>
          </a:xfrm>
          <a:prstGeom prst="rect">
            <a:avLst/>
          </a:prstGeom>
          <a:solidFill>
            <a:srgbClr val="00FF00">
              <a:alpha val="72000"/>
            </a:srgbClr>
          </a:solidFill>
          <a:ln w="9525">
            <a:noFill/>
            <a:miter lim="800000"/>
            <a:headEnd/>
            <a:tailEnd/>
          </a:ln>
          <a:effectLst/>
        </p:spPr>
        <p:txBody>
          <a:bodyPr wrap="none" anchor="ctr">
            <a:prstTxWarp prst="textNoShape">
              <a:avLst/>
            </a:prstTxWarp>
          </a:bodyPr>
          <a:lstStyle/>
          <a:p>
            <a:pPr algn="ctr"/>
            <a:r>
              <a:rPr lang="fr-FR">
                <a:latin typeface="Arial" pitchFamily="-106" charset="0"/>
                <a:ea typeface="Arial" pitchFamily="-106" charset="0"/>
                <a:cs typeface="Arial" pitchFamily="-106" charset="0"/>
              </a:rPr>
              <a:t>autorisé</a:t>
            </a:r>
          </a:p>
        </p:txBody>
      </p:sp>
      <p:sp>
        <p:nvSpPr>
          <p:cNvPr id="47128" name="Rectangle 24"/>
          <p:cNvSpPr>
            <a:spLocks noChangeArrowheads="1"/>
          </p:cNvSpPr>
          <p:nvPr/>
        </p:nvSpPr>
        <p:spPr bwMode="auto">
          <a:xfrm>
            <a:off x="1112838" y="5316538"/>
            <a:ext cx="2235200" cy="914400"/>
          </a:xfrm>
          <a:prstGeom prst="rect">
            <a:avLst/>
          </a:prstGeom>
          <a:gradFill rotWithShape="1">
            <a:gsLst>
              <a:gs pos="0">
                <a:srgbClr val="33CC33"/>
              </a:gs>
              <a:gs pos="100000">
                <a:srgbClr val="FFFFFF"/>
              </a:gs>
            </a:gsLst>
            <a:lin ang="0" scaled="1"/>
          </a:gradFill>
          <a:ln w="9525">
            <a:noFill/>
            <a:miter lim="800000"/>
            <a:headEnd/>
            <a:tailEnd/>
          </a:ln>
          <a:effectLst/>
        </p:spPr>
        <p:txBody>
          <a:bodyPr wrap="none" anchor="ctr">
            <a:prstTxWarp prst="textNoShape">
              <a:avLst/>
            </a:prstTxWarp>
          </a:bodyPr>
          <a:lstStyle/>
          <a:p>
            <a:pPr algn="ctr"/>
            <a:r>
              <a:rPr lang="fr-FR">
                <a:latin typeface="Arial" pitchFamily="-106" charset="0"/>
              </a:rPr>
              <a:t>situation sûre</a:t>
            </a:r>
          </a:p>
        </p:txBody>
      </p:sp>
      <p:sp>
        <p:nvSpPr>
          <p:cNvPr id="47129" name="Rectangle 25"/>
          <p:cNvSpPr>
            <a:spLocks noChangeArrowheads="1"/>
          </p:cNvSpPr>
          <p:nvPr/>
        </p:nvSpPr>
        <p:spPr bwMode="auto">
          <a:xfrm>
            <a:off x="2411413" y="6237288"/>
            <a:ext cx="1873250" cy="404812"/>
          </a:xfrm>
          <a:prstGeom prst="rect">
            <a:avLst/>
          </a:prstGeom>
          <a:noFill/>
          <a:ln w="9525">
            <a:solidFill>
              <a:schemeClr val="tx1"/>
            </a:solidFill>
            <a:miter lim="800000"/>
            <a:headEnd/>
            <a:tailEnd/>
          </a:ln>
          <a:effectLst/>
        </p:spPr>
        <p:txBody>
          <a:bodyPr wrap="none" anchor="ctr">
            <a:prstTxWarp prst="textNoShape">
              <a:avLst/>
            </a:prstTxWarp>
          </a:bodyPr>
          <a:lstStyle/>
          <a:p>
            <a:pPr algn="ctr"/>
            <a:r>
              <a:rPr lang="fr-FR">
                <a:latin typeface="Arial" pitchFamily="-106" charset="0"/>
                <a:ea typeface="Arial" pitchFamily="-106" charset="0"/>
                <a:cs typeface="Arial" pitchFamily="-106" charset="0"/>
              </a:rPr>
              <a:t>Jugement</a:t>
            </a:r>
          </a:p>
        </p:txBody>
      </p:sp>
      <p:sp>
        <p:nvSpPr>
          <p:cNvPr id="47130" name="Rectangle 26"/>
          <p:cNvSpPr>
            <a:spLocks noChangeArrowheads="1"/>
          </p:cNvSpPr>
          <p:nvPr/>
        </p:nvSpPr>
        <p:spPr bwMode="auto">
          <a:xfrm>
            <a:off x="2266950" y="2565400"/>
            <a:ext cx="2233613" cy="431800"/>
          </a:xfrm>
          <a:prstGeom prst="rect">
            <a:avLst/>
          </a:prstGeom>
          <a:noFill/>
          <a:ln w="9525">
            <a:solidFill>
              <a:schemeClr val="tx1"/>
            </a:solidFill>
            <a:miter lim="800000"/>
            <a:headEnd/>
            <a:tailEnd/>
          </a:ln>
          <a:effectLst/>
        </p:spPr>
        <p:txBody>
          <a:bodyPr wrap="none" anchor="ctr">
            <a:prstTxWarp prst="textNoShape">
              <a:avLst/>
            </a:prstTxWarp>
          </a:bodyPr>
          <a:lstStyle/>
          <a:p>
            <a:pPr algn="ctr"/>
            <a:r>
              <a:rPr lang="fr-FR">
                <a:latin typeface="Arial" pitchFamily="-106" charset="0"/>
              </a:rPr>
              <a:t>Réglementation</a:t>
            </a:r>
            <a:endParaRPr lang="fr-FR">
              <a:latin typeface="Arial" pitchFamily="-106" charset="0"/>
              <a:ea typeface="Arial" pitchFamily="-106" charset="0"/>
              <a:cs typeface="Arial" pitchFamily="-106" charset="0"/>
            </a:endParaRPr>
          </a:p>
        </p:txBody>
      </p:sp>
      <p:sp>
        <p:nvSpPr>
          <p:cNvPr id="15" name="ZoneTexte 14"/>
          <p:cNvSpPr txBox="1"/>
          <p:nvPr/>
        </p:nvSpPr>
        <p:spPr>
          <a:xfrm>
            <a:off x="0" y="11668"/>
            <a:ext cx="1390573" cy="369332"/>
          </a:xfrm>
          <a:prstGeom prst="rect">
            <a:avLst/>
          </a:prstGeom>
          <a:noFill/>
        </p:spPr>
        <p:txBody>
          <a:bodyPr wrap="none" rtlCol="0">
            <a:spAutoFit/>
          </a:bodyPr>
          <a:lstStyle/>
          <a:p>
            <a:r>
              <a:rPr lang="fr-FR" b="1" dirty="0" smtClean="0">
                <a:solidFill>
                  <a:schemeClr val="bg1"/>
                </a:solidFill>
              </a:rPr>
              <a:t>Les erreurs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15"/>
                                        </p:tgtEl>
                                        <p:attrNameLst>
                                          <p:attrName>style.visibility</p:attrName>
                                        </p:attrNameLst>
                                      </p:cBhvr>
                                      <p:to>
                                        <p:strVal val="visible"/>
                                      </p:to>
                                    </p:set>
                                    <p:animEffect transition="in" filter="fade">
                                      <p:cBhvr>
                                        <p:cTn id="7" dur="2000"/>
                                        <p:tgtEl>
                                          <p:spTgt spid="471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119"/>
                                        </p:tgtEl>
                                        <p:attrNameLst>
                                          <p:attrName>style.visibility</p:attrName>
                                        </p:attrNameLst>
                                      </p:cBhvr>
                                      <p:to>
                                        <p:strVal val="visible"/>
                                      </p:to>
                                    </p:set>
                                    <p:animEffect transition="in" filter="fade">
                                      <p:cBhvr>
                                        <p:cTn id="10" dur="2000"/>
                                        <p:tgtEl>
                                          <p:spTgt spid="47119"/>
                                        </p:tgtEl>
                                      </p:cBhvr>
                                    </p:animEffect>
                                  </p:childTnLst>
                                </p:cTn>
                              </p:par>
                              <p:par>
                                <p:cTn id="11" presetID="10" presetClass="entr" presetSubtype="0" fill="hold" nodeType="withEffect">
                                  <p:stCondLst>
                                    <p:cond delay="0"/>
                                  </p:stCondLst>
                                  <p:childTnLst>
                                    <p:set>
                                      <p:cBhvr>
                                        <p:cTn id="12" dur="1" fill="hold">
                                          <p:stCondLst>
                                            <p:cond delay="0"/>
                                          </p:stCondLst>
                                        </p:cTn>
                                        <p:tgtEl>
                                          <p:spTgt spid="47123"/>
                                        </p:tgtEl>
                                        <p:attrNameLst>
                                          <p:attrName>style.visibility</p:attrName>
                                        </p:attrNameLst>
                                      </p:cBhvr>
                                      <p:to>
                                        <p:strVal val="visible"/>
                                      </p:to>
                                    </p:set>
                                    <p:animEffect transition="in" filter="fade">
                                      <p:cBhvr>
                                        <p:cTn id="13" dur="2000"/>
                                        <p:tgtEl>
                                          <p:spTgt spid="471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128"/>
                                        </p:tgtEl>
                                        <p:attrNameLst>
                                          <p:attrName>style.visibility</p:attrName>
                                        </p:attrNameLst>
                                      </p:cBhvr>
                                      <p:to>
                                        <p:strVal val="visible"/>
                                      </p:to>
                                    </p:set>
                                    <p:animEffect transition="in" filter="fade">
                                      <p:cBhvr>
                                        <p:cTn id="16" dur="2000"/>
                                        <p:tgtEl>
                                          <p:spTgt spid="471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129"/>
                                        </p:tgtEl>
                                        <p:attrNameLst>
                                          <p:attrName>style.visibility</p:attrName>
                                        </p:attrNameLst>
                                      </p:cBhvr>
                                      <p:to>
                                        <p:strVal val="visible"/>
                                      </p:to>
                                    </p:set>
                                    <p:animEffect transition="in" filter="fade">
                                      <p:cBhvr>
                                        <p:cTn id="19" dur="2000"/>
                                        <p:tgtEl>
                                          <p:spTgt spid="47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5" grpId="0"/>
      <p:bldP spid="47119" grpId="0" animBg="1"/>
      <p:bldP spid="47128" grpId="0" animBg="1"/>
      <p:bldP spid="47129"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re 1"/>
          <p:cNvSpPr>
            <a:spLocks noGrp="1"/>
          </p:cNvSpPr>
          <p:nvPr>
            <p:ph type="title"/>
          </p:nvPr>
        </p:nvSpPr>
        <p:spPr>
          <a:xfrm>
            <a:off x="530352" y="1997964"/>
            <a:ext cx="7772400" cy="1362456"/>
          </a:xfrm>
        </p:spPr>
        <p:txBody>
          <a:bodyPr/>
          <a:lstStyle/>
          <a:p>
            <a:r>
              <a:rPr lang="fr-FR" sz="4400" dirty="0" smtClean="0"/>
              <a:t>Les comportement non désirées : </a:t>
            </a:r>
            <a:br>
              <a:rPr lang="fr-FR" sz="4400" dirty="0" smtClean="0"/>
            </a:br>
            <a:r>
              <a:rPr lang="fr-FR" sz="4400" dirty="0" smtClean="0"/>
              <a:t>les erreurs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a:bodyPr>
          <a:lstStyle/>
          <a:p>
            <a:r>
              <a:rPr lang="fr-FR" dirty="0" smtClean="0">
                <a:effectLst>
                  <a:outerShdw blurRad="38100" dist="38100" dir="2700000" algn="tl">
                    <a:srgbClr val="000000">
                      <a:alpha val="43137"/>
                    </a:srgbClr>
                  </a:outerShdw>
                </a:effectLst>
              </a:rPr>
              <a:t>Gestion des erreurs</a:t>
            </a:r>
            <a:endParaRPr lang="fr-FR" dirty="0">
              <a:effectLst>
                <a:outerShdw blurRad="38100" dist="38100" dir="2700000" algn="tl">
                  <a:srgbClr val="000000">
                    <a:alpha val="43137"/>
                  </a:srgbClr>
                </a:outerShdw>
              </a:effectLst>
            </a:endParaRPr>
          </a:p>
        </p:txBody>
      </p:sp>
      <p:sp>
        <p:nvSpPr>
          <p:cNvPr id="150531" name="Rectangle 3"/>
          <p:cNvSpPr>
            <a:spLocks noGrp="1" noChangeArrowheads="1"/>
          </p:cNvSpPr>
          <p:nvPr>
            <p:ph idx="1"/>
          </p:nvPr>
        </p:nvSpPr>
        <p:spPr>
          <a:xfrm>
            <a:off x="457200" y="1143000"/>
            <a:ext cx="8229600" cy="5022304"/>
          </a:xfrm>
        </p:spPr>
        <p:txBody>
          <a:bodyPr>
            <a:normAutofit/>
          </a:bodyPr>
          <a:lstStyle/>
          <a:p>
            <a:r>
              <a:rPr lang="fr-FR" sz="2400" dirty="0" smtClean="0"/>
              <a:t>Intérêt des briefings, check-lists, débriefing (auto-</a:t>
            </a:r>
            <a:r>
              <a:rPr lang="fr-FR" sz="2400" dirty="0" err="1" smtClean="0"/>
              <a:t>debrief</a:t>
            </a:r>
            <a:r>
              <a:rPr lang="fr-FR" sz="2400" dirty="0" smtClean="0"/>
              <a:t>, instructeur, ou autres pilotes)</a:t>
            </a:r>
          </a:p>
          <a:p>
            <a:pPr marL="444500" lvl="1" indent="-246063"/>
            <a:r>
              <a:rPr lang="fr-FR" sz="1800" dirty="0" smtClean="0"/>
              <a:t>Remonter en mémoire "court terme" les infos essentielles (pas plus de 6-7 items)</a:t>
            </a:r>
          </a:p>
          <a:p>
            <a:pPr marL="444500" lvl="1" indent="-246063"/>
            <a:r>
              <a:rPr lang="fr-FR" sz="1800" dirty="0" smtClean="0"/>
              <a:t>Agir en mode machinal, etc.</a:t>
            </a:r>
          </a:p>
          <a:p>
            <a:r>
              <a:rPr lang="fr-FR" sz="2400" dirty="0" smtClean="0"/>
              <a:t>Appliquer des solutions éprouvées en situation critique</a:t>
            </a:r>
          </a:p>
          <a:p>
            <a:r>
              <a:rPr lang="fr-FR" sz="2400" dirty="0" smtClean="0"/>
              <a:t>Ne pas mettre de côté l’information qu’on ne comprend pas</a:t>
            </a:r>
          </a:p>
          <a:p>
            <a:r>
              <a:rPr lang="fr-FR" sz="2400" dirty="0" smtClean="0"/>
              <a:t>Récupérer l’erreur si elle se produit</a:t>
            </a:r>
          </a:p>
          <a:p>
            <a:r>
              <a:rPr lang="fr-FR" sz="2400" dirty="0" smtClean="0"/>
              <a:t>Avoir des automatisme contrôlés: </a:t>
            </a:r>
          </a:p>
          <a:p>
            <a:pPr lvl="1"/>
            <a:r>
              <a:rPr lang="fr-FR" sz="1800" dirty="0" smtClean="0"/>
              <a:t>Mnémotechnique: ce que je vois est-il cohérent avec ce que je fais ?</a:t>
            </a:r>
          </a:p>
          <a:p>
            <a:endParaRPr lang="fr-FR" sz="2400" dirty="0"/>
          </a:p>
        </p:txBody>
      </p:sp>
      <p:sp>
        <p:nvSpPr>
          <p:cNvPr id="5" name="Rectangle 4"/>
          <p:cNvSpPr/>
          <p:nvPr/>
        </p:nvSpPr>
        <p:spPr>
          <a:xfrm>
            <a:off x="7308304" y="3536141"/>
            <a:ext cx="1224136"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dirty="0" smtClean="0"/>
              <a:t>METEO NOTAM</a:t>
            </a:r>
            <a:endParaRPr lang="fr-FR" dirty="0"/>
          </a:p>
        </p:txBody>
      </p:sp>
      <p:sp>
        <p:nvSpPr>
          <p:cNvPr id="6" name="Rectangle 5"/>
          <p:cNvSpPr/>
          <p:nvPr/>
        </p:nvSpPr>
        <p:spPr>
          <a:xfrm>
            <a:off x="4227512" y="5025950"/>
            <a:ext cx="49530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dirty="0" smtClean="0"/>
              <a:t>- Tour de piste avec train sorti - on appuie sur rentrer train pour atterrir </a:t>
            </a:r>
          </a:p>
          <a:p>
            <a:r>
              <a:rPr lang="fr-FR" dirty="0" smtClean="0"/>
              <a:t>- Pompe électrique sur OFF au lieu de sur ON </a:t>
            </a:r>
            <a:endParaRPr lang="fr-FR" dirty="0"/>
          </a:p>
        </p:txBody>
      </p:sp>
      <p:sp>
        <p:nvSpPr>
          <p:cNvPr id="7" name="Pensées 6"/>
          <p:cNvSpPr/>
          <p:nvPr/>
        </p:nvSpPr>
        <p:spPr>
          <a:xfrm>
            <a:off x="0" y="4998720"/>
            <a:ext cx="4227512" cy="1828800"/>
          </a:xfrm>
          <a:prstGeom prst="cloudCallout">
            <a:avLst>
              <a:gd name="adj1" fmla="val -29281"/>
              <a:gd name="adj2" fmla="val -3903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Gestion météo source accident fréquent: appeler aéroclub, connaissance microclimat</a:t>
            </a:r>
            <a:endParaRPr lang="fr-FR" dirty="0"/>
          </a:p>
        </p:txBody>
      </p:sp>
      <p:sp>
        <p:nvSpPr>
          <p:cNvPr id="8" name="ZoneTexte 7"/>
          <p:cNvSpPr txBox="1"/>
          <p:nvPr/>
        </p:nvSpPr>
        <p:spPr>
          <a:xfrm>
            <a:off x="0" y="11668"/>
            <a:ext cx="1390573" cy="369332"/>
          </a:xfrm>
          <a:prstGeom prst="rect">
            <a:avLst/>
          </a:prstGeom>
          <a:noFill/>
        </p:spPr>
        <p:txBody>
          <a:bodyPr wrap="none" rtlCol="0">
            <a:spAutoFit/>
          </a:bodyPr>
          <a:lstStyle/>
          <a:p>
            <a:r>
              <a:rPr lang="fr-FR" b="1" dirty="0" smtClean="0">
                <a:solidFill>
                  <a:schemeClr val="bg1"/>
                </a:solidFill>
              </a:rPr>
              <a:t>Les erreurs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bg/>
                                          </p:spTgt>
                                        </p:tgtEl>
                                        <p:attrNameLst>
                                          <p:attrName>style.visibility</p:attrName>
                                        </p:attrNameLst>
                                      </p:cBhvr>
                                      <p:to>
                                        <p:strVal val="visible"/>
                                      </p:to>
                                    </p:set>
                                    <p:animEffect transition="in" filter="fade">
                                      <p:cBhvr>
                                        <p:cTn id="18" dur="2000"/>
                                        <p:tgtEl>
                                          <p:spTgt spid="5">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2000"/>
                                        <p:tgtEl>
                                          <p:spTgt spid="5">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bg/>
                                          </p:spTgt>
                                        </p:tgtEl>
                                        <p:attrNameLst>
                                          <p:attrName>style.visibility</p:attrName>
                                        </p:attrNameLst>
                                      </p:cBhvr>
                                      <p:to>
                                        <p:strVal val="visible"/>
                                      </p:to>
                                    </p:set>
                                    <p:animEffect transition="in" filter="fade">
                                      <p:cBhvr>
                                        <p:cTn id="24" dur="2000"/>
                                        <p:tgtEl>
                                          <p:spTgt spid="7">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animBg="1"/>
      <p:bldP spid="7" grpId="0" build="allAtOnce"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4800" dirty="0" smtClean="0"/>
              <a:t>Les comportement selon les personnalités</a:t>
            </a:r>
            <a:endParaRPr lang="fr-FR" sz="4800" dirty="0"/>
          </a:p>
        </p:txBody>
      </p:sp>
      <p:sp>
        <p:nvSpPr>
          <p:cNvPr id="12" name="Espace réservé du texte 11"/>
          <p:cNvSpPr>
            <a:spLocks noGrp="1"/>
          </p:cNvSpPr>
          <p:nvPr>
            <p:ph type="body" idx="1"/>
          </p:nvPr>
        </p:nvSpPr>
        <p:spPr/>
        <p:txBody>
          <a:bodyPr>
            <a:noAutofit/>
          </a:bodyPr>
          <a:lstStyle/>
          <a:p>
            <a:pPr lvl="1">
              <a:buFont typeface="Arial"/>
              <a:buChar char="•"/>
            </a:pPr>
            <a:r>
              <a:rPr lang="fr-FR" sz="2400" dirty="0" smtClean="0"/>
              <a:t>La confiance</a:t>
            </a:r>
          </a:p>
          <a:p>
            <a:pPr lvl="1">
              <a:buFont typeface="Arial"/>
              <a:buChar char="•"/>
            </a:pPr>
            <a:r>
              <a:rPr lang="fr-FR" sz="2400" dirty="0" smtClean="0"/>
              <a:t>La motivation</a:t>
            </a:r>
          </a:p>
          <a:p>
            <a:pPr lvl="1">
              <a:buFont typeface="Arial"/>
              <a:buChar char="•"/>
            </a:pPr>
            <a:r>
              <a:rPr lang="fr-FR" sz="2400" dirty="0" smtClean="0"/>
              <a:t>Les facteurs sociaux</a:t>
            </a:r>
          </a:p>
          <a:p>
            <a:pPr lvl="1">
              <a:buFont typeface="Arial"/>
              <a:buChar char="•"/>
            </a:pPr>
            <a:r>
              <a:rPr lang="fr-FR" sz="2400" dirty="0" smtClean="0"/>
              <a:t>Les aspects culturels</a:t>
            </a:r>
          </a:p>
          <a:p>
            <a:r>
              <a:rPr lang="fr-FR" sz="2400" dirty="0" smtClean="0"/>
              <a:t/>
            </a:r>
            <a:br>
              <a:rPr lang="fr-FR" sz="2400" dirty="0" smtClean="0"/>
            </a:br>
            <a:endParaRPr lang="fr-FR"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lstStyle/>
          <a:p>
            <a:r>
              <a:rPr lang="fr-FR" dirty="0" smtClean="0">
                <a:effectLst>
                  <a:outerShdw blurRad="38100" dist="38100" dir="2700000" algn="tl">
                    <a:srgbClr val="000000">
                      <a:alpha val="43137"/>
                    </a:srgbClr>
                  </a:outerShdw>
                </a:effectLst>
              </a:rPr>
              <a:t>La confiance</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066800"/>
            <a:ext cx="8229600" cy="4389120"/>
          </a:xfrm>
        </p:spPr>
        <p:txBody>
          <a:bodyPr/>
          <a:lstStyle/>
          <a:p>
            <a:r>
              <a:rPr lang="fr-FR" dirty="0" smtClean="0"/>
              <a:t>Excès confiance  vs. pas assez confiance</a:t>
            </a:r>
          </a:p>
          <a:p>
            <a:r>
              <a:rPr lang="fr-FR" dirty="0" smtClean="0"/>
              <a:t>Quel type êtes-vous?</a:t>
            </a:r>
            <a:endParaRPr lang="fr-FR" dirty="0"/>
          </a:p>
        </p:txBody>
      </p:sp>
      <p:pic>
        <p:nvPicPr>
          <p:cNvPr id="4" name="Image 3"/>
          <p:cNvPicPr>
            <a:picLocks noChangeAspect="1"/>
          </p:cNvPicPr>
          <p:nvPr/>
        </p:nvPicPr>
        <p:blipFill>
          <a:blip r:embed="rId3"/>
          <a:stretch>
            <a:fillRect/>
          </a:stretch>
        </p:blipFill>
        <p:spPr>
          <a:xfrm>
            <a:off x="457200" y="1981200"/>
            <a:ext cx="3848172" cy="4349750"/>
          </a:xfrm>
          <a:prstGeom prst="rect">
            <a:avLst/>
          </a:prstGeom>
        </p:spPr>
      </p:pic>
      <p:pic>
        <p:nvPicPr>
          <p:cNvPr id="6" name="Image 5"/>
          <p:cNvPicPr>
            <a:picLocks noChangeAspect="1"/>
          </p:cNvPicPr>
          <p:nvPr/>
        </p:nvPicPr>
        <p:blipFill>
          <a:blip r:embed="rId4"/>
          <a:stretch>
            <a:fillRect/>
          </a:stretch>
        </p:blipFill>
        <p:spPr>
          <a:xfrm>
            <a:off x="5048946" y="1981200"/>
            <a:ext cx="3637854" cy="43497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à coins arrondis 4"/>
          <p:cNvSpPr/>
          <p:nvPr/>
        </p:nvSpPr>
        <p:spPr>
          <a:xfrm>
            <a:off x="228600" y="1143000"/>
            <a:ext cx="6019800" cy="1447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90000"/>
              </a:lnSpc>
            </a:pPr>
            <a:r>
              <a:rPr lang="fr-FR" sz="2400" b="1" dirty="0" smtClean="0">
                <a:latin typeface="+mj-lt"/>
              </a:rPr>
              <a:t>Motivation</a:t>
            </a:r>
            <a:r>
              <a:rPr lang="fr-FR" sz="2400" dirty="0" smtClean="0">
                <a:latin typeface="+mj-lt"/>
              </a:rPr>
              <a:t>=</a:t>
            </a:r>
          </a:p>
          <a:p>
            <a:pPr>
              <a:lnSpc>
                <a:spcPct val="90000"/>
              </a:lnSpc>
            </a:pPr>
            <a:r>
              <a:rPr lang="fr-FR" sz="2400" dirty="0" smtClean="0">
                <a:latin typeface="+mj-lt"/>
              </a:rPr>
              <a:t>Engagement dans une activité pour atteindre un objectif</a:t>
            </a:r>
          </a:p>
        </p:txBody>
      </p:sp>
      <p:sp>
        <p:nvSpPr>
          <p:cNvPr id="2" name="Titre 1"/>
          <p:cNvSpPr>
            <a:spLocks noGrp="1"/>
          </p:cNvSpPr>
          <p:nvPr>
            <p:ph type="title"/>
          </p:nvPr>
        </p:nvSpPr>
        <p:spPr>
          <a:xfrm>
            <a:off x="457200" y="-27384"/>
            <a:ext cx="8229600" cy="1143000"/>
          </a:xfrm>
        </p:spPr>
        <p:txBody>
          <a:bodyPr/>
          <a:lstStyle/>
          <a:p>
            <a:r>
              <a:rPr lang="fr-FR" dirty="0" smtClean="0">
                <a:effectLst>
                  <a:outerShdw blurRad="38100" dist="38100" dir="2700000" algn="tl">
                    <a:srgbClr val="000000">
                      <a:alpha val="43137"/>
                    </a:srgbClr>
                  </a:outerShdw>
                </a:effectLst>
              </a:rPr>
              <a:t>La motivation</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4221088"/>
            <a:ext cx="8229600" cy="2376264"/>
          </a:xfrm>
        </p:spPr>
        <p:txBody>
          <a:bodyPr>
            <a:normAutofit lnSpcReduction="10000"/>
          </a:bodyPr>
          <a:lstStyle/>
          <a:p>
            <a:r>
              <a:rPr lang="fr-FR" dirty="0" smtClean="0"/>
              <a:t>Détermine également la rapidité d’acquisition des « savoir » et des « savoir-faire » (progression)</a:t>
            </a:r>
          </a:p>
          <a:p>
            <a:r>
              <a:rPr lang="fr-FR" dirty="0" smtClean="0"/>
              <a:t>Une progression trop rapide et donc de courte durée</a:t>
            </a:r>
            <a:br>
              <a:rPr lang="fr-FR" dirty="0" smtClean="0"/>
            </a:br>
            <a:r>
              <a:rPr lang="fr-FR" dirty="0" smtClean="0"/>
              <a:t>peut, </a:t>
            </a:r>
            <a:r>
              <a:rPr lang="fr-FR" dirty="0"/>
              <a:t>à </a:t>
            </a:r>
            <a:r>
              <a:rPr lang="fr-FR" dirty="0" smtClean="0"/>
              <a:t>terme, être contreproductive (par exemple, le fait de ne pas avoir pu voler, pendant la formation, en hiver ou en conditions météorologiques marginales)</a:t>
            </a:r>
            <a:endParaRPr lang="fr-FR" dirty="0"/>
          </a:p>
        </p:txBody>
      </p:sp>
      <p:pic>
        <p:nvPicPr>
          <p:cNvPr id="4" name="Image 3"/>
          <p:cNvPicPr>
            <a:picLocks noChangeAspect="1"/>
          </p:cNvPicPr>
          <p:nvPr/>
        </p:nvPicPr>
        <p:blipFill>
          <a:blip r:embed="rId2"/>
          <a:stretch>
            <a:fillRect/>
          </a:stretch>
        </p:blipFill>
        <p:spPr>
          <a:xfrm>
            <a:off x="6614948" y="762061"/>
            <a:ext cx="2071852" cy="2108200"/>
          </a:xfrm>
          <a:prstGeom prst="rect">
            <a:avLst/>
          </a:prstGeom>
        </p:spPr>
      </p:pic>
      <p:grpSp>
        <p:nvGrpSpPr>
          <p:cNvPr id="10" name="Groupe 9"/>
          <p:cNvGrpSpPr/>
          <p:nvPr/>
        </p:nvGrpSpPr>
        <p:grpSpPr>
          <a:xfrm>
            <a:off x="685800" y="2898931"/>
            <a:ext cx="7630616" cy="1077218"/>
            <a:chOff x="685800" y="2780928"/>
            <a:chExt cx="5334000" cy="1077218"/>
          </a:xfrm>
        </p:grpSpPr>
        <p:sp>
          <p:nvSpPr>
            <p:cNvPr id="6" name="Rectangle 5"/>
            <p:cNvSpPr/>
            <p:nvPr/>
          </p:nvSpPr>
          <p:spPr>
            <a:xfrm>
              <a:off x="685800" y="2780928"/>
              <a:ext cx="5334000"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sz="3200" dirty="0" smtClean="0">
                  <a:solidFill>
                    <a:srgbClr val="000000"/>
                  </a:solidFill>
                  <a:latin typeface="+mj-lt"/>
                </a:rPr>
                <a:t>Exemple: accident « objectif destination » </a:t>
              </a:r>
            </a:p>
          </p:txBody>
        </p:sp>
        <p:sp>
          <p:nvSpPr>
            <p:cNvPr id="8" name="Bouton d'action : Suivant 7">
              <a:hlinkClick r:id="rId3" action="ppaction://hlinksldjump" highlightClick="1"/>
            </p:cNvPr>
            <p:cNvSpPr/>
            <p:nvPr/>
          </p:nvSpPr>
          <p:spPr>
            <a:xfrm>
              <a:off x="4644008" y="3366120"/>
              <a:ext cx="432048" cy="492026"/>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smtClean="0"/>
              <a:t>Les pilotes prédisposés pour l’accident</a:t>
            </a:r>
            <a:endParaRPr lang="fr-FR" sz="4000" dirty="0"/>
          </a:p>
        </p:txBody>
      </p:sp>
      <p:sp>
        <p:nvSpPr>
          <p:cNvPr id="3" name="Espace réservé du contenu 2"/>
          <p:cNvSpPr>
            <a:spLocks noGrp="1"/>
          </p:cNvSpPr>
          <p:nvPr>
            <p:ph idx="1"/>
          </p:nvPr>
        </p:nvSpPr>
        <p:spPr>
          <a:xfrm>
            <a:off x="0" y="762000"/>
            <a:ext cx="9144000" cy="5181600"/>
          </a:xfrm>
        </p:spPr>
        <p:txBody>
          <a:bodyPr>
            <a:noAutofit/>
          </a:bodyPr>
          <a:lstStyle/>
          <a:p>
            <a:endParaRPr lang="fr-FR" sz="2000" dirty="0" smtClean="0"/>
          </a:p>
          <a:p>
            <a:pPr>
              <a:buNone/>
            </a:pPr>
            <a:r>
              <a:rPr lang="fr-FR" sz="1800" dirty="0" smtClean="0"/>
              <a:t>     </a:t>
            </a:r>
          </a:p>
          <a:p>
            <a:pPr>
              <a:buNone/>
            </a:pPr>
            <a:r>
              <a:rPr lang="fr-FR" sz="1800" dirty="0" smtClean="0"/>
              <a:t>Etude effectué par la FAA a 4000 pilots avec la moitie impliqué dans des accidents. L’étude  a montré que la moitié de ces pilotes présentent des caractéristiques prédisposés pour les accidents à savoir :</a:t>
            </a:r>
          </a:p>
          <a:p>
            <a:pPr lvl="1"/>
            <a:r>
              <a:rPr lang="fr-FR" sz="2000" dirty="0" smtClean="0"/>
              <a:t>Ignorent des règles</a:t>
            </a:r>
          </a:p>
          <a:p>
            <a:pPr lvl="1"/>
            <a:r>
              <a:rPr lang="fr-FR" sz="2000" dirty="0" smtClean="0"/>
              <a:t>Corrélation importante entre les accidents en vol et les  violations des limitations en route</a:t>
            </a:r>
          </a:p>
          <a:p>
            <a:pPr lvl="1"/>
            <a:r>
              <a:rPr lang="fr-FR" sz="2000" dirty="0" smtClean="0"/>
              <a:t>Cherchent les aventures et l’excitation</a:t>
            </a:r>
          </a:p>
          <a:p>
            <a:pPr lvl="1"/>
            <a:r>
              <a:rPr lang="fr-FR" sz="2000" dirty="0" smtClean="0"/>
              <a:t>Impulsif plutôt que discipliné dans la recherche des informations, et la vitesse dans la sélection des actions prises</a:t>
            </a:r>
          </a:p>
          <a:p>
            <a:pPr lvl="1"/>
            <a:r>
              <a:rPr lang="fr-FR" sz="2000" dirty="0" smtClean="0"/>
              <a:t>N’utilisent pas les ressources disponibles (ATC, instructeurs, service,…,)</a:t>
            </a:r>
          </a:p>
          <a:p>
            <a:pPr lvl="1"/>
            <a:r>
              <a:rPr lang="fr-FR" sz="2000" dirty="0" smtClean="0"/>
              <a:t>Le pilote sans accident a la capacité de se concentrer, gérer la charge de travail, surveiller et effectuer des taches en parallèle</a:t>
            </a:r>
          </a:p>
          <a:p>
            <a:pPr lvl="1"/>
            <a:r>
              <a:rPr lang="fr-FR" sz="2000" dirty="0" smtClean="0"/>
              <a:t>interagissant avec les autres il se sont menacé quand l’accent est mise sur la communication et l’interaction avec les autres</a:t>
            </a:r>
            <a:endParaRPr lang="fr-FR" sz="2000" dirty="0" smtClean="0">
              <a:sym typeface="Wingdings"/>
            </a:endParaRPr>
          </a:p>
          <a:p>
            <a:pPr lvl="1">
              <a:buNone/>
            </a:pPr>
            <a:endParaRPr lang="fr-FR" sz="300" dirty="0" smtClean="0">
              <a:sym typeface="Wingdings"/>
            </a:endParaRPr>
          </a:p>
          <a:p>
            <a:pPr lvl="1">
              <a:buNone/>
            </a:pPr>
            <a:r>
              <a:rPr lang="fr-FR" sz="1800" dirty="0" err="1" smtClean="0">
                <a:sym typeface="Wingdings"/>
              </a:rPr>
              <a:t>il</a:t>
            </a:r>
            <a:r>
              <a:rPr lang="fr-FR" sz="1800" dirty="0" smtClean="0">
                <a:sym typeface="Wingdings"/>
              </a:rPr>
              <a:t> faut comprendre la différence entre la règlementation et l’importance d’une action de sécurité</a:t>
            </a:r>
            <a:endParaRPr lang="fr-FR" sz="1800" dirty="0" smtClean="0"/>
          </a:p>
          <a:p>
            <a:pPr lvl="1"/>
            <a:endParaRPr lang="fr-FR" sz="2000" dirty="0" smtClean="0"/>
          </a:p>
          <a:p>
            <a:pPr>
              <a:buNone/>
            </a:pPr>
            <a:endParaRPr lang="fr-FR" sz="2000" dirty="0" smtClean="0"/>
          </a:p>
          <a:p>
            <a:endParaRPr lang="fr-FR"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effectLst>
                  <a:outerShdw blurRad="38100" dist="38100" dir="2700000" algn="tl">
                    <a:srgbClr val="000000">
                      <a:alpha val="43137"/>
                    </a:srgbClr>
                  </a:outerShdw>
                </a:effectLst>
              </a:rPr>
              <a:t>Facteurs sociaux</a:t>
            </a:r>
            <a:endParaRPr lang="fr-FR" dirty="0">
              <a:effectLst>
                <a:outerShdw blurRad="38100" dist="38100" dir="2700000" algn="tl">
                  <a:srgbClr val="000000">
                    <a:alpha val="43137"/>
                  </a:srgbClr>
                </a:outerShdw>
              </a:effectLst>
            </a:endParaRPr>
          </a:p>
        </p:txBody>
      </p:sp>
      <p:sp>
        <p:nvSpPr>
          <p:cNvPr id="5" name="Espace réservé du contenu 4"/>
          <p:cNvSpPr>
            <a:spLocks noGrp="1"/>
          </p:cNvSpPr>
          <p:nvPr>
            <p:ph idx="1"/>
          </p:nvPr>
        </p:nvSpPr>
        <p:spPr>
          <a:xfrm>
            <a:off x="457200" y="5410200"/>
            <a:ext cx="8229600" cy="1950720"/>
          </a:xfrm>
        </p:spPr>
        <p:txBody>
          <a:bodyPr/>
          <a:lstStyle/>
          <a:p>
            <a:pPr lvl="1"/>
            <a:endParaRPr lang="fr-FR" dirty="0" smtClean="0"/>
          </a:p>
          <a:p>
            <a:pPr lvl="1"/>
            <a:endParaRPr lang="fr-FR" dirty="0" smtClean="0"/>
          </a:p>
          <a:p>
            <a:endParaRPr lang="fr-FR" dirty="0"/>
          </a:p>
        </p:txBody>
      </p:sp>
      <p:sp>
        <p:nvSpPr>
          <p:cNvPr id="7" name="Ellipse 6"/>
          <p:cNvSpPr/>
          <p:nvPr/>
        </p:nvSpPr>
        <p:spPr>
          <a:xfrm>
            <a:off x="4114800" y="3238500"/>
            <a:ext cx="4705671" cy="2362200"/>
          </a:xfrm>
          <a:prstGeom prst="ellipse">
            <a:avLst/>
          </a:prstGeom>
          <a:solidFill>
            <a:schemeClr val="bg2"/>
          </a:solidFill>
          <a:ln>
            <a:solidFill>
              <a:schemeClr val="accent1">
                <a:shade val="50000"/>
                <a:satMod val="103000"/>
                <a:alpha val="49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fr-FR" sz="3600" dirty="0" smtClean="0">
                <a:solidFill>
                  <a:schemeClr val="tx1"/>
                </a:solidFill>
              </a:rPr>
              <a:t>Instructeur</a:t>
            </a:r>
          </a:p>
          <a:p>
            <a:pPr algn="ctr"/>
            <a:endParaRPr lang="fr-FR" sz="3600" dirty="0" smtClean="0">
              <a:solidFill>
                <a:schemeClr val="tx1"/>
              </a:solidFill>
            </a:endParaRPr>
          </a:p>
          <a:p>
            <a:pPr algn="ctr"/>
            <a:endParaRPr lang="fr-FR" sz="3600" dirty="0">
              <a:solidFill>
                <a:schemeClr val="tx1"/>
              </a:solidFill>
            </a:endParaRPr>
          </a:p>
        </p:txBody>
      </p:sp>
      <p:sp>
        <p:nvSpPr>
          <p:cNvPr id="8" name="Ellipse 7"/>
          <p:cNvSpPr/>
          <p:nvPr/>
        </p:nvSpPr>
        <p:spPr>
          <a:xfrm>
            <a:off x="4343400" y="1143000"/>
            <a:ext cx="4006565" cy="1280874"/>
          </a:xfrm>
          <a:prstGeom prst="ellipse">
            <a:avLst/>
          </a:prstGeom>
          <a:solidFill>
            <a:schemeClr val="bg2"/>
          </a:solidFill>
          <a:ln>
            <a:solidFill>
              <a:schemeClr val="accent1">
                <a:shade val="50000"/>
                <a:satMod val="103000"/>
                <a:alpha val="49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smtClean="0">
                <a:solidFill>
                  <a:schemeClr val="tx1"/>
                </a:solidFill>
              </a:rPr>
              <a:t>Equipage</a:t>
            </a:r>
            <a:endParaRPr lang="fr-FR" sz="3600" dirty="0">
              <a:solidFill>
                <a:schemeClr val="tx1"/>
              </a:solidFill>
            </a:endParaRPr>
          </a:p>
        </p:txBody>
      </p:sp>
      <p:sp>
        <p:nvSpPr>
          <p:cNvPr id="9" name="Ellipse 8"/>
          <p:cNvSpPr/>
          <p:nvPr/>
        </p:nvSpPr>
        <p:spPr>
          <a:xfrm>
            <a:off x="870235" y="1143000"/>
            <a:ext cx="4006565" cy="1280874"/>
          </a:xfrm>
          <a:prstGeom prst="ellipse">
            <a:avLst/>
          </a:prstGeom>
          <a:solidFill>
            <a:schemeClr val="bg2"/>
          </a:solidFill>
          <a:ln>
            <a:solidFill>
              <a:schemeClr val="accent1">
                <a:shade val="50000"/>
                <a:satMod val="103000"/>
                <a:alpha val="49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smtClean="0">
                <a:solidFill>
                  <a:schemeClr val="tx1"/>
                </a:solidFill>
              </a:rPr>
              <a:t>Passagers</a:t>
            </a:r>
          </a:p>
          <a:p>
            <a:pPr algn="ctr"/>
            <a:r>
              <a:rPr lang="fr-FR" dirty="0" smtClean="0">
                <a:solidFill>
                  <a:schemeClr val="tx1"/>
                </a:solidFill>
              </a:rPr>
              <a:t>pression</a:t>
            </a:r>
            <a:endParaRPr lang="fr-FR" dirty="0">
              <a:solidFill>
                <a:schemeClr val="tx1"/>
              </a:solidFill>
            </a:endParaRPr>
          </a:p>
        </p:txBody>
      </p:sp>
      <p:sp>
        <p:nvSpPr>
          <p:cNvPr id="10" name="Ellipse 9"/>
          <p:cNvSpPr/>
          <p:nvPr/>
        </p:nvSpPr>
        <p:spPr>
          <a:xfrm>
            <a:off x="489235" y="5272326"/>
            <a:ext cx="4006565" cy="1280874"/>
          </a:xfrm>
          <a:prstGeom prst="ellipse">
            <a:avLst/>
          </a:prstGeom>
          <a:solidFill>
            <a:schemeClr val="bg2"/>
          </a:solidFill>
          <a:ln>
            <a:solidFill>
              <a:schemeClr val="accent1">
                <a:shade val="50000"/>
                <a:satMod val="103000"/>
                <a:alpha val="49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err="1" smtClean="0">
                <a:solidFill>
                  <a:schemeClr val="tx1"/>
                </a:solidFill>
              </a:rPr>
              <a:t>Aeroclub</a:t>
            </a:r>
            <a:endParaRPr lang="fr-FR" sz="3600" dirty="0">
              <a:solidFill>
                <a:schemeClr val="tx1"/>
              </a:solidFill>
            </a:endParaRPr>
          </a:p>
        </p:txBody>
      </p:sp>
      <p:sp>
        <p:nvSpPr>
          <p:cNvPr id="11" name="Ellipse 10"/>
          <p:cNvSpPr/>
          <p:nvPr/>
        </p:nvSpPr>
        <p:spPr>
          <a:xfrm>
            <a:off x="108235" y="3062526"/>
            <a:ext cx="4006565" cy="1280874"/>
          </a:xfrm>
          <a:prstGeom prst="ellipse">
            <a:avLst/>
          </a:prstGeom>
          <a:solidFill>
            <a:schemeClr val="bg2"/>
          </a:solidFill>
          <a:ln>
            <a:solidFill>
              <a:schemeClr val="accent1">
                <a:shade val="50000"/>
                <a:satMod val="103000"/>
                <a:alpha val="49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solidFill>
                  <a:schemeClr val="tx1"/>
                </a:solidFill>
              </a:rPr>
              <a:t>Maintenance</a:t>
            </a:r>
            <a:endParaRPr lang="fr-FR" sz="3600" dirty="0">
              <a:solidFill>
                <a:schemeClr val="tx1"/>
              </a:solidFill>
            </a:endParaRPr>
          </a:p>
        </p:txBody>
      </p:sp>
      <p:sp>
        <p:nvSpPr>
          <p:cNvPr id="12" name="Ellipse 11"/>
          <p:cNvSpPr/>
          <p:nvPr/>
        </p:nvSpPr>
        <p:spPr>
          <a:xfrm>
            <a:off x="108235" y="4236363"/>
            <a:ext cx="4006565" cy="1280874"/>
          </a:xfrm>
          <a:prstGeom prst="ellipse">
            <a:avLst/>
          </a:prstGeom>
          <a:solidFill>
            <a:schemeClr val="bg2"/>
          </a:solidFill>
          <a:ln>
            <a:solidFill>
              <a:schemeClr val="accent1">
                <a:shade val="50000"/>
                <a:satMod val="103000"/>
                <a:alpha val="49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smtClean="0">
                <a:solidFill>
                  <a:schemeClr val="tx1"/>
                </a:solidFill>
              </a:rPr>
              <a:t>ATC</a:t>
            </a:r>
            <a:endParaRPr lang="fr-FR" sz="3600" dirty="0">
              <a:solidFill>
                <a:schemeClr val="tx1"/>
              </a:solidFill>
            </a:endParaRPr>
          </a:p>
        </p:txBody>
      </p:sp>
      <p:sp>
        <p:nvSpPr>
          <p:cNvPr id="13" name="Pensées 12"/>
          <p:cNvSpPr/>
          <p:nvPr/>
        </p:nvSpPr>
        <p:spPr>
          <a:xfrm>
            <a:off x="3886201" y="4869160"/>
            <a:ext cx="5257800" cy="1676400"/>
          </a:xfrm>
          <a:prstGeom prst="cloudCallout">
            <a:avLst>
              <a:gd name="adj1" fmla="val -24590"/>
              <a:gd name="adj2" fmla="val -50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rPr>
              <a:t>2010: 31 accidents en instruction, représente 25% des accidents en avion légère, dont 19 en double commande, 11 en supervision</a:t>
            </a:r>
            <a:endParaRPr lang="fr-FR" dirty="0">
              <a:solidFill>
                <a:schemeClr val="tx1"/>
              </a:solidFill>
            </a:endParaRPr>
          </a:p>
        </p:txBody>
      </p:sp>
      <p:pic>
        <p:nvPicPr>
          <p:cNvPr id="14" name="Picture 4" descr="j0198600"/>
          <p:cNvPicPr>
            <a:picLocks noChangeAspect="1" noChangeArrowheads="1"/>
          </p:cNvPicPr>
          <p:nvPr/>
        </p:nvPicPr>
        <p:blipFill>
          <a:blip r:embed="rId3"/>
          <a:srcRect/>
          <a:stretch>
            <a:fillRect/>
          </a:stretch>
        </p:blipFill>
        <p:spPr bwMode="auto">
          <a:xfrm>
            <a:off x="3275856" y="1484784"/>
            <a:ext cx="2409237" cy="2138536"/>
          </a:xfrm>
          <a:prstGeom prst="rect">
            <a:avLst/>
          </a:prstGeom>
          <a:noFill/>
          <a:ln w="9525">
            <a:noFill/>
            <a:miter lim="800000"/>
            <a:headEnd/>
            <a:tailEnd/>
          </a:ln>
        </p:spPr>
      </p:pic>
      <p:sp>
        <p:nvSpPr>
          <p:cNvPr id="16" name="Rectangle 15"/>
          <p:cNvSpPr/>
          <p:nvPr/>
        </p:nvSpPr>
        <p:spPr>
          <a:xfrm>
            <a:off x="4191000" y="4114800"/>
            <a:ext cx="4572000" cy="646331"/>
          </a:xfrm>
          <a:prstGeom prst="rect">
            <a:avLst/>
          </a:prstGeom>
        </p:spPr>
        <p:txBody>
          <a:bodyPr>
            <a:spAutoFit/>
          </a:bodyPr>
          <a:lstStyle/>
          <a:p>
            <a:pPr marL="0" lvl="1" algn="ctr"/>
            <a:r>
              <a:rPr lang="fr-FR" dirty="0" smtClean="0"/>
              <a:t>Il aide l’élève et lui montre ce qu’il  doit apprendre selon sa  progression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Effect transition="in" filter="fade">
                                      <p:cBhvr>
                                        <p:cTn id="12" dur="2000"/>
                                        <p:tgtEl>
                                          <p:spTgt spid="13">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16"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ln/>
        </p:spPr>
        <p:txBody>
          <a:bodyPr/>
          <a:lstStyle/>
          <a:p>
            <a:pPr algn="r"/>
            <a:r>
              <a:rPr lang="en-GB" dirty="0" smtClean="0"/>
              <a:t>Exercise </a:t>
            </a:r>
            <a:endParaRPr lang="en-GB" dirty="0"/>
          </a:p>
        </p:txBody>
      </p:sp>
      <p:sp>
        <p:nvSpPr>
          <p:cNvPr id="263171" name="Rectangle 3"/>
          <p:cNvSpPr>
            <a:spLocks noChangeArrowheads="1"/>
          </p:cNvSpPr>
          <p:nvPr/>
        </p:nvSpPr>
        <p:spPr bwMode="auto">
          <a:xfrm>
            <a:off x="432792" y="2703017"/>
            <a:ext cx="5867400" cy="1938992"/>
          </a:xfrm>
          <a:prstGeom prst="rect">
            <a:avLst/>
          </a:prstGeom>
          <a:noFill/>
          <a:ln w="12700">
            <a:noFill/>
            <a:miter lim="800000"/>
            <a:headEnd/>
            <a:tailEnd/>
          </a:ln>
          <a:effectLst/>
        </p:spPr>
        <p:txBody>
          <a:bodyPr wrap="square">
            <a:prstTxWarp prst="textNoShape">
              <a:avLst/>
            </a:prstTxWarp>
            <a:spAutoFit/>
          </a:bodyPr>
          <a:lstStyle/>
          <a:p>
            <a:pPr eaLnBrk="0" hangingPunct="0">
              <a:spcBef>
                <a:spcPct val="0"/>
              </a:spcBef>
            </a:pPr>
            <a:endParaRPr lang="fr-FR" sz="2400" b="1" dirty="0">
              <a:latin typeface="+mj-lt"/>
              <a:ea typeface="Times New Roman" pitchFamily="-65" charset="0"/>
              <a:cs typeface="Times New Roman" pitchFamily="-65" charset="0"/>
            </a:endParaRPr>
          </a:p>
          <a:p>
            <a:pPr eaLnBrk="0" hangingPunct="0">
              <a:spcBef>
                <a:spcPct val="0"/>
              </a:spcBef>
            </a:pPr>
            <a:r>
              <a:rPr lang="fr-FR" sz="3200" b="1" dirty="0" err="1">
                <a:latin typeface="+mj-lt"/>
                <a:ea typeface="Times New Roman" pitchFamily="-65" charset="0"/>
                <a:cs typeface="Times New Roman" pitchFamily="-65" charset="0"/>
              </a:rPr>
              <a:t>Why</a:t>
            </a:r>
            <a:r>
              <a:rPr lang="fr-FR" sz="3200" b="1" dirty="0">
                <a:latin typeface="+mj-lt"/>
                <a:ea typeface="Times New Roman" pitchFamily="-65" charset="0"/>
                <a:cs typeface="Times New Roman" pitchFamily="-65" charset="0"/>
              </a:rPr>
              <a:t> </a:t>
            </a:r>
            <a:r>
              <a:rPr lang="fr-FR" sz="3200" b="1" dirty="0" err="1">
                <a:latin typeface="+mj-lt"/>
                <a:ea typeface="Times New Roman" pitchFamily="-65" charset="0"/>
                <a:cs typeface="Times New Roman" pitchFamily="-65" charset="0"/>
              </a:rPr>
              <a:t>did</a:t>
            </a:r>
            <a:r>
              <a:rPr lang="fr-FR" sz="3200" b="1" dirty="0">
                <a:latin typeface="+mj-lt"/>
                <a:ea typeface="Times New Roman" pitchFamily="-65" charset="0"/>
                <a:cs typeface="Times New Roman" pitchFamily="-65" charset="0"/>
              </a:rPr>
              <a:t> </a:t>
            </a:r>
            <a:r>
              <a:rPr lang="fr-FR" sz="3200" b="1" dirty="0" err="1">
                <a:latin typeface="+mj-lt"/>
                <a:ea typeface="Times New Roman" pitchFamily="-65" charset="0"/>
                <a:cs typeface="Times New Roman" pitchFamily="-65" charset="0"/>
              </a:rPr>
              <a:t>she</a:t>
            </a:r>
            <a:r>
              <a:rPr lang="fr-FR" sz="3200" b="1" dirty="0">
                <a:latin typeface="+mj-lt"/>
                <a:ea typeface="Times New Roman" pitchFamily="-65" charset="0"/>
                <a:cs typeface="Times New Roman" pitchFamily="-65" charset="0"/>
              </a:rPr>
              <a:t> </a:t>
            </a:r>
            <a:r>
              <a:rPr lang="fr-FR" sz="3200" b="1" dirty="0" err="1">
                <a:latin typeface="+mj-lt"/>
                <a:ea typeface="Times New Roman" pitchFamily="-65" charset="0"/>
                <a:cs typeface="Times New Roman" pitchFamily="-65" charset="0"/>
              </a:rPr>
              <a:t>kill</a:t>
            </a:r>
            <a:r>
              <a:rPr lang="fr-FR" sz="3200" b="1" dirty="0">
                <a:latin typeface="+mj-lt"/>
                <a:ea typeface="Times New Roman" pitchFamily="-65" charset="0"/>
                <a:cs typeface="Times New Roman" pitchFamily="-65" charset="0"/>
              </a:rPr>
              <a:t> </a:t>
            </a:r>
            <a:r>
              <a:rPr lang="fr-FR" sz="3200" b="1" dirty="0" err="1">
                <a:latin typeface="+mj-lt"/>
                <a:ea typeface="Times New Roman" pitchFamily="-65" charset="0"/>
                <a:cs typeface="Times New Roman" pitchFamily="-65" charset="0"/>
              </a:rPr>
              <a:t>her</a:t>
            </a:r>
            <a:r>
              <a:rPr lang="fr-FR" sz="3200" b="1" dirty="0">
                <a:latin typeface="+mj-lt"/>
                <a:ea typeface="Times New Roman" pitchFamily="-65" charset="0"/>
                <a:cs typeface="Times New Roman" pitchFamily="-65" charset="0"/>
              </a:rPr>
              <a:t> </a:t>
            </a:r>
            <a:r>
              <a:rPr lang="fr-FR" sz="3200" b="1" dirty="0" err="1">
                <a:latin typeface="+mj-lt"/>
                <a:ea typeface="Times New Roman" pitchFamily="-65" charset="0"/>
                <a:cs typeface="Times New Roman" pitchFamily="-65" charset="0"/>
              </a:rPr>
              <a:t>sister</a:t>
            </a:r>
            <a:r>
              <a:rPr lang="fr-FR" sz="3200" b="1" dirty="0">
                <a:latin typeface="+mj-lt"/>
                <a:ea typeface="Times New Roman" pitchFamily="-65" charset="0"/>
                <a:cs typeface="Times New Roman" pitchFamily="-65" charset="0"/>
              </a:rPr>
              <a:t>?</a:t>
            </a:r>
          </a:p>
          <a:p>
            <a:pPr eaLnBrk="0" hangingPunct="0">
              <a:spcBef>
                <a:spcPct val="0"/>
              </a:spcBef>
            </a:pPr>
            <a:endParaRPr lang="fr-FR" sz="3200" dirty="0">
              <a:latin typeface="+mj-lt"/>
              <a:ea typeface="Times New Roman" pitchFamily="-65" charset="0"/>
              <a:cs typeface="Times New Roman" pitchFamily="-65" charset="0"/>
            </a:endParaRPr>
          </a:p>
          <a:p>
            <a:pPr eaLnBrk="0" hangingPunct="0">
              <a:spcBef>
                <a:spcPct val="0"/>
              </a:spcBef>
            </a:pPr>
            <a:endParaRPr lang="fr-FR" sz="3200" dirty="0">
              <a:latin typeface="+mj-lt"/>
            </a:endParaRPr>
          </a:p>
        </p:txBody>
      </p:sp>
      <p:sp>
        <p:nvSpPr>
          <p:cNvPr id="263172" name="Text Box 4"/>
          <p:cNvSpPr txBox="1">
            <a:spLocks noChangeArrowheads="1"/>
          </p:cNvSpPr>
          <p:nvPr/>
        </p:nvSpPr>
        <p:spPr bwMode="auto">
          <a:xfrm>
            <a:off x="457200" y="1143000"/>
            <a:ext cx="8622323" cy="1830244"/>
          </a:xfrm>
          <a:prstGeom prst="rect">
            <a:avLst/>
          </a:prstGeom>
          <a:noFill/>
          <a:ln w="12700">
            <a:noFill/>
            <a:miter lim="800000"/>
            <a:headEnd/>
            <a:tailEnd/>
          </a:ln>
          <a:effectLst/>
        </p:spPr>
        <p:txBody>
          <a:bodyPr>
            <a:prstTxWarp prst="textNoShape">
              <a:avLst/>
            </a:prstTxWarp>
            <a:spAutoFit/>
          </a:bodyPr>
          <a:lstStyle/>
          <a:p>
            <a:pPr>
              <a:lnSpc>
                <a:spcPct val="80000"/>
              </a:lnSpc>
              <a:spcBef>
                <a:spcPct val="20000"/>
              </a:spcBef>
              <a:buSzPct val="100000"/>
            </a:pPr>
            <a:r>
              <a:rPr lang="en-GB" sz="2800" dirty="0">
                <a:latin typeface="+mj-lt"/>
              </a:rPr>
              <a:t>This is the story of a young lady who saw a beautiful unknown man during her mother funerals. She </a:t>
            </a:r>
            <a:r>
              <a:rPr lang="en-GB" sz="2800" dirty="0" smtClean="0">
                <a:latin typeface="+mj-lt"/>
              </a:rPr>
              <a:t>found him </a:t>
            </a:r>
            <a:r>
              <a:rPr lang="en-GB" sz="2800" dirty="0">
                <a:latin typeface="+mj-lt"/>
              </a:rPr>
              <a:t>amazing! She </a:t>
            </a:r>
            <a:r>
              <a:rPr lang="en-GB" sz="2800" dirty="0" smtClean="0">
                <a:latin typeface="+mj-lt"/>
              </a:rPr>
              <a:t>thought he was the </a:t>
            </a:r>
            <a:r>
              <a:rPr lang="en-GB" sz="2800" dirty="0">
                <a:latin typeface="+mj-lt"/>
              </a:rPr>
              <a:t>man of her dream</a:t>
            </a:r>
            <a:r>
              <a:rPr lang="en-GB" sz="2800" dirty="0" smtClean="0">
                <a:latin typeface="+mj-lt"/>
              </a:rPr>
              <a:t>.</a:t>
            </a:r>
            <a:r>
              <a:rPr lang="fr-FR" sz="2800" dirty="0" smtClean="0">
                <a:latin typeface="+mj-lt"/>
              </a:rPr>
              <a:t> </a:t>
            </a:r>
            <a:r>
              <a:rPr lang="fr-FR" sz="2800" dirty="0">
                <a:solidFill>
                  <a:srgbClr val="000000"/>
                </a:solidFill>
                <a:latin typeface="+mj-lt"/>
              </a:rPr>
              <a:t>I</a:t>
            </a:r>
            <a:r>
              <a:rPr lang="fr-FR" sz="2800" dirty="0" smtClean="0">
                <a:solidFill>
                  <a:srgbClr val="000000"/>
                </a:solidFill>
                <a:latin typeface="+mj-lt"/>
              </a:rPr>
              <a:t>t </a:t>
            </a:r>
            <a:r>
              <a:rPr lang="fr-FR" sz="2800" dirty="0" err="1">
                <a:solidFill>
                  <a:srgbClr val="000000"/>
                </a:solidFill>
                <a:latin typeface="+mj-lt"/>
              </a:rPr>
              <a:t>was</a:t>
            </a:r>
            <a:r>
              <a:rPr lang="fr-FR" sz="2800" dirty="0">
                <a:solidFill>
                  <a:srgbClr val="000000"/>
                </a:solidFill>
                <a:latin typeface="+mj-lt"/>
              </a:rPr>
              <a:t> love </a:t>
            </a:r>
            <a:r>
              <a:rPr lang="fr-FR" sz="2800" dirty="0" err="1">
                <a:solidFill>
                  <a:srgbClr val="000000"/>
                </a:solidFill>
                <a:latin typeface="+mj-lt"/>
              </a:rPr>
              <a:t>at</a:t>
            </a:r>
            <a:r>
              <a:rPr lang="fr-FR" sz="2800" dirty="0">
                <a:solidFill>
                  <a:srgbClr val="000000"/>
                </a:solidFill>
                <a:latin typeface="+mj-lt"/>
              </a:rPr>
              <a:t> first </a:t>
            </a:r>
            <a:r>
              <a:rPr lang="fr-FR" sz="2800" dirty="0" err="1">
                <a:solidFill>
                  <a:srgbClr val="000000"/>
                </a:solidFill>
                <a:latin typeface="+mj-lt"/>
              </a:rPr>
              <a:t>sight</a:t>
            </a:r>
            <a:r>
              <a:rPr lang="fr-FR" sz="2800" dirty="0">
                <a:solidFill>
                  <a:srgbClr val="000000"/>
                </a:solidFill>
                <a:latin typeface="+mj-lt"/>
              </a:rPr>
              <a:t>… </a:t>
            </a:r>
            <a:r>
              <a:rPr lang="fr-FR" sz="2800" dirty="0" err="1">
                <a:solidFill>
                  <a:srgbClr val="000000"/>
                </a:solidFill>
                <a:latin typeface="+mj-lt"/>
              </a:rPr>
              <a:t>she</a:t>
            </a:r>
            <a:r>
              <a:rPr lang="fr-FR" sz="2800" dirty="0">
                <a:solidFill>
                  <a:srgbClr val="000000"/>
                </a:solidFill>
                <a:latin typeface="+mj-lt"/>
              </a:rPr>
              <a:t> </a:t>
            </a:r>
            <a:r>
              <a:rPr lang="fr-FR" sz="2800" dirty="0" err="1" smtClean="0">
                <a:solidFill>
                  <a:srgbClr val="000000"/>
                </a:solidFill>
                <a:latin typeface="+mj-lt"/>
              </a:rPr>
              <a:t>fell</a:t>
            </a:r>
            <a:r>
              <a:rPr lang="fr-FR" sz="2800" dirty="0" smtClean="0">
                <a:solidFill>
                  <a:srgbClr val="000000"/>
                </a:solidFill>
                <a:latin typeface="+mj-lt"/>
              </a:rPr>
              <a:t> in </a:t>
            </a:r>
            <a:r>
              <a:rPr lang="fr-FR" sz="2800" dirty="0">
                <a:solidFill>
                  <a:srgbClr val="000000"/>
                </a:solidFill>
                <a:latin typeface="+mj-lt"/>
              </a:rPr>
              <a:t>love</a:t>
            </a:r>
            <a:r>
              <a:rPr lang="fr-FR" sz="2800" dirty="0" smtClean="0">
                <a:solidFill>
                  <a:srgbClr val="000000"/>
                </a:solidFill>
                <a:latin typeface="+mj-lt"/>
              </a:rPr>
              <a:t>…Few </a:t>
            </a:r>
            <a:r>
              <a:rPr lang="fr-FR" sz="2800" dirty="0" err="1">
                <a:solidFill>
                  <a:srgbClr val="000000"/>
                </a:solidFill>
                <a:latin typeface="+mj-lt"/>
              </a:rPr>
              <a:t>days</a:t>
            </a:r>
            <a:r>
              <a:rPr lang="fr-FR" sz="2800" dirty="0">
                <a:solidFill>
                  <a:srgbClr val="000000"/>
                </a:solidFill>
                <a:latin typeface="+mj-lt"/>
              </a:rPr>
              <a:t> </a:t>
            </a:r>
            <a:r>
              <a:rPr lang="fr-FR" sz="2800" dirty="0" err="1">
                <a:solidFill>
                  <a:srgbClr val="000000"/>
                </a:solidFill>
                <a:latin typeface="+mj-lt"/>
              </a:rPr>
              <a:t>after</a:t>
            </a:r>
            <a:r>
              <a:rPr lang="fr-FR" sz="2800" dirty="0">
                <a:solidFill>
                  <a:srgbClr val="000000"/>
                </a:solidFill>
                <a:latin typeface="+mj-lt"/>
              </a:rPr>
              <a:t> </a:t>
            </a:r>
            <a:r>
              <a:rPr lang="fr-FR" sz="2800" dirty="0" err="1">
                <a:solidFill>
                  <a:srgbClr val="000000"/>
                </a:solidFill>
                <a:latin typeface="+mj-lt"/>
              </a:rPr>
              <a:t>this</a:t>
            </a:r>
            <a:r>
              <a:rPr lang="fr-FR" sz="2800" dirty="0">
                <a:solidFill>
                  <a:srgbClr val="000000"/>
                </a:solidFill>
                <a:latin typeface="+mj-lt"/>
              </a:rPr>
              <a:t> lady </a:t>
            </a:r>
            <a:r>
              <a:rPr lang="fr-FR" sz="2800" dirty="0" err="1">
                <a:solidFill>
                  <a:srgbClr val="000000"/>
                </a:solidFill>
                <a:latin typeface="+mj-lt"/>
              </a:rPr>
              <a:t>killed</a:t>
            </a:r>
            <a:r>
              <a:rPr lang="fr-FR" sz="2800" dirty="0">
                <a:solidFill>
                  <a:srgbClr val="000000"/>
                </a:solidFill>
                <a:latin typeface="+mj-lt"/>
              </a:rPr>
              <a:t> </a:t>
            </a:r>
            <a:r>
              <a:rPr lang="fr-FR" sz="2800" dirty="0" err="1">
                <a:solidFill>
                  <a:srgbClr val="000000"/>
                </a:solidFill>
                <a:latin typeface="+mj-lt"/>
              </a:rPr>
              <a:t>her</a:t>
            </a:r>
            <a:r>
              <a:rPr lang="fr-FR" sz="2800" dirty="0">
                <a:solidFill>
                  <a:srgbClr val="000000"/>
                </a:solidFill>
                <a:latin typeface="+mj-lt"/>
              </a:rPr>
              <a:t> </a:t>
            </a:r>
            <a:r>
              <a:rPr lang="fr-FR" sz="2800" dirty="0" err="1" smtClean="0">
                <a:solidFill>
                  <a:srgbClr val="000000"/>
                </a:solidFill>
                <a:latin typeface="+mj-lt"/>
              </a:rPr>
              <a:t>sister</a:t>
            </a:r>
            <a:r>
              <a:rPr lang="fr-FR" sz="2800" dirty="0" smtClean="0">
                <a:solidFill>
                  <a:srgbClr val="000000"/>
                </a:solidFill>
                <a:latin typeface="+mj-lt"/>
              </a:rPr>
              <a:t>…</a:t>
            </a:r>
            <a:endParaRPr lang="en-GB" sz="2800" dirty="0">
              <a:solidFill>
                <a:srgbClr val="000000"/>
              </a:solidFill>
              <a:latin typeface="+mj-lt"/>
            </a:endParaRPr>
          </a:p>
        </p:txBody>
      </p:sp>
      <p:sp>
        <p:nvSpPr>
          <p:cNvPr id="8" name="Rectangle 3"/>
          <p:cNvSpPr>
            <a:spLocks noChangeArrowheads="1"/>
          </p:cNvSpPr>
          <p:nvPr/>
        </p:nvSpPr>
        <p:spPr bwMode="auto">
          <a:xfrm>
            <a:off x="432791" y="4642009"/>
            <a:ext cx="8646731" cy="1754326"/>
          </a:xfrm>
          <a:prstGeom prst="rect">
            <a:avLst/>
          </a:prstGeom>
          <a:noFill/>
          <a:ln w="12700">
            <a:noFill/>
            <a:miter lim="800000"/>
            <a:headEnd/>
            <a:tailEnd/>
          </a:ln>
          <a:effectLst/>
        </p:spPr>
        <p:txBody>
          <a:bodyPr wrap="square">
            <a:prstTxWarp prst="textNoShape">
              <a:avLst/>
            </a:prstTxWarp>
            <a:spAutoFit/>
          </a:bodyPr>
          <a:lstStyle/>
          <a:p>
            <a:pPr algn="l" eaLnBrk="0" hangingPunct="0">
              <a:spcBef>
                <a:spcPct val="0"/>
              </a:spcBef>
            </a:pPr>
            <a:r>
              <a:rPr lang="fr-FR" sz="1200" dirty="0">
                <a:latin typeface="+mj-lt"/>
                <a:ea typeface="Times New Roman" pitchFamily="-65" charset="0"/>
                <a:cs typeface="Times New Roman" pitchFamily="-65" charset="0"/>
              </a:rPr>
              <a:t> </a:t>
            </a:r>
            <a:endParaRPr lang="fr-FR" sz="1100" dirty="0">
              <a:latin typeface="+mj-lt"/>
              <a:ea typeface="Times New Roman" pitchFamily="-65" charset="0"/>
              <a:cs typeface="Times New Roman" pitchFamily="-65" charset="0"/>
            </a:endParaRPr>
          </a:p>
          <a:p>
            <a:pPr eaLnBrk="0" hangingPunct="0">
              <a:spcBef>
                <a:spcPct val="0"/>
              </a:spcBef>
            </a:pPr>
            <a:r>
              <a:rPr lang="fr-FR" sz="2000" dirty="0">
                <a:latin typeface="+mj-lt"/>
                <a:ea typeface="Times New Roman" pitchFamily="-65" charset="0"/>
                <a:cs typeface="Times New Roman" pitchFamily="-65" charset="0"/>
              </a:rPr>
              <a:t>If you </a:t>
            </a:r>
            <a:r>
              <a:rPr lang="fr-FR" sz="2000" dirty="0" err="1">
                <a:latin typeface="+mj-lt"/>
                <a:ea typeface="Times New Roman" pitchFamily="-65" charset="0"/>
                <a:cs typeface="Times New Roman" pitchFamily="-65" charset="0"/>
              </a:rPr>
              <a:t>had</a:t>
            </a:r>
            <a:r>
              <a:rPr lang="fr-FR" sz="2000" dirty="0">
                <a:latin typeface="+mj-lt"/>
                <a:ea typeface="Times New Roman" pitchFamily="-65" charset="0"/>
                <a:cs typeface="Times New Roman" pitchFamily="-65" charset="0"/>
              </a:rPr>
              <a:t> </a:t>
            </a:r>
            <a:r>
              <a:rPr lang="fr-FR" sz="2000" dirty="0" err="1" smtClean="0">
                <a:latin typeface="+mj-lt"/>
                <a:ea typeface="Times New Roman" pitchFamily="-65" charset="0"/>
                <a:cs typeface="Times New Roman" pitchFamily="-65" charset="0"/>
              </a:rPr>
              <a:t>answered</a:t>
            </a:r>
            <a:r>
              <a:rPr lang="fr-FR" sz="2000" dirty="0" smtClean="0">
                <a:latin typeface="+mj-lt"/>
                <a:ea typeface="Times New Roman" pitchFamily="-65" charset="0"/>
                <a:cs typeface="Times New Roman" pitchFamily="-65" charset="0"/>
              </a:rPr>
              <a:t> </a:t>
            </a:r>
            <a:r>
              <a:rPr lang="fr-FR" sz="2000" dirty="0" err="1" smtClean="0">
                <a:latin typeface="+mj-lt"/>
                <a:ea typeface="Times New Roman" pitchFamily="-65" charset="0"/>
                <a:cs typeface="Times New Roman" pitchFamily="-65" charset="0"/>
              </a:rPr>
              <a:t>this</a:t>
            </a:r>
            <a:r>
              <a:rPr lang="fr-FR" sz="2000" dirty="0" smtClean="0">
                <a:latin typeface="+mj-lt"/>
                <a:ea typeface="Times New Roman" pitchFamily="-65" charset="0"/>
                <a:cs typeface="Times New Roman" pitchFamily="-65" charset="0"/>
              </a:rPr>
              <a:t> question </a:t>
            </a:r>
            <a:r>
              <a:rPr lang="fr-FR" sz="2000" dirty="0" err="1" smtClean="0">
                <a:latin typeface="+mj-lt"/>
                <a:ea typeface="Times New Roman" pitchFamily="-65" charset="0"/>
                <a:cs typeface="Times New Roman" pitchFamily="-65" charset="0"/>
              </a:rPr>
              <a:t>correctly</a:t>
            </a:r>
            <a:r>
              <a:rPr lang="fr-FR" sz="2000" dirty="0" smtClean="0">
                <a:latin typeface="+mj-lt"/>
                <a:ea typeface="Times New Roman" pitchFamily="-65" charset="0"/>
                <a:cs typeface="Times New Roman" pitchFamily="-65" charset="0"/>
              </a:rPr>
              <a:t> you </a:t>
            </a:r>
            <a:r>
              <a:rPr lang="fr-FR" sz="2000" dirty="0">
                <a:latin typeface="+mj-lt"/>
                <a:ea typeface="Times New Roman" pitchFamily="-65" charset="0"/>
                <a:cs typeface="Times New Roman" pitchFamily="-65" charset="0"/>
              </a:rPr>
              <a:t>are </a:t>
            </a:r>
            <a:r>
              <a:rPr lang="fr-FR" sz="2000" dirty="0" err="1">
                <a:latin typeface="+mj-lt"/>
                <a:ea typeface="Times New Roman" pitchFamily="-65" charset="0"/>
                <a:cs typeface="Times New Roman" pitchFamily="-65" charset="0"/>
              </a:rPr>
              <a:t>thinking</a:t>
            </a:r>
            <a:r>
              <a:rPr lang="fr-FR" sz="2000" dirty="0">
                <a:latin typeface="+mj-lt"/>
                <a:ea typeface="Times New Roman" pitchFamily="-65" charset="0"/>
                <a:cs typeface="Times New Roman" pitchFamily="-65" charset="0"/>
              </a:rPr>
              <a:t> </a:t>
            </a:r>
            <a:r>
              <a:rPr lang="fr-FR" sz="2000" dirty="0" err="1" smtClean="0">
                <a:latin typeface="+mj-lt"/>
                <a:ea typeface="Times New Roman" pitchFamily="-65" charset="0"/>
                <a:cs typeface="Times New Roman" pitchFamily="-65" charset="0"/>
              </a:rPr>
              <a:t>like</a:t>
            </a:r>
            <a:r>
              <a:rPr lang="fr-FR" sz="2000" dirty="0" smtClean="0">
                <a:latin typeface="+mj-lt"/>
                <a:ea typeface="Times New Roman" pitchFamily="-65" charset="0"/>
                <a:cs typeface="Times New Roman" pitchFamily="-65" charset="0"/>
              </a:rPr>
              <a:t> a </a:t>
            </a:r>
            <a:r>
              <a:rPr lang="fr-FR" sz="2000" dirty="0" err="1">
                <a:latin typeface="+mj-lt"/>
                <a:ea typeface="Times New Roman" pitchFamily="-65" charset="0"/>
                <a:cs typeface="Times New Roman" pitchFamily="-65" charset="0"/>
              </a:rPr>
              <a:t>psychopath</a:t>
            </a:r>
            <a:r>
              <a:rPr lang="fr-FR" sz="2000" dirty="0">
                <a:latin typeface="+mj-lt"/>
                <a:ea typeface="Times New Roman" pitchFamily="-65" charset="0"/>
                <a:cs typeface="Times New Roman" pitchFamily="-65" charset="0"/>
              </a:rPr>
              <a:t>…</a:t>
            </a:r>
          </a:p>
          <a:p>
            <a:pPr algn="l" eaLnBrk="0" hangingPunct="0">
              <a:spcBef>
                <a:spcPct val="0"/>
              </a:spcBef>
            </a:pPr>
            <a:r>
              <a:rPr lang="fr-FR" sz="1600" i="1" dirty="0" smtClean="0">
                <a:latin typeface="+mj-lt"/>
                <a:ea typeface="Times New Roman" pitchFamily="-65" charset="0"/>
                <a:cs typeface="Times New Roman" pitchFamily="-65" charset="0"/>
              </a:rPr>
              <a:t>This </a:t>
            </a:r>
            <a:r>
              <a:rPr lang="fr-FR" sz="1600" i="1" dirty="0">
                <a:latin typeface="+mj-lt"/>
                <a:ea typeface="Times New Roman" pitchFamily="-65" charset="0"/>
                <a:cs typeface="Times New Roman" pitchFamily="-65" charset="0"/>
              </a:rPr>
              <a:t>test </a:t>
            </a:r>
            <a:r>
              <a:rPr lang="fr-FR" sz="1600" i="1" dirty="0" err="1">
                <a:latin typeface="+mj-lt"/>
                <a:ea typeface="Times New Roman" pitchFamily="-65" charset="0"/>
                <a:cs typeface="Times New Roman" pitchFamily="-65" charset="0"/>
              </a:rPr>
              <a:t>was</a:t>
            </a:r>
            <a:r>
              <a:rPr lang="fr-FR" sz="1600" i="1" dirty="0">
                <a:latin typeface="+mj-lt"/>
                <a:ea typeface="Times New Roman" pitchFamily="-65" charset="0"/>
                <a:cs typeface="Times New Roman" pitchFamily="-65" charset="0"/>
              </a:rPr>
              <a:t> </a:t>
            </a:r>
            <a:r>
              <a:rPr lang="fr-FR" sz="1600" i="1" dirty="0" err="1">
                <a:latin typeface="+mj-lt"/>
                <a:ea typeface="Times New Roman" pitchFamily="-65" charset="0"/>
                <a:cs typeface="Times New Roman" pitchFamily="-65" charset="0"/>
              </a:rPr>
              <a:t>used</a:t>
            </a:r>
            <a:r>
              <a:rPr lang="fr-FR" sz="1600" i="1" dirty="0">
                <a:latin typeface="+mj-lt"/>
                <a:ea typeface="Times New Roman" pitchFamily="-65" charset="0"/>
                <a:cs typeface="Times New Roman" pitchFamily="-65" charset="0"/>
              </a:rPr>
              <a:t> by a </a:t>
            </a:r>
            <a:r>
              <a:rPr lang="fr-FR" sz="1600" i="1" dirty="0" err="1">
                <a:latin typeface="+mj-lt"/>
                <a:ea typeface="Times New Roman" pitchFamily="-65" charset="0"/>
                <a:cs typeface="Times New Roman" pitchFamily="-65" charset="0"/>
              </a:rPr>
              <a:t>famous</a:t>
            </a:r>
            <a:r>
              <a:rPr lang="fr-FR" sz="1600" i="1" dirty="0">
                <a:latin typeface="+mj-lt"/>
                <a:ea typeface="Times New Roman" pitchFamily="-65" charset="0"/>
                <a:cs typeface="Times New Roman" pitchFamily="-65" charset="0"/>
              </a:rPr>
              <a:t> US </a:t>
            </a:r>
            <a:r>
              <a:rPr lang="fr-FR" sz="1600" i="1" dirty="0" err="1">
                <a:latin typeface="+mj-lt"/>
                <a:ea typeface="Times New Roman" pitchFamily="-65" charset="0"/>
                <a:cs typeface="Times New Roman" pitchFamily="-65" charset="0"/>
              </a:rPr>
              <a:t>psychologist</a:t>
            </a:r>
            <a:r>
              <a:rPr lang="fr-FR" sz="1600" i="1" dirty="0">
                <a:latin typeface="+mj-lt"/>
                <a:ea typeface="Times New Roman" pitchFamily="-65" charset="0"/>
                <a:cs typeface="Times New Roman" pitchFamily="-65" charset="0"/>
              </a:rPr>
              <a:t> in </a:t>
            </a:r>
            <a:r>
              <a:rPr lang="fr-FR" sz="1600" i="1" dirty="0" err="1">
                <a:latin typeface="+mj-lt"/>
                <a:ea typeface="Times New Roman" pitchFamily="-65" charset="0"/>
                <a:cs typeface="Times New Roman" pitchFamily="-65" charset="0"/>
              </a:rPr>
              <a:t>order</a:t>
            </a:r>
            <a:r>
              <a:rPr lang="fr-FR" sz="1600" i="1" dirty="0">
                <a:latin typeface="+mj-lt"/>
                <a:ea typeface="Times New Roman" pitchFamily="-65" charset="0"/>
                <a:cs typeface="Times New Roman" pitchFamily="-65" charset="0"/>
              </a:rPr>
              <a:t> to know if the </a:t>
            </a:r>
            <a:r>
              <a:rPr lang="fr-FR" sz="1600" i="1" dirty="0" err="1">
                <a:latin typeface="+mj-lt"/>
                <a:ea typeface="Times New Roman" pitchFamily="-65" charset="0"/>
                <a:cs typeface="Times New Roman" pitchFamily="-65" charset="0"/>
              </a:rPr>
              <a:t>tested</a:t>
            </a:r>
            <a:r>
              <a:rPr lang="fr-FR" sz="1600" i="1" dirty="0">
                <a:latin typeface="+mj-lt"/>
                <a:ea typeface="Times New Roman" pitchFamily="-65" charset="0"/>
                <a:cs typeface="Times New Roman" pitchFamily="-65" charset="0"/>
              </a:rPr>
              <a:t> people </a:t>
            </a:r>
            <a:r>
              <a:rPr lang="fr-FR" sz="1600" i="1" dirty="0" err="1">
                <a:latin typeface="+mj-lt"/>
                <a:ea typeface="Times New Roman" pitchFamily="-65" charset="0"/>
                <a:cs typeface="Times New Roman" pitchFamily="-65" charset="0"/>
              </a:rPr>
              <a:t>had</a:t>
            </a:r>
            <a:r>
              <a:rPr lang="fr-FR" sz="1600" i="1" dirty="0" smtClean="0">
                <a:latin typeface="+mj-lt"/>
                <a:ea typeface="Times New Roman" pitchFamily="-65" charset="0"/>
                <a:cs typeface="Times New Roman" pitchFamily="-65" charset="0"/>
              </a:rPr>
              <a:t> the </a:t>
            </a:r>
            <a:r>
              <a:rPr lang="fr-FR" sz="1600" i="1" dirty="0" err="1" smtClean="0">
                <a:latin typeface="+mj-lt"/>
                <a:ea typeface="Times New Roman" pitchFamily="-65" charset="0"/>
                <a:cs typeface="Times New Roman" pitchFamily="-65" charset="0"/>
              </a:rPr>
              <a:t>mind</a:t>
            </a:r>
            <a:r>
              <a:rPr lang="fr-FR" sz="1600" i="1" dirty="0" smtClean="0">
                <a:latin typeface="+mj-lt"/>
                <a:ea typeface="Times New Roman" pitchFamily="-65" charset="0"/>
                <a:cs typeface="Times New Roman" pitchFamily="-65" charset="0"/>
              </a:rPr>
              <a:t> of a </a:t>
            </a:r>
            <a:r>
              <a:rPr lang="fr-FR" sz="1600" i="1" dirty="0" err="1" smtClean="0">
                <a:latin typeface="+mj-lt"/>
                <a:ea typeface="Times New Roman" pitchFamily="-65" charset="0"/>
                <a:cs typeface="Times New Roman" pitchFamily="-65" charset="0"/>
              </a:rPr>
              <a:t>murderer</a:t>
            </a:r>
            <a:endParaRPr lang="fr-FR" sz="1600" i="1" dirty="0" smtClean="0">
              <a:latin typeface="+mj-lt"/>
              <a:ea typeface="Times New Roman" pitchFamily="-65" charset="0"/>
              <a:cs typeface="Times New Roman" pitchFamily="-65" charset="0"/>
            </a:endParaRPr>
          </a:p>
          <a:p>
            <a:pPr algn="l" eaLnBrk="0" hangingPunct="0">
              <a:spcBef>
                <a:spcPct val="0"/>
              </a:spcBef>
            </a:pPr>
            <a:r>
              <a:rPr lang="fr-FR" sz="1200" dirty="0">
                <a:latin typeface="+mj-lt"/>
                <a:ea typeface="Times New Roman" pitchFamily="-65" charset="0"/>
                <a:cs typeface="Times New Roman" pitchFamily="-65" charset="0"/>
              </a:rPr>
              <a:t> </a:t>
            </a:r>
            <a:endParaRPr lang="fr-FR" sz="1100" dirty="0">
              <a:latin typeface="+mj-lt"/>
              <a:ea typeface="Times New Roman" pitchFamily="-65" charset="0"/>
              <a:cs typeface="Times New Roman" pitchFamily="-65" charset="0"/>
            </a:endParaRPr>
          </a:p>
          <a:p>
            <a:pPr algn="l" eaLnBrk="0" hangingPunct="0">
              <a:spcBef>
                <a:spcPct val="0"/>
              </a:spcBef>
            </a:pPr>
            <a:r>
              <a:rPr lang="fr-FR" sz="1200" dirty="0">
                <a:latin typeface="+mj-lt"/>
                <a:ea typeface="Times New Roman" pitchFamily="-65" charset="0"/>
                <a:cs typeface="Times New Roman" pitchFamily="-65" charset="0"/>
              </a:rPr>
              <a:t> </a:t>
            </a:r>
            <a:endParaRPr lang="fr-FR" sz="1100" dirty="0">
              <a:latin typeface="+mj-lt"/>
              <a:ea typeface="Times New Roman" pitchFamily="-65" charset="0"/>
              <a:cs typeface="Times New Roman" pitchFamily="-65" charset="0"/>
            </a:endParaRPr>
          </a:p>
          <a:p>
            <a:pPr algn="l" eaLnBrk="0" hangingPunct="0">
              <a:spcBef>
                <a:spcPct val="0"/>
              </a:spcBef>
            </a:pPr>
            <a:endParaRPr lang="fr-FR" sz="2000" dirty="0">
              <a:latin typeface="+mj-lt"/>
            </a:endParaRPr>
          </a:p>
        </p:txBody>
      </p:sp>
      <p:sp>
        <p:nvSpPr>
          <p:cNvPr id="9" name="Text Box 4"/>
          <p:cNvSpPr txBox="1">
            <a:spLocks noChangeArrowheads="1"/>
          </p:cNvSpPr>
          <p:nvPr/>
        </p:nvSpPr>
        <p:spPr bwMode="auto">
          <a:xfrm>
            <a:off x="1043608" y="3860257"/>
            <a:ext cx="7820495" cy="790345"/>
          </a:xfrm>
          <a:prstGeom prst="rect">
            <a:avLst/>
          </a:prstGeom>
          <a:noFill/>
          <a:ln w="12700">
            <a:noFill/>
            <a:miter lim="800000"/>
            <a:headEnd/>
            <a:tailEnd/>
          </a:ln>
          <a:effectLst/>
        </p:spPr>
        <p:txBody>
          <a:bodyPr wrap="square">
            <a:prstTxWarp prst="textNoShape">
              <a:avLst/>
            </a:prstTxWarp>
            <a:spAutoFit/>
          </a:bodyPr>
          <a:lstStyle/>
          <a:p>
            <a:pPr>
              <a:lnSpc>
                <a:spcPct val="80000"/>
              </a:lnSpc>
              <a:spcBef>
                <a:spcPct val="20000"/>
              </a:spcBef>
              <a:buSzPct val="100000"/>
            </a:pPr>
            <a:r>
              <a:rPr lang="en-GB" sz="2800" b="1" dirty="0">
                <a:latin typeface="+mj-lt"/>
              </a:rPr>
              <a:t>She</a:t>
            </a:r>
            <a:r>
              <a:rPr lang="en-GB" sz="2800" b="1" dirty="0" smtClean="0">
                <a:latin typeface="+mj-lt"/>
              </a:rPr>
              <a:t> expected </a:t>
            </a:r>
            <a:r>
              <a:rPr lang="en-GB" sz="2800" b="1" dirty="0">
                <a:latin typeface="+mj-lt"/>
              </a:rPr>
              <a:t>that the beautiful man </a:t>
            </a:r>
            <a:r>
              <a:rPr lang="en-GB" sz="2800" b="1" dirty="0" smtClean="0">
                <a:latin typeface="+mj-lt"/>
              </a:rPr>
              <a:t>would come </a:t>
            </a:r>
            <a:r>
              <a:rPr lang="en-GB" sz="2800" b="1" dirty="0">
                <a:latin typeface="+mj-lt"/>
              </a:rPr>
              <a:t>again to her </a:t>
            </a:r>
            <a:r>
              <a:rPr lang="en-GB" sz="2800" b="1" dirty="0" smtClean="0">
                <a:latin typeface="+mj-lt"/>
              </a:rPr>
              <a:t>sister’s </a:t>
            </a:r>
            <a:r>
              <a:rPr lang="en-GB" sz="2800" b="1" dirty="0">
                <a:latin typeface="+mj-lt"/>
              </a:rPr>
              <a:t>funerals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3171">
                                            <p:txEl>
                                              <p:pRg st="1" end="1"/>
                                            </p:txEl>
                                          </p:spTgt>
                                        </p:tgtEl>
                                        <p:attrNameLst>
                                          <p:attrName>style.visibility</p:attrName>
                                        </p:attrNameLst>
                                      </p:cBhvr>
                                      <p:to>
                                        <p:strVal val="visible"/>
                                      </p:to>
                                    </p:set>
                                    <p:animEffect transition="in" filter="fade">
                                      <p:cBhvr>
                                        <p:cTn id="7" dur="2000"/>
                                        <p:tgtEl>
                                          <p:spTgt spid="263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2000"/>
                                        <p:tgtEl>
                                          <p:spTgt spid="8">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2000"/>
                                        <p:tgtEl>
                                          <p:spTgt spid="8">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2000"/>
                                        <p:tgtEl>
                                          <p:spTgt spid="8">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2000"/>
                                        <p:tgtEl>
                                          <p:spTgt spid="8">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fade">
                                      <p:cBhvr>
                                        <p:cTn id="29"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build="allAtOnce"/>
      <p:bldP spid="8" grpId="0" build="allAtOnce"/>
      <p:bldP spid="9" grpId="0" build="allAtOnce"/>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effectLst>
                  <a:outerShdw blurRad="38100" dist="38100" dir="2700000" algn="tl">
                    <a:srgbClr val="000000">
                      <a:alpha val="43137"/>
                    </a:srgbClr>
                  </a:outerShdw>
                </a:effectLst>
              </a:rPr>
              <a:t>Gestion de la personnalité</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lstStyle/>
          <a:p>
            <a:r>
              <a:rPr lang="fr-FR" dirty="0" smtClean="0"/>
              <a:t>Se connaître…</a:t>
            </a:r>
            <a:endParaRPr lang="fr-FR" dirty="0"/>
          </a:p>
        </p:txBody>
      </p:sp>
      <p:pic>
        <p:nvPicPr>
          <p:cNvPr id="4" name="Image 3"/>
          <p:cNvPicPr>
            <a:picLocks noChangeAspect="1"/>
          </p:cNvPicPr>
          <p:nvPr/>
        </p:nvPicPr>
        <p:blipFill>
          <a:blip r:embed="rId2"/>
          <a:stretch>
            <a:fillRect/>
          </a:stretch>
        </p:blipFill>
        <p:spPr>
          <a:xfrm>
            <a:off x="857562" y="2665871"/>
            <a:ext cx="2952438" cy="2668129"/>
          </a:xfrm>
          <a:prstGeom prst="rect">
            <a:avLst/>
          </a:prstGeom>
        </p:spPr>
      </p:pic>
      <p:pic>
        <p:nvPicPr>
          <p:cNvPr id="5" name="Image 4"/>
          <p:cNvPicPr>
            <a:picLocks noChangeAspect="1"/>
          </p:cNvPicPr>
          <p:nvPr/>
        </p:nvPicPr>
        <p:blipFill>
          <a:blip r:embed="rId3"/>
          <a:stretch>
            <a:fillRect/>
          </a:stretch>
        </p:blipFill>
        <p:spPr>
          <a:xfrm>
            <a:off x="5773611" y="2665871"/>
            <a:ext cx="1835150" cy="2830111"/>
          </a:xfrm>
          <a:prstGeom prst="rect">
            <a:avLst/>
          </a:prstGeom>
        </p:spPr>
      </p:pic>
      <p:sp>
        <p:nvSpPr>
          <p:cNvPr id="6" name="Rectangle 5"/>
          <p:cNvSpPr/>
          <p:nvPr/>
        </p:nvSpPr>
        <p:spPr>
          <a:xfrm>
            <a:off x="5181600" y="2089666"/>
            <a:ext cx="3684085" cy="523220"/>
          </a:xfrm>
          <a:prstGeom prst="rect">
            <a:avLst/>
          </a:prstGeom>
        </p:spPr>
        <p:txBody>
          <a:bodyPr wrap="none">
            <a:spAutoFit/>
          </a:bodyPr>
          <a:lstStyle/>
          <a:p>
            <a:r>
              <a:rPr lang="fr-FR" sz="2800" dirty="0" smtClean="0">
                <a:latin typeface="+mj-lt"/>
              </a:rPr>
              <a:t>…et connaître les autres</a:t>
            </a:r>
            <a:endParaRPr lang="fr-FR" sz="2800" dirty="0">
              <a:latin typeface="+mj-lt"/>
            </a:endParaRPr>
          </a:p>
        </p:txBody>
      </p:sp>
      <p:sp>
        <p:nvSpPr>
          <p:cNvPr id="7" name="ZoneTexte 6"/>
          <p:cNvSpPr txBox="1"/>
          <p:nvPr/>
        </p:nvSpPr>
        <p:spPr>
          <a:xfrm>
            <a:off x="0" y="11668"/>
            <a:ext cx="3103350" cy="369332"/>
          </a:xfrm>
          <a:prstGeom prst="rect">
            <a:avLst/>
          </a:prstGeom>
          <a:noFill/>
        </p:spPr>
        <p:txBody>
          <a:bodyPr wrap="none" rtlCol="0">
            <a:spAutoFit/>
          </a:bodyPr>
          <a:lstStyle/>
          <a:p>
            <a:r>
              <a:rPr lang="fr-FR" b="1" dirty="0" smtClean="0">
                <a:solidFill>
                  <a:schemeClr val="bg1"/>
                </a:solidFill>
              </a:rPr>
              <a:t>Capacités et personnalités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Facteurs Sociaux</a:t>
            </a:r>
            <a:endParaRPr lang="fr-FR" dirty="0"/>
          </a:p>
        </p:txBody>
      </p:sp>
      <p:sp>
        <p:nvSpPr>
          <p:cNvPr id="5" name="Espace réservé du contenu 4"/>
          <p:cNvSpPr>
            <a:spLocks noGrp="1"/>
          </p:cNvSpPr>
          <p:nvPr>
            <p:ph idx="1"/>
          </p:nvPr>
        </p:nvSpPr>
        <p:spPr>
          <a:xfrm>
            <a:off x="457200" y="5410200"/>
            <a:ext cx="8229600" cy="1950720"/>
          </a:xfrm>
        </p:spPr>
        <p:txBody>
          <a:bodyPr/>
          <a:lstStyle/>
          <a:p>
            <a:pPr lvl="1"/>
            <a:endParaRPr lang="fr-FR" dirty="0" smtClean="0"/>
          </a:p>
          <a:p>
            <a:pPr lvl="1"/>
            <a:endParaRPr lang="fr-FR" dirty="0" smtClean="0"/>
          </a:p>
          <a:p>
            <a:endParaRPr lang="fr-FR" dirty="0"/>
          </a:p>
        </p:txBody>
      </p:sp>
      <p:pic>
        <p:nvPicPr>
          <p:cNvPr id="7" name="Image 6" descr="img-228153844-000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9144000" cy="6461615"/>
          </a:xfrm>
          <a:prstGeom prst="rect">
            <a:avLst/>
          </a:prstGeom>
        </p:spPr>
      </p:pic>
      <p:sp>
        <p:nvSpPr>
          <p:cNvPr id="8" name="Titre 3"/>
          <p:cNvSpPr txBox="1">
            <a:spLocks/>
          </p:cNvSpPr>
          <p:nvPr/>
        </p:nvSpPr>
        <p:spPr>
          <a:xfrm>
            <a:off x="0" y="57150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err="1" smtClean="0">
                <a:ln>
                  <a:noFill/>
                </a:ln>
                <a:solidFill>
                  <a:schemeClr val="tx2"/>
                </a:solidFill>
                <a:effectLst/>
                <a:uLnTx/>
                <a:uFillTx/>
                <a:latin typeface="+mj-lt"/>
                <a:ea typeface="+mj-ea"/>
                <a:cs typeface="+mj-cs"/>
              </a:rPr>
              <a:t>Captain</a:t>
            </a:r>
            <a:r>
              <a:rPr kumimoji="0" lang="fr-FR" sz="3600" b="0" i="0" u="none" strike="noStrike" kern="1200" cap="none" spc="0" normalizeH="0" baseline="0" noProof="0" dirty="0" smtClean="0">
                <a:ln>
                  <a:noFill/>
                </a:ln>
                <a:solidFill>
                  <a:schemeClr val="tx2"/>
                </a:solidFill>
                <a:effectLst/>
                <a:uLnTx/>
                <a:uFillTx/>
                <a:latin typeface="+mj-lt"/>
                <a:ea typeface="+mj-ea"/>
                <a:cs typeface="+mj-cs"/>
              </a:rPr>
              <a:t> as </a:t>
            </a:r>
            <a:r>
              <a:rPr kumimoji="0" lang="fr-FR" sz="3600" b="0" i="0" u="none" strike="noStrike" kern="1200" cap="none" spc="0" normalizeH="0" baseline="0" noProof="0" dirty="0" err="1" smtClean="0">
                <a:ln>
                  <a:noFill/>
                </a:ln>
                <a:solidFill>
                  <a:schemeClr val="tx2"/>
                </a:solidFill>
                <a:effectLst/>
                <a:uLnTx/>
                <a:uFillTx/>
                <a:latin typeface="+mj-lt"/>
                <a:ea typeface="+mj-ea"/>
                <a:cs typeface="+mj-cs"/>
              </a:rPr>
              <a:t>seen</a:t>
            </a:r>
            <a:r>
              <a:rPr kumimoji="0" lang="fr-FR" sz="3600" b="0" i="0" u="none" strike="noStrike" kern="1200" cap="none" spc="0" normalizeH="0" baseline="0" noProof="0" dirty="0" smtClean="0">
                <a:ln>
                  <a:noFill/>
                </a:ln>
                <a:solidFill>
                  <a:schemeClr val="tx2"/>
                </a:solidFill>
                <a:effectLst/>
                <a:uLnTx/>
                <a:uFillTx/>
                <a:latin typeface="+mj-lt"/>
                <a:ea typeface="+mj-ea"/>
                <a:cs typeface="+mj-cs"/>
              </a:rPr>
              <a:t> by…</a:t>
            </a:r>
            <a:endParaRPr kumimoji="0" lang="fr-FR"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effectLst>
                  <a:outerShdw blurRad="38100" dist="38100" dir="2700000" algn="tl">
                    <a:srgbClr val="000000">
                      <a:alpha val="43137"/>
                    </a:srgbClr>
                  </a:outerShdw>
                </a:effectLst>
              </a:rPr>
              <a:t>La personnalité</a:t>
            </a:r>
            <a:endParaRPr lang="fr-FR" dirty="0">
              <a:effectLst>
                <a:outerShdw blurRad="38100" dist="38100" dir="2700000" algn="tl">
                  <a:srgbClr val="000000">
                    <a:alpha val="43137"/>
                  </a:srgbClr>
                </a:outerShdw>
              </a:effectLst>
            </a:endParaRPr>
          </a:p>
        </p:txBody>
      </p:sp>
      <p:sp>
        <p:nvSpPr>
          <p:cNvPr id="4" name="Rectangle à coins arrondis 3"/>
          <p:cNvSpPr/>
          <p:nvPr/>
        </p:nvSpPr>
        <p:spPr>
          <a:xfrm>
            <a:off x="228600" y="1828800"/>
            <a:ext cx="8610600" cy="464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buNone/>
            </a:pPr>
            <a:r>
              <a:rPr lang="fr-FR" sz="2800" dirty="0" smtClean="0">
                <a:solidFill>
                  <a:schemeClr val="tx1"/>
                </a:solidFill>
                <a:latin typeface="+mj-lt"/>
              </a:rPr>
              <a:t>	</a:t>
            </a:r>
            <a:r>
              <a:rPr lang="fr-FR" sz="2800" dirty="0" smtClean="0">
                <a:solidFill>
                  <a:schemeClr val="accent1">
                    <a:lumMod val="50000"/>
                  </a:schemeClr>
                </a:solidFill>
                <a:latin typeface="+mj-lt"/>
              </a:rPr>
              <a:t>Réflexion</a:t>
            </a:r>
          </a:p>
          <a:p>
            <a:pPr algn="ctr">
              <a:buNone/>
            </a:pPr>
            <a:endParaRPr lang="fr-FR" sz="2800" dirty="0" smtClean="0">
              <a:solidFill>
                <a:schemeClr val="accent1">
                  <a:lumMod val="50000"/>
                </a:schemeClr>
              </a:solidFill>
              <a:latin typeface="+mj-lt"/>
            </a:endParaRPr>
          </a:p>
          <a:p>
            <a:pPr>
              <a:buFont typeface="Arial"/>
              <a:buChar char="•"/>
            </a:pPr>
            <a:r>
              <a:rPr lang="fr-FR" sz="2800" dirty="0">
                <a:solidFill>
                  <a:schemeClr val="tx1"/>
                </a:solidFill>
                <a:latin typeface="+mj-lt"/>
              </a:rPr>
              <a:t>Q</a:t>
            </a:r>
            <a:r>
              <a:rPr lang="fr-FR" sz="2800" dirty="0" smtClean="0">
                <a:solidFill>
                  <a:schemeClr val="tx1"/>
                </a:solidFill>
                <a:latin typeface="+mj-lt"/>
              </a:rPr>
              <a:t>uel genre de personnalité avez-vous? </a:t>
            </a:r>
          </a:p>
          <a:p>
            <a:pPr>
              <a:buFont typeface="Arial"/>
              <a:buChar char="•"/>
            </a:pPr>
            <a:r>
              <a:rPr lang="fr-FR" sz="2800" dirty="0" smtClean="0">
                <a:solidFill>
                  <a:schemeClr val="tx1"/>
                </a:solidFill>
                <a:latin typeface="+mj-lt"/>
              </a:rPr>
              <a:t>Exemple du test proposé lors du séminaire ACAT 2011</a:t>
            </a:r>
          </a:p>
          <a:p>
            <a:pPr lvl="1">
              <a:buFont typeface="Arial"/>
              <a:buChar char="•"/>
            </a:pPr>
            <a:r>
              <a:rPr lang="fr-FR" dirty="0" smtClean="0">
                <a:solidFill>
                  <a:schemeClr val="tx1"/>
                </a:solidFill>
                <a:latin typeface="+mj-lt"/>
                <a:hlinkClick r:id="rId2"/>
              </a:rPr>
              <a:t>http:</a:t>
            </a:r>
            <a:r>
              <a:rPr lang="fr-FR" sz="1200" dirty="0" smtClean="0">
                <a:solidFill>
                  <a:schemeClr val="tx1"/>
                </a:solidFill>
                <a:latin typeface="+mj-lt"/>
                <a:hlinkClick r:id="rId2"/>
              </a:rPr>
              <a:t>/</a:t>
            </a:r>
            <a:r>
              <a:rPr lang="fr-FR" dirty="0" smtClean="0">
                <a:solidFill>
                  <a:schemeClr val="tx1"/>
                </a:solidFill>
                <a:latin typeface="+mj-lt"/>
                <a:hlinkClick r:id="rId2"/>
              </a:rPr>
              <a:t>/www.acat-toulouse.org</a:t>
            </a:r>
            <a:r>
              <a:rPr lang="fr-FR" dirty="0" smtClean="0">
                <a:solidFill>
                  <a:schemeClr val="tx1"/>
                </a:solidFill>
                <a:latin typeface="+mj-lt"/>
              </a:rPr>
              <a:t> </a:t>
            </a:r>
          </a:p>
        </p:txBody>
      </p:sp>
      <p:sp>
        <p:nvSpPr>
          <p:cNvPr id="5" name="ZoneTexte 4"/>
          <p:cNvSpPr txBox="1"/>
          <p:nvPr/>
        </p:nvSpPr>
        <p:spPr>
          <a:xfrm>
            <a:off x="0" y="11668"/>
            <a:ext cx="3103350" cy="369332"/>
          </a:xfrm>
          <a:prstGeom prst="rect">
            <a:avLst/>
          </a:prstGeom>
          <a:noFill/>
        </p:spPr>
        <p:txBody>
          <a:bodyPr wrap="none" rtlCol="0">
            <a:spAutoFit/>
          </a:bodyPr>
          <a:lstStyle/>
          <a:p>
            <a:r>
              <a:rPr lang="fr-FR" b="1" dirty="0" smtClean="0">
                <a:solidFill>
                  <a:schemeClr val="bg1"/>
                </a:solidFill>
              </a:rPr>
              <a:t>Capacités et personnalités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effectLst>
                  <a:outerShdw blurRad="38100" dist="38100" dir="2700000" algn="tl">
                    <a:srgbClr val="000000">
                      <a:alpha val="43137"/>
                    </a:srgbClr>
                  </a:outerShdw>
                </a:effectLst>
                <a:ea typeface="Arial" pitchFamily="-106" charset="0"/>
                <a:cs typeface="Arial" pitchFamily="-106" charset="0"/>
              </a:rPr>
              <a:t>Points abordés</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normAutofit lnSpcReduction="10000"/>
          </a:bodyPr>
          <a:lstStyle/>
          <a:p>
            <a:pPr>
              <a:lnSpc>
                <a:spcPct val="90000"/>
              </a:lnSpc>
            </a:pPr>
            <a:r>
              <a:rPr lang="fr-FR" dirty="0" smtClean="0"/>
              <a:t>Introduction</a:t>
            </a:r>
          </a:p>
          <a:p>
            <a:pPr>
              <a:lnSpc>
                <a:spcPct val="90000"/>
              </a:lnSpc>
            </a:pPr>
            <a:r>
              <a:rPr lang="fr-FR" dirty="0" smtClean="0"/>
              <a:t>Pourquoi comprendre les comportements?</a:t>
            </a:r>
          </a:p>
          <a:p>
            <a:pPr>
              <a:lnSpc>
                <a:spcPct val="90000"/>
              </a:lnSpc>
            </a:pPr>
            <a:r>
              <a:rPr lang="fr-FR" dirty="0" smtClean="0"/>
              <a:t>Comment gérer le comportement?</a:t>
            </a:r>
          </a:p>
          <a:p>
            <a:pPr>
              <a:lnSpc>
                <a:spcPct val="90000"/>
              </a:lnSpc>
            </a:pPr>
            <a:r>
              <a:rPr lang="fr-FR" dirty="0" smtClean="0"/>
              <a:t>Dangers et risques</a:t>
            </a:r>
          </a:p>
          <a:p>
            <a:pPr>
              <a:lnSpc>
                <a:spcPct val="90000"/>
              </a:lnSpc>
            </a:pPr>
            <a:r>
              <a:rPr lang="fr-FR" dirty="0" smtClean="0"/>
              <a:t>Les fonctions cognitives</a:t>
            </a:r>
          </a:p>
          <a:p>
            <a:pPr>
              <a:lnSpc>
                <a:spcPct val="90000"/>
              </a:lnSpc>
            </a:pPr>
            <a:r>
              <a:rPr lang="fr-FR" b="1" dirty="0" smtClean="0"/>
              <a:t>Les comportements non désirée: les erreurs</a:t>
            </a:r>
          </a:p>
          <a:p>
            <a:pPr>
              <a:lnSpc>
                <a:spcPct val="90000"/>
              </a:lnSpc>
            </a:pPr>
            <a:r>
              <a:rPr lang="fr-FR" b="1" dirty="0" smtClean="0"/>
              <a:t>Les comportements selon les personnalités</a:t>
            </a:r>
          </a:p>
          <a:p>
            <a:pPr>
              <a:lnSpc>
                <a:spcPct val="90000"/>
              </a:lnSpc>
            </a:pPr>
            <a:r>
              <a:rPr lang="fr-FR" b="1" dirty="0" smtClean="0"/>
              <a:t>Les bases physiologiques</a:t>
            </a:r>
          </a:p>
          <a:p>
            <a:pPr>
              <a:lnSpc>
                <a:spcPct val="90000"/>
              </a:lnSpc>
            </a:pPr>
            <a:r>
              <a:rPr lang="fr-FR" b="1" dirty="0" smtClean="0"/>
              <a:t>Les états individuels</a:t>
            </a:r>
          </a:p>
          <a:p>
            <a:pPr>
              <a:lnSpc>
                <a:spcPct val="90000"/>
              </a:lnSpc>
            </a:pPr>
            <a:r>
              <a:rPr lang="fr-FR" b="1" dirty="0" smtClean="0">
                <a:effectLst>
                  <a:outerShdw blurRad="38100" dist="38100" dir="2700000" algn="tl">
                    <a:srgbClr val="DDDDDD"/>
                  </a:outerShdw>
                </a:effectLst>
                <a:latin typeface="+mj-lt"/>
                <a:ea typeface="Arial" pitchFamily="-106" charset="0"/>
                <a:cs typeface="Arial" pitchFamily="-106" charset="0"/>
              </a:rPr>
              <a:t>Comment s’améliorer pour construire et maintenir la sécurité du vol ?</a:t>
            </a:r>
            <a:endParaRPr lang="fr-FR" b="1" dirty="0" smtClean="0">
              <a:latin typeface="+mj-lt"/>
            </a:endParaRPr>
          </a:p>
          <a:p>
            <a:endParaRPr lang="fr-FR" dirty="0" smtClean="0">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effectLst>
                  <a:outerShdw blurRad="38100" dist="38100" dir="2700000" algn="tl">
                    <a:srgbClr val="000000">
                      <a:alpha val="43137"/>
                    </a:srgbClr>
                  </a:outerShdw>
                </a:effectLst>
              </a:rPr>
              <a:t>Les aspects culturels</a:t>
            </a:r>
            <a:endParaRPr lang="fr-FR" dirty="0">
              <a:effectLst>
                <a:outerShdw blurRad="38100" dist="38100" dir="2700000" algn="tl">
                  <a:srgbClr val="000000">
                    <a:alpha val="43137"/>
                  </a:srgbClr>
                </a:outerShdw>
              </a:effectLst>
            </a:endParaRPr>
          </a:p>
        </p:txBody>
      </p:sp>
      <p:sp>
        <p:nvSpPr>
          <p:cNvPr id="5" name="Espace réservé du contenu 4"/>
          <p:cNvSpPr>
            <a:spLocks noGrp="1"/>
          </p:cNvSpPr>
          <p:nvPr>
            <p:ph idx="1"/>
          </p:nvPr>
        </p:nvSpPr>
        <p:spPr>
          <a:xfrm>
            <a:off x="251520" y="1524000"/>
            <a:ext cx="8435280" cy="4389120"/>
          </a:xfrm>
        </p:spPr>
        <p:txBody>
          <a:bodyPr>
            <a:normAutofit/>
          </a:bodyPr>
          <a:lstStyle/>
          <a:p>
            <a:r>
              <a:rPr lang="fr-FR" sz="3600" dirty="0" smtClean="0"/>
              <a:t>Voler ailleurs qu’en France :</a:t>
            </a:r>
          </a:p>
          <a:p>
            <a:pPr marL="444500" lvl="1" indent="-246063"/>
            <a:r>
              <a:rPr lang="fr-FR" sz="3600" dirty="0" smtClean="0"/>
              <a:t>Façons différentes </a:t>
            </a:r>
            <a:r>
              <a:rPr lang="fr-FR" sz="3600" dirty="0"/>
              <a:t>de </a:t>
            </a:r>
            <a:r>
              <a:rPr lang="fr-FR" sz="3600" dirty="0" smtClean="0"/>
              <a:t>respecter les procédures (pratiques « locales » en France, dans le reste de l’Europe, aux États-Unis…)</a:t>
            </a:r>
          </a:p>
          <a:p>
            <a:pPr marL="444500" lvl="1" indent="-246063"/>
            <a:r>
              <a:rPr lang="fr-FR" sz="3600" dirty="0" smtClean="0"/>
              <a:t>Variabilité des méthodes de travail en ATC</a:t>
            </a:r>
          </a:p>
          <a:p>
            <a:endParaRPr lang="fr-FR" sz="3600" dirty="0"/>
          </a:p>
        </p:txBody>
      </p:sp>
      <p:sp>
        <p:nvSpPr>
          <p:cNvPr id="6" name="ZoneTexte 5"/>
          <p:cNvSpPr txBox="1"/>
          <p:nvPr/>
        </p:nvSpPr>
        <p:spPr>
          <a:xfrm>
            <a:off x="0" y="11668"/>
            <a:ext cx="3103350" cy="369332"/>
          </a:xfrm>
          <a:prstGeom prst="rect">
            <a:avLst/>
          </a:prstGeom>
          <a:noFill/>
        </p:spPr>
        <p:txBody>
          <a:bodyPr wrap="none" rtlCol="0">
            <a:spAutoFit/>
          </a:bodyPr>
          <a:lstStyle/>
          <a:p>
            <a:r>
              <a:rPr lang="fr-FR" b="1" dirty="0" smtClean="0">
                <a:solidFill>
                  <a:schemeClr val="bg1"/>
                </a:solidFill>
              </a:rPr>
              <a:t>Capacités et personnalités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a:lstStyle/>
          <a:p>
            <a:r>
              <a:rPr lang="fr-FR" sz="4800" dirty="0" smtClean="0"/>
              <a:t>Les bases physiologiques </a:t>
            </a:r>
            <a:br>
              <a:rPr lang="fr-FR" sz="4800" dirty="0" smtClean="0"/>
            </a:br>
            <a:r>
              <a:rPr lang="fr-FR" sz="4800" dirty="0" smtClean="0"/>
              <a:t>du comportement</a:t>
            </a:r>
            <a:endParaRPr lang="fr-FR" sz="4800" dirty="0"/>
          </a:p>
        </p:txBody>
      </p:sp>
      <p:sp>
        <p:nvSpPr>
          <p:cNvPr id="12" name="Espace réservé du texte 11"/>
          <p:cNvSpPr>
            <a:spLocks noGrp="1"/>
          </p:cNvSpPr>
          <p:nvPr>
            <p:ph type="body" idx="1"/>
          </p:nvPr>
        </p:nvSpPr>
        <p:spPr/>
        <p:txBody>
          <a:bodyPr>
            <a:noAutofit/>
          </a:bodyPr>
          <a:lstStyle/>
          <a:p>
            <a:pPr lvl="1">
              <a:buFont typeface="Arial"/>
              <a:buChar char="•"/>
            </a:pPr>
            <a:r>
              <a:rPr lang="fr-FR" sz="2400" dirty="0" smtClean="0"/>
              <a:t>le cerveau</a:t>
            </a:r>
          </a:p>
          <a:p>
            <a:pPr lvl="1">
              <a:buFont typeface="Arial"/>
              <a:buChar char="•"/>
            </a:pPr>
            <a:r>
              <a:rPr lang="fr-FR" sz="2400" dirty="0" smtClean="0"/>
              <a:t>le système nerveux</a:t>
            </a:r>
            <a:br>
              <a:rPr lang="fr-FR" sz="2400" dirty="0" smtClean="0"/>
            </a:br>
            <a:r>
              <a:rPr lang="fr-FR" sz="2400" dirty="0" smtClean="0"/>
              <a:t>	</a:t>
            </a:r>
          </a:p>
          <a:p>
            <a:endParaRPr lang="fr-FR" sz="2800" dirty="0" smtClean="0"/>
          </a:p>
          <a:p>
            <a:r>
              <a:rPr lang="fr-FR" sz="2800" dirty="0" smtClean="0"/>
              <a:t/>
            </a:r>
            <a:br>
              <a:rPr lang="fr-FR" sz="2800" dirty="0" smtClean="0"/>
            </a:br>
            <a:endParaRPr lang="fr-FR"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err="1" smtClean="0"/>
              <a:t>Brain-controlled</a:t>
            </a:r>
            <a:r>
              <a:rPr lang="fr-FR" sz="2800" dirty="0" smtClean="0"/>
              <a:t> </a:t>
            </a:r>
            <a:r>
              <a:rPr lang="fr-FR" sz="2800" dirty="0" err="1" smtClean="0"/>
              <a:t>flying</a:t>
            </a:r>
            <a:r>
              <a:rPr lang="fr-FR" sz="2800" dirty="0" smtClean="0"/>
              <a:t> </a:t>
            </a:r>
            <a:br>
              <a:rPr lang="fr-FR" sz="2800" dirty="0" smtClean="0"/>
            </a:br>
            <a:r>
              <a:rPr lang="fr-FR" sz="2800" dirty="0" smtClean="0"/>
              <a:t>(Institute for flight system </a:t>
            </a:r>
            <a:r>
              <a:rPr lang="fr-FR" sz="2800" dirty="0" err="1" smtClean="0"/>
              <a:t>dynamics</a:t>
            </a:r>
            <a:r>
              <a:rPr lang="fr-FR" sz="2800" dirty="0" smtClean="0"/>
              <a:t>, TU Munich)</a:t>
            </a:r>
            <a:endParaRPr lang="fr-FR" sz="2800" dirty="0"/>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a:stretch>
            <a:fillRect/>
          </a:stretch>
        </p:blipFill>
        <p:spPr>
          <a:xfrm>
            <a:off x="2387600" y="2133600"/>
            <a:ext cx="4394200" cy="329565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effectLst>
                  <a:outerShdw blurRad="38100" dist="38100" dir="2700000" algn="tl">
                    <a:srgbClr val="000000">
                      <a:alpha val="43137"/>
                    </a:srgbClr>
                  </a:outerShdw>
                </a:effectLst>
              </a:rPr>
              <a:t>Pourquoi étudier le corps?</a:t>
            </a:r>
            <a:endParaRPr lang="fr-FR" dirty="0">
              <a:effectLst>
                <a:outerShdw blurRad="38100" dist="38100" dir="2700000" algn="tl">
                  <a:srgbClr val="000000">
                    <a:alpha val="43137"/>
                  </a:srgbClr>
                </a:outerShdw>
              </a:effectLst>
            </a:endParaRPr>
          </a:p>
        </p:txBody>
      </p:sp>
      <p:sp>
        <p:nvSpPr>
          <p:cNvPr id="6" name="Rectangle 5"/>
          <p:cNvSpPr/>
          <p:nvPr/>
        </p:nvSpPr>
        <p:spPr>
          <a:xfrm>
            <a:off x="381000" y="1524000"/>
            <a:ext cx="8229600" cy="2936188"/>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342900" lvl="0" indent="-342900">
              <a:spcBef>
                <a:spcPct val="20000"/>
              </a:spcBef>
              <a:buFont typeface="Arial"/>
              <a:buChar char="•"/>
              <a:defRPr/>
            </a:pPr>
            <a:r>
              <a:rPr lang="fr-FR" sz="2800" dirty="0" smtClean="0">
                <a:solidFill>
                  <a:schemeClr val="tx1"/>
                </a:solidFill>
                <a:latin typeface="+mj-lt"/>
              </a:rPr>
              <a:t>L ’être humain est </a:t>
            </a:r>
            <a:r>
              <a:rPr lang="fr-FR" sz="2800" b="1" dirty="0" smtClean="0">
                <a:solidFill>
                  <a:schemeClr val="tx1"/>
                </a:solidFill>
                <a:latin typeface="+mj-lt"/>
              </a:rPr>
              <a:t>déterminé</a:t>
            </a:r>
            <a:r>
              <a:rPr lang="fr-FR" sz="2800" dirty="0" smtClean="0">
                <a:solidFill>
                  <a:schemeClr val="tx1"/>
                </a:solidFill>
                <a:latin typeface="+mj-lt"/>
              </a:rPr>
              <a:t> par le principe du fonctionnement de son corps</a:t>
            </a:r>
          </a:p>
          <a:p>
            <a:pPr marL="342900" indent="-342900">
              <a:spcBef>
                <a:spcPct val="20000"/>
              </a:spcBef>
              <a:buFont typeface="Arial"/>
              <a:buChar char="•"/>
              <a:defRPr/>
            </a:pPr>
            <a:r>
              <a:rPr lang="fr-FR" sz="2800" dirty="0" smtClean="0">
                <a:solidFill>
                  <a:schemeClr val="tx1"/>
                </a:solidFill>
                <a:latin typeface="+mj-lt"/>
              </a:rPr>
              <a:t>Le comportement peut être rapidement modifié</a:t>
            </a:r>
          </a:p>
          <a:p>
            <a:pPr marL="342900" indent="-342900">
              <a:spcBef>
                <a:spcPct val="20000"/>
              </a:spcBef>
              <a:buFont typeface="Arial"/>
              <a:buChar char="•"/>
              <a:defRPr/>
            </a:pPr>
            <a:r>
              <a:rPr lang="fr-FR" sz="2800" dirty="0" smtClean="0">
                <a:solidFill>
                  <a:schemeClr val="tx1"/>
                </a:solidFill>
                <a:latin typeface="+mj-lt"/>
              </a:rPr>
              <a:t>Le fait d’être en bonne santé ne suffit pas !</a:t>
            </a:r>
          </a:p>
          <a:p>
            <a:pPr marL="342900" lvl="0" indent="-342900">
              <a:spcBef>
                <a:spcPct val="20000"/>
              </a:spcBef>
              <a:buFont typeface="Arial"/>
              <a:buChar char="•"/>
              <a:defRPr/>
            </a:pPr>
            <a:r>
              <a:rPr lang="fr-FR" sz="2800" b="1" dirty="0" smtClean="0">
                <a:solidFill>
                  <a:schemeClr val="tx1"/>
                </a:solidFill>
                <a:latin typeface="+mj-lt"/>
              </a:rPr>
              <a:t>Mais </a:t>
            </a:r>
            <a:r>
              <a:rPr lang="fr-FR" sz="2800" dirty="0" smtClean="0">
                <a:solidFill>
                  <a:schemeClr val="tx1"/>
                </a:solidFill>
                <a:latin typeface="+mj-lt"/>
              </a:rPr>
              <a:t>on peut aussi gérer son corps … si on sait comment il fonctionne et comment faire ! </a:t>
            </a:r>
          </a:p>
        </p:txBody>
      </p:sp>
      <p:sp>
        <p:nvSpPr>
          <p:cNvPr id="7" name="ZoneTexte 6"/>
          <p:cNvSpPr txBox="1"/>
          <p:nvPr/>
        </p:nvSpPr>
        <p:spPr>
          <a:xfrm>
            <a:off x="0" y="11668"/>
            <a:ext cx="2897396" cy="369332"/>
          </a:xfrm>
          <a:prstGeom prst="rect">
            <a:avLst/>
          </a:prstGeom>
          <a:noFill/>
        </p:spPr>
        <p:txBody>
          <a:bodyPr wrap="none" rtlCol="0">
            <a:spAutoFit/>
          </a:bodyPr>
          <a:lstStyle/>
          <a:p>
            <a:r>
              <a:rPr lang="fr-FR" b="1" dirty="0" smtClean="0">
                <a:solidFill>
                  <a:schemeClr val="bg1"/>
                </a:solidFill>
              </a:rPr>
              <a:t>Les bases physiologiques</a:t>
            </a:r>
          </a:p>
        </p:txBody>
      </p:sp>
      <p:sp>
        <p:nvSpPr>
          <p:cNvPr id="8" name="Rectangle 7"/>
          <p:cNvSpPr/>
          <p:nvPr/>
        </p:nvSpPr>
        <p:spPr>
          <a:xfrm>
            <a:off x="2057400" y="4950108"/>
            <a:ext cx="6629400" cy="179126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742950" lvl="1" indent="-285750">
              <a:spcBef>
                <a:spcPct val="20000"/>
              </a:spcBef>
              <a:buFont typeface="Arial"/>
              <a:buChar char="–"/>
              <a:defRPr/>
            </a:pPr>
            <a:r>
              <a:rPr lang="fr-FR" sz="2400" dirty="0" smtClean="0">
                <a:solidFill>
                  <a:schemeClr val="tx1"/>
                </a:solidFill>
                <a:latin typeface="+mj-lt"/>
              </a:rPr>
              <a:t>Médicament, réaction allergique, rhume</a:t>
            </a:r>
          </a:p>
          <a:p>
            <a:pPr marL="742950" lvl="1" indent="-285750">
              <a:spcBef>
                <a:spcPct val="20000"/>
              </a:spcBef>
              <a:buFont typeface="Arial"/>
              <a:buChar char="–"/>
              <a:defRPr/>
            </a:pPr>
            <a:r>
              <a:rPr lang="fr-FR" sz="2400" dirty="0" smtClean="0">
                <a:solidFill>
                  <a:schemeClr val="tx1"/>
                </a:solidFill>
                <a:latin typeface="+mj-lt"/>
              </a:rPr>
              <a:t>Impact de la vue, verres progressifs</a:t>
            </a:r>
          </a:p>
          <a:p>
            <a:pPr marL="742950" lvl="1" indent="-285750">
              <a:spcBef>
                <a:spcPct val="20000"/>
              </a:spcBef>
              <a:buFont typeface="Arial"/>
              <a:buChar char="–"/>
              <a:defRPr/>
            </a:pPr>
            <a:r>
              <a:rPr lang="fr-FR" sz="2400" dirty="0" smtClean="0">
                <a:solidFill>
                  <a:schemeClr val="tx1"/>
                </a:solidFill>
                <a:latin typeface="+mj-lt"/>
              </a:rPr>
              <a:t>Réflexes</a:t>
            </a:r>
          </a:p>
          <a:p>
            <a:pPr marL="742950" lvl="1" indent="-285750">
              <a:spcBef>
                <a:spcPct val="20000"/>
              </a:spcBef>
              <a:buFont typeface="Arial"/>
              <a:buChar char="–"/>
              <a:defRPr/>
            </a:pPr>
            <a:r>
              <a:rPr lang="fr-FR" sz="2400" dirty="0" smtClean="0">
                <a:solidFill>
                  <a:schemeClr val="tx1"/>
                </a:solidFill>
                <a:latin typeface="+mj-lt"/>
              </a:rPr>
              <a:t>Perte de références, perte de l’équilibre</a:t>
            </a:r>
            <a:endParaRPr lang="fr-FR" sz="2400" dirty="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20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20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400" dirty="0" smtClean="0">
                <a:effectLst>
                  <a:outerShdw blurRad="38100" dist="38100" dir="2700000" algn="tl">
                    <a:srgbClr val="000000">
                      <a:alpha val="43137"/>
                    </a:srgbClr>
                  </a:outerShdw>
                </a:effectLst>
              </a:rPr>
              <a:t>Le cerveau</a:t>
            </a:r>
            <a:endParaRPr lang="fr-FR" sz="4400" dirty="0">
              <a:effectLst>
                <a:outerShdw blurRad="38100" dist="38100" dir="2700000" algn="tl">
                  <a:srgbClr val="000000">
                    <a:alpha val="43137"/>
                  </a:srgbClr>
                </a:outerShdw>
              </a:effectLst>
            </a:endParaRPr>
          </a:p>
        </p:txBody>
      </p:sp>
      <p:sp>
        <p:nvSpPr>
          <p:cNvPr id="6" name="ZoneTexte 5"/>
          <p:cNvSpPr txBox="1"/>
          <p:nvPr/>
        </p:nvSpPr>
        <p:spPr>
          <a:xfrm>
            <a:off x="0" y="11668"/>
            <a:ext cx="2897396" cy="369332"/>
          </a:xfrm>
          <a:prstGeom prst="rect">
            <a:avLst/>
          </a:prstGeom>
          <a:noFill/>
        </p:spPr>
        <p:txBody>
          <a:bodyPr wrap="none" rtlCol="0">
            <a:spAutoFit/>
          </a:bodyPr>
          <a:lstStyle/>
          <a:p>
            <a:r>
              <a:rPr lang="fr-FR" b="1" dirty="0" smtClean="0">
                <a:solidFill>
                  <a:schemeClr val="bg1"/>
                </a:solidFill>
              </a:rPr>
              <a:t>Les bases physiologiques</a:t>
            </a:r>
          </a:p>
        </p:txBody>
      </p:sp>
      <p:pic>
        <p:nvPicPr>
          <p:cNvPr id="8" name="Image 7"/>
          <p:cNvPicPr>
            <a:picLocks noChangeAspect="1"/>
          </p:cNvPicPr>
          <p:nvPr/>
        </p:nvPicPr>
        <p:blipFill>
          <a:blip r:embed="rId2"/>
          <a:stretch>
            <a:fillRect/>
          </a:stretch>
        </p:blipFill>
        <p:spPr>
          <a:xfrm>
            <a:off x="2819400" y="1506728"/>
            <a:ext cx="4267200" cy="3598672"/>
          </a:xfrm>
          <a:prstGeom prst="rect">
            <a:avLst/>
          </a:prstGeom>
        </p:spPr>
      </p:pic>
      <p:sp>
        <p:nvSpPr>
          <p:cNvPr id="11" name="Rectangle 10"/>
          <p:cNvSpPr/>
          <p:nvPr/>
        </p:nvSpPr>
        <p:spPr>
          <a:xfrm>
            <a:off x="0" y="6596390"/>
            <a:ext cx="2096472" cy="261610"/>
          </a:xfrm>
          <a:prstGeom prst="rect">
            <a:avLst/>
          </a:prstGeom>
        </p:spPr>
        <p:txBody>
          <a:bodyPr wrap="none">
            <a:spAutoFit/>
          </a:bodyPr>
          <a:lstStyle/>
          <a:p>
            <a:r>
              <a:rPr lang="fr-FR" sz="1100" dirty="0" smtClean="0"/>
              <a:t>Source: </a:t>
            </a:r>
            <a:r>
              <a:rPr lang="fr-FR" sz="1100" dirty="0" err="1" smtClean="0"/>
              <a:t>www.neo-formation.fr</a:t>
            </a:r>
            <a:r>
              <a:rPr lang="fr-FR" sz="1100" dirty="0" smtClean="0"/>
              <a:t>/</a:t>
            </a:r>
            <a:endParaRPr lang="fr-FR" sz="1100" dirty="0"/>
          </a:p>
        </p:txBody>
      </p:sp>
      <p:sp>
        <p:nvSpPr>
          <p:cNvPr id="7" name="Rectangle 6"/>
          <p:cNvSpPr/>
          <p:nvPr/>
        </p:nvSpPr>
        <p:spPr>
          <a:xfrm>
            <a:off x="5638800" y="1143000"/>
            <a:ext cx="3315672" cy="923330"/>
          </a:xfrm>
          <a:prstGeom prst="rect">
            <a:avLst/>
          </a:prstGeom>
        </p:spPr>
        <p:txBody>
          <a:bodyPr wrap="square">
            <a:spAutoFit/>
          </a:bodyPr>
          <a:lstStyle/>
          <a:p>
            <a:r>
              <a:rPr lang="fr-FR" dirty="0" smtClean="0">
                <a:latin typeface="+mj-lt"/>
              </a:rPr>
              <a:t> 1. Le lobe frontal  : paroles et langage, humeur, pensée et planification</a:t>
            </a:r>
          </a:p>
        </p:txBody>
      </p:sp>
      <p:sp>
        <p:nvSpPr>
          <p:cNvPr id="10" name="Rectangle 9"/>
          <p:cNvSpPr/>
          <p:nvPr/>
        </p:nvSpPr>
        <p:spPr>
          <a:xfrm>
            <a:off x="1607063" y="1235333"/>
            <a:ext cx="2413055" cy="1200329"/>
          </a:xfrm>
          <a:prstGeom prst="rect">
            <a:avLst/>
          </a:prstGeom>
        </p:spPr>
        <p:txBody>
          <a:bodyPr wrap="square">
            <a:spAutoFit/>
          </a:bodyPr>
          <a:lstStyle/>
          <a:p>
            <a:r>
              <a:rPr lang="fr-FR" dirty="0" smtClean="0">
                <a:latin typeface="+mj-lt"/>
              </a:rPr>
              <a:t>2. Le lobe pariétal : mouvements, réception des messages provenant du corps</a:t>
            </a:r>
          </a:p>
        </p:txBody>
      </p:sp>
      <p:sp>
        <p:nvSpPr>
          <p:cNvPr id="12" name="Rectangle 11"/>
          <p:cNvSpPr/>
          <p:nvPr/>
        </p:nvSpPr>
        <p:spPr>
          <a:xfrm>
            <a:off x="246489" y="3212068"/>
            <a:ext cx="2683247" cy="369332"/>
          </a:xfrm>
          <a:prstGeom prst="rect">
            <a:avLst/>
          </a:prstGeom>
        </p:spPr>
        <p:txBody>
          <a:bodyPr wrap="none">
            <a:spAutoFit/>
          </a:bodyPr>
          <a:lstStyle/>
          <a:p>
            <a:r>
              <a:rPr lang="fr-FR" dirty="0" smtClean="0">
                <a:latin typeface="+mj-lt"/>
              </a:rPr>
              <a:t>3. Le lobe occipital  : vision</a:t>
            </a:r>
          </a:p>
        </p:txBody>
      </p:sp>
      <p:sp>
        <p:nvSpPr>
          <p:cNvPr id="13" name="Rectangle 12"/>
          <p:cNvSpPr/>
          <p:nvPr/>
        </p:nvSpPr>
        <p:spPr>
          <a:xfrm>
            <a:off x="5523528" y="3801069"/>
            <a:ext cx="3391872" cy="646331"/>
          </a:xfrm>
          <a:prstGeom prst="rect">
            <a:avLst/>
          </a:prstGeom>
        </p:spPr>
        <p:txBody>
          <a:bodyPr wrap="square">
            <a:spAutoFit/>
          </a:bodyPr>
          <a:lstStyle/>
          <a:p>
            <a:r>
              <a:rPr lang="fr-FR" dirty="0" smtClean="0">
                <a:latin typeface="+mj-lt"/>
              </a:rPr>
              <a:t>4. Lobe temporal : mémoire et émotions</a:t>
            </a:r>
          </a:p>
        </p:txBody>
      </p:sp>
      <p:sp>
        <p:nvSpPr>
          <p:cNvPr id="14" name="Rectangle 13"/>
          <p:cNvSpPr/>
          <p:nvPr/>
        </p:nvSpPr>
        <p:spPr>
          <a:xfrm>
            <a:off x="1048318" y="4124235"/>
            <a:ext cx="2971800" cy="923330"/>
          </a:xfrm>
          <a:prstGeom prst="rect">
            <a:avLst/>
          </a:prstGeom>
        </p:spPr>
        <p:txBody>
          <a:bodyPr wrap="square">
            <a:spAutoFit/>
          </a:bodyPr>
          <a:lstStyle/>
          <a:p>
            <a:r>
              <a:rPr lang="fr-FR" dirty="0" smtClean="0">
                <a:latin typeface="+mj-lt"/>
              </a:rPr>
              <a:t>6. Le cervelet  : coordination des mouvements du corps, équilibre.</a:t>
            </a:r>
            <a:endParaRPr lang="fr-FR" dirty="0">
              <a:latin typeface="+mj-lt"/>
            </a:endParaRPr>
          </a:p>
        </p:txBody>
      </p:sp>
      <p:sp>
        <p:nvSpPr>
          <p:cNvPr id="15" name="Rectangle 14"/>
          <p:cNvSpPr/>
          <p:nvPr/>
        </p:nvSpPr>
        <p:spPr>
          <a:xfrm>
            <a:off x="4809545" y="5105400"/>
            <a:ext cx="3877255" cy="1477328"/>
          </a:xfrm>
          <a:prstGeom prst="rect">
            <a:avLst/>
          </a:prstGeom>
        </p:spPr>
        <p:txBody>
          <a:bodyPr wrap="square">
            <a:spAutoFit/>
          </a:bodyPr>
          <a:lstStyle/>
          <a:p>
            <a:r>
              <a:rPr lang="fr-FR" dirty="0" smtClean="0">
                <a:latin typeface="+mj-lt"/>
              </a:rPr>
              <a:t>5. Tronc cérébral : respiration, régulation de la fréquence cardiaque, vision et audition, transpiration, tension artérielle, digestion et température corporelle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1219200" y="949562"/>
            <a:ext cx="6756400" cy="507023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effectLst>
                  <a:outerShdw blurRad="38100" dist="38100" dir="2700000" algn="tl">
                    <a:srgbClr val="000000">
                      <a:alpha val="43137"/>
                    </a:srgbClr>
                  </a:outerShdw>
                </a:effectLst>
              </a:rPr>
              <a:t>Le système nerveux</a:t>
            </a:r>
            <a:endParaRPr lang="fr-FR" dirty="0">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3"/>
          <a:stretch>
            <a:fillRect/>
          </a:stretch>
        </p:blipFill>
        <p:spPr>
          <a:xfrm>
            <a:off x="457200" y="1143000"/>
            <a:ext cx="2881950" cy="4916269"/>
          </a:xfrm>
          <a:prstGeom prst="rect">
            <a:avLst/>
          </a:prstGeom>
        </p:spPr>
      </p:pic>
      <p:sp>
        <p:nvSpPr>
          <p:cNvPr id="6" name="ZoneTexte 5"/>
          <p:cNvSpPr txBox="1"/>
          <p:nvPr/>
        </p:nvSpPr>
        <p:spPr>
          <a:xfrm>
            <a:off x="0" y="11668"/>
            <a:ext cx="2813591" cy="369332"/>
          </a:xfrm>
          <a:prstGeom prst="rect">
            <a:avLst/>
          </a:prstGeom>
          <a:noFill/>
        </p:spPr>
        <p:txBody>
          <a:bodyPr wrap="none" rtlCol="0">
            <a:spAutoFit/>
          </a:bodyPr>
          <a:lstStyle/>
          <a:p>
            <a:r>
              <a:rPr lang="fr-FR" b="1" dirty="0" smtClean="0">
                <a:solidFill>
                  <a:schemeClr val="bg1"/>
                </a:solidFill>
              </a:rPr>
              <a:t>Le bases physiologiques</a:t>
            </a:r>
          </a:p>
        </p:txBody>
      </p:sp>
      <p:sp>
        <p:nvSpPr>
          <p:cNvPr id="7" name="Espace réservé du contenu 2"/>
          <p:cNvSpPr>
            <a:spLocks noGrp="1"/>
          </p:cNvSpPr>
          <p:nvPr>
            <p:ph idx="1"/>
          </p:nvPr>
        </p:nvSpPr>
        <p:spPr>
          <a:xfrm>
            <a:off x="3635896" y="990600"/>
            <a:ext cx="5256584" cy="4389120"/>
          </a:xfrm>
        </p:spPr>
        <p:txBody>
          <a:bodyPr>
            <a:normAutofit fontScale="92500"/>
          </a:bodyPr>
          <a:lstStyle/>
          <a:p>
            <a:r>
              <a:rPr lang="fr-FR" dirty="0" smtClean="0"/>
              <a:t>Système central (y compris le cerveau) </a:t>
            </a:r>
          </a:p>
          <a:p>
            <a:pPr lvl="1"/>
            <a:r>
              <a:rPr lang="fr-FR" dirty="0" smtClean="0"/>
              <a:t>pour recevoir et traiter les informations</a:t>
            </a:r>
          </a:p>
          <a:p>
            <a:r>
              <a:rPr lang="fr-FR" dirty="0" smtClean="0"/>
              <a:t>Système périphérique </a:t>
            </a:r>
          </a:p>
          <a:p>
            <a:pPr lvl="1"/>
            <a:r>
              <a:rPr lang="fr-FR" dirty="0" smtClean="0"/>
              <a:t>pour faire circuler les informations</a:t>
            </a:r>
          </a:p>
          <a:p>
            <a:endParaRPr lang="fr-FR" dirty="0" smtClean="0"/>
          </a:p>
          <a:p>
            <a:r>
              <a:rPr lang="fr-FR" dirty="0" smtClean="0"/>
              <a:t>Système somatique</a:t>
            </a:r>
          </a:p>
          <a:p>
            <a:pPr lvl="1"/>
            <a:r>
              <a:rPr lang="fr-FR" dirty="0" smtClean="0"/>
              <a:t>Sensoriel : réception / entrée d’information</a:t>
            </a:r>
          </a:p>
          <a:p>
            <a:pPr lvl="1"/>
            <a:r>
              <a:rPr lang="fr-FR" dirty="0" smtClean="0"/>
              <a:t>Moteur : mouvement volontaire et involontaire</a:t>
            </a:r>
          </a:p>
          <a:p>
            <a:pPr lvl="1">
              <a:buNone/>
            </a:pPr>
            <a:endParaRPr lang="fr-FR" dirty="0" smtClean="0"/>
          </a:p>
          <a:p>
            <a:endParaRPr lang="fr-FR" dirty="0"/>
          </a:p>
        </p:txBody>
      </p:sp>
      <p:grpSp>
        <p:nvGrpSpPr>
          <p:cNvPr id="3" name="Grouper 9"/>
          <p:cNvGrpSpPr/>
          <p:nvPr/>
        </p:nvGrpSpPr>
        <p:grpSpPr>
          <a:xfrm>
            <a:off x="0" y="5246370"/>
            <a:ext cx="9036496" cy="1333500"/>
            <a:chOff x="0" y="5246370"/>
            <a:chExt cx="9036496" cy="1333500"/>
          </a:xfrm>
        </p:grpSpPr>
        <p:pic>
          <p:nvPicPr>
            <p:cNvPr id="8" name="Image 7"/>
            <p:cNvPicPr>
              <a:picLocks noChangeAspect="1"/>
            </p:cNvPicPr>
            <p:nvPr/>
          </p:nvPicPr>
          <p:blipFill>
            <a:blip r:embed="rId4"/>
            <a:stretch>
              <a:fillRect/>
            </a:stretch>
          </p:blipFill>
          <p:spPr>
            <a:xfrm>
              <a:off x="0" y="5246370"/>
              <a:ext cx="1612900" cy="1333500"/>
            </a:xfrm>
            <a:prstGeom prst="rect">
              <a:avLst/>
            </a:prstGeom>
          </p:spPr>
        </p:pic>
        <p:sp>
          <p:nvSpPr>
            <p:cNvPr id="9" name="Rectangle 8"/>
            <p:cNvSpPr/>
            <p:nvPr/>
          </p:nvSpPr>
          <p:spPr>
            <a:xfrm>
              <a:off x="2989312" y="5634335"/>
              <a:ext cx="6047184" cy="830997"/>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400" dirty="0" smtClean="0">
                  <a:solidFill>
                    <a:schemeClr val="tx1"/>
                  </a:solidFill>
                  <a:latin typeface="+mj-lt"/>
                </a:rPr>
                <a:t>Comme un ordinateur qui peut « </a:t>
              </a:r>
              <a:r>
                <a:rPr lang="fr-FR" sz="2400" dirty="0" err="1" smtClean="0">
                  <a:solidFill>
                    <a:schemeClr val="tx1"/>
                  </a:solidFill>
                  <a:latin typeface="+mj-lt"/>
                </a:rPr>
                <a:t>bugger</a:t>
              </a:r>
              <a:r>
                <a:rPr lang="fr-FR" sz="2400" dirty="0" smtClean="0">
                  <a:solidFill>
                    <a:schemeClr val="tx1"/>
                  </a:solidFill>
                  <a:latin typeface="+mj-lt"/>
                </a:rPr>
                <a:t> », </a:t>
              </a:r>
            </a:p>
            <a:p>
              <a:r>
                <a:rPr lang="fr-FR" sz="2400" dirty="0" smtClean="0">
                  <a:solidFill>
                    <a:schemeClr val="tx1"/>
                  </a:solidFill>
                  <a:latin typeface="+mj-lt"/>
                </a:rPr>
                <a:t>il y a les procédures pour faire un « reset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ZoneTexte 6"/>
          <p:cNvSpPr txBox="1"/>
          <p:nvPr/>
        </p:nvSpPr>
        <p:spPr>
          <a:xfrm>
            <a:off x="0" y="11668"/>
            <a:ext cx="2897396" cy="369332"/>
          </a:xfrm>
          <a:prstGeom prst="rect">
            <a:avLst/>
          </a:prstGeom>
          <a:noFill/>
        </p:spPr>
        <p:txBody>
          <a:bodyPr wrap="none" rtlCol="0">
            <a:spAutoFit/>
          </a:bodyPr>
          <a:lstStyle/>
          <a:p>
            <a:r>
              <a:rPr lang="fr-FR" b="1" dirty="0" smtClean="0">
                <a:solidFill>
                  <a:schemeClr val="bg1"/>
                </a:solidFill>
              </a:rPr>
              <a:t>Les bases physiologiques</a:t>
            </a:r>
          </a:p>
        </p:txBody>
      </p:sp>
      <p:pic>
        <p:nvPicPr>
          <p:cNvPr id="8" name="Image 7"/>
          <p:cNvPicPr>
            <a:picLocks noChangeAspect="1"/>
          </p:cNvPicPr>
          <p:nvPr/>
        </p:nvPicPr>
        <p:blipFill>
          <a:blip r:embed="rId3"/>
          <a:stretch>
            <a:fillRect/>
          </a:stretch>
        </p:blipFill>
        <p:spPr>
          <a:xfrm>
            <a:off x="521732" y="1524000"/>
            <a:ext cx="4583718" cy="3269769"/>
          </a:xfrm>
          <a:prstGeom prst="rect">
            <a:avLst/>
          </a:prstGeom>
        </p:spPr>
      </p:pic>
      <p:sp>
        <p:nvSpPr>
          <p:cNvPr id="5" name="Espace réservé du contenu 2"/>
          <p:cNvSpPr>
            <a:spLocks noGrp="1"/>
          </p:cNvSpPr>
          <p:nvPr>
            <p:ph idx="1"/>
          </p:nvPr>
        </p:nvSpPr>
        <p:spPr>
          <a:xfrm>
            <a:off x="4800600" y="1219200"/>
            <a:ext cx="3810000" cy="4389120"/>
          </a:xfrm>
        </p:spPr>
        <p:txBody>
          <a:bodyPr>
            <a:normAutofit fontScale="92500"/>
          </a:bodyPr>
          <a:lstStyle/>
          <a:p>
            <a:pPr>
              <a:buNone/>
            </a:pPr>
            <a:r>
              <a:rPr lang="fr-FR" dirty="0" smtClean="0"/>
              <a:t>Système nerveux autonome (végétatif) : pour contrôler les activités inconscientes et végétatives (respiration, digestion, température) </a:t>
            </a:r>
          </a:p>
          <a:p>
            <a:pPr lvl="1"/>
            <a:r>
              <a:rPr lang="fr-FR" dirty="0" smtClean="0"/>
              <a:t>Sympathique : stimuler les organes pour la défense (adrénaline), stress et éveil</a:t>
            </a:r>
          </a:p>
          <a:p>
            <a:pPr lvl="1"/>
            <a:r>
              <a:rPr lang="fr-FR" dirty="0" smtClean="0"/>
              <a:t>Parasympathique : situations de paix et repos </a:t>
            </a:r>
          </a:p>
          <a:p>
            <a:endParaRPr lang="fr-FR" dirty="0"/>
          </a:p>
        </p:txBody>
      </p:sp>
      <p:sp>
        <p:nvSpPr>
          <p:cNvPr id="6" name="Rectangle 5"/>
          <p:cNvSpPr/>
          <p:nvPr/>
        </p:nvSpPr>
        <p:spPr>
          <a:xfrm>
            <a:off x="179512" y="5460688"/>
            <a:ext cx="8686800"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442913" lvl="1" indent="-285750">
              <a:spcBef>
                <a:spcPct val="20000"/>
              </a:spcBef>
              <a:defRPr/>
            </a:pPr>
            <a:r>
              <a:rPr lang="fr-FR" sz="2000" dirty="0" smtClean="0">
                <a:solidFill>
                  <a:schemeClr val="tx1"/>
                </a:solidFill>
                <a:latin typeface="+mj-lt"/>
              </a:rPr>
              <a:t>Respiration :  l’apnée est observée dans des situations délicates, notamment en phase d’approche </a:t>
            </a:r>
          </a:p>
          <a:p>
            <a:pPr marL="442913" lvl="1" indent="-285750">
              <a:spcBef>
                <a:spcPct val="20000"/>
              </a:spcBef>
              <a:defRPr/>
            </a:pPr>
            <a:r>
              <a:rPr lang="fr-FR" sz="2000" dirty="0" err="1" smtClean="0">
                <a:solidFill>
                  <a:schemeClr val="tx1"/>
                </a:solidFill>
                <a:latin typeface="+mj-lt"/>
                <a:sym typeface="Wingdings"/>
              </a:rPr>
              <a:t></a:t>
            </a:r>
            <a:r>
              <a:rPr lang="fr-FR" sz="2000" dirty="0" smtClean="0">
                <a:solidFill>
                  <a:schemeClr val="tx1"/>
                </a:solidFill>
                <a:latin typeface="+mj-lt"/>
                <a:sym typeface="Wingdings"/>
              </a:rPr>
              <a:t> nécessite des techniques de respiration (aussi utilisées par les pilotes de chasse)</a:t>
            </a:r>
            <a:endParaRPr lang="fr-FR" sz="2000" dirty="0">
              <a:solidFill>
                <a:schemeClr val="tx1"/>
              </a:solidFill>
              <a:latin typeface="+mj-lt"/>
            </a:endParaRPr>
          </a:p>
        </p:txBody>
      </p:sp>
      <p:sp>
        <p:nvSpPr>
          <p:cNvPr id="10" name="Titre 1"/>
          <p:cNvSpPr txBox="1">
            <a:spLocks/>
          </p:cNvSpPr>
          <p:nvPr/>
        </p:nvSpPr>
        <p:spPr>
          <a:xfrm>
            <a:off x="609600" y="1524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5000" b="0"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Le système nerveux</a:t>
            </a:r>
            <a:endParaRPr kumimoji="0" lang="fr-FR" sz="5000" b="0"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dirty="0" smtClean="0"/>
              <a:t>Les états individuels qui impactent le comportement</a:t>
            </a:r>
            <a:endParaRPr lang="fr-FR" sz="4800" dirty="0"/>
          </a:p>
        </p:txBody>
      </p:sp>
      <p:sp>
        <p:nvSpPr>
          <p:cNvPr id="5" name="Espace réservé du texte 4"/>
          <p:cNvSpPr>
            <a:spLocks noGrp="1"/>
          </p:cNvSpPr>
          <p:nvPr>
            <p:ph type="body" idx="1"/>
          </p:nvPr>
        </p:nvSpPr>
        <p:spPr/>
        <p:txBody>
          <a:bodyPr>
            <a:noAutofit/>
          </a:bodyPr>
          <a:lstStyle/>
          <a:p>
            <a:pPr lvl="1"/>
            <a:r>
              <a:rPr lang="fr-FR" sz="2000" dirty="0" smtClean="0"/>
              <a:t>Vigilance</a:t>
            </a:r>
          </a:p>
          <a:p>
            <a:pPr lvl="1"/>
            <a:r>
              <a:rPr lang="fr-FR" sz="2000" dirty="0" smtClean="0"/>
              <a:t>Charge de travail</a:t>
            </a:r>
          </a:p>
          <a:p>
            <a:pPr lvl="1"/>
            <a:r>
              <a:rPr lang="fr-FR" sz="2000" dirty="0" smtClean="0"/>
              <a:t>Sommeil</a:t>
            </a:r>
          </a:p>
          <a:p>
            <a:pPr lvl="1"/>
            <a:r>
              <a:rPr lang="fr-FR" sz="2000" dirty="0" smtClean="0"/>
              <a:t>Anxiété</a:t>
            </a:r>
          </a:p>
          <a:p>
            <a:pPr lvl="1"/>
            <a:r>
              <a:rPr lang="fr-FR" sz="2000" dirty="0" smtClean="0"/>
              <a:t>Fatigue</a:t>
            </a:r>
          </a:p>
          <a:p>
            <a:pPr lvl="1"/>
            <a:r>
              <a:rPr lang="fr-FR" sz="2000" dirty="0" smtClean="0"/>
              <a:t>Stress</a:t>
            </a:r>
          </a:p>
          <a:p>
            <a:pPr lvl="1"/>
            <a:endParaRPr lang="fr-FR"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effectLst>
                  <a:outerShdw blurRad="38100" dist="38100" dir="2700000" algn="tl">
                    <a:srgbClr val="000000">
                      <a:alpha val="43137"/>
                    </a:srgbClr>
                  </a:outerShdw>
                </a:effectLst>
              </a:rPr>
              <a:t>Les états individuels</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79512" y="1524000"/>
            <a:ext cx="8784976" cy="4389120"/>
          </a:xfrm>
        </p:spPr>
        <p:txBody>
          <a:bodyPr>
            <a:normAutofit/>
          </a:bodyPr>
          <a:lstStyle/>
          <a:p>
            <a:r>
              <a:rPr lang="fr-FR" sz="2800" dirty="0" smtClean="0"/>
              <a:t>L’être humain peut se retrouver dans des états individuels différents</a:t>
            </a:r>
          </a:p>
          <a:p>
            <a:r>
              <a:rPr lang="fr-FR" sz="2800" dirty="0" smtClean="0"/>
              <a:t>Les états peuvent être influencés par les bases physiologiques et par le contexte individuel et situationnel</a:t>
            </a:r>
          </a:p>
          <a:p>
            <a:r>
              <a:rPr lang="fr-FR" sz="2800" dirty="0" smtClean="0"/>
              <a:t>Les états individuels comme conditionnement </a:t>
            </a:r>
            <a:r>
              <a:rPr lang="fr-FR" sz="2800" dirty="0"/>
              <a:t>de </a:t>
            </a:r>
            <a:r>
              <a:rPr lang="fr-FR" sz="2800" dirty="0" smtClean="0"/>
              <a:t>l’action ou de ses conséquences</a:t>
            </a:r>
          </a:p>
          <a:p>
            <a:r>
              <a:rPr lang="fr-FR" sz="2800" dirty="0" smtClean="0"/>
              <a:t>L’être humain peut agir sur ses différents états individuels</a:t>
            </a:r>
          </a:p>
          <a:p>
            <a:pPr lvl="1"/>
            <a:endParaRPr lang="fr-FR" dirty="0" smtClean="0"/>
          </a:p>
          <a:p>
            <a:pPr lvl="1"/>
            <a:endParaRPr lang="fr-FR" dirty="0"/>
          </a:p>
        </p:txBody>
      </p:sp>
      <p:sp>
        <p:nvSpPr>
          <p:cNvPr id="4" name="ZoneTexte 3"/>
          <p:cNvSpPr txBox="1"/>
          <p:nvPr/>
        </p:nvSpPr>
        <p:spPr>
          <a:xfrm>
            <a:off x="0" y="11668"/>
            <a:ext cx="1126334" cy="369332"/>
          </a:xfrm>
          <a:prstGeom prst="rect">
            <a:avLst/>
          </a:prstGeom>
          <a:noFill/>
        </p:spPr>
        <p:txBody>
          <a:bodyPr wrap="none" rtlCol="0">
            <a:spAutoFit/>
          </a:bodyPr>
          <a:lstStyle/>
          <a:p>
            <a:r>
              <a:rPr lang="fr-FR" b="1" dirty="0" smtClean="0">
                <a:solidFill>
                  <a:schemeClr val="bg1"/>
                </a:solidFill>
              </a:rPr>
              <a:t>Les états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effectLst>
                  <a:outerShdw blurRad="38100" dist="38100" dir="2700000" algn="tl">
                    <a:srgbClr val="000000">
                      <a:alpha val="43137"/>
                    </a:srgbClr>
                  </a:outerShdw>
                </a:effectLst>
              </a:rPr>
              <a:t>L’erreur</a:t>
            </a:r>
            <a:endParaRPr lang="fr-FR" dirty="0">
              <a:effectLst>
                <a:outerShdw blurRad="38100" dist="38100" dir="2700000" algn="tl">
                  <a:srgbClr val="000000">
                    <a:alpha val="43137"/>
                  </a:srgbClr>
                </a:outerShdw>
              </a:effectLst>
            </a:endParaRPr>
          </a:p>
        </p:txBody>
      </p:sp>
      <p:sp>
        <p:nvSpPr>
          <p:cNvPr id="4" name="Rectangle à coins arrondis 3"/>
          <p:cNvSpPr/>
          <p:nvPr/>
        </p:nvSpPr>
        <p:spPr>
          <a:xfrm>
            <a:off x="228600" y="1828800"/>
            <a:ext cx="8610600" cy="464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buNone/>
            </a:pPr>
            <a:r>
              <a:rPr lang="fr-FR" sz="2800" dirty="0" smtClean="0">
                <a:solidFill>
                  <a:schemeClr val="tx1"/>
                </a:solidFill>
                <a:latin typeface="+mj-lt"/>
              </a:rPr>
              <a:t>	</a:t>
            </a:r>
            <a:r>
              <a:rPr lang="fr-FR" sz="2800" dirty="0" smtClean="0">
                <a:solidFill>
                  <a:schemeClr val="accent1">
                    <a:lumMod val="50000"/>
                  </a:schemeClr>
                </a:solidFill>
                <a:latin typeface="+mj-lt"/>
              </a:rPr>
              <a:t>Réflexion</a:t>
            </a:r>
          </a:p>
          <a:p>
            <a:pPr algn="ctr">
              <a:buNone/>
            </a:pPr>
            <a:endParaRPr lang="fr-FR" sz="2800" dirty="0" smtClean="0">
              <a:solidFill>
                <a:schemeClr val="accent1">
                  <a:lumMod val="50000"/>
                </a:schemeClr>
              </a:solidFill>
              <a:latin typeface="+mj-lt"/>
            </a:endParaRPr>
          </a:p>
          <a:p>
            <a:pPr>
              <a:buFont typeface="Arial"/>
              <a:buChar char="•"/>
            </a:pPr>
            <a:r>
              <a:rPr lang="fr-FR" sz="2800" dirty="0" smtClean="0">
                <a:solidFill>
                  <a:schemeClr val="tx1"/>
                </a:solidFill>
                <a:latin typeface="+mj-lt"/>
              </a:rPr>
              <a:t>Qu’est-ce qu’une erreur?</a:t>
            </a:r>
          </a:p>
        </p:txBody>
      </p:sp>
      <p:sp>
        <p:nvSpPr>
          <p:cNvPr id="5" name="ZoneTexte 4"/>
          <p:cNvSpPr txBox="1"/>
          <p:nvPr/>
        </p:nvSpPr>
        <p:spPr>
          <a:xfrm>
            <a:off x="0" y="11668"/>
            <a:ext cx="1390573" cy="369332"/>
          </a:xfrm>
          <a:prstGeom prst="rect">
            <a:avLst/>
          </a:prstGeom>
          <a:noFill/>
        </p:spPr>
        <p:txBody>
          <a:bodyPr wrap="none" rtlCol="0">
            <a:spAutoFit/>
          </a:bodyPr>
          <a:lstStyle/>
          <a:p>
            <a:r>
              <a:rPr lang="fr-FR" b="1" dirty="0" smtClean="0">
                <a:solidFill>
                  <a:schemeClr val="bg1"/>
                </a:solidFill>
              </a:rPr>
              <a:t>Les erreurs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effectLst>
                  <a:outerShdw blurRad="38100" dist="38100" dir="2700000" algn="tl">
                    <a:srgbClr val="000000">
                      <a:alpha val="43137"/>
                    </a:srgbClr>
                  </a:outerShdw>
                </a:effectLst>
              </a:rPr>
              <a:t>Sur </a:t>
            </a:r>
            <a:r>
              <a:rPr lang="fr-FR" dirty="0">
                <a:effectLst>
                  <a:outerShdw blurRad="38100" dist="38100" dir="2700000" algn="tl">
                    <a:srgbClr val="000000">
                      <a:alpha val="43137"/>
                    </a:srgbClr>
                  </a:outerShdw>
                </a:effectLst>
              </a:rPr>
              <a:t>q</a:t>
            </a:r>
            <a:r>
              <a:rPr lang="fr-FR" dirty="0" smtClean="0">
                <a:effectLst>
                  <a:outerShdw blurRad="38100" dist="38100" dir="2700000" algn="tl">
                    <a:srgbClr val="000000">
                      <a:alpha val="43137"/>
                    </a:srgbClr>
                  </a:outerShdw>
                </a:effectLst>
              </a:rPr>
              <a:t>uoi peut-on agir ? (1)</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noAutofit/>
          </a:bodyPr>
          <a:lstStyle/>
          <a:p>
            <a:r>
              <a:rPr lang="fr-FR" sz="2000" b="1" dirty="0" smtClean="0"/>
              <a:t>Charge de travail : </a:t>
            </a:r>
            <a:r>
              <a:rPr lang="fr-FR" sz="2000" dirty="0" smtClean="0"/>
              <a:t> la perception d‘être « chargé » dépend </a:t>
            </a:r>
          </a:p>
          <a:p>
            <a:pPr lvl="1"/>
            <a:r>
              <a:rPr lang="fr-FR" sz="2000" dirty="0" smtClean="0"/>
              <a:t>de l’individu</a:t>
            </a:r>
          </a:p>
          <a:p>
            <a:pPr lvl="1"/>
            <a:r>
              <a:rPr lang="fr-FR" sz="2000" dirty="0" smtClean="0"/>
              <a:t>de la tâche elle-même </a:t>
            </a:r>
          </a:p>
          <a:p>
            <a:pPr lvl="1"/>
            <a:r>
              <a:rPr lang="fr-FR" sz="2000" dirty="0" smtClean="0"/>
              <a:t>de l'entraînement et de la qualification de l'opérateur </a:t>
            </a:r>
          </a:p>
          <a:p>
            <a:pPr lvl="1"/>
            <a:r>
              <a:rPr lang="fr-FR" sz="2000" dirty="0" smtClean="0"/>
              <a:t>de son état physique (fatigue, maladie)</a:t>
            </a:r>
          </a:p>
          <a:p>
            <a:pPr lvl="1"/>
            <a:r>
              <a:rPr lang="fr-FR" sz="2000" dirty="0" smtClean="0"/>
              <a:t>de son état </a:t>
            </a:r>
            <a:r>
              <a:rPr lang="fr-FR" sz="2000" dirty="0" err="1" smtClean="0"/>
              <a:t>psycho-sociologique</a:t>
            </a:r>
            <a:r>
              <a:rPr lang="fr-FR" sz="2000" dirty="0" smtClean="0"/>
              <a:t> (préoccupations heureuses ou malheureuses, mésentente dans l'équipe, présence d'un contrôleur.. )</a:t>
            </a:r>
          </a:p>
          <a:p>
            <a:pPr lvl="1">
              <a:buNone/>
            </a:pPr>
            <a:r>
              <a:rPr lang="fr-FR" sz="2000" dirty="0" smtClean="0">
                <a:solidFill>
                  <a:schemeClr val="accent1">
                    <a:lumMod val="75000"/>
                  </a:schemeClr>
                </a:solidFill>
                <a:sym typeface="Wingdings"/>
              </a:rPr>
              <a:t>		 savoir gérer l’essentiel quand  la charge de travail augmente</a:t>
            </a:r>
            <a:endParaRPr lang="fr-FR" sz="2000" dirty="0" smtClean="0">
              <a:solidFill>
                <a:schemeClr val="accent1">
                  <a:lumMod val="75000"/>
                </a:schemeClr>
              </a:solidFill>
            </a:endParaRPr>
          </a:p>
          <a:p>
            <a:r>
              <a:rPr lang="fr-FR" sz="2000" b="1" dirty="0" smtClean="0"/>
              <a:t>Vigilance :  </a:t>
            </a:r>
            <a:r>
              <a:rPr lang="fr-FR" sz="2000" dirty="0" smtClean="0"/>
              <a:t>l’attention continue est</a:t>
            </a:r>
          </a:p>
          <a:p>
            <a:pPr lvl="1"/>
            <a:r>
              <a:rPr lang="fr-FR" sz="2000" dirty="0" smtClean="0"/>
              <a:t>État </a:t>
            </a:r>
            <a:r>
              <a:rPr lang="fr-FR" sz="2000" dirty="0" smtClean="0">
                <a:solidFill>
                  <a:schemeClr val="tx1">
                    <a:lumMod val="75000"/>
                    <a:lumOff val="25000"/>
                  </a:schemeClr>
                </a:solidFill>
              </a:rPr>
              <a:t>qui assure la </a:t>
            </a:r>
            <a:r>
              <a:rPr lang="fr-FR" sz="2000" dirty="0" smtClean="0"/>
              <a:t>fonction d'éveil du cerveau, de conscience et des capacités de réaction.</a:t>
            </a:r>
            <a:endParaRPr lang="fr-FR" sz="2000" dirty="0" smtClean="0">
              <a:solidFill>
                <a:srgbClr val="FF0000"/>
              </a:solidFill>
            </a:endParaRPr>
          </a:p>
          <a:p>
            <a:pPr lvl="1"/>
            <a:r>
              <a:rPr lang="fr-FR" sz="2000" dirty="0" smtClean="0"/>
              <a:t>Dépendent du système réticulaire d‘actuation du système nerveux</a:t>
            </a:r>
          </a:p>
          <a:p>
            <a:pPr lvl="1"/>
            <a:r>
              <a:rPr lang="fr-FR" sz="2000" dirty="0" smtClean="0"/>
              <a:t>les variations de l’état de vigilance dépendent du sommeil, éveils, excitation</a:t>
            </a:r>
          </a:p>
          <a:p>
            <a:pPr lvl="1"/>
            <a:endParaRPr lang="fr-FR" sz="2000" dirty="0" smtClean="0"/>
          </a:p>
          <a:p>
            <a:pPr lvl="1"/>
            <a:endParaRPr lang="fr-FR" sz="2000" dirty="0"/>
          </a:p>
        </p:txBody>
      </p:sp>
      <p:sp>
        <p:nvSpPr>
          <p:cNvPr id="4" name="ZoneTexte 3"/>
          <p:cNvSpPr txBox="1"/>
          <p:nvPr/>
        </p:nvSpPr>
        <p:spPr>
          <a:xfrm>
            <a:off x="0" y="11668"/>
            <a:ext cx="1126334" cy="369332"/>
          </a:xfrm>
          <a:prstGeom prst="rect">
            <a:avLst/>
          </a:prstGeom>
          <a:noFill/>
        </p:spPr>
        <p:txBody>
          <a:bodyPr wrap="none" rtlCol="0">
            <a:spAutoFit/>
          </a:bodyPr>
          <a:lstStyle/>
          <a:p>
            <a:r>
              <a:rPr lang="fr-FR" b="1" dirty="0" smtClean="0">
                <a:solidFill>
                  <a:schemeClr val="bg1"/>
                </a:solidFill>
              </a:rPr>
              <a:t>Les états</a:t>
            </a:r>
          </a:p>
        </p:txBody>
      </p:sp>
      <p:pic>
        <p:nvPicPr>
          <p:cNvPr id="5" name="Picture 4" descr="untitled.bmp"/>
          <p:cNvPicPr>
            <a:picLocks noChangeAspect="1"/>
          </p:cNvPicPr>
          <p:nvPr/>
        </p:nvPicPr>
        <p:blipFill>
          <a:blip r:embed="rId3"/>
          <a:stretch>
            <a:fillRect/>
          </a:stretch>
        </p:blipFill>
        <p:spPr>
          <a:xfrm>
            <a:off x="7206987" y="1143000"/>
            <a:ext cx="1479813" cy="147389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effectLst>
                  <a:outerShdw blurRad="38100" dist="38100" dir="2700000" algn="tl">
                    <a:srgbClr val="000000">
                      <a:alpha val="43137"/>
                    </a:srgbClr>
                  </a:outerShdw>
                </a:effectLst>
              </a:rPr>
              <a:t>Sur Quoi peut-on agir ? (2)</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noAutofit/>
          </a:bodyPr>
          <a:lstStyle/>
          <a:p>
            <a:r>
              <a:rPr lang="fr-FR" sz="2000" b="1" dirty="0" smtClean="0"/>
              <a:t>Fatigue :  </a:t>
            </a:r>
          </a:p>
          <a:p>
            <a:pPr lvl="1"/>
            <a:r>
              <a:rPr lang="fr-FR" sz="2000" dirty="0" smtClean="0"/>
              <a:t>sensation d’affaiblissement physique ou psychique qui survient dans la durée de l'état de veille ou à la suite d’efforts et qui impose l'arrêt</a:t>
            </a:r>
          </a:p>
          <a:p>
            <a:pPr lvl="1"/>
            <a:r>
              <a:rPr lang="fr-FR" sz="2000" dirty="0" smtClean="0"/>
              <a:t>Composantes physiologiques (audition, vision, </a:t>
            </a:r>
            <a:r>
              <a:rPr lang="fr-FR" sz="2000" dirty="0" err="1" smtClean="0"/>
              <a:t>jetlag</a:t>
            </a:r>
            <a:r>
              <a:rPr lang="fr-FR" sz="2000" dirty="0" smtClean="0"/>
              <a:t>, vibrations, accélérations, climat) et psychologiques (surcharge d’information en densité et en durée)</a:t>
            </a:r>
          </a:p>
          <a:p>
            <a:r>
              <a:rPr lang="fr-FR" sz="2000" b="1" dirty="0" smtClean="0"/>
              <a:t>Sommeil :</a:t>
            </a:r>
          </a:p>
          <a:p>
            <a:pPr lvl="1"/>
            <a:r>
              <a:rPr lang="fr-FR" sz="2000" dirty="0" smtClean="0"/>
              <a:t>4 stades de sommeil (1:somnolence, 2: sommeil léger, 3,4: sommeil profonde, sommeil paradoxal) </a:t>
            </a:r>
            <a:r>
              <a:rPr lang="fr-FR" sz="2000" dirty="0" smtClean="0">
                <a:sym typeface="Wingdings" pitchFamily="2" charset="2"/>
              </a:rPr>
              <a:t> </a:t>
            </a:r>
            <a:r>
              <a:rPr lang="fr-FR" sz="2000" dirty="0" smtClean="0"/>
              <a:t>La somnolence est l’hypovigilance la plus redoutable si l’action ou la décision est urgente; symptôme: images non contrôlées</a:t>
            </a:r>
          </a:p>
          <a:p>
            <a:pPr lvl="1"/>
            <a:r>
              <a:rPr lang="fr-FR" sz="2000" dirty="0" smtClean="0"/>
              <a:t>Difficultés d’endormissement (Pb socio affectifs)</a:t>
            </a:r>
          </a:p>
          <a:p>
            <a:pPr lvl="1"/>
            <a:r>
              <a:rPr lang="fr-FR" sz="2000" dirty="0" smtClean="0"/>
              <a:t>Sommeil parcellaire (sieste) ( 3-20 min max)</a:t>
            </a:r>
          </a:p>
          <a:p>
            <a:pPr lvl="1"/>
            <a:r>
              <a:rPr lang="fr-FR" sz="2000" dirty="0" smtClean="0"/>
              <a:t>Dettes de sommeil</a:t>
            </a:r>
          </a:p>
          <a:p>
            <a:pPr lvl="1"/>
            <a:endParaRPr lang="fr-FR" sz="2000" dirty="0"/>
          </a:p>
        </p:txBody>
      </p:sp>
      <p:sp>
        <p:nvSpPr>
          <p:cNvPr id="4" name="ZoneTexte 3"/>
          <p:cNvSpPr txBox="1"/>
          <p:nvPr/>
        </p:nvSpPr>
        <p:spPr>
          <a:xfrm>
            <a:off x="0" y="11668"/>
            <a:ext cx="1126334" cy="369332"/>
          </a:xfrm>
          <a:prstGeom prst="rect">
            <a:avLst/>
          </a:prstGeom>
          <a:noFill/>
        </p:spPr>
        <p:txBody>
          <a:bodyPr wrap="none" rtlCol="0">
            <a:spAutoFit/>
          </a:bodyPr>
          <a:lstStyle/>
          <a:p>
            <a:r>
              <a:rPr lang="fr-FR" b="1" dirty="0" smtClean="0">
                <a:solidFill>
                  <a:schemeClr val="bg1"/>
                </a:solidFill>
              </a:rPr>
              <a:t>Les états</a:t>
            </a:r>
          </a:p>
        </p:txBody>
      </p:sp>
      <p:pic>
        <p:nvPicPr>
          <p:cNvPr id="5" name="Picture 4" descr="images2.jpg"/>
          <p:cNvPicPr>
            <a:picLocks noChangeAspect="1"/>
          </p:cNvPicPr>
          <p:nvPr/>
        </p:nvPicPr>
        <p:blipFill>
          <a:blip r:embed="rId3"/>
          <a:stretch>
            <a:fillRect/>
          </a:stretch>
        </p:blipFill>
        <p:spPr>
          <a:xfrm>
            <a:off x="6372199" y="5494020"/>
            <a:ext cx="1705149" cy="1103332"/>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r>
              <a:rPr lang="fr-FR" sz="2000" b="1" dirty="0" smtClean="0"/>
              <a:t>Emotion : </a:t>
            </a:r>
          </a:p>
          <a:p>
            <a:pPr lvl="1"/>
            <a:r>
              <a:rPr lang="fr-FR" sz="2000" dirty="0" smtClean="0"/>
              <a:t>Caractérise l'état d'esprit d'un individu (</a:t>
            </a:r>
            <a:r>
              <a:rPr lang="fr-FR" sz="2000" dirty="0" err="1" smtClean="0"/>
              <a:t>e.g</a:t>
            </a:r>
            <a:r>
              <a:rPr lang="fr-FR" sz="2000" dirty="0" smtClean="0"/>
              <a:t>. neutralité, euphorie, joie, tristesse, férocité, déception, gêne et surprise)</a:t>
            </a:r>
          </a:p>
          <a:p>
            <a:pPr lvl="1"/>
            <a:r>
              <a:rPr lang="fr-FR" sz="2000" dirty="0" smtClean="0"/>
              <a:t>Psychologique : émotion agréable /pénible rare, on peut agir sur l ’état émotionnel par apprentissage</a:t>
            </a:r>
          </a:p>
          <a:p>
            <a:pPr lvl="1"/>
            <a:r>
              <a:rPr lang="fr-FR" sz="2000" dirty="0" smtClean="0"/>
              <a:t>Physiologique=accélération rythme cardiaque et respiratoire, tension musculaire,  changement de voix, adrénaline, système limbique qui mémorise le succès ou l’échec dans les expériences antérieures (</a:t>
            </a:r>
            <a:r>
              <a:rPr lang="fr-FR" sz="2000" dirty="0" err="1" smtClean="0"/>
              <a:t>Neocortex</a:t>
            </a:r>
            <a:r>
              <a:rPr lang="fr-FR" sz="2000" dirty="0" smtClean="0"/>
              <a:t>)</a:t>
            </a:r>
          </a:p>
          <a:p>
            <a:r>
              <a:rPr lang="fr-FR" sz="2000" b="1" dirty="0" smtClean="0"/>
              <a:t>Anxiété : </a:t>
            </a:r>
            <a:r>
              <a:rPr lang="fr-FR" sz="2000" dirty="0" smtClean="0"/>
              <a:t>≠ peur</a:t>
            </a:r>
          </a:p>
          <a:p>
            <a:pPr lvl="1"/>
            <a:r>
              <a:rPr lang="fr-FR" sz="2000" dirty="0" smtClean="0"/>
              <a:t>émotion sans raison avant la situation redoutée; </a:t>
            </a:r>
          </a:p>
          <a:p>
            <a:pPr lvl="1"/>
            <a:r>
              <a:rPr lang="fr-FR" sz="2000" dirty="0" smtClean="0"/>
              <a:t>toujours désagréable; ça se soigne</a:t>
            </a:r>
          </a:p>
          <a:p>
            <a:r>
              <a:rPr lang="fr-FR" sz="2000" b="1" dirty="0" smtClean="0"/>
              <a:t>Stress :</a:t>
            </a:r>
          </a:p>
          <a:p>
            <a:pPr lvl="1"/>
            <a:r>
              <a:rPr lang="fr-FR" sz="2000" dirty="0" smtClean="0"/>
              <a:t>C’est le vécu de la situation qui compte et pas la réalité; la demande est ressentie comme dépassant la capacité</a:t>
            </a:r>
          </a:p>
          <a:p>
            <a:pPr lvl="1"/>
            <a:endParaRPr lang="fr-FR" sz="2000" dirty="0" smtClean="0"/>
          </a:p>
          <a:p>
            <a:endParaRPr lang="fr-FR" sz="2000" dirty="0"/>
          </a:p>
        </p:txBody>
      </p:sp>
      <p:sp>
        <p:nvSpPr>
          <p:cNvPr id="8" name="Titre 7"/>
          <p:cNvSpPr>
            <a:spLocks noGrp="1"/>
          </p:cNvSpPr>
          <p:nvPr>
            <p:ph type="title"/>
          </p:nvPr>
        </p:nvSpPr>
        <p:spPr/>
        <p:txBody>
          <a:bodyPr/>
          <a:lstStyle/>
          <a:p>
            <a:r>
              <a:rPr lang="fr-FR" dirty="0" smtClean="0">
                <a:effectLst>
                  <a:outerShdw blurRad="38100" dist="38100" dir="2700000" algn="tl">
                    <a:srgbClr val="000000">
                      <a:alpha val="43137"/>
                    </a:srgbClr>
                  </a:outerShdw>
                </a:effectLst>
              </a:rPr>
              <a:t>Sur Quoi peut-on agir ? (3)</a:t>
            </a:r>
            <a:endParaRPr lang="fr-FR" dirty="0">
              <a:effectLst>
                <a:outerShdw blurRad="38100" dist="38100" dir="2700000" algn="tl">
                  <a:srgbClr val="000000">
                    <a:alpha val="43137"/>
                  </a:srgbClr>
                </a:outerShdw>
              </a:effectLst>
            </a:endParaRPr>
          </a:p>
        </p:txBody>
      </p:sp>
      <p:sp>
        <p:nvSpPr>
          <p:cNvPr id="4" name="ZoneTexte 3"/>
          <p:cNvSpPr txBox="1"/>
          <p:nvPr/>
        </p:nvSpPr>
        <p:spPr>
          <a:xfrm>
            <a:off x="0" y="11668"/>
            <a:ext cx="1126334" cy="369332"/>
          </a:xfrm>
          <a:prstGeom prst="rect">
            <a:avLst/>
          </a:prstGeom>
          <a:noFill/>
        </p:spPr>
        <p:txBody>
          <a:bodyPr wrap="none" rtlCol="0">
            <a:spAutoFit/>
          </a:bodyPr>
          <a:lstStyle/>
          <a:p>
            <a:r>
              <a:rPr lang="fr-FR" b="1" dirty="0" smtClean="0">
                <a:solidFill>
                  <a:schemeClr val="bg1"/>
                </a:solidFill>
              </a:rPr>
              <a:t>Les états</a:t>
            </a:r>
          </a:p>
        </p:txBody>
      </p:sp>
      <p:pic>
        <p:nvPicPr>
          <p:cNvPr id="6" name="Picture 5" descr="images.jpg"/>
          <p:cNvPicPr>
            <a:picLocks noChangeAspect="1"/>
          </p:cNvPicPr>
          <p:nvPr/>
        </p:nvPicPr>
        <p:blipFill>
          <a:blip r:embed="rId2"/>
          <a:stretch>
            <a:fillRect/>
          </a:stretch>
        </p:blipFill>
        <p:spPr>
          <a:xfrm>
            <a:off x="7772400" y="4195936"/>
            <a:ext cx="914400" cy="9144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stress</a:t>
            </a:r>
            <a:endParaRPr lang="fr-FR" dirty="0"/>
          </a:p>
        </p:txBody>
      </p:sp>
      <p:sp>
        <p:nvSpPr>
          <p:cNvPr id="5" name="Espace réservé du texte 4"/>
          <p:cNvSpPr>
            <a:spLocks noGrp="1"/>
          </p:cNvSpPr>
          <p:nvPr>
            <p:ph type="body" idx="1"/>
          </p:nvPr>
        </p:nvSpPr>
        <p:spPr/>
        <p:txBody>
          <a:bodyPr/>
          <a:lstStyle/>
          <a:p>
            <a:endParaRPr lang="fr-F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fr-FR" dirty="0" smtClean="0">
                <a:effectLst>
                  <a:outerShdw blurRad="38100" dist="38100" dir="2700000" algn="tl">
                    <a:srgbClr val="000000">
                      <a:alpha val="43137"/>
                    </a:srgbClr>
                  </a:outerShdw>
                </a:effectLst>
              </a:rPr>
              <a:t>Pourquoi étudier le stress?</a:t>
            </a:r>
            <a:endParaRPr lang="fr-FR" dirty="0">
              <a:effectLst>
                <a:outerShdw blurRad="38100" dist="38100" dir="2700000" algn="tl">
                  <a:srgbClr val="000000">
                    <a:alpha val="43137"/>
                  </a:srgbClr>
                </a:outerShdw>
              </a:effectLst>
            </a:endParaRPr>
          </a:p>
        </p:txBody>
      </p:sp>
      <p:sp>
        <p:nvSpPr>
          <p:cNvPr id="121859" name="Rectangle 3"/>
          <p:cNvSpPr>
            <a:spLocks noGrp="1" noChangeArrowheads="1"/>
          </p:cNvSpPr>
          <p:nvPr>
            <p:ph idx="1"/>
          </p:nvPr>
        </p:nvSpPr>
        <p:spPr/>
        <p:txBody>
          <a:bodyPr>
            <a:normAutofit/>
          </a:bodyPr>
          <a:lstStyle/>
          <a:p>
            <a:pPr>
              <a:buNone/>
            </a:pPr>
            <a:endParaRPr lang="fr-FR" dirty="0" smtClean="0"/>
          </a:p>
          <a:p>
            <a:r>
              <a:rPr lang="fr-FR" dirty="0" smtClean="0"/>
              <a:t>Stress comme facteur d’amélioration de sa propre condition est un moyen de mobiliser l’énergie</a:t>
            </a:r>
          </a:p>
          <a:p>
            <a:r>
              <a:rPr lang="fr-FR" dirty="0" smtClean="0"/>
              <a:t>Stress comme échange, transaction entre l’individu et son environnement</a:t>
            </a:r>
          </a:p>
          <a:p>
            <a:r>
              <a:rPr lang="fr-FR" dirty="0" smtClean="0"/>
              <a:t>Changer les priorités si on est trop stressé !</a:t>
            </a:r>
          </a:p>
          <a:p>
            <a:endParaRPr lang="fr-FR" dirty="0" smtClean="0"/>
          </a:p>
          <a:p>
            <a:endParaRPr lang="fr-FR" dirty="0" smtClean="0"/>
          </a:p>
          <a:p>
            <a:endParaRPr lang="fr-FR" dirty="0"/>
          </a:p>
        </p:txBody>
      </p:sp>
      <p:sp>
        <p:nvSpPr>
          <p:cNvPr id="4" name="ZoneTexte 3"/>
          <p:cNvSpPr txBox="1"/>
          <p:nvPr/>
        </p:nvSpPr>
        <p:spPr>
          <a:xfrm>
            <a:off x="0" y="11668"/>
            <a:ext cx="1126334" cy="369332"/>
          </a:xfrm>
          <a:prstGeom prst="rect">
            <a:avLst/>
          </a:prstGeom>
          <a:noFill/>
        </p:spPr>
        <p:txBody>
          <a:bodyPr wrap="none" rtlCol="0">
            <a:spAutoFit/>
          </a:bodyPr>
          <a:lstStyle/>
          <a:p>
            <a:r>
              <a:rPr lang="fr-FR" b="1" dirty="0" smtClean="0">
                <a:solidFill>
                  <a:schemeClr val="bg1"/>
                </a:solidFill>
              </a:rPr>
              <a:t>Les états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fr-FR" dirty="0" smtClean="0">
                <a:effectLst>
                  <a:outerShdw blurRad="38100" dist="38100" dir="2700000" algn="tl">
                    <a:srgbClr val="000000">
                      <a:alpha val="43137"/>
                    </a:srgbClr>
                  </a:outerShdw>
                </a:effectLst>
              </a:rPr>
              <a:t>Qu’est-ce que le stress?</a:t>
            </a:r>
            <a:endParaRPr lang="fr-FR" dirty="0">
              <a:effectLst>
                <a:outerShdw blurRad="38100" dist="38100" dir="2700000" algn="tl">
                  <a:srgbClr val="000000">
                    <a:alpha val="43137"/>
                  </a:srgbClr>
                </a:outerShdw>
              </a:effectLst>
            </a:endParaRPr>
          </a:p>
        </p:txBody>
      </p:sp>
      <p:sp>
        <p:nvSpPr>
          <p:cNvPr id="121859" name="Rectangle 3"/>
          <p:cNvSpPr>
            <a:spLocks noGrp="1" noChangeArrowheads="1"/>
          </p:cNvSpPr>
          <p:nvPr>
            <p:ph idx="1"/>
          </p:nvPr>
        </p:nvSpPr>
        <p:spPr/>
        <p:txBody>
          <a:bodyPr>
            <a:normAutofit fontScale="92500" lnSpcReduction="20000"/>
          </a:bodyPr>
          <a:lstStyle/>
          <a:p>
            <a:r>
              <a:rPr lang="fr-FR" dirty="0" smtClean="0"/>
              <a:t>Stress, mot anglais signifiant : Pression, Contrainte, Agression</a:t>
            </a:r>
          </a:p>
          <a:p>
            <a:endParaRPr lang="fr-FR" dirty="0" smtClean="0"/>
          </a:p>
          <a:p>
            <a:r>
              <a:rPr lang="fr-FR" dirty="0" smtClean="0"/>
              <a:t>Le mot regroupe trois notions différentes</a:t>
            </a:r>
          </a:p>
          <a:p>
            <a:pPr lvl="1"/>
            <a:r>
              <a:rPr lang="fr-FR" dirty="0" smtClean="0"/>
              <a:t>La contrainte qu’on affronte : la </a:t>
            </a:r>
            <a:r>
              <a:rPr lang="fr-FR" dirty="0" smtClean="0">
                <a:solidFill>
                  <a:schemeClr val="accent1">
                    <a:lumMod val="75000"/>
                  </a:schemeClr>
                </a:solidFill>
              </a:rPr>
              <a:t>source</a:t>
            </a:r>
          </a:p>
          <a:p>
            <a:pPr lvl="1"/>
            <a:r>
              <a:rPr lang="fr-FR" dirty="0" smtClean="0"/>
              <a:t>La </a:t>
            </a:r>
            <a:r>
              <a:rPr lang="fr-FR" dirty="0" smtClean="0">
                <a:solidFill>
                  <a:schemeClr val="accent1">
                    <a:lumMod val="75000"/>
                  </a:schemeClr>
                </a:solidFill>
              </a:rPr>
              <a:t>perception</a:t>
            </a:r>
            <a:r>
              <a:rPr lang="fr-FR" dirty="0" smtClean="0"/>
              <a:t> qu'on en a : « le stress perçu »</a:t>
            </a:r>
          </a:p>
          <a:p>
            <a:pPr lvl="1"/>
            <a:r>
              <a:rPr lang="fr-FR" dirty="0" smtClean="0"/>
              <a:t>La </a:t>
            </a:r>
            <a:r>
              <a:rPr lang="fr-FR" dirty="0" smtClean="0">
                <a:solidFill>
                  <a:schemeClr val="accent1">
                    <a:lumMod val="75000"/>
                  </a:schemeClr>
                </a:solidFill>
              </a:rPr>
              <a:t>réaction</a:t>
            </a:r>
            <a:r>
              <a:rPr lang="fr-FR" dirty="0" smtClean="0"/>
              <a:t> qu'on développe</a:t>
            </a:r>
          </a:p>
          <a:p>
            <a:pPr>
              <a:buNone/>
            </a:pPr>
            <a:endParaRPr lang="fr-FR" dirty="0" smtClean="0"/>
          </a:p>
          <a:p>
            <a:r>
              <a:rPr lang="fr-FR" dirty="0"/>
              <a:t>P</a:t>
            </a:r>
            <a:r>
              <a:rPr lang="fr-FR" dirty="0" smtClean="0"/>
              <a:t>oint commun à tous les êtres vivants :  </a:t>
            </a:r>
          </a:p>
          <a:p>
            <a:pPr lvl="1"/>
            <a:r>
              <a:rPr lang="fr-FR" dirty="0" smtClean="0"/>
              <a:t>mécanisme ancestral, vital et naturel, qui permet au vivant de fournir un effort d’adaptation face à un changement brutal de son environnement</a:t>
            </a:r>
          </a:p>
          <a:p>
            <a:pPr lvl="1"/>
            <a:r>
              <a:rPr lang="fr-FR" dirty="0" smtClean="0"/>
              <a:t>l’attaque, la fuite, ou la négation paralysée</a:t>
            </a:r>
          </a:p>
          <a:p>
            <a:endParaRPr lang="fr-FR" dirty="0"/>
          </a:p>
        </p:txBody>
      </p:sp>
      <p:sp>
        <p:nvSpPr>
          <p:cNvPr id="5" name="Rectangle 4"/>
          <p:cNvSpPr/>
          <p:nvPr/>
        </p:nvSpPr>
        <p:spPr>
          <a:xfrm>
            <a:off x="4114800" y="5879068"/>
            <a:ext cx="4572000" cy="36933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fr-FR" b="1" dirty="0" smtClean="0"/>
              <a:t>…et en vol?</a:t>
            </a:r>
            <a:endParaRPr lang="fr-FR" dirty="0"/>
          </a:p>
        </p:txBody>
      </p:sp>
      <p:sp>
        <p:nvSpPr>
          <p:cNvPr id="6" name="ZoneTexte 5"/>
          <p:cNvSpPr txBox="1"/>
          <p:nvPr/>
        </p:nvSpPr>
        <p:spPr>
          <a:xfrm>
            <a:off x="0" y="11668"/>
            <a:ext cx="1126334" cy="369332"/>
          </a:xfrm>
          <a:prstGeom prst="rect">
            <a:avLst/>
          </a:prstGeom>
          <a:noFill/>
        </p:spPr>
        <p:txBody>
          <a:bodyPr wrap="none" rtlCol="0">
            <a:spAutoFit/>
          </a:bodyPr>
          <a:lstStyle/>
          <a:p>
            <a:r>
              <a:rPr lang="fr-FR" b="1" dirty="0" smtClean="0">
                <a:solidFill>
                  <a:schemeClr val="bg1"/>
                </a:solidFill>
              </a:rPr>
              <a:t>Les états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Autofit/>
          </a:bodyPr>
          <a:lstStyle/>
          <a:p>
            <a:r>
              <a:rPr lang="fr-FR" sz="4000" dirty="0" smtClean="0">
                <a:effectLst>
                  <a:outerShdw blurRad="38100" dist="38100" dir="2700000" algn="tl">
                    <a:srgbClr val="000000">
                      <a:alpha val="43137"/>
                    </a:srgbClr>
                  </a:outerShdw>
                </a:effectLst>
              </a:rPr>
              <a:t>La source du stress (</a:t>
            </a:r>
            <a:r>
              <a:rPr lang="fr-FR" sz="4000" dirty="0" err="1" smtClean="0">
                <a:effectLst>
                  <a:outerShdw blurRad="38100" dist="38100" dir="2700000" algn="tl">
                    <a:srgbClr val="000000">
                      <a:alpha val="43137"/>
                    </a:srgbClr>
                  </a:outerShdw>
                </a:effectLst>
              </a:rPr>
              <a:t>Stressor</a:t>
            </a:r>
            <a:r>
              <a:rPr lang="fr-FR" sz="4000" dirty="0" smtClean="0">
                <a:effectLst>
                  <a:outerShdw blurRad="38100" dist="38100" dir="2700000" algn="tl">
                    <a:srgbClr val="000000">
                      <a:alpha val="43137"/>
                    </a:srgbClr>
                  </a:outerShdw>
                </a:effectLst>
              </a:rPr>
              <a:t>)</a:t>
            </a:r>
            <a:endParaRPr lang="fr-FR" sz="4000" dirty="0">
              <a:effectLst>
                <a:outerShdw blurRad="38100" dist="38100" dir="2700000" algn="tl">
                  <a:srgbClr val="000000">
                    <a:alpha val="43137"/>
                  </a:srgbClr>
                </a:outerShdw>
              </a:effectLst>
            </a:endParaRPr>
          </a:p>
        </p:txBody>
      </p:sp>
      <p:sp>
        <p:nvSpPr>
          <p:cNvPr id="11" name="Rectangle à coins arrondis 10"/>
          <p:cNvSpPr/>
          <p:nvPr/>
        </p:nvSpPr>
        <p:spPr>
          <a:xfrm>
            <a:off x="2475750" y="2362198"/>
            <a:ext cx="2073181" cy="990602"/>
          </a:xfrm>
          <a:prstGeom prst="roundRect">
            <a:avLst>
              <a:gd name="adj" fmla="val 3187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buNone/>
            </a:pPr>
            <a:r>
              <a:rPr lang="fr-FR" sz="2800" dirty="0" smtClean="0"/>
              <a:t>Le pilote</a:t>
            </a:r>
          </a:p>
        </p:txBody>
      </p:sp>
      <p:sp>
        <p:nvSpPr>
          <p:cNvPr id="12" name="Rectangle à coins arrondis 11"/>
          <p:cNvSpPr/>
          <p:nvPr/>
        </p:nvSpPr>
        <p:spPr>
          <a:xfrm>
            <a:off x="4608731" y="2362198"/>
            <a:ext cx="2096869" cy="990602"/>
          </a:xfrm>
          <a:prstGeom prst="roundRect">
            <a:avLst>
              <a:gd name="adj" fmla="val 3187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buNone/>
            </a:pPr>
            <a:r>
              <a:rPr lang="fr-FR" sz="2800" dirty="0" smtClean="0"/>
              <a:t>L’avion</a:t>
            </a:r>
          </a:p>
        </p:txBody>
      </p:sp>
      <p:sp>
        <p:nvSpPr>
          <p:cNvPr id="13" name="Rectangle à coins arrondis 12"/>
          <p:cNvSpPr/>
          <p:nvPr/>
        </p:nvSpPr>
        <p:spPr>
          <a:xfrm>
            <a:off x="3359941" y="4094582"/>
            <a:ext cx="2713757" cy="990602"/>
          </a:xfrm>
          <a:prstGeom prst="roundRect">
            <a:avLst>
              <a:gd name="adj" fmla="val 31870"/>
            </a:avLst>
          </a:prstGeom>
        </p:spPr>
        <p:style>
          <a:lnRef idx="1">
            <a:schemeClr val="accent2"/>
          </a:lnRef>
          <a:fillRef idx="2">
            <a:schemeClr val="accent2"/>
          </a:fillRef>
          <a:effectRef idx="1">
            <a:schemeClr val="accent2"/>
          </a:effectRef>
          <a:fontRef idx="minor">
            <a:schemeClr val="dk1"/>
          </a:fontRef>
        </p:style>
        <p:txBody>
          <a:bodyPr rtlCol="0" anchor="ctr">
            <a:normAutofit fontScale="92500" lnSpcReduction="10000"/>
          </a:bodyPr>
          <a:lstStyle/>
          <a:p>
            <a:pPr algn="ctr">
              <a:buNone/>
            </a:pPr>
            <a:r>
              <a:rPr lang="fr-FR" sz="2800" dirty="0" smtClean="0"/>
              <a:t>Contexte et environnement</a:t>
            </a:r>
          </a:p>
        </p:txBody>
      </p:sp>
      <p:pic>
        <p:nvPicPr>
          <p:cNvPr id="34" name="Image 33"/>
          <p:cNvPicPr>
            <a:picLocks noChangeAspect="1"/>
          </p:cNvPicPr>
          <p:nvPr/>
        </p:nvPicPr>
        <p:blipFill>
          <a:blip r:embed="rId3"/>
          <a:stretch>
            <a:fillRect/>
          </a:stretch>
        </p:blipFill>
        <p:spPr>
          <a:xfrm>
            <a:off x="3872131" y="3091190"/>
            <a:ext cx="1473200" cy="1104900"/>
          </a:xfrm>
          <a:prstGeom prst="rect">
            <a:avLst/>
          </a:prstGeom>
        </p:spPr>
      </p:pic>
      <p:sp>
        <p:nvSpPr>
          <p:cNvPr id="9" name="Rectangle 8"/>
          <p:cNvSpPr/>
          <p:nvPr/>
        </p:nvSpPr>
        <p:spPr>
          <a:xfrm>
            <a:off x="189750" y="1213008"/>
            <a:ext cx="4572000" cy="1200329"/>
          </a:xfrm>
          <a:prstGeom prst="rect">
            <a:avLst/>
          </a:prstGeom>
        </p:spPr>
        <p:txBody>
          <a:bodyPr>
            <a:spAutoFit/>
          </a:bodyPr>
          <a:lstStyle/>
          <a:p>
            <a:r>
              <a:rPr lang="fr-FR" dirty="0" smtClean="0"/>
              <a:t>Personnalités et style de vie (Excès de glucose du au sucre donne énergie à court terme; trop de sel augmente la pression artérielle; régime alimentaire déséquilibré)</a:t>
            </a:r>
          </a:p>
        </p:txBody>
      </p:sp>
      <p:sp>
        <p:nvSpPr>
          <p:cNvPr id="10" name="Rectangle 9"/>
          <p:cNvSpPr/>
          <p:nvPr/>
        </p:nvSpPr>
        <p:spPr>
          <a:xfrm>
            <a:off x="0" y="5334000"/>
            <a:ext cx="4572000" cy="923330"/>
          </a:xfrm>
          <a:prstGeom prst="rect">
            <a:avLst/>
          </a:prstGeom>
        </p:spPr>
        <p:txBody>
          <a:bodyPr>
            <a:spAutoFit/>
          </a:bodyPr>
          <a:lstStyle/>
          <a:p>
            <a:r>
              <a:rPr lang="fr-FR" dirty="0" smtClean="0"/>
              <a:t>Travail (charge du travail; timing; urgence, détérioration météo; trafic intense; difficulté apprentissage pilotage)</a:t>
            </a:r>
          </a:p>
        </p:txBody>
      </p:sp>
      <p:sp>
        <p:nvSpPr>
          <p:cNvPr id="14" name="Rectangle 13"/>
          <p:cNvSpPr/>
          <p:nvPr/>
        </p:nvSpPr>
        <p:spPr>
          <a:xfrm>
            <a:off x="4937056" y="1524000"/>
            <a:ext cx="3532570" cy="369332"/>
          </a:xfrm>
          <a:prstGeom prst="rect">
            <a:avLst/>
          </a:prstGeom>
        </p:spPr>
        <p:txBody>
          <a:bodyPr wrap="none">
            <a:spAutoFit/>
          </a:bodyPr>
          <a:lstStyle/>
          <a:p>
            <a:r>
              <a:rPr lang="fr-FR" dirty="0" smtClean="0"/>
              <a:t>Stress situationnel: panne moteur</a:t>
            </a:r>
            <a:endParaRPr lang="fr-FR" dirty="0"/>
          </a:p>
        </p:txBody>
      </p:sp>
      <p:sp>
        <p:nvSpPr>
          <p:cNvPr id="15" name="Rectangle 14"/>
          <p:cNvSpPr/>
          <p:nvPr/>
        </p:nvSpPr>
        <p:spPr>
          <a:xfrm>
            <a:off x="4419600" y="5230941"/>
            <a:ext cx="4572000" cy="646331"/>
          </a:xfrm>
          <a:prstGeom prst="rect">
            <a:avLst/>
          </a:prstGeom>
        </p:spPr>
        <p:txBody>
          <a:bodyPr>
            <a:spAutoFit/>
          </a:bodyPr>
          <a:lstStyle/>
          <a:p>
            <a:r>
              <a:rPr lang="fr-FR" dirty="0" smtClean="0"/>
              <a:t>Stress environnemental (bruit; désordre)</a:t>
            </a:r>
          </a:p>
          <a:p>
            <a:endParaRPr lang="fr-FR" dirty="0" smtClean="0"/>
          </a:p>
        </p:txBody>
      </p:sp>
      <p:sp>
        <p:nvSpPr>
          <p:cNvPr id="16" name="Rectangle 15"/>
          <p:cNvSpPr/>
          <p:nvPr/>
        </p:nvSpPr>
        <p:spPr>
          <a:xfrm>
            <a:off x="899591" y="3429000"/>
            <a:ext cx="2681809" cy="923330"/>
          </a:xfrm>
          <a:prstGeom prst="rect">
            <a:avLst/>
          </a:prstGeom>
        </p:spPr>
        <p:txBody>
          <a:bodyPr wrap="square">
            <a:spAutoFit/>
          </a:bodyPr>
          <a:lstStyle/>
          <a:p>
            <a:r>
              <a:rPr lang="fr-FR" dirty="0" smtClean="0"/>
              <a:t>Évènement de la vie </a:t>
            </a:r>
          </a:p>
          <a:p>
            <a:r>
              <a:rPr lang="fr-FR" dirty="0" smtClean="0"/>
              <a:t>(Décès du conjoint, divorce, mariage)</a:t>
            </a:r>
          </a:p>
        </p:txBody>
      </p:sp>
      <p:sp>
        <p:nvSpPr>
          <p:cNvPr id="17" name="Rectangle 16"/>
          <p:cNvSpPr/>
          <p:nvPr/>
        </p:nvSpPr>
        <p:spPr>
          <a:xfrm>
            <a:off x="6705600" y="3962398"/>
            <a:ext cx="928459" cy="369332"/>
          </a:xfrm>
          <a:prstGeom prst="rect">
            <a:avLst/>
          </a:prstGeom>
        </p:spPr>
        <p:txBody>
          <a:bodyPr wrap="none">
            <a:spAutoFit/>
          </a:bodyPr>
          <a:lstStyle/>
          <a:p>
            <a:r>
              <a:rPr lang="fr-FR" dirty="0" smtClean="0"/>
              <a:t>Fatigue</a:t>
            </a:r>
            <a:endParaRPr lang="fr-FR" dirty="0"/>
          </a:p>
        </p:txBody>
      </p:sp>
      <p:sp>
        <p:nvSpPr>
          <p:cNvPr id="18" name="ZoneTexte 17"/>
          <p:cNvSpPr txBox="1"/>
          <p:nvPr/>
        </p:nvSpPr>
        <p:spPr>
          <a:xfrm>
            <a:off x="0" y="11668"/>
            <a:ext cx="1126334" cy="369332"/>
          </a:xfrm>
          <a:prstGeom prst="rect">
            <a:avLst/>
          </a:prstGeom>
          <a:noFill/>
        </p:spPr>
        <p:txBody>
          <a:bodyPr wrap="none" rtlCol="0">
            <a:spAutoFit/>
          </a:bodyPr>
          <a:lstStyle/>
          <a:p>
            <a:r>
              <a:rPr lang="fr-FR" b="1" dirty="0" smtClean="0">
                <a:solidFill>
                  <a:schemeClr val="bg1"/>
                </a:solidFill>
              </a:rPr>
              <a:t>Les états</a:t>
            </a:r>
          </a:p>
        </p:txBody>
      </p:sp>
      <p:pic>
        <p:nvPicPr>
          <p:cNvPr id="19" name="Picture 4" descr="j0198600"/>
          <p:cNvPicPr>
            <a:picLocks noChangeAspect="1" noChangeArrowheads="1"/>
          </p:cNvPicPr>
          <p:nvPr/>
        </p:nvPicPr>
        <p:blipFill>
          <a:blip r:embed="rId4"/>
          <a:srcRect/>
          <a:stretch>
            <a:fillRect/>
          </a:stretch>
        </p:blipFill>
        <p:spPr bwMode="auto">
          <a:xfrm>
            <a:off x="4236039" y="2850081"/>
            <a:ext cx="1402033" cy="12445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effectLst>
                  <a:outerShdw blurRad="38100" dist="38100" dir="2700000" algn="tl">
                    <a:srgbClr val="000000">
                      <a:alpha val="43137"/>
                    </a:srgbClr>
                  </a:outerShdw>
                </a:effectLst>
              </a:rPr>
              <a:t>Les mécanismes: le stress perçu</a:t>
            </a:r>
            <a:endParaRPr lang="fr-FR" sz="3600" dirty="0">
              <a:effectLst>
                <a:outerShdw blurRad="38100" dist="38100" dir="2700000" algn="tl">
                  <a:srgbClr val="000000">
                    <a:alpha val="43137"/>
                  </a:srgbClr>
                </a:outerShdw>
              </a:effectLst>
            </a:endParaRPr>
          </a:p>
        </p:txBody>
      </p:sp>
      <p:sp>
        <p:nvSpPr>
          <p:cNvPr id="4" name="ZoneTexte 3"/>
          <p:cNvSpPr txBox="1"/>
          <p:nvPr/>
        </p:nvSpPr>
        <p:spPr>
          <a:xfrm>
            <a:off x="1752600" y="1371600"/>
            <a:ext cx="1828800" cy="369332"/>
          </a:xfrm>
          <a:prstGeom prst="rect">
            <a:avLst/>
          </a:prstGeom>
          <a:noFill/>
        </p:spPr>
        <p:txBody>
          <a:bodyPr wrap="square" rtlCol="0">
            <a:spAutoFit/>
          </a:bodyPr>
          <a:lstStyle/>
          <a:p>
            <a:r>
              <a:rPr lang="fr-FR" dirty="0" smtClean="0">
                <a:latin typeface="+mj-lt"/>
              </a:rPr>
              <a:t>Capacité actuelle</a:t>
            </a:r>
            <a:endParaRPr lang="fr-FR" dirty="0">
              <a:latin typeface="+mj-lt"/>
            </a:endParaRPr>
          </a:p>
        </p:txBody>
      </p:sp>
      <p:sp>
        <p:nvSpPr>
          <p:cNvPr id="5" name="ZoneTexte 4"/>
          <p:cNvSpPr txBox="1"/>
          <p:nvPr/>
        </p:nvSpPr>
        <p:spPr>
          <a:xfrm>
            <a:off x="4860032" y="1371600"/>
            <a:ext cx="2414736" cy="369332"/>
          </a:xfrm>
          <a:prstGeom prst="rect">
            <a:avLst/>
          </a:prstGeom>
          <a:noFill/>
        </p:spPr>
        <p:txBody>
          <a:bodyPr wrap="square" rtlCol="0">
            <a:spAutoFit/>
          </a:bodyPr>
          <a:lstStyle/>
          <a:p>
            <a:r>
              <a:rPr lang="fr-FR" dirty="0" smtClean="0">
                <a:latin typeface="+mj-lt"/>
              </a:rPr>
              <a:t>Demande actuelle</a:t>
            </a:r>
            <a:endParaRPr lang="fr-FR" dirty="0">
              <a:latin typeface="+mj-lt"/>
            </a:endParaRPr>
          </a:p>
        </p:txBody>
      </p:sp>
      <p:sp>
        <p:nvSpPr>
          <p:cNvPr id="6" name="ZoneTexte 5"/>
          <p:cNvSpPr txBox="1"/>
          <p:nvPr/>
        </p:nvSpPr>
        <p:spPr>
          <a:xfrm>
            <a:off x="1752600" y="3059668"/>
            <a:ext cx="1828800" cy="369332"/>
          </a:xfrm>
          <a:prstGeom prst="rect">
            <a:avLst/>
          </a:prstGeom>
          <a:noFill/>
        </p:spPr>
        <p:txBody>
          <a:bodyPr wrap="square" rtlCol="0">
            <a:spAutoFit/>
          </a:bodyPr>
          <a:lstStyle/>
          <a:p>
            <a:r>
              <a:rPr lang="fr-FR" dirty="0" smtClean="0">
                <a:latin typeface="+mj-lt"/>
              </a:rPr>
              <a:t>Capacité perçue</a:t>
            </a:r>
            <a:endParaRPr lang="fr-FR" dirty="0">
              <a:latin typeface="+mj-lt"/>
            </a:endParaRPr>
          </a:p>
        </p:txBody>
      </p:sp>
      <p:sp>
        <p:nvSpPr>
          <p:cNvPr id="7" name="ZoneTexte 6"/>
          <p:cNvSpPr txBox="1"/>
          <p:nvPr/>
        </p:nvSpPr>
        <p:spPr>
          <a:xfrm>
            <a:off x="5181600" y="3059668"/>
            <a:ext cx="1828800" cy="369332"/>
          </a:xfrm>
          <a:prstGeom prst="rect">
            <a:avLst/>
          </a:prstGeom>
          <a:noFill/>
        </p:spPr>
        <p:txBody>
          <a:bodyPr wrap="square" rtlCol="0">
            <a:spAutoFit/>
          </a:bodyPr>
          <a:lstStyle/>
          <a:p>
            <a:r>
              <a:rPr lang="fr-FR" dirty="0" smtClean="0">
                <a:latin typeface="+mj-lt"/>
              </a:rPr>
              <a:t>Demande perçue</a:t>
            </a:r>
            <a:endParaRPr lang="fr-FR" dirty="0">
              <a:latin typeface="+mj-lt"/>
            </a:endParaRPr>
          </a:p>
        </p:txBody>
      </p:sp>
      <p:sp>
        <p:nvSpPr>
          <p:cNvPr id="8" name="ZoneTexte 7"/>
          <p:cNvSpPr txBox="1"/>
          <p:nvPr/>
        </p:nvSpPr>
        <p:spPr>
          <a:xfrm>
            <a:off x="3203848" y="4427820"/>
            <a:ext cx="2286000" cy="369332"/>
          </a:xfrm>
          <a:prstGeom prst="rect">
            <a:avLst/>
          </a:prstGeom>
          <a:noFill/>
        </p:spPr>
        <p:txBody>
          <a:bodyPr wrap="square" rtlCol="0">
            <a:spAutoFit/>
          </a:bodyPr>
          <a:lstStyle/>
          <a:p>
            <a:r>
              <a:rPr lang="fr-FR" dirty="0" smtClean="0">
                <a:latin typeface="+mj-lt"/>
              </a:rPr>
              <a:t>Evaluation cognitive </a:t>
            </a:r>
            <a:endParaRPr lang="fr-FR" dirty="0">
              <a:latin typeface="+mj-lt"/>
            </a:endParaRPr>
          </a:p>
        </p:txBody>
      </p:sp>
      <p:sp>
        <p:nvSpPr>
          <p:cNvPr id="9" name="ZoneTexte 8"/>
          <p:cNvSpPr txBox="1"/>
          <p:nvPr/>
        </p:nvSpPr>
        <p:spPr>
          <a:xfrm>
            <a:off x="3276600" y="4920734"/>
            <a:ext cx="2286000" cy="369332"/>
          </a:xfrm>
          <a:prstGeom prst="rect">
            <a:avLst/>
          </a:prstGeom>
          <a:noFill/>
        </p:spPr>
        <p:txBody>
          <a:bodyPr wrap="square" rtlCol="0">
            <a:spAutoFit/>
          </a:bodyPr>
          <a:lstStyle/>
          <a:p>
            <a:r>
              <a:rPr lang="fr-FR" dirty="0" smtClean="0">
                <a:latin typeface="+mj-lt"/>
              </a:rPr>
              <a:t>Déséquilibre=Stress</a:t>
            </a:r>
            <a:endParaRPr lang="fr-FR" dirty="0">
              <a:latin typeface="+mj-lt"/>
            </a:endParaRPr>
          </a:p>
        </p:txBody>
      </p:sp>
      <p:cxnSp>
        <p:nvCxnSpPr>
          <p:cNvPr id="11" name="Connecteur droit avec flèche 10"/>
          <p:cNvCxnSpPr/>
          <p:nvPr/>
        </p:nvCxnSpPr>
        <p:spPr>
          <a:xfrm rot="5400000">
            <a:off x="4179172" y="4816734"/>
            <a:ext cx="20800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Forme 13"/>
          <p:cNvCxnSpPr>
            <a:stCxn id="6" idx="2"/>
          </p:cNvCxnSpPr>
          <p:nvPr/>
        </p:nvCxnSpPr>
        <p:spPr>
          <a:xfrm rot="16200000" flipH="1">
            <a:off x="2933700" y="3162300"/>
            <a:ext cx="914400" cy="14478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Connecteur en angle 15"/>
          <p:cNvCxnSpPr/>
          <p:nvPr/>
        </p:nvCxnSpPr>
        <p:spPr>
          <a:xfrm rot="10800000" flipV="1">
            <a:off x="4419600" y="3429000"/>
            <a:ext cx="1447800" cy="914400"/>
          </a:xfrm>
          <a:prstGeom prst="bentConnector3">
            <a:avLst>
              <a:gd name="adj1" fmla="val 1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Jonction de sommaire 19"/>
          <p:cNvSpPr/>
          <p:nvPr/>
        </p:nvSpPr>
        <p:spPr>
          <a:xfrm>
            <a:off x="4114801" y="4114800"/>
            <a:ext cx="304798" cy="381000"/>
          </a:xfrm>
          <a:prstGeom prst="flowChartSummingJunc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mj-lt"/>
            </a:endParaRPr>
          </a:p>
        </p:txBody>
      </p:sp>
      <p:cxnSp>
        <p:nvCxnSpPr>
          <p:cNvPr id="21" name="Connecteur droit avec flèche 20"/>
          <p:cNvCxnSpPr/>
          <p:nvPr/>
        </p:nvCxnSpPr>
        <p:spPr>
          <a:xfrm rot="5400000">
            <a:off x="5347275" y="2538798"/>
            <a:ext cx="1041735"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onnecteur droit avec flèche 21"/>
          <p:cNvCxnSpPr/>
          <p:nvPr/>
        </p:nvCxnSpPr>
        <p:spPr>
          <a:xfrm rot="5400000">
            <a:off x="2106918" y="2509707"/>
            <a:ext cx="1041735"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685800" y="5290066"/>
            <a:ext cx="8229600" cy="646331"/>
          </a:xfrm>
          <a:prstGeom prst="rect">
            <a:avLst/>
          </a:prstGeom>
        </p:spPr>
        <p:txBody>
          <a:bodyPr wrap="square">
            <a:spAutoFit/>
          </a:bodyPr>
          <a:lstStyle/>
          <a:p>
            <a:r>
              <a:rPr lang="fr-FR" dirty="0" smtClean="0">
                <a:latin typeface="+mj-lt"/>
              </a:rPr>
              <a:t>Le stress conjoncturel et le stress chronique s’additionnent s’il y a déséquilibre dans la comparaison entre capacité et demande. </a:t>
            </a:r>
          </a:p>
        </p:txBody>
      </p:sp>
      <p:sp>
        <p:nvSpPr>
          <p:cNvPr id="17" name="Rectangle 16"/>
          <p:cNvSpPr/>
          <p:nvPr/>
        </p:nvSpPr>
        <p:spPr>
          <a:xfrm>
            <a:off x="685800" y="6019800"/>
            <a:ext cx="8229600" cy="830997"/>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400" dirty="0" smtClean="0">
                <a:solidFill>
                  <a:srgbClr val="000000"/>
                </a:solidFill>
                <a:latin typeface="+mj-lt"/>
              </a:rPr>
              <a:t>C’est la somme totale que le pilote doit gérer : avant d’aller dans l’avion, se poser la question de sa propre situation actuelle.</a:t>
            </a:r>
          </a:p>
        </p:txBody>
      </p:sp>
      <p:sp>
        <p:nvSpPr>
          <p:cNvPr id="19" name="ZoneTexte 18"/>
          <p:cNvSpPr txBox="1"/>
          <p:nvPr/>
        </p:nvSpPr>
        <p:spPr>
          <a:xfrm>
            <a:off x="0" y="11668"/>
            <a:ext cx="1126334" cy="369332"/>
          </a:xfrm>
          <a:prstGeom prst="rect">
            <a:avLst/>
          </a:prstGeom>
          <a:noFill/>
        </p:spPr>
        <p:txBody>
          <a:bodyPr wrap="none" rtlCol="0">
            <a:spAutoFit/>
          </a:bodyPr>
          <a:lstStyle/>
          <a:p>
            <a:r>
              <a:rPr lang="fr-FR" b="1" dirty="0" smtClean="0">
                <a:solidFill>
                  <a:schemeClr val="bg1"/>
                </a:solidFill>
              </a:rPr>
              <a:t>Les états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bg/>
                                          </p:spTgt>
                                        </p:tgtEl>
                                        <p:attrNameLst>
                                          <p:attrName>style.visibility</p:attrName>
                                        </p:attrNameLst>
                                      </p:cBhvr>
                                      <p:to>
                                        <p:strVal val="visible"/>
                                      </p:to>
                                    </p:set>
                                    <p:animEffect transition="in" filter="fade">
                                      <p:cBhvr>
                                        <p:cTn id="7" dur="2000"/>
                                        <p:tgtEl>
                                          <p:spTgt spid="1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animBg="1"/>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gn="ctr" eaLnBrk="1" hangingPunct="1">
              <a:defRPr/>
            </a:pPr>
            <a:r>
              <a:rPr lang="fr-FR" dirty="0">
                <a:effectLst>
                  <a:outerShdw blurRad="38100" dist="38100" dir="2700000" algn="tl">
                    <a:srgbClr val="000000">
                      <a:alpha val="43137"/>
                    </a:srgbClr>
                  </a:outerShdw>
                </a:effectLst>
                <a:ea typeface="+mj-ea"/>
                <a:cs typeface="+mj-cs"/>
              </a:rPr>
              <a:t>Les mécanismes du stress</a:t>
            </a:r>
          </a:p>
        </p:txBody>
      </p:sp>
      <p:sp>
        <p:nvSpPr>
          <p:cNvPr id="82947" name="Rectangle 3"/>
          <p:cNvSpPr>
            <a:spLocks noGrp="1" noChangeArrowheads="1"/>
          </p:cNvSpPr>
          <p:nvPr>
            <p:ph type="body" orient="vert" idx="1"/>
          </p:nvPr>
        </p:nvSpPr>
        <p:spPr/>
        <p:txBody>
          <a:bodyPr/>
          <a:lstStyle/>
          <a:p>
            <a:pPr eaLnBrk="1" hangingPunct="1">
              <a:buFontTx/>
              <a:buNone/>
              <a:defRPr/>
            </a:pPr>
            <a:r>
              <a:rPr lang="fr-FR" sz="2200" dirty="0">
                <a:ea typeface="+mn-ea"/>
                <a:cs typeface="+mn-cs"/>
              </a:rPr>
              <a:t>	- L’ intensité du stress</a:t>
            </a:r>
          </a:p>
        </p:txBody>
      </p:sp>
      <p:pic>
        <p:nvPicPr>
          <p:cNvPr id="26628" name="Picture 4" descr="intenstress"/>
          <p:cNvPicPr>
            <a:picLocks noGrp="1" noChangeAspect="1" noChangeArrowheads="1"/>
          </p:cNvPicPr>
          <p:nvPr>
            <p:ph sz="half" idx="4294967295"/>
          </p:nvPr>
        </p:nvPicPr>
        <p:blipFill>
          <a:blip r:embed="rId3"/>
          <a:srcRect/>
          <a:stretch>
            <a:fillRect/>
          </a:stretch>
        </p:blipFill>
        <p:spPr>
          <a:xfrm>
            <a:off x="1295400" y="1470025"/>
            <a:ext cx="6624637" cy="4778375"/>
          </a:xfrm>
          <a:noFill/>
        </p:spPr>
      </p:pic>
      <p:sp>
        <p:nvSpPr>
          <p:cNvPr id="5" name="Rectangle 4"/>
          <p:cNvSpPr/>
          <p:nvPr/>
        </p:nvSpPr>
        <p:spPr>
          <a:xfrm>
            <a:off x="108520" y="6279703"/>
            <a:ext cx="9035480" cy="461665"/>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400" dirty="0" smtClean="0">
                <a:solidFill>
                  <a:srgbClr val="000000"/>
                </a:solidFill>
                <a:latin typeface="+mj-lt"/>
              </a:rPr>
              <a:t>Connaître le lien entre la performance, le stress et les états individuels</a:t>
            </a:r>
          </a:p>
        </p:txBody>
      </p:sp>
      <p:sp>
        <p:nvSpPr>
          <p:cNvPr id="6" name="ZoneTexte 5"/>
          <p:cNvSpPr txBox="1"/>
          <p:nvPr/>
        </p:nvSpPr>
        <p:spPr>
          <a:xfrm>
            <a:off x="0" y="11668"/>
            <a:ext cx="1126334" cy="369332"/>
          </a:xfrm>
          <a:prstGeom prst="rect">
            <a:avLst/>
          </a:prstGeom>
          <a:noFill/>
        </p:spPr>
        <p:txBody>
          <a:bodyPr wrap="none" rtlCol="0">
            <a:spAutoFit/>
          </a:bodyPr>
          <a:lstStyle/>
          <a:p>
            <a:r>
              <a:rPr lang="fr-FR" b="1" dirty="0" smtClean="0">
                <a:solidFill>
                  <a:schemeClr val="bg1"/>
                </a:solidFill>
              </a:rPr>
              <a:t>Les états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fr-FR" dirty="0">
                <a:effectLst>
                  <a:outerShdw blurRad="38100" dist="38100" dir="2700000" algn="tl">
                    <a:srgbClr val="000000">
                      <a:alpha val="43137"/>
                    </a:srgbClr>
                  </a:outerShdw>
                </a:effectLst>
                <a:ea typeface="+mj-ea"/>
                <a:cs typeface="+mj-cs"/>
              </a:rPr>
              <a:t>Les</a:t>
            </a:r>
            <a:r>
              <a:rPr lang="fr-FR" dirty="0" smtClean="0">
                <a:effectLst>
                  <a:outerShdw blurRad="38100" dist="38100" dir="2700000" algn="tl">
                    <a:srgbClr val="000000">
                      <a:alpha val="43137"/>
                    </a:srgbClr>
                  </a:outerShdw>
                </a:effectLst>
                <a:ea typeface="+mj-ea"/>
                <a:cs typeface="+mj-cs"/>
              </a:rPr>
              <a:t> réactions</a:t>
            </a:r>
            <a:endParaRPr lang="fr-FR" dirty="0">
              <a:effectLst>
                <a:outerShdw blurRad="38100" dist="38100" dir="2700000" algn="tl">
                  <a:srgbClr val="000000">
                    <a:alpha val="43137"/>
                  </a:srgbClr>
                </a:outerShdw>
              </a:effectLst>
              <a:ea typeface="+mj-ea"/>
              <a:cs typeface="+mj-cs"/>
            </a:endParaRPr>
          </a:p>
        </p:txBody>
      </p:sp>
      <p:pic>
        <p:nvPicPr>
          <p:cNvPr id="27652" name="Picture 7" descr="phasestress"/>
          <p:cNvPicPr>
            <a:picLocks noGrp="1" noChangeAspect="1" noChangeArrowheads="1"/>
          </p:cNvPicPr>
          <p:nvPr>
            <p:ph sz="half" idx="4294967295"/>
          </p:nvPr>
        </p:nvPicPr>
        <p:blipFill>
          <a:blip r:embed="rId2"/>
          <a:srcRect/>
          <a:stretch>
            <a:fillRect/>
          </a:stretch>
        </p:blipFill>
        <p:spPr>
          <a:xfrm>
            <a:off x="-152400" y="1219200"/>
            <a:ext cx="8382000" cy="4961768"/>
          </a:xfrm>
          <a:noFill/>
        </p:spPr>
      </p:pic>
      <p:sp>
        <p:nvSpPr>
          <p:cNvPr id="5" name="Rectangle 4"/>
          <p:cNvSpPr/>
          <p:nvPr/>
        </p:nvSpPr>
        <p:spPr>
          <a:xfrm>
            <a:off x="685800" y="6167735"/>
            <a:ext cx="8229600" cy="461665"/>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400" dirty="0" smtClean="0">
                <a:solidFill>
                  <a:srgbClr val="000000"/>
                </a:solidFill>
                <a:latin typeface="+mj-lt"/>
              </a:rPr>
              <a:t>Connaître la réaction physiologique (d’après Selye, 1954)….</a:t>
            </a:r>
          </a:p>
        </p:txBody>
      </p:sp>
      <p:sp>
        <p:nvSpPr>
          <p:cNvPr id="6" name="ZoneTexte 5"/>
          <p:cNvSpPr txBox="1"/>
          <p:nvPr/>
        </p:nvSpPr>
        <p:spPr>
          <a:xfrm>
            <a:off x="0" y="11668"/>
            <a:ext cx="1126334" cy="369332"/>
          </a:xfrm>
          <a:prstGeom prst="rect">
            <a:avLst/>
          </a:prstGeom>
          <a:noFill/>
        </p:spPr>
        <p:txBody>
          <a:bodyPr wrap="none" rtlCol="0">
            <a:spAutoFit/>
          </a:bodyPr>
          <a:lstStyle/>
          <a:p>
            <a:r>
              <a:rPr lang="fr-FR" b="1" dirty="0" smtClean="0">
                <a:solidFill>
                  <a:schemeClr val="bg1"/>
                </a:solidFill>
              </a:rPr>
              <a:t>Les états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effectLst>
                  <a:outerShdw blurRad="38100" dist="38100" dir="2700000" algn="tl">
                    <a:srgbClr val="000000">
                      <a:alpha val="43137"/>
                    </a:srgbClr>
                  </a:outerShdw>
                </a:effectLst>
              </a:rPr>
              <a:t>Types d’erreur</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normAutofit fontScale="77500" lnSpcReduction="20000"/>
          </a:bodyPr>
          <a:lstStyle/>
          <a:p>
            <a:r>
              <a:rPr lang="fr-FR" dirty="0" smtClean="0"/>
              <a:t>Mauvaise perception.</a:t>
            </a:r>
          </a:p>
          <a:p>
            <a:r>
              <a:rPr lang="fr-FR" dirty="0" smtClean="0"/>
              <a:t>Mauvaise compréhension d'un message oral. </a:t>
            </a:r>
          </a:p>
          <a:p>
            <a:r>
              <a:rPr lang="fr-FR" dirty="0" smtClean="0"/>
              <a:t>Mauvaise compréhension d'une représentation symbolique.</a:t>
            </a:r>
          </a:p>
          <a:p>
            <a:r>
              <a:rPr lang="fr-FR" dirty="0" smtClean="0"/>
              <a:t>Mauvaise interprétation d'un schéma, d'un panneau d'instruments. </a:t>
            </a:r>
          </a:p>
          <a:p>
            <a:r>
              <a:rPr lang="fr-FR" dirty="0" smtClean="0"/>
              <a:t>Mauvaise interprétation d'une indication fournie par un instrument. </a:t>
            </a:r>
          </a:p>
          <a:p>
            <a:r>
              <a:rPr lang="fr-FR" dirty="0" smtClean="0"/>
              <a:t>Mauvaise compréhension d'une icône. </a:t>
            </a:r>
          </a:p>
          <a:p>
            <a:r>
              <a:rPr lang="fr-FR" dirty="0" smtClean="0"/>
              <a:t>Mauvaise présentation des données sur écrans informatiques. </a:t>
            </a:r>
          </a:p>
          <a:p>
            <a:r>
              <a:rPr lang="fr-FR" dirty="0" smtClean="0"/>
              <a:t>Mauvaise disposition ou mauvaise identification des commandes. </a:t>
            </a:r>
          </a:p>
          <a:p>
            <a:r>
              <a:rPr lang="fr-FR" dirty="0" smtClean="0"/>
              <a:t>Sens inhabituel d'action des commandes.</a:t>
            </a:r>
          </a:p>
          <a:p>
            <a:r>
              <a:rPr lang="fr-FR" dirty="0" smtClean="0"/>
              <a:t>Difficulté d'analyse de la situation. </a:t>
            </a:r>
          </a:p>
          <a:p>
            <a:r>
              <a:rPr lang="fr-FR" dirty="0" smtClean="0"/>
              <a:t>Concomitance de deux événements. </a:t>
            </a:r>
          </a:p>
          <a:p>
            <a:r>
              <a:rPr lang="fr-FR" dirty="0" smtClean="0"/>
              <a:t>L'effet d'habitude.</a:t>
            </a:r>
          </a:p>
          <a:p>
            <a:r>
              <a:rPr lang="fr-FR" dirty="0" smtClean="0"/>
              <a:t>L'effet de la panne connue.</a:t>
            </a:r>
          </a:p>
          <a:p>
            <a:r>
              <a:rPr lang="fr-FR" dirty="0" smtClean="0"/>
              <a:t>Violation.</a:t>
            </a:r>
          </a:p>
          <a:p>
            <a:endParaRPr lang="fr-FR" dirty="0" smtClean="0"/>
          </a:p>
          <a:p>
            <a:endParaRPr lang="fr-FR" dirty="0" smtClean="0"/>
          </a:p>
          <a:p>
            <a:endParaRPr lang="fr-FR" dirty="0"/>
          </a:p>
        </p:txBody>
      </p:sp>
      <p:sp>
        <p:nvSpPr>
          <p:cNvPr id="4" name="ZoneTexte 3"/>
          <p:cNvSpPr txBox="1"/>
          <p:nvPr/>
        </p:nvSpPr>
        <p:spPr>
          <a:xfrm>
            <a:off x="0" y="11668"/>
            <a:ext cx="1390573" cy="369332"/>
          </a:xfrm>
          <a:prstGeom prst="rect">
            <a:avLst/>
          </a:prstGeom>
          <a:noFill/>
        </p:spPr>
        <p:txBody>
          <a:bodyPr wrap="none" rtlCol="0">
            <a:spAutoFit/>
          </a:bodyPr>
          <a:lstStyle/>
          <a:p>
            <a:r>
              <a:rPr lang="fr-FR" b="1" dirty="0" smtClean="0">
                <a:solidFill>
                  <a:schemeClr val="bg1"/>
                </a:solidFill>
              </a:rPr>
              <a:t>Les erreurs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effectLst>
                  <a:outerShdw blurRad="38100" dist="38100" dir="2700000" algn="tl">
                    <a:srgbClr val="000000">
                      <a:alpha val="43137"/>
                    </a:srgbClr>
                  </a:outerShdw>
                </a:effectLst>
              </a:rPr>
              <a:t>Facteurs Humains</a:t>
            </a:r>
            <a:endParaRPr lang="fr-FR" dirty="0">
              <a:effectLst>
                <a:outerShdw blurRad="38100" dist="38100" dir="2700000" algn="tl">
                  <a:srgbClr val="000000">
                    <a:alpha val="43137"/>
                  </a:srgbClr>
                </a:outerShdw>
              </a:effectLst>
            </a:endParaRPr>
          </a:p>
        </p:txBody>
      </p:sp>
      <p:sp>
        <p:nvSpPr>
          <p:cNvPr id="4" name="Rectangle à coins arrondis 3"/>
          <p:cNvSpPr/>
          <p:nvPr/>
        </p:nvSpPr>
        <p:spPr>
          <a:xfrm>
            <a:off x="228600" y="1828800"/>
            <a:ext cx="8610600" cy="464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buNone/>
            </a:pPr>
            <a:r>
              <a:rPr lang="fr-FR" sz="2800" dirty="0" smtClean="0">
                <a:solidFill>
                  <a:schemeClr val="tx1"/>
                </a:solidFill>
                <a:latin typeface="+mj-lt"/>
              </a:rPr>
              <a:t>	</a:t>
            </a:r>
            <a:r>
              <a:rPr lang="fr-FR" sz="2800" dirty="0" smtClean="0">
                <a:solidFill>
                  <a:schemeClr val="accent1">
                    <a:lumMod val="50000"/>
                  </a:schemeClr>
                </a:solidFill>
                <a:latin typeface="+mj-lt"/>
              </a:rPr>
              <a:t>Réflexion</a:t>
            </a:r>
          </a:p>
          <a:p>
            <a:pPr algn="ctr">
              <a:buNone/>
            </a:pPr>
            <a:endParaRPr lang="fr-FR" sz="2800" dirty="0" smtClean="0">
              <a:solidFill>
                <a:schemeClr val="tx2">
                  <a:lumMod val="75000"/>
                </a:schemeClr>
              </a:solidFill>
              <a:latin typeface="+mj-lt"/>
            </a:endParaRPr>
          </a:p>
          <a:p>
            <a:pPr algn="ctr"/>
            <a:r>
              <a:rPr lang="fr-FR" sz="2800" dirty="0" smtClean="0">
                <a:solidFill>
                  <a:schemeClr val="tx2">
                    <a:lumMod val="75000"/>
                  </a:schemeClr>
                </a:solidFill>
                <a:latin typeface="+mj-lt"/>
              </a:rPr>
              <a:t>Avez-vous déjà vécu le stress?</a:t>
            </a:r>
            <a:br>
              <a:rPr lang="fr-FR" sz="2800" dirty="0" smtClean="0">
                <a:solidFill>
                  <a:schemeClr val="tx2">
                    <a:lumMod val="75000"/>
                  </a:schemeClr>
                </a:solidFill>
                <a:latin typeface="+mj-lt"/>
              </a:rPr>
            </a:br>
            <a:r>
              <a:rPr lang="fr-FR" sz="2800" dirty="0" smtClean="0">
                <a:solidFill>
                  <a:schemeClr val="tx2">
                    <a:lumMod val="75000"/>
                  </a:schemeClr>
                </a:solidFill>
                <a:latin typeface="+mj-lt"/>
              </a:rPr>
              <a:t>Dans quelle situation? </a:t>
            </a:r>
          </a:p>
          <a:p>
            <a:pPr algn="ctr">
              <a:buNone/>
            </a:pPr>
            <a:r>
              <a:rPr lang="fr-FR" sz="2800" dirty="0" smtClean="0">
                <a:solidFill>
                  <a:schemeClr val="tx2">
                    <a:lumMod val="75000"/>
                  </a:schemeClr>
                </a:solidFill>
                <a:latin typeface="+mj-lt"/>
              </a:rPr>
              <a:t>Comment avez-vous réagi? </a:t>
            </a:r>
          </a:p>
          <a:p>
            <a:pPr algn="ctr">
              <a:buNone/>
            </a:pPr>
            <a:r>
              <a:rPr lang="fr-FR" sz="2800" dirty="0" smtClean="0">
                <a:solidFill>
                  <a:schemeClr val="tx2">
                    <a:lumMod val="75000"/>
                  </a:schemeClr>
                </a:solidFill>
                <a:latin typeface="+mj-lt"/>
              </a:rPr>
              <a:t>Décrivez les réactions!</a:t>
            </a:r>
          </a:p>
          <a:p>
            <a:pPr algn="ctr">
              <a:buNone/>
            </a:pPr>
            <a:endParaRPr lang="fr-FR" sz="2800" dirty="0" smtClean="0">
              <a:solidFill>
                <a:schemeClr val="tx1"/>
              </a:solidFill>
              <a:latin typeface="+mj-lt"/>
            </a:endParaRPr>
          </a:p>
        </p:txBody>
      </p:sp>
      <p:sp>
        <p:nvSpPr>
          <p:cNvPr id="5" name="ZoneTexte 4"/>
          <p:cNvSpPr txBox="1"/>
          <p:nvPr/>
        </p:nvSpPr>
        <p:spPr>
          <a:xfrm>
            <a:off x="0" y="11668"/>
            <a:ext cx="1126334" cy="369332"/>
          </a:xfrm>
          <a:prstGeom prst="rect">
            <a:avLst/>
          </a:prstGeom>
          <a:noFill/>
        </p:spPr>
        <p:txBody>
          <a:bodyPr wrap="none" rtlCol="0">
            <a:spAutoFit/>
          </a:bodyPr>
          <a:lstStyle/>
          <a:p>
            <a:r>
              <a:rPr lang="fr-FR" b="1" dirty="0" smtClean="0">
                <a:solidFill>
                  <a:schemeClr val="bg1"/>
                </a:solidFill>
              </a:rPr>
              <a:t>Les états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a:bodyPr>
          <a:lstStyle/>
          <a:p>
            <a:r>
              <a:rPr lang="fr-FR" dirty="0" smtClean="0">
                <a:effectLst>
                  <a:outerShdw blurRad="38100" dist="38100" dir="2700000" algn="tl">
                    <a:srgbClr val="000000">
                      <a:alpha val="43137"/>
                    </a:srgbClr>
                  </a:outerShdw>
                </a:effectLst>
              </a:rPr>
              <a:t>Symptômes comportementaux</a:t>
            </a:r>
            <a:endParaRPr lang="fr-FR" dirty="0">
              <a:effectLst>
                <a:outerShdw blurRad="38100" dist="38100" dir="2700000" algn="tl">
                  <a:srgbClr val="000000">
                    <a:alpha val="43137"/>
                  </a:srgbClr>
                </a:outerShdw>
              </a:effectLst>
            </a:endParaRPr>
          </a:p>
        </p:txBody>
      </p:sp>
      <p:sp>
        <p:nvSpPr>
          <p:cNvPr id="87043" name="Rectangle 3"/>
          <p:cNvSpPr>
            <a:spLocks noGrp="1" noChangeArrowheads="1"/>
          </p:cNvSpPr>
          <p:nvPr>
            <p:ph type="body" orient="vert" idx="1"/>
          </p:nvPr>
        </p:nvSpPr>
        <p:spPr>
          <a:xfrm rot="16200000">
            <a:off x="1714501" y="-114302"/>
            <a:ext cx="5714999" cy="8229599"/>
          </a:xfrm>
        </p:spPr>
        <p:txBody>
          <a:bodyPr>
            <a:noAutofit/>
          </a:bodyPr>
          <a:lstStyle/>
          <a:p>
            <a:r>
              <a:rPr lang="fr-FR" sz="2800" dirty="0" smtClean="0"/>
              <a:t>La « </a:t>
            </a:r>
            <a:r>
              <a:rPr lang="fr-FR" sz="2800" b="1" dirty="0" err="1" smtClean="0"/>
              <a:t>tunnélisation</a:t>
            </a:r>
            <a:r>
              <a:rPr lang="fr-FR" sz="2800" dirty="0" smtClean="0"/>
              <a:t> »: la pensée devient réductive </a:t>
            </a:r>
          </a:p>
          <a:p>
            <a:pPr lvl="1"/>
            <a:r>
              <a:rPr lang="fr-FR" dirty="0" smtClean="0"/>
              <a:t>Le stressé devient incapable d’envisager d’autres hypothèses que celles de son schéma mental, dont il recherche obstinément la confirmation parfois jusqu’à l’absurde. Les raisonnements les plus simples deviennent impossibles, et les alarmes ne sont pas perçues. </a:t>
            </a:r>
          </a:p>
          <a:p>
            <a:r>
              <a:rPr lang="fr-FR" sz="2800" dirty="0" smtClean="0"/>
              <a:t>Tendance au </a:t>
            </a:r>
            <a:r>
              <a:rPr lang="fr-FR" sz="2800" b="1" dirty="0" smtClean="0"/>
              <a:t>biais</a:t>
            </a:r>
            <a:r>
              <a:rPr lang="fr-FR" sz="2800" dirty="0" smtClean="0"/>
              <a:t> de confirmation : l’individu stressé ne cherche que ce qui lui permet de confirmer ses hypothèses</a:t>
            </a:r>
          </a:p>
          <a:p>
            <a:r>
              <a:rPr lang="fr-FR" sz="2800" dirty="0" smtClean="0"/>
              <a:t>Fixation; blocage; impossibilité de revenir en arrière</a:t>
            </a:r>
          </a:p>
          <a:p>
            <a:endParaRPr lang="fr-FR" sz="2800" dirty="0" smtClean="0"/>
          </a:p>
          <a:p>
            <a:endParaRPr lang="fr-FR" sz="2800" dirty="0"/>
          </a:p>
        </p:txBody>
      </p:sp>
      <p:sp>
        <p:nvSpPr>
          <p:cNvPr id="5" name="ZoneTexte 4"/>
          <p:cNvSpPr txBox="1"/>
          <p:nvPr/>
        </p:nvSpPr>
        <p:spPr>
          <a:xfrm>
            <a:off x="0" y="11668"/>
            <a:ext cx="1126334" cy="369332"/>
          </a:xfrm>
          <a:prstGeom prst="rect">
            <a:avLst/>
          </a:prstGeom>
          <a:noFill/>
        </p:spPr>
        <p:txBody>
          <a:bodyPr wrap="none" rtlCol="0">
            <a:spAutoFit/>
          </a:bodyPr>
          <a:lstStyle/>
          <a:p>
            <a:r>
              <a:rPr lang="fr-FR" b="1" dirty="0" smtClean="0">
                <a:solidFill>
                  <a:schemeClr val="bg1"/>
                </a:solidFill>
              </a:rPr>
              <a:t>Les états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a:bodyPr>
          <a:lstStyle/>
          <a:p>
            <a:r>
              <a:rPr lang="fr-FR" dirty="0" smtClean="0">
                <a:effectLst>
                  <a:outerShdw blurRad="38100" dist="38100" dir="2700000" algn="tl">
                    <a:srgbClr val="000000">
                      <a:alpha val="43137"/>
                    </a:srgbClr>
                  </a:outerShdw>
                </a:effectLst>
              </a:rPr>
              <a:t>Symptômes comportementaux</a:t>
            </a:r>
            <a:endParaRPr lang="fr-FR" dirty="0">
              <a:effectLst>
                <a:outerShdw blurRad="38100" dist="38100" dir="2700000" algn="tl">
                  <a:srgbClr val="000000">
                    <a:alpha val="43137"/>
                  </a:srgbClr>
                </a:outerShdw>
              </a:effectLst>
            </a:endParaRPr>
          </a:p>
        </p:txBody>
      </p:sp>
      <p:sp>
        <p:nvSpPr>
          <p:cNvPr id="87043" name="Rectangle 3"/>
          <p:cNvSpPr>
            <a:spLocks noGrp="1" noChangeArrowheads="1"/>
          </p:cNvSpPr>
          <p:nvPr>
            <p:ph type="body" orient="vert" idx="1"/>
          </p:nvPr>
        </p:nvSpPr>
        <p:spPr>
          <a:xfrm rot="16200000">
            <a:off x="1714501" y="-114302"/>
            <a:ext cx="5714999" cy="8229599"/>
          </a:xfrm>
        </p:spPr>
        <p:txBody>
          <a:bodyPr>
            <a:noAutofit/>
          </a:bodyPr>
          <a:lstStyle/>
          <a:p>
            <a:r>
              <a:rPr lang="fr-FR" sz="2400" b="1" dirty="0" smtClean="0"/>
              <a:t>Diminution des plans d’actions</a:t>
            </a:r>
            <a:r>
              <a:rPr lang="fr-FR" sz="2400" dirty="0" smtClean="0"/>
              <a:t>, actions précipitées, appauvrissement des solutions possibles: </a:t>
            </a:r>
          </a:p>
          <a:p>
            <a:pPr lvl="1"/>
            <a:r>
              <a:rPr lang="fr-FR" sz="2200" dirty="0" smtClean="0"/>
              <a:t>régression vers les acquis les plus anciens et les savoir-faire les plus automatisés, exemple: oubli de la phraséologie au profit de la langue quotidienne</a:t>
            </a:r>
          </a:p>
          <a:p>
            <a:r>
              <a:rPr lang="fr-FR" sz="2400" dirty="0" smtClean="0"/>
              <a:t>Augmentations des </a:t>
            </a:r>
            <a:r>
              <a:rPr lang="fr-FR" sz="2400" b="1" dirty="0" smtClean="0"/>
              <a:t>comportements à risque </a:t>
            </a:r>
            <a:r>
              <a:rPr lang="fr-FR" sz="2400" dirty="0" smtClean="0"/>
              <a:t>et des </a:t>
            </a:r>
            <a:r>
              <a:rPr lang="fr-FR" sz="2400" b="1" dirty="0" smtClean="0"/>
              <a:t>violations</a:t>
            </a:r>
          </a:p>
          <a:p>
            <a:r>
              <a:rPr lang="fr-FR" sz="2400" dirty="0" smtClean="0"/>
              <a:t>L’ </a:t>
            </a:r>
            <a:r>
              <a:rPr lang="fr-FR" sz="2400" b="1" dirty="0" smtClean="0"/>
              <a:t>hyperactivité</a:t>
            </a:r>
            <a:r>
              <a:rPr lang="fr-FR" sz="2400" dirty="0" smtClean="0"/>
              <a:t>: il faut agir à tout prix</a:t>
            </a:r>
          </a:p>
          <a:p>
            <a:pPr lvl="1"/>
            <a:r>
              <a:rPr lang="fr-FR" sz="2200" dirty="0" smtClean="0"/>
              <a:t>On se précipite vers tout ce qui ressemble à une solution sans réflexion préalable, quitte à faire le contraire l’instant suivant. Le pilotage devient instable, désordonné.</a:t>
            </a:r>
          </a:p>
          <a:p>
            <a:r>
              <a:rPr lang="fr-FR" sz="2400" b="1" dirty="0" smtClean="0"/>
              <a:t>Agressivité</a:t>
            </a:r>
            <a:r>
              <a:rPr lang="fr-FR" sz="2400" dirty="0" smtClean="0"/>
              <a:t> ou </a:t>
            </a:r>
            <a:r>
              <a:rPr lang="fr-FR" sz="2400" b="1" dirty="0" smtClean="0"/>
              <a:t>passivité</a:t>
            </a:r>
            <a:r>
              <a:rPr lang="fr-FR" sz="2400" dirty="0" smtClean="0"/>
              <a:t> totale dans les relations avec les autres (contrôleurs, passagers…)</a:t>
            </a:r>
          </a:p>
          <a:p>
            <a:endParaRPr lang="fr-FR" sz="2400" dirty="0" smtClean="0"/>
          </a:p>
          <a:p>
            <a:endParaRPr lang="fr-FR" sz="2400" dirty="0" smtClean="0"/>
          </a:p>
          <a:p>
            <a:endParaRPr lang="fr-FR" sz="2400" dirty="0"/>
          </a:p>
        </p:txBody>
      </p:sp>
      <p:sp>
        <p:nvSpPr>
          <p:cNvPr id="4" name="Rectangle à coins arrondis 3"/>
          <p:cNvSpPr/>
          <p:nvPr/>
        </p:nvSpPr>
        <p:spPr>
          <a:xfrm>
            <a:off x="5076056" y="5943597"/>
            <a:ext cx="3131840" cy="609600"/>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buNone/>
            </a:pPr>
            <a:r>
              <a:rPr lang="fr-FR" sz="2800" dirty="0" smtClean="0">
                <a:solidFill>
                  <a:schemeClr val="accent1">
                    <a:lumMod val="50000"/>
                  </a:schemeClr>
                </a:solidFill>
                <a:latin typeface="+mj-lt"/>
              </a:rPr>
              <a:t>Réflexion: Et vous?</a:t>
            </a:r>
          </a:p>
        </p:txBody>
      </p:sp>
      <p:sp>
        <p:nvSpPr>
          <p:cNvPr id="5" name="ZoneTexte 4"/>
          <p:cNvSpPr txBox="1"/>
          <p:nvPr/>
        </p:nvSpPr>
        <p:spPr>
          <a:xfrm>
            <a:off x="0" y="11668"/>
            <a:ext cx="1126334" cy="369332"/>
          </a:xfrm>
          <a:prstGeom prst="rect">
            <a:avLst/>
          </a:prstGeom>
          <a:noFill/>
        </p:spPr>
        <p:txBody>
          <a:bodyPr wrap="none" rtlCol="0">
            <a:spAutoFit/>
          </a:bodyPr>
          <a:lstStyle/>
          <a:p>
            <a:r>
              <a:rPr lang="fr-FR" b="1" dirty="0" smtClean="0">
                <a:solidFill>
                  <a:schemeClr val="bg1"/>
                </a:solidFill>
              </a:rPr>
              <a:t>Les états</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effectLst>
                  <a:outerShdw blurRad="38100" dist="38100" dir="2700000" algn="tl">
                    <a:srgbClr val="000000">
                      <a:alpha val="43137"/>
                    </a:srgbClr>
                  </a:outerShdw>
                </a:effectLst>
              </a:rPr>
              <a:t>Symptômes long terme</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340768"/>
            <a:ext cx="8229600" cy="4389120"/>
          </a:xfrm>
        </p:spPr>
        <p:txBody>
          <a:bodyPr>
            <a:noAutofit/>
          </a:bodyPr>
          <a:lstStyle/>
          <a:p>
            <a:r>
              <a:rPr lang="fr-FR" sz="2400" b="1" dirty="0" smtClean="0"/>
              <a:t>Difficulté à traiter </a:t>
            </a:r>
            <a:r>
              <a:rPr lang="fr-FR" sz="2400" dirty="0" smtClean="0"/>
              <a:t>clairement et rationnellement le </a:t>
            </a:r>
            <a:r>
              <a:rPr lang="fr-FR" sz="2400" b="1" dirty="0" smtClean="0"/>
              <a:t>problème</a:t>
            </a:r>
          </a:p>
          <a:p>
            <a:r>
              <a:rPr lang="fr-FR" sz="2400" b="1" dirty="0" smtClean="0"/>
              <a:t>Physiologique et psychique</a:t>
            </a:r>
            <a:r>
              <a:rPr lang="fr-FR" sz="2400" dirty="0" smtClean="0"/>
              <a:t>: </a:t>
            </a:r>
          </a:p>
          <a:p>
            <a:pPr lvl="1"/>
            <a:r>
              <a:rPr lang="fr-FR" sz="2200" dirty="0" smtClean="0"/>
              <a:t>inquiétude et anxiété, confusion, difficulté de concentration ou de prises de décisions; </a:t>
            </a:r>
          </a:p>
          <a:p>
            <a:pPr lvl="1"/>
            <a:r>
              <a:rPr lang="fr-FR" sz="2200" dirty="0" smtClean="0"/>
              <a:t>impression d’être malade; </a:t>
            </a:r>
          </a:p>
          <a:p>
            <a:pPr lvl="1"/>
            <a:r>
              <a:rPr lang="fr-FR" sz="2200" dirty="0" smtClean="0"/>
              <a:t>sentiment de perte de contrôle de soi ou d’être dépassé par les événements; </a:t>
            </a:r>
          </a:p>
          <a:p>
            <a:pPr lvl="1"/>
            <a:r>
              <a:rPr lang="fr-FR" sz="2200" dirty="0" smtClean="0"/>
              <a:t>changement de l’humeur (dépression, frustration; hostilité; impuissance; impatience; nervosité; état léthargique; difficulté à s’endormir; excès d’alcool ou de tabac); </a:t>
            </a:r>
          </a:p>
          <a:p>
            <a:pPr lvl="1"/>
            <a:r>
              <a:rPr lang="fr-FR" sz="2200" dirty="0" smtClean="0"/>
              <a:t>changement des habitudes alimentaires, changement dans l’appétit; rhumes fréquents; problèmes de santé comme les douleurs dorsales; maux de tête; eczéma; problèmes digestifs; maux et douleurs; sensations intenses de fatigue</a:t>
            </a:r>
          </a:p>
          <a:p>
            <a:endParaRPr lang="fr-FR" sz="2400" dirty="0"/>
          </a:p>
        </p:txBody>
      </p:sp>
      <p:sp>
        <p:nvSpPr>
          <p:cNvPr id="5" name="ZoneTexte 4"/>
          <p:cNvSpPr txBox="1"/>
          <p:nvPr/>
        </p:nvSpPr>
        <p:spPr>
          <a:xfrm>
            <a:off x="0" y="11668"/>
            <a:ext cx="1126334" cy="369332"/>
          </a:xfrm>
          <a:prstGeom prst="rect">
            <a:avLst/>
          </a:prstGeom>
          <a:noFill/>
        </p:spPr>
        <p:txBody>
          <a:bodyPr wrap="none" rtlCol="0">
            <a:spAutoFit/>
          </a:bodyPr>
          <a:lstStyle/>
          <a:p>
            <a:r>
              <a:rPr lang="fr-FR" b="1" dirty="0" smtClean="0">
                <a:solidFill>
                  <a:schemeClr val="bg1"/>
                </a:solidFill>
              </a:rPr>
              <a:t>Les états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effectLst>
                  <a:outerShdw blurRad="38100" dist="38100" dir="2700000" algn="tl">
                    <a:srgbClr val="000000">
                      <a:alpha val="43137"/>
                    </a:srgbClr>
                  </a:outerShdw>
                </a:effectLst>
              </a:rPr>
              <a:t>Symptômes long terme</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340768"/>
            <a:ext cx="8229600" cy="4389120"/>
          </a:xfrm>
        </p:spPr>
        <p:txBody>
          <a:bodyPr>
            <a:noAutofit/>
          </a:bodyPr>
          <a:lstStyle/>
          <a:p>
            <a:r>
              <a:rPr lang="fr-FR" sz="2400" b="1" dirty="0" smtClean="0"/>
              <a:t>Comportement</a:t>
            </a:r>
            <a:r>
              <a:rPr lang="fr-FR" sz="2400" dirty="0" smtClean="0"/>
              <a:t>: </a:t>
            </a:r>
          </a:p>
          <a:p>
            <a:pPr lvl="1"/>
            <a:r>
              <a:rPr lang="fr-FR" sz="2200" dirty="0" smtClean="0"/>
              <a:t>parler plus vite ou plus fort; bailler fréquemment; s’agiter; </a:t>
            </a:r>
          </a:p>
          <a:p>
            <a:pPr lvl="1"/>
            <a:r>
              <a:rPr lang="fr-FR" sz="2200" dirty="0" smtClean="0"/>
              <a:t>ressentir des contractions musculaires; ronger ses ongles; grincer des dents; </a:t>
            </a:r>
          </a:p>
          <a:p>
            <a:pPr lvl="1"/>
            <a:r>
              <a:rPr lang="fr-FR" sz="2200" dirty="0" smtClean="0"/>
              <a:t>être de mauvaise humeur (irritable; sur la défensive; critique; agressif ; irrationnel; super émotivité); </a:t>
            </a:r>
          </a:p>
          <a:p>
            <a:pPr lvl="1"/>
            <a:r>
              <a:rPr lang="fr-FR" sz="2200" dirty="0" smtClean="0"/>
              <a:t>réduction de l’efficacité personnelle (négatif sans raison; moins réaliste dans ses jugements; difficulté à se concentrer et à prendre les décisions, avoir des pertes de mémoire; faire plus d’erreurs; être plus enclin à avoir des accidents); </a:t>
            </a:r>
          </a:p>
          <a:p>
            <a:pPr lvl="1"/>
            <a:r>
              <a:rPr lang="fr-FR" sz="2200" dirty="0" smtClean="0"/>
              <a:t>changement des habitudes de travail; absentéisme; négligence de son apparence personnelle</a:t>
            </a:r>
          </a:p>
          <a:p>
            <a:endParaRPr lang="fr-FR" sz="2400" dirty="0"/>
          </a:p>
        </p:txBody>
      </p:sp>
      <p:sp>
        <p:nvSpPr>
          <p:cNvPr id="4" name="Rectangle à coins arrondis 3"/>
          <p:cNvSpPr/>
          <p:nvPr/>
        </p:nvSpPr>
        <p:spPr>
          <a:xfrm>
            <a:off x="5638800" y="6172200"/>
            <a:ext cx="30480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buNone/>
            </a:pPr>
            <a:r>
              <a:rPr lang="fr-FR" sz="2800" dirty="0" smtClean="0">
                <a:solidFill>
                  <a:schemeClr val="accent1">
                    <a:lumMod val="50000"/>
                  </a:schemeClr>
                </a:solidFill>
                <a:latin typeface="+mj-lt"/>
              </a:rPr>
              <a:t>Réflexion: Et vous?</a:t>
            </a:r>
          </a:p>
        </p:txBody>
      </p:sp>
      <p:sp>
        <p:nvSpPr>
          <p:cNvPr id="5" name="ZoneTexte 4"/>
          <p:cNvSpPr txBox="1"/>
          <p:nvPr/>
        </p:nvSpPr>
        <p:spPr>
          <a:xfrm>
            <a:off x="0" y="11668"/>
            <a:ext cx="1126334" cy="369332"/>
          </a:xfrm>
          <a:prstGeom prst="rect">
            <a:avLst/>
          </a:prstGeom>
          <a:noFill/>
        </p:spPr>
        <p:txBody>
          <a:bodyPr wrap="none" rtlCol="0">
            <a:spAutoFit/>
          </a:bodyPr>
          <a:lstStyle/>
          <a:p>
            <a:r>
              <a:rPr lang="fr-FR" b="1" dirty="0" smtClean="0">
                <a:solidFill>
                  <a:schemeClr val="bg1"/>
                </a:solidFill>
              </a:rPr>
              <a:t>Les états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effectLst>
                  <a:outerShdw blurRad="38100" dist="38100" dir="2700000" algn="tl">
                    <a:srgbClr val="000000">
                      <a:alpha val="43137"/>
                    </a:srgbClr>
                  </a:outerShdw>
                </a:effectLst>
              </a:rPr>
              <a:t>La prévention du stress	</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340768"/>
            <a:ext cx="8363272" cy="4389120"/>
          </a:xfrm>
        </p:spPr>
        <p:txBody>
          <a:bodyPr>
            <a:noAutofit/>
          </a:bodyPr>
          <a:lstStyle/>
          <a:p>
            <a:pPr>
              <a:lnSpc>
                <a:spcPct val="80000"/>
              </a:lnSpc>
              <a:defRPr/>
            </a:pPr>
            <a:r>
              <a:rPr lang="fr-FR" sz="2400" dirty="0" smtClean="0"/>
              <a:t>Maintenez un bon niveau théorique et pratique</a:t>
            </a:r>
          </a:p>
          <a:p>
            <a:pPr>
              <a:lnSpc>
                <a:spcPct val="80000"/>
              </a:lnSpc>
              <a:defRPr/>
            </a:pPr>
            <a:r>
              <a:rPr lang="fr-FR" sz="2400" dirty="0" smtClean="0"/>
              <a:t>Exploitez l’expérience des autres et de vous-même</a:t>
            </a:r>
          </a:p>
          <a:p>
            <a:pPr lvl="1">
              <a:lnSpc>
                <a:spcPct val="80000"/>
              </a:lnSpc>
              <a:defRPr/>
            </a:pPr>
            <a:r>
              <a:rPr lang="fr-FR" sz="1800" dirty="0" smtClean="0">
                <a:solidFill>
                  <a:schemeClr val="accent1">
                    <a:lumMod val="75000"/>
                  </a:schemeClr>
                </a:solidFill>
              </a:rPr>
              <a:t>Journal du Stress : </a:t>
            </a:r>
            <a:r>
              <a:rPr lang="fr-FR" sz="1800" dirty="0" smtClean="0"/>
              <a:t>observer votre stress  et comment vous vous sentez (quel événement, quand, quels facteurs importants, quel niveau de stress, comment </a:t>
            </a:r>
            <a:r>
              <a:rPr lang="fr-FR" sz="1800" dirty="0"/>
              <a:t>avez-vous </a:t>
            </a:r>
            <a:r>
              <a:rPr lang="fr-FR" sz="1800" dirty="0" smtClean="0"/>
              <a:t>géré cela, comment avez-vous traité la cause ou le symptôme?)</a:t>
            </a:r>
          </a:p>
          <a:p>
            <a:pPr>
              <a:lnSpc>
                <a:spcPct val="80000"/>
              </a:lnSpc>
              <a:defRPr/>
            </a:pPr>
            <a:r>
              <a:rPr lang="fr-FR" sz="2400" dirty="0" smtClean="0"/>
              <a:t>Préparez vos vols et vos opérations : les briefings</a:t>
            </a:r>
          </a:p>
          <a:p>
            <a:pPr lvl="1"/>
            <a:r>
              <a:rPr lang="fr-FR" sz="1800" dirty="0" smtClean="0"/>
              <a:t>Anticipation</a:t>
            </a:r>
          </a:p>
          <a:p>
            <a:pPr lvl="1"/>
            <a:r>
              <a:rPr lang="fr-FR" sz="1800" dirty="0" smtClean="0"/>
              <a:t>Répétition mentale</a:t>
            </a:r>
          </a:p>
          <a:p>
            <a:pPr lvl="1"/>
            <a:r>
              <a:rPr lang="fr-FR" sz="1800" dirty="0" smtClean="0"/>
              <a:t>Préparations pour projeter les réponses aux formes probables du stress</a:t>
            </a:r>
          </a:p>
          <a:p>
            <a:pPr lvl="1"/>
            <a:r>
              <a:rPr lang="fr-FR" sz="1800" dirty="0" smtClean="0"/>
              <a:t>Évitement</a:t>
            </a:r>
          </a:p>
          <a:p>
            <a:pPr lvl="1"/>
            <a:r>
              <a:rPr lang="fr-FR" sz="1800" dirty="0" smtClean="0"/>
              <a:t>Réduire l’incertitude: demander l’information dont vous avez besoin et des clarifications</a:t>
            </a:r>
          </a:p>
          <a:p>
            <a:pPr>
              <a:lnSpc>
                <a:spcPct val="80000"/>
              </a:lnSpc>
              <a:defRPr/>
            </a:pPr>
            <a:r>
              <a:rPr lang="fr-FR" sz="2400" dirty="0" smtClean="0"/>
              <a:t>Restez dans le domaine de vos compétences</a:t>
            </a:r>
          </a:p>
          <a:p>
            <a:pPr>
              <a:lnSpc>
                <a:spcPct val="80000"/>
              </a:lnSpc>
              <a:defRPr/>
            </a:pPr>
            <a:r>
              <a:rPr lang="fr-FR" sz="2400" dirty="0" smtClean="0"/>
              <a:t>Ne volez jamais en conditions physiques et mentales dégradées</a:t>
            </a:r>
          </a:p>
          <a:p>
            <a:pPr lvl="1"/>
            <a:r>
              <a:rPr lang="fr-FR" sz="1800" dirty="0" smtClean="0"/>
              <a:t>Pensée positive</a:t>
            </a:r>
          </a:p>
          <a:p>
            <a:pPr lvl="1"/>
            <a:r>
              <a:rPr lang="fr-FR" sz="1800" dirty="0" smtClean="0"/>
              <a:t>Relaxation musculaire progressive </a:t>
            </a:r>
          </a:p>
        </p:txBody>
      </p:sp>
      <p:sp>
        <p:nvSpPr>
          <p:cNvPr id="4" name="ZoneTexte 3"/>
          <p:cNvSpPr txBox="1"/>
          <p:nvPr/>
        </p:nvSpPr>
        <p:spPr>
          <a:xfrm>
            <a:off x="0" y="11668"/>
            <a:ext cx="1126334" cy="369332"/>
          </a:xfrm>
          <a:prstGeom prst="rect">
            <a:avLst/>
          </a:prstGeom>
          <a:noFill/>
        </p:spPr>
        <p:txBody>
          <a:bodyPr wrap="none" rtlCol="0">
            <a:spAutoFit/>
          </a:bodyPr>
          <a:lstStyle/>
          <a:p>
            <a:r>
              <a:rPr lang="fr-FR" b="1" dirty="0" smtClean="0">
                <a:solidFill>
                  <a:schemeClr val="bg1"/>
                </a:solidFill>
              </a:rPr>
              <a:t>Les états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effectLst>
                  <a:outerShdw blurRad="38100" dist="38100" dir="2700000" algn="tl">
                    <a:srgbClr val="000000">
                      <a:alpha val="43137"/>
                    </a:srgbClr>
                  </a:outerShdw>
                </a:effectLst>
              </a:rPr>
              <a:t>L’imagerie</a:t>
            </a:r>
            <a:endParaRPr lang="fr-FR" dirty="0">
              <a:effectLst>
                <a:outerShdw blurRad="38100" dist="38100" dir="2700000" algn="tl">
                  <a:srgbClr val="000000">
                    <a:alpha val="43137"/>
                  </a:srgbClr>
                </a:outerShdw>
              </a:effectLst>
            </a:endParaRPr>
          </a:p>
        </p:txBody>
      </p:sp>
      <p:sp>
        <p:nvSpPr>
          <p:cNvPr id="4" name="Rectangle à coins arrondis 3"/>
          <p:cNvSpPr/>
          <p:nvPr/>
        </p:nvSpPr>
        <p:spPr>
          <a:xfrm>
            <a:off x="228600" y="1828800"/>
            <a:ext cx="8735888" cy="464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buNone/>
            </a:pPr>
            <a:r>
              <a:rPr lang="fr-FR" sz="2800" dirty="0" smtClean="0">
                <a:solidFill>
                  <a:schemeClr val="tx1"/>
                </a:solidFill>
                <a:latin typeface="+mj-lt"/>
              </a:rPr>
              <a:t>	</a:t>
            </a:r>
            <a:r>
              <a:rPr lang="fr-FR" sz="2800" dirty="0" smtClean="0">
                <a:solidFill>
                  <a:schemeClr val="accent1">
                    <a:lumMod val="50000"/>
                  </a:schemeClr>
                </a:solidFill>
                <a:latin typeface="+mj-lt"/>
              </a:rPr>
              <a:t>Réflexion</a:t>
            </a:r>
          </a:p>
          <a:p>
            <a:pPr algn="ctr">
              <a:buNone/>
            </a:pPr>
            <a:endParaRPr lang="fr-FR" sz="2800" dirty="0" smtClean="0">
              <a:solidFill>
                <a:schemeClr val="accent1">
                  <a:lumMod val="50000"/>
                </a:schemeClr>
              </a:solidFill>
              <a:latin typeface="+mj-lt"/>
            </a:endParaRPr>
          </a:p>
          <a:p>
            <a:r>
              <a:rPr lang="fr-FR" sz="2800" dirty="0" smtClean="0"/>
              <a:t>« Vol fictif »: imaginer le vol ou certaines phases dans le fauteuil (jouer le pilote de chasse qui apprend sa mission par cœur !): </a:t>
            </a:r>
          </a:p>
          <a:p>
            <a:endParaRPr lang="fr-FR" sz="2800" dirty="0" smtClean="0"/>
          </a:p>
          <a:p>
            <a:r>
              <a:rPr lang="fr-FR" sz="2000" b="1" dirty="0" smtClean="0"/>
              <a:t>Attention</a:t>
            </a:r>
            <a:r>
              <a:rPr lang="fr-FR" sz="2000" dirty="0" smtClean="0"/>
              <a:t>! si c’est effectué incorrectement , cela peut renforcer de mauvaises habitudes.</a:t>
            </a:r>
          </a:p>
        </p:txBody>
      </p:sp>
      <p:sp>
        <p:nvSpPr>
          <p:cNvPr id="5" name="ZoneTexte 4"/>
          <p:cNvSpPr txBox="1"/>
          <p:nvPr/>
        </p:nvSpPr>
        <p:spPr>
          <a:xfrm>
            <a:off x="0" y="11668"/>
            <a:ext cx="1126334" cy="369332"/>
          </a:xfrm>
          <a:prstGeom prst="rect">
            <a:avLst/>
          </a:prstGeom>
          <a:noFill/>
        </p:spPr>
        <p:txBody>
          <a:bodyPr wrap="none" rtlCol="0">
            <a:spAutoFit/>
          </a:bodyPr>
          <a:lstStyle/>
          <a:p>
            <a:r>
              <a:rPr lang="fr-FR" b="1" dirty="0" smtClean="0">
                <a:solidFill>
                  <a:schemeClr val="bg1"/>
                </a:solidFill>
              </a:rPr>
              <a:t>Les états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fr-FR" dirty="0" smtClean="0">
                <a:effectLst>
                  <a:outerShdw blurRad="38100" dist="38100" dir="2700000" algn="tl">
                    <a:srgbClr val="000000">
                      <a:alpha val="43137"/>
                    </a:srgbClr>
                  </a:outerShdw>
                </a:effectLst>
                <a:ea typeface="+mj-ea"/>
                <a:cs typeface="+mj-cs"/>
              </a:rPr>
              <a:t>La gestion du stress</a:t>
            </a:r>
            <a:endParaRPr lang="fr-FR" dirty="0">
              <a:effectLst>
                <a:outerShdw blurRad="38100" dist="38100" dir="2700000" algn="tl">
                  <a:srgbClr val="000000">
                    <a:alpha val="43137"/>
                  </a:srgbClr>
                </a:outerShdw>
              </a:effectLst>
              <a:ea typeface="+mj-ea"/>
              <a:cs typeface="+mj-cs"/>
            </a:endParaRPr>
          </a:p>
        </p:txBody>
      </p:sp>
      <p:sp>
        <p:nvSpPr>
          <p:cNvPr id="107523" name="Rectangle 3"/>
          <p:cNvSpPr>
            <a:spLocks noGrp="1" noChangeArrowheads="1"/>
          </p:cNvSpPr>
          <p:nvPr>
            <p:ph idx="1"/>
          </p:nvPr>
        </p:nvSpPr>
        <p:spPr/>
        <p:txBody>
          <a:bodyPr>
            <a:noAutofit/>
          </a:bodyPr>
          <a:lstStyle/>
          <a:p>
            <a:pPr>
              <a:buNone/>
              <a:defRPr/>
            </a:pPr>
            <a:r>
              <a:rPr lang="fr-FR" sz="2000" b="1" dirty="0" smtClean="0"/>
              <a:t>1° S’occuper de L’AVION</a:t>
            </a:r>
          </a:p>
          <a:p>
            <a:pPr>
              <a:defRPr/>
            </a:pPr>
            <a:r>
              <a:rPr lang="fr-FR" sz="2000" dirty="0" smtClean="0"/>
              <a:t>Faire simple – revenir à l’essentiel  - le faire VOLER.</a:t>
            </a:r>
          </a:p>
          <a:p>
            <a:pPr>
              <a:buNone/>
              <a:defRPr/>
            </a:pPr>
            <a:r>
              <a:rPr lang="fr-FR" sz="2000" b="1" dirty="0" smtClean="0"/>
              <a:t>2° S’occuper de SOI</a:t>
            </a:r>
          </a:p>
          <a:p>
            <a:pPr>
              <a:defRPr/>
            </a:pPr>
            <a:r>
              <a:rPr lang="fr-FR" sz="2000" dirty="0" smtClean="0"/>
              <a:t>Reprenez le contrôle de votre énergie en réorganisant votre respiration : inspirez par le nez et expirez lentement par la bouche.</a:t>
            </a:r>
          </a:p>
          <a:p>
            <a:pPr>
              <a:defRPr/>
            </a:pPr>
            <a:r>
              <a:rPr lang="fr-FR" sz="2000" dirty="0" smtClean="0"/>
              <a:t>Pas d’imagination déplacée : « s’occuper de l’esprit » en réfléchissant concrètement sur la situation. Accepter la réalité telle qu'elle est, ne pas se masquer les faits ou le danger.</a:t>
            </a:r>
          </a:p>
          <a:p>
            <a:r>
              <a:rPr lang="fr-FR" sz="2000" dirty="0" smtClean="0"/>
              <a:t>C’est le CDB qui décide et donne le ton.</a:t>
            </a:r>
          </a:p>
          <a:p>
            <a:r>
              <a:rPr lang="fr-FR" sz="2000" dirty="0" smtClean="0">
                <a:solidFill>
                  <a:schemeClr val="accent1">
                    <a:lumMod val="75000"/>
                  </a:schemeClr>
                </a:solidFill>
              </a:rPr>
              <a:t>Ne jamais baisser les bras, se persuader qu'il existe toujours une solution.</a:t>
            </a:r>
          </a:p>
          <a:p>
            <a:pPr>
              <a:buNone/>
              <a:defRPr/>
            </a:pPr>
            <a:r>
              <a:rPr lang="fr-FR" sz="2000" dirty="0" smtClean="0">
                <a:solidFill>
                  <a:schemeClr val="accent1">
                    <a:lumMod val="75000"/>
                  </a:schemeClr>
                </a:solidFill>
              </a:rPr>
              <a:t>	Retrouver une « balise » de départ pour un nouveau cycle de réflexion.</a:t>
            </a:r>
          </a:p>
          <a:p>
            <a:pPr>
              <a:buNone/>
              <a:defRPr/>
            </a:pPr>
            <a:r>
              <a:rPr lang="fr-FR" sz="2000" b="1" dirty="0" smtClean="0"/>
              <a:t>3° S’occuper de L’EXTÉRIEUR</a:t>
            </a:r>
          </a:p>
          <a:p>
            <a:pPr>
              <a:defRPr/>
            </a:pPr>
            <a:r>
              <a:rPr lang="fr-FR" sz="2000" dirty="0" smtClean="0"/>
              <a:t>Demander de l’aide à la radio, il n’est plus question de fierté mal placée!</a:t>
            </a:r>
          </a:p>
          <a:p>
            <a:r>
              <a:rPr lang="fr-FR" sz="2000" dirty="0" smtClean="0"/>
              <a:t>Utiliser les ressources de l’équipage.</a:t>
            </a:r>
          </a:p>
          <a:p>
            <a:pPr>
              <a:buNone/>
              <a:defRPr/>
            </a:pPr>
            <a:endParaRPr lang="fr-FR" sz="1800" dirty="0" smtClean="0"/>
          </a:p>
          <a:p>
            <a:pPr>
              <a:buNone/>
              <a:defRPr/>
            </a:pPr>
            <a:endParaRPr lang="fr-FR" sz="1800" b="1" dirty="0" smtClean="0"/>
          </a:p>
          <a:p>
            <a:pPr>
              <a:buNone/>
              <a:defRPr/>
            </a:pPr>
            <a:endParaRPr lang="fr-FR" sz="2400" dirty="0" smtClean="0"/>
          </a:p>
          <a:p>
            <a:pPr>
              <a:buNone/>
              <a:defRPr/>
            </a:pPr>
            <a:r>
              <a:rPr lang="fr-FR" sz="2000" dirty="0" smtClean="0"/>
              <a:t>  </a:t>
            </a:r>
          </a:p>
          <a:p>
            <a:pPr>
              <a:buNone/>
              <a:defRPr/>
            </a:pPr>
            <a:r>
              <a:rPr lang="fr-FR" sz="1800" b="1" dirty="0" smtClean="0"/>
              <a:t> </a:t>
            </a:r>
          </a:p>
          <a:p>
            <a:pPr>
              <a:buNone/>
              <a:defRPr/>
            </a:pPr>
            <a:endParaRPr lang="fr-FR" sz="2000" b="1" dirty="0" smtClean="0"/>
          </a:p>
          <a:p>
            <a:pPr>
              <a:buNone/>
              <a:defRPr/>
            </a:pPr>
            <a:endParaRPr lang="fr-FR" sz="2000" b="1" dirty="0" smtClean="0"/>
          </a:p>
          <a:p>
            <a:pPr>
              <a:buNone/>
              <a:defRPr/>
            </a:pPr>
            <a:endParaRPr lang="fr-FR" sz="1800" dirty="0" smtClean="0"/>
          </a:p>
          <a:p>
            <a:pPr>
              <a:buNone/>
              <a:defRPr/>
            </a:pPr>
            <a:endParaRPr lang="fr-FR" sz="1800" dirty="0" smtClean="0"/>
          </a:p>
          <a:p>
            <a:pPr>
              <a:buNone/>
              <a:defRPr/>
            </a:pPr>
            <a:endParaRPr lang="fr-FR" sz="1800" b="1" dirty="0" smtClean="0"/>
          </a:p>
          <a:p>
            <a:pPr eaLnBrk="1" hangingPunct="1">
              <a:buFontTx/>
              <a:buNone/>
              <a:defRPr/>
            </a:pPr>
            <a:endParaRPr lang="fr-FR" sz="1600" dirty="0" smtClean="0">
              <a:ea typeface="+mn-ea"/>
              <a:cs typeface="+mn-cs"/>
            </a:endParaRPr>
          </a:p>
          <a:p>
            <a:pPr eaLnBrk="1" hangingPunct="1">
              <a:buFontTx/>
              <a:buNone/>
              <a:defRPr/>
            </a:pPr>
            <a:endParaRPr lang="fr-FR" sz="1600" b="1" dirty="0">
              <a:ea typeface="+mn-ea"/>
              <a:cs typeface="+mn-cs"/>
            </a:endParaRPr>
          </a:p>
        </p:txBody>
      </p:sp>
      <p:sp>
        <p:nvSpPr>
          <p:cNvPr id="4" name="ZoneTexte 3"/>
          <p:cNvSpPr txBox="1"/>
          <p:nvPr/>
        </p:nvSpPr>
        <p:spPr>
          <a:xfrm>
            <a:off x="0" y="11668"/>
            <a:ext cx="1126334" cy="369332"/>
          </a:xfrm>
          <a:prstGeom prst="rect">
            <a:avLst/>
          </a:prstGeom>
          <a:noFill/>
        </p:spPr>
        <p:txBody>
          <a:bodyPr wrap="none" rtlCol="0">
            <a:spAutoFit/>
          </a:bodyPr>
          <a:lstStyle/>
          <a:p>
            <a:r>
              <a:rPr lang="fr-FR" b="1" dirty="0" smtClean="0">
                <a:solidFill>
                  <a:schemeClr val="bg1"/>
                </a:solidFill>
              </a:rPr>
              <a:t>Les états</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effectLst>
                  <a:outerShdw blurRad="38100" dist="38100" dir="2700000" algn="tl">
                    <a:srgbClr val="000000">
                      <a:alpha val="43137"/>
                    </a:srgbClr>
                  </a:outerShdw>
                </a:effectLst>
              </a:rPr>
              <a:t>Les effets après stress</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normAutofit/>
          </a:bodyPr>
          <a:lstStyle/>
          <a:p>
            <a:r>
              <a:rPr lang="fr-FR" b="1" dirty="0" smtClean="0"/>
              <a:t>Ruminer</a:t>
            </a:r>
            <a:r>
              <a:rPr lang="fr-FR" dirty="0" smtClean="0"/>
              <a:t> = processus de rappel et de révisions après des événements; il empêche le pilote de s’occuper des tâches immédiates; mène à la fatigue, à l’inquiétude et à la dépression; renforce la tendance à ruminer </a:t>
            </a:r>
            <a:r>
              <a:rPr lang="fr-FR" dirty="0"/>
              <a:t>à</a:t>
            </a:r>
            <a:r>
              <a:rPr lang="fr-FR" dirty="0" smtClean="0"/>
              <a:t> l’avenir en vol; essayer de diriger son esprit vers le prochain défi.</a:t>
            </a:r>
          </a:p>
          <a:p>
            <a:endParaRPr lang="fr-FR" dirty="0" smtClean="0"/>
          </a:p>
          <a:p>
            <a:r>
              <a:rPr lang="fr-FR" dirty="0" smtClean="0"/>
              <a:t>Il faut en parler:</a:t>
            </a:r>
          </a:p>
          <a:p>
            <a:pPr lvl="1"/>
            <a:r>
              <a:rPr lang="fr-FR" dirty="0" smtClean="0"/>
              <a:t>Débriefing avec instructeur </a:t>
            </a:r>
          </a:p>
          <a:p>
            <a:pPr lvl="1"/>
            <a:r>
              <a:rPr lang="fr-FR" dirty="0" smtClean="0"/>
              <a:t>Auto-débriefing</a:t>
            </a:r>
          </a:p>
          <a:p>
            <a:pPr lvl="1"/>
            <a:r>
              <a:rPr lang="fr-FR" dirty="0" smtClean="0"/>
              <a:t>Autres pilotes</a:t>
            </a:r>
          </a:p>
        </p:txBody>
      </p:sp>
      <p:sp>
        <p:nvSpPr>
          <p:cNvPr id="4" name="ZoneTexte 3"/>
          <p:cNvSpPr txBox="1"/>
          <p:nvPr/>
        </p:nvSpPr>
        <p:spPr>
          <a:xfrm>
            <a:off x="0" y="11668"/>
            <a:ext cx="1126334" cy="369332"/>
          </a:xfrm>
          <a:prstGeom prst="rect">
            <a:avLst/>
          </a:prstGeom>
          <a:noFill/>
        </p:spPr>
        <p:txBody>
          <a:bodyPr wrap="none" rtlCol="0">
            <a:spAutoFit/>
          </a:bodyPr>
          <a:lstStyle/>
          <a:p>
            <a:r>
              <a:rPr lang="fr-FR" b="1" dirty="0" smtClean="0">
                <a:solidFill>
                  <a:schemeClr val="bg1"/>
                </a:solidFill>
              </a:rPr>
              <a:t>Les états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s’améliorer?</a:t>
            </a:r>
            <a:endParaRPr lang="fr-FR" dirty="0"/>
          </a:p>
        </p:txBody>
      </p:sp>
      <p:sp>
        <p:nvSpPr>
          <p:cNvPr id="4" name="Espace réservé du texte 3"/>
          <p:cNvSpPr>
            <a:spLocks noGrp="1"/>
          </p:cNvSpPr>
          <p:nvPr>
            <p:ph type="body" idx="1"/>
          </p:nvPr>
        </p:nvSpPr>
        <p:spPr/>
        <p:txBody>
          <a:bodyPr/>
          <a:lstStyle/>
          <a:p>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fr-FR" dirty="0" smtClean="0">
                <a:effectLst>
                  <a:outerShdw blurRad="38100" dist="38100" dir="2700000" algn="tl">
                    <a:srgbClr val="000000">
                      <a:alpha val="43137"/>
                    </a:srgbClr>
                  </a:outerShdw>
                </a:effectLst>
              </a:rPr>
              <a:t>Les accidents en aviation générale</a:t>
            </a:r>
            <a:endParaRPr lang="fr-FR" dirty="0">
              <a:effectLst>
                <a:outerShdw blurRad="38100" dist="38100" dir="2700000" algn="tl">
                  <a:srgbClr val="000000">
                    <a:alpha val="43137"/>
                  </a:srgbClr>
                </a:outerShdw>
              </a:effectLst>
            </a:endParaRPr>
          </a:p>
        </p:txBody>
      </p:sp>
      <p:sp>
        <p:nvSpPr>
          <p:cNvPr id="8195" name="Rectangle 3"/>
          <p:cNvSpPr>
            <a:spLocks noGrp="1" noChangeArrowheads="1"/>
          </p:cNvSpPr>
          <p:nvPr>
            <p:ph idx="1"/>
          </p:nvPr>
        </p:nvSpPr>
        <p:spPr/>
        <p:txBody>
          <a:bodyPr/>
          <a:lstStyle/>
          <a:p>
            <a:r>
              <a:rPr lang="fr-FR" dirty="0" smtClean="0"/>
              <a:t>La bonne réponse pour l'examen du PPL !</a:t>
            </a:r>
          </a:p>
          <a:p>
            <a:pPr lvl="2"/>
            <a:r>
              <a:rPr lang="fr-FR" dirty="0" smtClean="0"/>
              <a:t>70% des accidents sont dus aux FH</a:t>
            </a:r>
          </a:p>
          <a:p>
            <a:r>
              <a:rPr lang="fr-FR" dirty="0" smtClean="0"/>
              <a:t>En réalité :</a:t>
            </a:r>
          </a:p>
          <a:p>
            <a:pPr lvl="2"/>
            <a:r>
              <a:rPr lang="fr-FR" dirty="0" smtClean="0"/>
              <a:t>Plus de 90% des accidents sont dus aux FH</a:t>
            </a:r>
          </a:p>
          <a:p>
            <a:r>
              <a:rPr lang="fr-FR" dirty="0" smtClean="0"/>
              <a:t>Le pilote et son entourage (instructeur, club, constructeur, contrôleur aérien…) sont :</a:t>
            </a:r>
          </a:p>
          <a:p>
            <a:pPr lvl="1"/>
            <a:r>
              <a:rPr lang="fr-FR" dirty="0" smtClean="0"/>
              <a:t>apparemment, le maillon faible du système</a:t>
            </a:r>
          </a:p>
          <a:p>
            <a:pPr lvl="1"/>
            <a:r>
              <a:rPr lang="fr-FR" dirty="0" smtClean="0"/>
              <a:t>en fait, les éléments les plus sophistiqués et les plus efficaces</a:t>
            </a:r>
            <a:endParaRPr lang="fr-FR" dirty="0"/>
          </a:p>
        </p:txBody>
      </p:sp>
      <p:sp>
        <p:nvSpPr>
          <p:cNvPr id="4" name="ZoneTexte 3"/>
          <p:cNvSpPr txBox="1"/>
          <p:nvPr/>
        </p:nvSpPr>
        <p:spPr>
          <a:xfrm>
            <a:off x="0" y="11668"/>
            <a:ext cx="1390573" cy="369332"/>
          </a:xfrm>
          <a:prstGeom prst="rect">
            <a:avLst/>
          </a:prstGeom>
          <a:noFill/>
        </p:spPr>
        <p:txBody>
          <a:bodyPr wrap="none" rtlCol="0">
            <a:spAutoFit/>
          </a:bodyPr>
          <a:lstStyle/>
          <a:p>
            <a:r>
              <a:rPr lang="fr-FR" b="1" dirty="0" smtClean="0">
                <a:solidFill>
                  <a:schemeClr val="bg1"/>
                </a:solidFill>
              </a:rPr>
              <a:t>Les erreurs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r>
              <a:rPr lang="fr-FR" dirty="0">
                <a:effectLst>
                  <a:outerShdw blurRad="38100" dist="38100" dir="2700000" algn="tl">
                    <a:srgbClr val="DDDDDD"/>
                  </a:outerShdw>
                </a:effectLst>
                <a:ea typeface="Arial" pitchFamily="-106" charset="0"/>
                <a:cs typeface="Arial" pitchFamily="-106" charset="0"/>
              </a:rPr>
              <a:t>L’aviation : un système sûr !</a:t>
            </a:r>
          </a:p>
        </p:txBody>
      </p:sp>
      <p:sp>
        <p:nvSpPr>
          <p:cNvPr id="73731" name="Rectangle 3"/>
          <p:cNvSpPr>
            <a:spLocks noGrp="1" noChangeArrowheads="1"/>
          </p:cNvSpPr>
          <p:nvPr>
            <p:ph idx="1"/>
          </p:nvPr>
        </p:nvSpPr>
        <p:spPr/>
        <p:txBody>
          <a:bodyPr>
            <a:normAutofit fontScale="92500" lnSpcReduction="10000"/>
          </a:bodyPr>
          <a:lstStyle/>
          <a:p>
            <a:pPr>
              <a:lnSpc>
                <a:spcPct val="80000"/>
              </a:lnSpc>
              <a:buFontTx/>
              <a:buNone/>
            </a:pPr>
            <a:r>
              <a:rPr lang="fr-FR" sz="2800" dirty="0" smtClean="0">
                <a:latin typeface="Arial" pitchFamily="-106" charset="0"/>
                <a:ea typeface="Arial" pitchFamily="-106" charset="0"/>
                <a:cs typeface="Arial" pitchFamily="-106" charset="0"/>
              </a:rPr>
              <a:t>L’acteur de première ligne </a:t>
            </a:r>
            <a:r>
              <a:rPr lang="fr-FR" sz="2800" b="1" dirty="0" smtClean="0">
                <a:solidFill>
                  <a:srgbClr val="FF0000"/>
                </a:solidFill>
                <a:latin typeface="Arial" pitchFamily="-106" charset="0"/>
                <a:ea typeface="Arial" pitchFamily="-106" charset="0"/>
                <a:cs typeface="Arial" pitchFamily="-106" charset="0"/>
              </a:rPr>
              <a:t>commettra forcément des erreurs</a:t>
            </a:r>
          </a:p>
          <a:p>
            <a:pPr>
              <a:lnSpc>
                <a:spcPct val="80000"/>
              </a:lnSpc>
              <a:buFontTx/>
              <a:buNone/>
            </a:pPr>
            <a:r>
              <a:rPr lang="fr-FR" sz="2800" dirty="0" smtClean="0">
                <a:latin typeface="Arial" pitchFamily="-106" charset="0"/>
                <a:ea typeface="Arial" pitchFamily="-106" charset="0"/>
                <a:cs typeface="Arial" pitchFamily="-106" charset="0"/>
              </a:rPr>
              <a:t>La </a:t>
            </a:r>
            <a:r>
              <a:rPr lang="fr-FR" sz="2800" b="1" dirty="0" smtClean="0">
                <a:latin typeface="Arial" pitchFamily="-106" charset="0"/>
                <a:ea typeface="Arial" pitchFamily="-106" charset="0"/>
                <a:cs typeface="Arial" pitchFamily="-106" charset="0"/>
              </a:rPr>
              <a:t>prévention</a:t>
            </a:r>
            <a:r>
              <a:rPr lang="fr-FR" sz="2800" dirty="0" smtClean="0">
                <a:latin typeface="Arial" pitchFamily="-106" charset="0"/>
                <a:ea typeface="Arial" pitchFamily="-106" charset="0"/>
                <a:cs typeface="Arial" pitchFamily="-106" charset="0"/>
              </a:rPr>
              <a:t> vise à </a:t>
            </a:r>
            <a:r>
              <a:rPr lang="fr-FR" sz="2800" b="1" dirty="0" smtClean="0">
                <a:solidFill>
                  <a:srgbClr val="FF0000"/>
                </a:solidFill>
                <a:latin typeface="Arial" pitchFamily="-106" charset="0"/>
                <a:ea typeface="Arial" pitchFamily="-106" charset="0"/>
                <a:cs typeface="Arial" pitchFamily="-106" charset="0"/>
              </a:rPr>
              <a:t>récupérer et diminuer les effets</a:t>
            </a:r>
            <a:r>
              <a:rPr lang="fr-FR" sz="2800" dirty="0" smtClean="0">
                <a:solidFill>
                  <a:srgbClr val="FF0000"/>
                </a:solidFill>
                <a:latin typeface="Arial" pitchFamily="-106" charset="0"/>
                <a:ea typeface="Arial" pitchFamily="-106" charset="0"/>
                <a:cs typeface="Arial" pitchFamily="-106" charset="0"/>
              </a:rPr>
              <a:t> </a:t>
            </a:r>
            <a:r>
              <a:rPr lang="fr-FR" sz="2800" dirty="0" smtClean="0">
                <a:latin typeface="Arial" pitchFamily="-106" charset="0"/>
                <a:ea typeface="Arial" pitchFamily="-106" charset="0"/>
                <a:cs typeface="Arial" pitchFamily="-106" charset="0"/>
              </a:rPr>
              <a:t>de ces erreurs</a:t>
            </a:r>
          </a:p>
          <a:p>
            <a:pPr>
              <a:lnSpc>
                <a:spcPct val="80000"/>
              </a:lnSpc>
              <a:buFontTx/>
              <a:buNone/>
            </a:pPr>
            <a:endParaRPr lang="fr-FR" sz="2800" dirty="0" smtClean="0">
              <a:latin typeface="Arial" pitchFamily="-106" charset="0"/>
              <a:ea typeface="Arial" pitchFamily="-106" charset="0"/>
              <a:cs typeface="Arial" pitchFamily="-106" charset="0"/>
            </a:endParaRPr>
          </a:p>
          <a:p>
            <a:pPr>
              <a:lnSpc>
                <a:spcPct val="80000"/>
              </a:lnSpc>
              <a:buFontTx/>
              <a:buNone/>
            </a:pPr>
            <a:r>
              <a:rPr lang="fr-FR" sz="2800" dirty="0" smtClean="0">
                <a:latin typeface="Arial" pitchFamily="-106" charset="0"/>
                <a:ea typeface="Arial" pitchFamily="-106" charset="0"/>
                <a:cs typeface="Arial" pitchFamily="-106" charset="0"/>
              </a:rPr>
              <a:t>Pour </a:t>
            </a:r>
            <a:r>
              <a:rPr lang="fr-FR" sz="2800" dirty="0">
                <a:latin typeface="Arial" pitchFamily="-106" charset="0"/>
                <a:ea typeface="Arial" pitchFamily="-106" charset="0"/>
                <a:cs typeface="Arial" pitchFamily="-106" charset="0"/>
              </a:rPr>
              <a:t>maintenir et améliorer la sûreté et la sécurité </a:t>
            </a:r>
            <a:r>
              <a:rPr lang="fr-FR" sz="2800" dirty="0" smtClean="0">
                <a:latin typeface="Arial" pitchFamily="-106" charset="0"/>
                <a:ea typeface="Arial" pitchFamily="-106" charset="0"/>
                <a:cs typeface="Arial" pitchFamily="-106" charset="0"/>
              </a:rPr>
              <a:t>:</a:t>
            </a:r>
          </a:p>
          <a:p>
            <a:pPr>
              <a:lnSpc>
                <a:spcPct val="80000"/>
              </a:lnSpc>
              <a:buFontTx/>
              <a:buNone/>
            </a:pPr>
            <a:endParaRPr lang="fr-FR" sz="2800" dirty="0">
              <a:latin typeface="Arial" pitchFamily="-106" charset="0"/>
              <a:ea typeface="Arial" pitchFamily="-106" charset="0"/>
              <a:cs typeface="Arial" pitchFamily="-106" charset="0"/>
            </a:endParaRPr>
          </a:p>
          <a:p>
            <a:pPr>
              <a:lnSpc>
                <a:spcPct val="80000"/>
              </a:lnSpc>
            </a:pPr>
            <a:r>
              <a:rPr lang="fr-FR" sz="2800" dirty="0">
                <a:latin typeface="Arial" pitchFamily="-106" charset="0"/>
                <a:ea typeface="Arial" pitchFamily="-106" charset="0"/>
                <a:cs typeface="Arial" pitchFamily="-106" charset="0"/>
              </a:rPr>
              <a:t>Utiliser les outils étudiés </a:t>
            </a:r>
            <a:r>
              <a:rPr lang="fr-FR" sz="2800" b="1" dirty="0">
                <a:latin typeface="Arial" pitchFamily="-106" charset="0"/>
                <a:ea typeface="Arial" pitchFamily="-106" charset="0"/>
                <a:cs typeface="Arial" pitchFamily="-106" charset="0"/>
              </a:rPr>
              <a:t>par et pour</a:t>
            </a:r>
            <a:r>
              <a:rPr lang="fr-FR" sz="2800" dirty="0">
                <a:latin typeface="Arial" pitchFamily="-106" charset="0"/>
                <a:ea typeface="Arial" pitchFamily="-106" charset="0"/>
                <a:cs typeface="Arial" pitchFamily="-106" charset="0"/>
              </a:rPr>
              <a:t> l’homme</a:t>
            </a:r>
          </a:p>
          <a:p>
            <a:pPr lvl="1">
              <a:lnSpc>
                <a:spcPct val="80000"/>
              </a:lnSpc>
            </a:pPr>
            <a:r>
              <a:rPr lang="fr-FR" sz="2400" dirty="0">
                <a:latin typeface="Arial" pitchFamily="-106" charset="0"/>
                <a:ea typeface="Arial" pitchFamily="-106" charset="0"/>
                <a:cs typeface="Arial" pitchFamily="-106" charset="0"/>
              </a:rPr>
              <a:t>Connaissances, guides, briefings, check-lists</a:t>
            </a:r>
          </a:p>
          <a:p>
            <a:pPr lvl="1">
              <a:lnSpc>
                <a:spcPct val="80000"/>
              </a:lnSpc>
            </a:pPr>
            <a:r>
              <a:rPr lang="fr-FR" sz="2400" dirty="0">
                <a:latin typeface="Arial" pitchFamily="-106" charset="0"/>
                <a:ea typeface="Arial" pitchFamily="-106" charset="0"/>
                <a:cs typeface="Arial" pitchFamily="-106" charset="0"/>
              </a:rPr>
              <a:t>Étude des accidents- analyse de sécurité</a:t>
            </a:r>
          </a:p>
          <a:p>
            <a:pPr lvl="1">
              <a:lnSpc>
                <a:spcPct val="80000"/>
              </a:lnSpc>
            </a:pPr>
            <a:r>
              <a:rPr lang="fr-FR" sz="2400" dirty="0">
                <a:latin typeface="Arial" pitchFamily="-106" charset="0"/>
                <a:ea typeface="Arial" pitchFamily="-106" charset="0"/>
                <a:cs typeface="Arial" pitchFamily="-106" charset="0"/>
              </a:rPr>
              <a:t>Recueil et analyse des </a:t>
            </a:r>
            <a:r>
              <a:rPr lang="fr-FR" sz="2400" dirty="0" smtClean="0">
                <a:latin typeface="Arial" pitchFamily="-106" charset="0"/>
                <a:ea typeface="Arial" pitchFamily="-106" charset="0"/>
                <a:cs typeface="Arial" pitchFamily="-106" charset="0"/>
              </a:rPr>
              <a:t>incidents</a:t>
            </a:r>
            <a:endParaRPr lang="fr-FR" dirty="0" smtClean="0">
              <a:latin typeface="Arial" pitchFamily="-106" charset="0"/>
              <a:ea typeface="Arial" pitchFamily="-106" charset="0"/>
              <a:cs typeface="Arial" pitchFamily="-106" charset="0"/>
            </a:endParaRPr>
          </a:p>
          <a:p>
            <a:pPr lvl="2">
              <a:lnSpc>
                <a:spcPct val="80000"/>
              </a:lnSpc>
            </a:pPr>
            <a:r>
              <a:rPr lang="fr-FR" b="1" dirty="0" smtClean="0">
                <a:latin typeface="Arial" pitchFamily="-106" charset="0"/>
                <a:ea typeface="Arial" pitchFamily="-106" charset="0"/>
                <a:cs typeface="Arial" pitchFamily="-106" charset="0"/>
              </a:rPr>
              <a:t>au </a:t>
            </a:r>
            <a:r>
              <a:rPr lang="fr-FR" b="1" dirty="0">
                <a:latin typeface="Arial" pitchFamily="-106" charset="0"/>
                <a:ea typeface="Arial" pitchFamily="-106" charset="0"/>
                <a:cs typeface="Arial" pitchFamily="-106" charset="0"/>
              </a:rPr>
              <a:t>niveau du système</a:t>
            </a:r>
            <a:r>
              <a:rPr lang="fr-FR" sz="2100" b="1" dirty="0">
                <a:solidFill>
                  <a:srgbClr val="FF0000"/>
                </a:solidFill>
                <a:latin typeface="Arial" pitchFamily="-106" charset="0"/>
                <a:ea typeface="Arial" pitchFamily="-106" charset="0"/>
                <a:cs typeface="Arial" pitchFamily="-106" charset="0"/>
              </a:rPr>
              <a:t> </a:t>
            </a:r>
            <a:r>
              <a:rPr lang="fr-FR" sz="2100" dirty="0">
                <a:latin typeface="Arial" pitchFamily="-106" charset="0"/>
                <a:ea typeface="Arial" pitchFamily="-106" charset="0"/>
                <a:cs typeface="Arial" pitchFamily="-106" charset="0"/>
              </a:rPr>
              <a:t>(dans sa globalité) et non pas au seul niveau de l’acteur de première ligne</a:t>
            </a:r>
          </a:p>
          <a:p>
            <a:pPr lvl="1">
              <a:lnSpc>
                <a:spcPct val="80000"/>
              </a:lnSpc>
              <a:buFontTx/>
              <a:buNone/>
            </a:pPr>
            <a:endParaRPr lang="fr-FR" sz="2400" dirty="0">
              <a:latin typeface="Arial" pitchFamily="-106" charset="0"/>
              <a:ea typeface="Arial" pitchFamily="-106" charset="0"/>
              <a:cs typeface="Arial" pitchFamily="-106" charset="0"/>
            </a:endParaRPr>
          </a:p>
        </p:txBody>
      </p:sp>
      <p:sp>
        <p:nvSpPr>
          <p:cNvPr id="4" name="ZoneTexte 3"/>
          <p:cNvSpPr txBox="1"/>
          <p:nvPr/>
        </p:nvSpPr>
        <p:spPr>
          <a:xfrm>
            <a:off x="0" y="11668"/>
            <a:ext cx="1776833" cy="369332"/>
          </a:xfrm>
          <a:prstGeom prst="rect">
            <a:avLst/>
          </a:prstGeom>
          <a:noFill/>
        </p:spPr>
        <p:txBody>
          <a:bodyPr wrap="none" rtlCol="0">
            <a:spAutoFit/>
          </a:bodyPr>
          <a:lstStyle/>
          <a:p>
            <a:r>
              <a:rPr lang="fr-FR" b="1" dirty="0" smtClean="0">
                <a:solidFill>
                  <a:schemeClr val="bg1"/>
                </a:solidFill>
              </a:rPr>
              <a:t>L’amélioration</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AutoShape 2"/>
          <p:cNvSpPr>
            <a:spLocks noChangeArrowheads="1"/>
          </p:cNvSpPr>
          <p:nvPr/>
        </p:nvSpPr>
        <p:spPr bwMode="auto">
          <a:xfrm>
            <a:off x="1258888" y="1700213"/>
            <a:ext cx="6742112" cy="4200525"/>
          </a:xfrm>
          <a:prstGeom prst="triangle">
            <a:avLst>
              <a:gd name="adj" fmla="val 50000"/>
            </a:avLst>
          </a:prstGeom>
          <a:solidFill>
            <a:srgbClr val="FFCC66"/>
          </a:solidFill>
          <a:ln w="12700">
            <a:solidFill>
              <a:schemeClr val="tx1"/>
            </a:solidFill>
            <a:miter lim="800000"/>
            <a:headEnd type="none" w="sm" len="sm"/>
            <a:tailEnd type="none" w="sm" len="sm"/>
          </a:ln>
          <a:effectLst/>
        </p:spPr>
        <p:txBody>
          <a:bodyPr wrap="none" anchor="ctr">
            <a:prstTxWarp prst="textNoShape">
              <a:avLst/>
            </a:prstTxWarp>
          </a:bodyPr>
          <a:lstStyle/>
          <a:p>
            <a:endParaRPr lang="fr-FR"/>
          </a:p>
        </p:txBody>
      </p:sp>
      <p:sp>
        <p:nvSpPr>
          <p:cNvPr id="72707" name="Line 3"/>
          <p:cNvSpPr>
            <a:spLocks noChangeShapeType="1"/>
          </p:cNvSpPr>
          <p:nvPr/>
        </p:nvSpPr>
        <p:spPr bwMode="auto">
          <a:xfrm>
            <a:off x="2039938" y="4941888"/>
            <a:ext cx="5181600" cy="0"/>
          </a:xfrm>
          <a:prstGeom prst="line">
            <a:avLst/>
          </a:prstGeom>
          <a:noFill/>
          <a:ln w="12700">
            <a:solidFill>
              <a:schemeClr val="tx1"/>
            </a:solidFill>
            <a:round/>
            <a:headEnd type="none" w="sm" len="sm"/>
            <a:tailEnd type="none" w="sm" len="sm"/>
          </a:ln>
          <a:effectLst/>
        </p:spPr>
        <p:txBody>
          <a:bodyPr>
            <a:prstTxWarp prst="textNoShape">
              <a:avLst/>
            </a:prstTxWarp>
          </a:bodyPr>
          <a:lstStyle/>
          <a:p>
            <a:endParaRPr lang="fr-FR"/>
          </a:p>
        </p:txBody>
      </p:sp>
      <p:sp>
        <p:nvSpPr>
          <p:cNvPr id="72708" name="Line 4"/>
          <p:cNvSpPr>
            <a:spLocks noChangeShapeType="1"/>
          </p:cNvSpPr>
          <p:nvPr/>
        </p:nvSpPr>
        <p:spPr bwMode="auto">
          <a:xfrm>
            <a:off x="2792413" y="4005263"/>
            <a:ext cx="3673475" cy="0"/>
          </a:xfrm>
          <a:prstGeom prst="line">
            <a:avLst/>
          </a:prstGeom>
          <a:noFill/>
          <a:ln w="12700">
            <a:solidFill>
              <a:schemeClr val="tx1"/>
            </a:solidFill>
            <a:round/>
            <a:headEnd type="none" w="sm" len="sm"/>
            <a:tailEnd type="none" w="sm" len="sm"/>
          </a:ln>
          <a:effectLst/>
        </p:spPr>
        <p:txBody>
          <a:bodyPr>
            <a:prstTxWarp prst="textNoShape">
              <a:avLst/>
            </a:prstTxWarp>
          </a:bodyPr>
          <a:lstStyle/>
          <a:p>
            <a:endParaRPr lang="fr-FR"/>
          </a:p>
        </p:txBody>
      </p:sp>
      <p:sp>
        <p:nvSpPr>
          <p:cNvPr id="72709" name="Line 5"/>
          <p:cNvSpPr>
            <a:spLocks noChangeShapeType="1"/>
          </p:cNvSpPr>
          <p:nvPr/>
        </p:nvSpPr>
        <p:spPr bwMode="auto">
          <a:xfrm>
            <a:off x="3478213" y="3141663"/>
            <a:ext cx="2303462" cy="0"/>
          </a:xfrm>
          <a:prstGeom prst="line">
            <a:avLst/>
          </a:prstGeom>
          <a:noFill/>
          <a:ln w="12700">
            <a:solidFill>
              <a:schemeClr val="tx1"/>
            </a:solidFill>
            <a:round/>
            <a:headEnd type="none" w="sm" len="sm"/>
            <a:tailEnd type="none" w="sm" len="sm"/>
          </a:ln>
          <a:effectLst/>
        </p:spPr>
        <p:txBody>
          <a:bodyPr>
            <a:prstTxWarp prst="textNoShape">
              <a:avLst/>
            </a:prstTxWarp>
          </a:bodyPr>
          <a:lstStyle/>
          <a:p>
            <a:endParaRPr lang="fr-FR"/>
          </a:p>
        </p:txBody>
      </p:sp>
      <p:sp>
        <p:nvSpPr>
          <p:cNvPr id="72710" name="Text Box 6"/>
          <p:cNvSpPr txBox="1">
            <a:spLocks noChangeArrowheads="1"/>
          </p:cNvSpPr>
          <p:nvPr/>
        </p:nvSpPr>
        <p:spPr bwMode="auto">
          <a:xfrm>
            <a:off x="3568700" y="2295525"/>
            <a:ext cx="2122488" cy="701675"/>
          </a:xfrm>
          <a:prstGeom prst="rect">
            <a:avLst/>
          </a:prstGeom>
          <a:noFill/>
          <a:ln w="12700">
            <a:noFill/>
            <a:miter lim="800000"/>
            <a:headEnd type="none" w="sm" len="sm"/>
            <a:tailEnd type="none" w="sm" len="sm"/>
          </a:ln>
          <a:effectLst/>
        </p:spPr>
        <p:txBody>
          <a:bodyPr>
            <a:prstTxWarp prst="textNoShape">
              <a:avLst/>
            </a:prstTxWarp>
            <a:spAutoFit/>
          </a:bodyPr>
          <a:lstStyle/>
          <a:p>
            <a:pPr algn="ctr"/>
            <a:r>
              <a:rPr lang="fr-FR" sz="2000" b="1">
                <a:latin typeface="Arial" pitchFamily="-106" charset="0"/>
                <a:ea typeface="Arial" pitchFamily="-106" charset="0"/>
                <a:cs typeface="Arial" pitchFamily="-106" charset="0"/>
              </a:rPr>
              <a:t>Enquête accidents</a:t>
            </a:r>
          </a:p>
        </p:txBody>
      </p:sp>
      <p:sp>
        <p:nvSpPr>
          <p:cNvPr id="72711" name="Text Box 7"/>
          <p:cNvSpPr txBox="1">
            <a:spLocks noChangeArrowheads="1"/>
          </p:cNvSpPr>
          <p:nvPr/>
        </p:nvSpPr>
        <p:spPr bwMode="auto">
          <a:xfrm>
            <a:off x="3081338" y="3284538"/>
            <a:ext cx="3097212" cy="701675"/>
          </a:xfrm>
          <a:prstGeom prst="rect">
            <a:avLst/>
          </a:prstGeom>
          <a:noFill/>
          <a:ln w="12700">
            <a:noFill/>
            <a:miter lim="800000"/>
            <a:headEnd type="none" w="sm" len="sm"/>
            <a:tailEnd type="none" w="sm" len="sm"/>
          </a:ln>
          <a:effectLst/>
        </p:spPr>
        <p:txBody>
          <a:bodyPr>
            <a:prstTxWarp prst="textNoShape">
              <a:avLst/>
            </a:prstTxWarp>
            <a:spAutoFit/>
          </a:bodyPr>
          <a:lstStyle/>
          <a:p>
            <a:pPr algn="ctr"/>
            <a:r>
              <a:rPr lang="fr-FR" sz="2000" b="1">
                <a:latin typeface="Arial" pitchFamily="-106" charset="0"/>
                <a:ea typeface="Arial" pitchFamily="-106" charset="0"/>
                <a:cs typeface="Arial" pitchFamily="-106" charset="0"/>
              </a:rPr>
              <a:t>Enquête incidents (incident grave)</a:t>
            </a:r>
          </a:p>
        </p:txBody>
      </p:sp>
      <p:sp>
        <p:nvSpPr>
          <p:cNvPr id="72712" name="Text Box 8"/>
          <p:cNvSpPr txBox="1">
            <a:spLocks noChangeArrowheads="1"/>
          </p:cNvSpPr>
          <p:nvPr/>
        </p:nvSpPr>
        <p:spPr bwMode="auto">
          <a:xfrm>
            <a:off x="2555875" y="4149725"/>
            <a:ext cx="4456113" cy="701675"/>
          </a:xfrm>
          <a:prstGeom prst="rect">
            <a:avLst/>
          </a:prstGeom>
          <a:noFill/>
          <a:ln w="12700">
            <a:noFill/>
            <a:miter lim="800000"/>
            <a:headEnd type="none" w="sm" len="sm"/>
            <a:tailEnd type="none" w="sm" len="sm"/>
          </a:ln>
          <a:effectLst/>
        </p:spPr>
        <p:txBody>
          <a:bodyPr>
            <a:prstTxWarp prst="textNoShape">
              <a:avLst/>
            </a:prstTxWarp>
            <a:spAutoFit/>
          </a:bodyPr>
          <a:lstStyle/>
          <a:p>
            <a:r>
              <a:rPr lang="fr-FR" sz="2000" b="1">
                <a:latin typeface="Arial" pitchFamily="-106" charset="0"/>
                <a:ea typeface="Arial" pitchFamily="-106" charset="0"/>
                <a:cs typeface="Arial" pitchFamily="-106" charset="0"/>
              </a:rPr>
              <a:t>Analyse des vols, CR obligatoires, CR volontaires, Carnet de route…</a:t>
            </a:r>
          </a:p>
        </p:txBody>
      </p:sp>
      <p:sp>
        <p:nvSpPr>
          <p:cNvPr id="72713" name="Text Box 9"/>
          <p:cNvSpPr txBox="1">
            <a:spLocks noChangeArrowheads="1"/>
          </p:cNvSpPr>
          <p:nvPr/>
        </p:nvSpPr>
        <p:spPr bwMode="auto">
          <a:xfrm>
            <a:off x="1901825" y="5300663"/>
            <a:ext cx="5456238" cy="396875"/>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fr-FR" sz="2000" b="1">
                <a:latin typeface="Arial" pitchFamily="-106" charset="0"/>
                <a:ea typeface="Arial" pitchFamily="-106" charset="0"/>
                <a:cs typeface="Arial" pitchFamily="-106" charset="0"/>
              </a:rPr>
              <a:t>Constructeurs, règlements, règles de l’art…</a:t>
            </a:r>
          </a:p>
        </p:txBody>
      </p:sp>
      <p:sp>
        <p:nvSpPr>
          <p:cNvPr id="72714" name="Text Box 10"/>
          <p:cNvSpPr txBox="1">
            <a:spLocks noChangeArrowheads="1"/>
          </p:cNvSpPr>
          <p:nvPr/>
        </p:nvSpPr>
        <p:spPr bwMode="auto">
          <a:xfrm>
            <a:off x="2667000" y="534988"/>
            <a:ext cx="184150" cy="579437"/>
          </a:xfrm>
          <a:prstGeom prst="rect">
            <a:avLst/>
          </a:prstGeom>
          <a:noFill/>
          <a:ln w="12700">
            <a:noFill/>
            <a:miter lim="800000"/>
            <a:headEnd type="none" w="sm" len="sm"/>
            <a:tailEnd type="none" w="sm" len="sm"/>
          </a:ln>
          <a:effectLst/>
        </p:spPr>
        <p:txBody>
          <a:bodyPr wrap="none">
            <a:prstTxWarp prst="textNoShape">
              <a:avLst/>
            </a:prstTxWarp>
            <a:spAutoFit/>
          </a:bodyPr>
          <a:lstStyle/>
          <a:p>
            <a:endParaRPr lang="fr-FR" sz="3200" b="1">
              <a:solidFill>
                <a:schemeClr val="bg2"/>
              </a:solidFill>
              <a:effectLst>
                <a:outerShdw blurRad="38100" dist="38100" dir="2700000" algn="tl">
                  <a:srgbClr val="DDDDDD"/>
                </a:outerShdw>
              </a:effectLst>
              <a:latin typeface="Arial" pitchFamily="-106" charset="0"/>
            </a:endParaRPr>
          </a:p>
        </p:txBody>
      </p:sp>
      <p:sp>
        <p:nvSpPr>
          <p:cNvPr id="72715" name="Rectangle 11"/>
          <p:cNvSpPr>
            <a:spLocks noGrp="1" noChangeArrowheads="1"/>
          </p:cNvSpPr>
          <p:nvPr>
            <p:ph type="title"/>
          </p:nvPr>
        </p:nvSpPr>
        <p:spPr/>
        <p:txBody>
          <a:bodyPr>
            <a:normAutofit/>
          </a:bodyPr>
          <a:lstStyle/>
          <a:p>
            <a:r>
              <a:rPr lang="fr-FR" dirty="0">
                <a:effectLst>
                  <a:outerShdw blurRad="38100" dist="38100" dir="2700000" algn="tl">
                    <a:srgbClr val="DDDDDD"/>
                  </a:outerShdw>
                </a:effectLst>
                <a:ea typeface="Arial" pitchFamily="-106" charset="0"/>
                <a:cs typeface="Arial" pitchFamily="-106" charset="0"/>
              </a:rPr>
              <a:t>La pyramide de sécurité</a:t>
            </a:r>
          </a:p>
        </p:txBody>
      </p:sp>
      <p:sp>
        <p:nvSpPr>
          <p:cNvPr id="12" name="ZoneTexte 11"/>
          <p:cNvSpPr txBox="1"/>
          <p:nvPr/>
        </p:nvSpPr>
        <p:spPr>
          <a:xfrm>
            <a:off x="0" y="11668"/>
            <a:ext cx="1776833" cy="369332"/>
          </a:xfrm>
          <a:prstGeom prst="rect">
            <a:avLst/>
          </a:prstGeom>
          <a:noFill/>
        </p:spPr>
        <p:txBody>
          <a:bodyPr wrap="none" rtlCol="0">
            <a:spAutoFit/>
          </a:bodyPr>
          <a:lstStyle/>
          <a:p>
            <a:r>
              <a:rPr lang="fr-FR" b="1" dirty="0" smtClean="0">
                <a:solidFill>
                  <a:schemeClr val="bg1"/>
                </a:solidFill>
              </a:rPr>
              <a:t>L’amélioration</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normAutofit/>
          </a:bodyPr>
          <a:lstStyle/>
          <a:p>
            <a:r>
              <a:rPr lang="fr-FR" dirty="0">
                <a:effectLst>
                  <a:outerShdw blurRad="38100" dist="38100" dir="2700000" algn="tl">
                    <a:srgbClr val="DDDDDD"/>
                  </a:outerShdw>
                </a:effectLst>
                <a:ea typeface="Arial" pitchFamily="-106" charset="0"/>
                <a:cs typeface="Arial" pitchFamily="-106" charset="0"/>
              </a:rPr>
              <a:t>Comment s'améliorer  ?</a:t>
            </a:r>
          </a:p>
        </p:txBody>
      </p:sp>
      <p:sp>
        <p:nvSpPr>
          <p:cNvPr id="152579" name="Rectangle 3"/>
          <p:cNvSpPr>
            <a:spLocks noGrp="1" noChangeArrowheads="1"/>
          </p:cNvSpPr>
          <p:nvPr>
            <p:ph idx="1"/>
          </p:nvPr>
        </p:nvSpPr>
        <p:spPr>
          <a:xfrm>
            <a:off x="323850" y="4235450"/>
            <a:ext cx="8362950" cy="2502550"/>
          </a:xfrm>
        </p:spPr>
        <p:txBody>
          <a:bodyPr/>
          <a:lstStyle/>
          <a:p>
            <a:pPr>
              <a:lnSpc>
                <a:spcPct val="80000"/>
              </a:lnSpc>
            </a:pPr>
            <a:r>
              <a:rPr lang="fr-FR" b="1" dirty="0">
                <a:latin typeface="Arial" pitchFamily="-106" charset="0"/>
                <a:ea typeface="Arial" pitchFamily="-106" charset="0"/>
                <a:cs typeface="Arial" pitchFamily="-106" charset="0"/>
              </a:rPr>
              <a:t>Tirer les leçons de nos erreurs et les faire connaître au plus grand nombre</a:t>
            </a:r>
          </a:p>
          <a:p>
            <a:pPr>
              <a:lnSpc>
                <a:spcPct val="80000"/>
              </a:lnSpc>
              <a:buFontTx/>
              <a:buNone/>
            </a:pPr>
            <a:r>
              <a:rPr lang="fr-BE" altLang="zh-CN" sz="2800" dirty="0">
                <a:solidFill>
                  <a:srgbClr val="0000FF"/>
                </a:solidFill>
                <a:latin typeface="Arial" pitchFamily="-106" charset="0"/>
                <a:ea typeface="宋体" pitchFamily="-106" charset="-122"/>
                <a:cs typeface="Arial" pitchFamily="-106" charset="0"/>
              </a:rPr>
              <a:t>	(on ne vit pas assez longtemps pour commettre toutes les erreurs des autres !)</a:t>
            </a:r>
            <a:endParaRPr lang="it-IT" altLang="zh-CN" sz="2800" dirty="0">
              <a:latin typeface="Arial" pitchFamily="-106" charset="0"/>
              <a:ea typeface="宋体" pitchFamily="-106" charset="-122"/>
              <a:cs typeface="Arial" pitchFamily="-106" charset="0"/>
            </a:endParaRPr>
          </a:p>
          <a:p>
            <a:pPr>
              <a:lnSpc>
                <a:spcPct val="80000"/>
              </a:lnSpc>
            </a:pPr>
            <a:r>
              <a:rPr lang="fr-FR" b="1" dirty="0">
                <a:latin typeface="Arial" pitchFamily="-106" charset="0"/>
                <a:ea typeface="Arial" pitchFamily="-106" charset="0"/>
                <a:cs typeface="Arial" pitchFamily="-106" charset="0"/>
              </a:rPr>
              <a:t>Travailler sur les </a:t>
            </a:r>
            <a:r>
              <a:rPr lang="fr-FR" b="1" dirty="0">
                <a:solidFill>
                  <a:srgbClr val="33CC33"/>
                </a:solidFill>
                <a:effectLst>
                  <a:outerShdw blurRad="38100" dist="38100" dir="2700000" algn="tl">
                    <a:srgbClr val="DDDDDD"/>
                  </a:outerShdw>
                </a:effectLst>
                <a:latin typeface="Arial" pitchFamily="-106" charset="0"/>
                <a:ea typeface="Arial" pitchFamily="-106" charset="0"/>
                <a:cs typeface="Arial" pitchFamily="-106" charset="0"/>
              </a:rPr>
              <a:t>FACTEURS </a:t>
            </a:r>
            <a:r>
              <a:rPr lang="fr-FR" b="1" dirty="0" smtClean="0">
                <a:solidFill>
                  <a:srgbClr val="33CC33"/>
                </a:solidFill>
                <a:effectLst>
                  <a:outerShdw blurRad="38100" dist="38100" dir="2700000" algn="tl">
                    <a:srgbClr val="DDDDDD"/>
                  </a:outerShdw>
                </a:effectLst>
                <a:latin typeface="Arial" pitchFamily="-106" charset="0"/>
                <a:ea typeface="Arial" pitchFamily="-106" charset="0"/>
                <a:cs typeface="Arial" pitchFamily="-106" charset="0"/>
              </a:rPr>
              <a:t>HUMAINS</a:t>
            </a:r>
          </a:p>
          <a:p>
            <a:pPr>
              <a:lnSpc>
                <a:spcPct val="80000"/>
              </a:lnSpc>
            </a:pPr>
            <a:r>
              <a:rPr lang="fr-FR" b="1" dirty="0" smtClean="0">
                <a:effectLst>
                  <a:outerShdw blurRad="38100" dist="38100" dir="2700000" algn="tl">
                    <a:srgbClr val="DDDDDD"/>
                  </a:outerShdw>
                </a:effectLst>
                <a:latin typeface="Arial" pitchFamily="-106" charset="0"/>
                <a:ea typeface="Arial" pitchFamily="-106" charset="0"/>
                <a:cs typeface="Arial" pitchFamily="-106" charset="0"/>
              </a:rPr>
              <a:t>Travailler sur </a:t>
            </a:r>
            <a:r>
              <a:rPr lang="fr-FR" sz="2800" b="1" dirty="0" smtClean="0">
                <a:solidFill>
                  <a:srgbClr val="33CC33"/>
                </a:solidFill>
                <a:effectLst>
                  <a:outerShdw blurRad="38100" dist="38100" dir="2700000" algn="tl">
                    <a:srgbClr val="DDDDDD"/>
                  </a:outerShdw>
                </a:effectLst>
                <a:latin typeface="Arial" pitchFamily="-106" charset="0"/>
                <a:ea typeface="Arial" pitchFamily="-106" charset="0"/>
                <a:cs typeface="Arial" pitchFamily="-106" charset="0"/>
              </a:rPr>
              <a:t>soi-même</a:t>
            </a:r>
            <a:endParaRPr lang="fr-FR" sz="2800" b="1" dirty="0">
              <a:latin typeface="Arial" pitchFamily="-106" charset="0"/>
              <a:ea typeface="Arial" pitchFamily="-106" charset="0"/>
              <a:cs typeface="Arial" pitchFamily="-106" charset="0"/>
            </a:endParaRPr>
          </a:p>
        </p:txBody>
      </p:sp>
      <p:sp>
        <p:nvSpPr>
          <p:cNvPr id="152580" name="Freeform 4"/>
          <p:cNvSpPr>
            <a:spLocks/>
          </p:cNvSpPr>
          <p:nvPr/>
        </p:nvSpPr>
        <p:spPr bwMode="auto">
          <a:xfrm>
            <a:off x="4068763" y="2208213"/>
            <a:ext cx="1495425" cy="1136650"/>
          </a:xfrm>
          <a:custGeom>
            <a:avLst/>
            <a:gdLst/>
            <a:ahLst/>
            <a:cxnLst>
              <a:cxn ang="0">
                <a:pos x="567" y="224"/>
              </a:cxn>
              <a:cxn ang="0">
                <a:pos x="439" y="89"/>
              </a:cxn>
              <a:cxn ang="0">
                <a:pos x="384" y="244"/>
              </a:cxn>
              <a:cxn ang="0">
                <a:pos x="19" y="89"/>
              </a:cxn>
              <a:cxn ang="0">
                <a:pos x="243" y="294"/>
              </a:cxn>
              <a:cxn ang="0">
                <a:pos x="0" y="333"/>
              </a:cxn>
              <a:cxn ang="0">
                <a:pos x="196" y="455"/>
              </a:cxn>
              <a:cxn ang="0">
                <a:pos x="7" y="564"/>
              </a:cxn>
              <a:cxn ang="0">
                <a:pos x="297" y="539"/>
              </a:cxn>
              <a:cxn ang="0">
                <a:pos x="250" y="681"/>
              </a:cxn>
              <a:cxn ang="0">
                <a:pos x="405" y="604"/>
              </a:cxn>
              <a:cxn ang="0">
                <a:pos x="445" y="835"/>
              </a:cxn>
              <a:cxn ang="0">
                <a:pos x="552" y="577"/>
              </a:cxn>
              <a:cxn ang="0">
                <a:pos x="695" y="763"/>
              </a:cxn>
              <a:cxn ang="0">
                <a:pos x="736" y="559"/>
              </a:cxn>
              <a:cxn ang="0">
                <a:pos x="953" y="700"/>
              </a:cxn>
              <a:cxn ang="0">
                <a:pos x="884" y="500"/>
              </a:cxn>
              <a:cxn ang="0">
                <a:pos x="1134" y="514"/>
              </a:cxn>
              <a:cxn ang="0">
                <a:pos x="925" y="405"/>
              </a:cxn>
              <a:cxn ang="0">
                <a:pos x="1108" y="315"/>
              </a:cxn>
              <a:cxn ang="0">
                <a:pos x="876" y="283"/>
              </a:cxn>
              <a:cxn ang="0">
                <a:pos x="965" y="172"/>
              </a:cxn>
              <a:cxn ang="0">
                <a:pos x="744" y="206"/>
              </a:cxn>
              <a:cxn ang="0">
                <a:pos x="763" y="0"/>
              </a:cxn>
              <a:cxn ang="0">
                <a:pos x="567" y="224"/>
              </a:cxn>
            </a:cxnLst>
            <a:rect l="0" t="0" r="r" b="b"/>
            <a:pathLst>
              <a:path w="1135" h="836">
                <a:moveTo>
                  <a:pt x="567" y="224"/>
                </a:moveTo>
                <a:lnTo>
                  <a:pt x="439" y="89"/>
                </a:lnTo>
                <a:lnTo>
                  <a:pt x="384" y="244"/>
                </a:lnTo>
                <a:lnTo>
                  <a:pt x="19" y="89"/>
                </a:lnTo>
                <a:lnTo>
                  <a:pt x="243" y="294"/>
                </a:lnTo>
                <a:lnTo>
                  <a:pt x="0" y="333"/>
                </a:lnTo>
                <a:lnTo>
                  <a:pt x="196" y="455"/>
                </a:lnTo>
                <a:lnTo>
                  <a:pt x="7" y="564"/>
                </a:lnTo>
                <a:lnTo>
                  <a:pt x="297" y="539"/>
                </a:lnTo>
                <a:lnTo>
                  <a:pt x="250" y="681"/>
                </a:lnTo>
                <a:lnTo>
                  <a:pt x="405" y="604"/>
                </a:lnTo>
                <a:lnTo>
                  <a:pt x="445" y="835"/>
                </a:lnTo>
                <a:lnTo>
                  <a:pt x="552" y="577"/>
                </a:lnTo>
                <a:lnTo>
                  <a:pt x="695" y="763"/>
                </a:lnTo>
                <a:lnTo>
                  <a:pt x="736" y="559"/>
                </a:lnTo>
                <a:lnTo>
                  <a:pt x="953" y="700"/>
                </a:lnTo>
                <a:lnTo>
                  <a:pt x="884" y="500"/>
                </a:lnTo>
                <a:lnTo>
                  <a:pt x="1134" y="514"/>
                </a:lnTo>
                <a:lnTo>
                  <a:pt x="925" y="405"/>
                </a:lnTo>
                <a:lnTo>
                  <a:pt x="1108" y="315"/>
                </a:lnTo>
                <a:lnTo>
                  <a:pt x="876" y="283"/>
                </a:lnTo>
                <a:lnTo>
                  <a:pt x="965" y="172"/>
                </a:lnTo>
                <a:lnTo>
                  <a:pt x="744" y="206"/>
                </a:lnTo>
                <a:lnTo>
                  <a:pt x="763" y="0"/>
                </a:lnTo>
                <a:lnTo>
                  <a:pt x="567" y="224"/>
                </a:lnTo>
              </a:path>
            </a:pathLst>
          </a:custGeom>
          <a:solidFill>
            <a:srgbClr val="FFFF00"/>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grpSp>
        <p:nvGrpSpPr>
          <p:cNvPr id="2" name="Group 5"/>
          <p:cNvGrpSpPr>
            <a:grpSpLocks/>
          </p:cNvGrpSpPr>
          <p:nvPr/>
        </p:nvGrpSpPr>
        <p:grpSpPr bwMode="auto">
          <a:xfrm>
            <a:off x="5724525" y="1766888"/>
            <a:ext cx="3203575" cy="1387475"/>
            <a:chOff x="3606" y="2401"/>
            <a:chExt cx="2018" cy="874"/>
          </a:xfrm>
        </p:grpSpPr>
        <p:sp>
          <p:nvSpPr>
            <p:cNvPr id="152582" name="Rectangle 6"/>
            <p:cNvSpPr>
              <a:spLocks noChangeArrowheads="1"/>
            </p:cNvSpPr>
            <p:nvPr/>
          </p:nvSpPr>
          <p:spPr bwMode="auto">
            <a:xfrm>
              <a:off x="3606" y="2635"/>
              <a:ext cx="2018" cy="640"/>
            </a:xfrm>
            <a:prstGeom prst="rect">
              <a:avLst/>
            </a:prstGeom>
            <a:noFill/>
            <a:ln w="12700">
              <a:solidFill>
                <a:schemeClr val="tx1"/>
              </a:solidFill>
              <a:miter lim="800000"/>
              <a:headEnd/>
              <a:tailEnd/>
            </a:ln>
            <a:effectLst/>
          </p:spPr>
          <p:txBody>
            <a:bodyPr lIns="90488" tIns="44450" rIns="90488" bIns="44450" anchor="ctr">
              <a:prstTxWarp prst="textNoShape">
                <a:avLst/>
              </a:prstTxWarp>
              <a:spAutoFit/>
            </a:bodyPr>
            <a:lstStyle/>
            <a:p>
              <a:pPr algn="ctr" eaLnBrk="0" hangingPunct="0"/>
              <a:r>
                <a:rPr lang="en-US" sz="2000" b="1">
                  <a:latin typeface="Arial" pitchFamily="-106" charset="0"/>
                </a:rPr>
                <a:t>Déclaration volontaire,</a:t>
              </a:r>
            </a:p>
            <a:p>
              <a:pPr algn="ctr" eaLnBrk="0" hangingPunct="0"/>
              <a:r>
                <a:rPr lang="en-US" sz="2000" b="1">
                  <a:latin typeface="Arial" pitchFamily="-106" charset="0"/>
                </a:rPr>
                <a:t>incident,</a:t>
              </a:r>
            </a:p>
            <a:p>
              <a:pPr algn="ctr" eaLnBrk="0" hangingPunct="0"/>
              <a:r>
                <a:rPr lang="en-US" sz="2000" b="1">
                  <a:latin typeface="Arial" pitchFamily="-106" charset="0"/>
                </a:rPr>
                <a:t> accident.</a:t>
              </a:r>
            </a:p>
          </p:txBody>
        </p:sp>
        <p:cxnSp>
          <p:nvCxnSpPr>
            <p:cNvPr id="152583" name="AutoShape 7"/>
            <p:cNvCxnSpPr>
              <a:cxnSpLocks noChangeShapeType="1"/>
              <a:stCxn id="152616" idx="2"/>
              <a:endCxn id="152582" idx="0"/>
            </p:cNvCxnSpPr>
            <p:nvPr/>
          </p:nvCxnSpPr>
          <p:spPr bwMode="auto">
            <a:xfrm flipH="1">
              <a:off x="4615" y="2401"/>
              <a:ext cx="1" cy="234"/>
            </a:xfrm>
            <a:prstGeom prst="straightConnector1">
              <a:avLst/>
            </a:prstGeom>
            <a:noFill/>
            <a:ln w="76200">
              <a:solidFill>
                <a:schemeClr val="tx1"/>
              </a:solidFill>
              <a:round/>
              <a:headEnd/>
              <a:tailEnd type="triangle" w="med" len="med"/>
            </a:ln>
            <a:effectLst/>
          </p:spPr>
        </p:cxnSp>
      </p:grpSp>
      <p:grpSp>
        <p:nvGrpSpPr>
          <p:cNvPr id="3" name="Group 8"/>
          <p:cNvGrpSpPr>
            <a:grpSpLocks/>
          </p:cNvGrpSpPr>
          <p:nvPr/>
        </p:nvGrpSpPr>
        <p:grpSpPr bwMode="auto">
          <a:xfrm>
            <a:off x="4137025" y="1384300"/>
            <a:ext cx="1054100" cy="1647825"/>
            <a:chOff x="2606" y="2160"/>
            <a:chExt cx="664" cy="1038"/>
          </a:xfrm>
        </p:grpSpPr>
        <p:grpSp>
          <p:nvGrpSpPr>
            <p:cNvPr id="4" name="Group 9"/>
            <p:cNvGrpSpPr>
              <a:grpSpLocks/>
            </p:cNvGrpSpPr>
            <p:nvPr/>
          </p:nvGrpSpPr>
          <p:grpSpPr bwMode="auto">
            <a:xfrm>
              <a:off x="2606" y="2587"/>
              <a:ext cx="664" cy="611"/>
              <a:chOff x="5097" y="3018"/>
              <a:chExt cx="800" cy="713"/>
            </a:xfrm>
          </p:grpSpPr>
          <p:sp>
            <p:nvSpPr>
              <p:cNvPr id="152586" name="Freeform 10"/>
              <p:cNvSpPr>
                <a:spLocks/>
              </p:cNvSpPr>
              <p:nvPr/>
            </p:nvSpPr>
            <p:spPr bwMode="auto">
              <a:xfrm>
                <a:off x="5106" y="3022"/>
                <a:ext cx="781" cy="704"/>
              </a:xfrm>
              <a:custGeom>
                <a:avLst/>
                <a:gdLst/>
                <a:ahLst/>
                <a:cxnLst>
                  <a:cxn ang="0">
                    <a:pos x="524" y="164"/>
                  </a:cxn>
                  <a:cxn ang="0">
                    <a:pos x="481" y="155"/>
                  </a:cxn>
                  <a:cxn ang="0">
                    <a:pos x="512" y="323"/>
                  </a:cxn>
                  <a:cxn ang="0">
                    <a:pos x="564" y="327"/>
                  </a:cxn>
                  <a:cxn ang="0">
                    <a:pos x="556" y="459"/>
                  </a:cxn>
                  <a:cxn ang="0">
                    <a:pos x="582" y="489"/>
                  </a:cxn>
                  <a:cxn ang="0">
                    <a:pos x="749" y="432"/>
                  </a:cxn>
                  <a:cxn ang="0">
                    <a:pos x="780" y="518"/>
                  </a:cxn>
                  <a:cxn ang="0">
                    <a:pos x="746" y="611"/>
                  </a:cxn>
                  <a:cxn ang="0">
                    <a:pos x="546" y="648"/>
                  </a:cxn>
                  <a:cxn ang="0">
                    <a:pos x="405" y="703"/>
                  </a:cxn>
                  <a:cxn ang="0">
                    <a:pos x="347" y="613"/>
                  </a:cxn>
                  <a:cxn ang="0">
                    <a:pos x="418" y="627"/>
                  </a:cxn>
                  <a:cxn ang="0">
                    <a:pos x="366" y="559"/>
                  </a:cxn>
                  <a:cxn ang="0">
                    <a:pos x="482" y="558"/>
                  </a:cxn>
                  <a:cxn ang="0">
                    <a:pos x="526" y="487"/>
                  </a:cxn>
                  <a:cxn ang="0">
                    <a:pos x="366" y="559"/>
                  </a:cxn>
                  <a:cxn ang="0">
                    <a:pos x="322" y="635"/>
                  </a:cxn>
                  <a:cxn ang="0">
                    <a:pos x="271" y="648"/>
                  </a:cxn>
                  <a:cxn ang="0">
                    <a:pos x="200" y="652"/>
                  </a:cxn>
                  <a:cxn ang="0">
                    <a:pos x="191" y="618"/>
                  </a:cxn>
                  <a:cxn ang="0">
                    <a:pos x="138" y="581"/>
                  </a:cxn>
                  <a:cxn ang="0">
                    <a:pos x="163" y="514"/>
                  </a:cxn>
                  <a:cxn ang="0">
                    <a:pos x="69" y="501"/>
                  </a:cxn>
                  <a:cxn ang="0">
                    <a:pos x="9" y="468"/>
                  </a:cxn>
                  <a:cxn ang="0">
                    <a:pos x="11" y="423"/>
                  </a:cxn>
                  <a:cxn ang="0">
                    <a:pos x="59" y="376"/>
                  </a:cxn>
                  <a:cxn ang="0">
                    <a:pos x="132" y="404"/>
                  </a:cxn>
                  <a:cxn ang="0">
                    <a:pos x="138" y="447"/>
                  </a:cxn>
                  <a:cxn ang="0">
                    <a:pos x="183" y="491"/>
                  </a:cxn>
                  <a:cxn ang="0">
                    <a:pos x="237" y="321"/>
                  </a:cxn>
                  <a:cxn ang="0">
                    <a:pos x="311" y="210"/>
                  </a:cxn>
                  <a:cxn ang="0">
                    <a:pos x="416" y="92"/>
                  </a:cxn>
                  <a:cxn ang="0">
                    <a:pos x="440" y="64"/>
                  </a:cxn>
                  <a:cxn ang="0">
                    <a:pos x="539" y="11"/>
                  </a:cxn>
                  <a:cxn ang="0">
                    <a:pos x="593" y="52"/>
                  </a:cxn>
                  <a:cxn ang="0">
                    <a:pos x="623" y="103"/>
                  </a:cxn>
                </a:cxnLst>
                <a:rect l="0" t="0" r="r" b="b"/>
                <a:pathLst>
                  <a:path w="781" h="704">
                    <a:moveTo>
                      <a:pt x="623" y="103"/>
                    </a:moveTo>
                    <a:lnTo>
                      <a:pt x="524" y="164"/>
                    </a:lnTo>
                    <a:lnTo>
                      <a:pt x="492" y="161"/>
                    </a:lnTo>
                    <a:lnTo>
                      <a:pt x="481" y="155"/>
                    </a:lnTo>
                    <a:lnTo>
                      <a:pt x="428" y="385"/>
                    </a:lnTo>
                    <a:lnTo>
                      <a:pt x="512" y="323"/>
                    </a:lnTo>
                    <a:lnTo>
                      <a:pt x="541" y="313"/>
                    </a:lnTo>
                    <a:lnTo>
                      <a:pt x="564" y="327"/>
                    </a:lnTo>
                    <a:lnTo>
                      <a:pt x="572" y="357"/>
                    </a:lnTo>
                    <a:lnTo>
                      <a:pt x="556" y="459"/>
                    </a:lnTo>
                    <a:lnTo>
                      <a:pt x="550" y="471"/>
                    </a:lnTo>
                    <a:lnTo>
                      <a:pt x="582" y="489"/>
                    </a:lnTo>
                    <a:lnTo>
                      <a:pt x="706" y="440"/>
                    </a:lnTo>
                    <a:lnTo>
                      <a:pt x="749" y="432"/>
                    </a:lnTo>
                    <a:lnTo>
                      <a:pt x="769" y="448"/>
                    </a:lnTo>
                    <a:lnTo>
                      <a:pt x="780" y="518"/>
                    </a:lnTo>
                    <a:lnTo>
                      <a:pt x="771" y="585"/>
                    </a:lnTo>
                    <a:lnTo>
                      <a:pt x="746" y="611"/>
                    </a:lnTo>
                    <a:lnTo>
                      <a:pt x="702" y="621"/>
                    </a:lnTo>
                    <a:lnTo>
                      <a:pt x="546" y="648"/>
                    </a:lnTo>
                    <a:lnTo>
                      <a:pt x="470" y="672"/>
                    </a:lnTo>
                    <a:lnTo>
                      <a:pt x="405" y="703"/>
                    </a:lnTo>
                    <a:lnTo>
                      <a:pt x="410" y="658"/>
                    </a:lnTo>
                    <a:lnTo>
                      <a:pt x="347" y="613"/>
                    </a:lnTo>
                    <a:lnTo>
                      <a:pt x="359" y="595"/>
                    </a:lnTo>
                    <a:lnTo>
                      <a:pt x="418" y="627"/>
                    </a:lnTo>
                    <a:lnTo>
                      <a:pt x="427" y="601"/>
                    </a:lnTo>
                    <a:lnTo>
                      <a:pt x="366" y="559"/>
                    </a:lnTo>
                    <a:lnTo>
                      <a:pt x="434" y="526"/>
                    </a:lnTo>
                    <a:lnTo>
                      <a:pt x="482" y="558"/>
                    </a:lnTo>
                    <a:lnTo>
                      <a:pt x="559" y="508"/>
                    </a:lnTo>
                    <a:lnTo>
                      <a:pt x="526" y="487"/>
                    </a:lnTo>
                    <a:lnTo>
                      <a:pt x="429" y="521"/>
                    </a:lnTo>
                    <a:lnTo>
                      <a:pt x="366" y="559"/>
                    </a:lnTo>
                    <a:lnTo>
                      <a:pt x="351" y="593"/>
                    </a:lnTo>
                    <a:lnTo>
                      <a:pt x="322" y="635"/>
                    </a:lnTo>
                    <a:lnTo>
                      <a:pt x="299" y="644"/>
                    </a:lnTo>
                    <a:lnTo>
                      <a:pt x="271" y="648"/>
                    </a:lnTo>
                    <a:lnTo>
                      <a:pt x="228" y="641"/>
                    </a:lnTo>
                    <a:lnTo>
                      <a:pt x="200" y="652"/>
                    </a:lnTo>
                    <a:lnTo>
                      <a:pt x="189" y="642"/>
                    </a:lnTo>
                    <a:lnTo>
                      <a:pt x="191" y="618"/>
                    </a:lnTo>
                    <a:lnTo>
                      <a:pt x="150" y="598"/>
                    </a:lnTo>
                    <a:lnTo>
                      <a:pt x="138" y="581"/>
                    </a:lnTo>
                    <a:lnTo>
                      <a:pt x="138" y="559"/>
                    </a:lnTo>
                    <a:lnTo>
                      <a:pt x="163" y="514"/>
                    </a:lnTo>
                    <a:lnTo>
                      <a:pt x="108" y="486"/>
                    </a:lnTo>
                    <a:lnTo>
                      <a:pt x="69" y="501"/>
                    </a:lnTo>
                    <a:lnTo>
                      <a:pt x="32" y="492"/>
                    </a:lnTo>
                    <a:lnTo>
                      <a:pt x="9" y="468"/>
                    </a:lnTo>
                    <a:lnTo>
                      <a:pt x="0" y="443"/>
                    </a:lnTo>
                    <a:lnTo>
                      <a:pt x="11" y="423"/>
                    </a:lnTo>
                    <a:lnTo>
                      <a:pt x="26" y="392"/>
                    </a:lnTo>
                    <a:lnTo>
                      <a:pt x="59" y="376"/>
                    </a:lnTo>
                    <a:lnTo>
                      <a:pt x="107" y="384"/>
                    </a:lnTo>
                    <a:lnTo>
                      <a:pt x="132" y="404"/>
                    </a:lnTo>
                    <a:lnTo>
                      <a:pt x="142" y="424"/>
                    </a:lnTo>
                    <a:lnTo>
                      <a:pt x="138" y="447"/>
                    </a:lnTo>
                    <a:lnTo>
                      <a:pt x="132" y="454"/>
                    </a:lnTo>
                    <a:lnTo>
                      <a:pt x="183" y="491"/>
                    </a:lnTo>
                    <a:lnTo>
                      <a:pt x="210" y="405"/>
                    </a:lnTo>
                    <a:lnTo>
                      <a:pt x="237" y="321"/>
                    </a:lnTo>
                    <a:lnTo>
                      <a:pt x="272" y="260"/>
                    </a:lnTo>
                    <a:lnTo>
                      <a:pt x="311" y="210"/>
                    </a:lnTo>
                    <a:lnTo>
                      <a:pt x="330" y="198"/>
                    </a:lnTo>
                    <a:lnTo>
                      <a:pt x="416" y="92"/>
                    </a:lnTo>
                    <a:lnTo>
                      <a:pt x="412" y="52"/>
                    </a:lnTo>
                    <a:lnTo>
                      <a:pt x="440" y="64"/>
                    </a:lnTo>
                    <a:lnTo>
                      <a:pt x="517" y="0"/>
                    </a:lnTo>
                    <a:lnTo>
                      <a:pt x="539" y="11"/>
                    </a:lnTo>
                    <a:lnTo>
                      <a:pt x="540" y="45"/>
                    </a:lnTo>
                    <a:lnTo>
                      <a:pt x="593" y="52"/>
                    </a:lnTo>
                    <a:lnTo>
                      <a:pt x="625" y="83"/>
                    </a:lnTo>
                    <a:lnTo>
                      <a:pt x="623" y="103"/>
                    </a:lnTo>
                  </a:path>
                </a:pathLst>
              </a:custGeom>
              <a:solidFill>
                <a:srgbClr val="FF5328"/>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sp>
            <p:nvSpPr>
              <p:cNvPr id="152587" name="Freeform 11"/>
              <p:cNvSpPr>
                <a:spLocks/>
              </p:cNvSpPr>
              <p:nvPr/>
            </p:nvSpPr>
            <p:spPr bwMode="auto">
              <a:xfrm>
                <a:off x="5438" y="3206"/>
                <a:ext cx="132" cy="193"/>
              </a:xfrm>
              <a:custGeom>
                <a:avLst/>
                <a:gdLst/>
                <a:ahLst/>
                <a:cxnLst>
                  <a:cxn ang="0">
                    <a:pos x="131" y="22"/>
                  </a:cxn>
                  <a:cxn ang="0">
                    <a:pos x="96" y="6"/>
                  </a:cxn>
                  <a:cxn ang="0">
                    <a:pos x="56" y="0"/>
                  </a:cxn>
                  <a:cxn ang="0">
                    <a:pos x="18" y="9"/>
                  </a:cxn>
                  <a:cxn ang="0">
                    <a:pos x="11" y="94"/>
                  </a:cxn>
                  <a:cxn ang="0">
                    <a:pos x="0" y="144"/>
                  </a:cxn>
                  <a:cxn ang="0">
                    <a:pos x="30" y="144"/>
                  </a:cxn>
                  <a:cxn ang="0">
                    <a:pos x="58" y="154"/>
                  </a:cxn>
                  <a:cxn ang="0">
                    <a:pos x="76" y="168"/>
                  </a:cxn>
                  <a:cxn ang="0">
                    <a:pos x="91" y="192"/>
                  </a:cxn>
                  <a:cxn ang="0">
                    <a:pos x="131" y="22"/>
                  </a:cxn>
                </a:cxnLst>
                <a:rect l="0" t="0" r="r" b="b"/>
                <a:pathLst>
                  <a:path w="132" h="193">
                    <a:moveTo>
                      <a:pt x="131" y="22"/>
                    </a:moveTo>
                    <a:lnTo>
                      <a:pt x="96" y="6"/>
                    </a:lnTo>
                    <a:lnTo>
                      <a:pt x="56" y="0"/>
                    </a:lnTo>
                    <a:lnTo>
                      <a:pt x="18" y="9"/>
                    </a:lnTo>
                    <a:lnTo>
                      <a:pt x="11" y="94"/>
                    </a:lnTo>
                    <a:lnTo>
                      <a:pt x="0" y="144"/>
                    </a:lnTo>
                    <a:lnTo>
                      <a:pt x="30" y="144"/>
                    </a:lnTo>
                    <a:lnTo>
                      <a:pt x="58" y="154"/>
                    </a:lnTo>
                    <a:lnTo>
                      <a:pt x="76" y="168"/>
                    </a:lnTo>
                    <a:lnTo>
                      <a:pt x="91" y="192"/>
                    </a:lnTo>
                    <a:lnTo>
                      <a:pt x="131" y="22"/>
                    </a:lnTo>
                  </a:path>
                </a:pathLst>
              </a:custGeom>
              <a:solidFill>
                <a:srgbClr val="FF7878"/>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sp>
            <p:nvSpPr>
              <p:cNvPr id="152588" name="Freeform 12"/>
              <p:cNvSpPr>
                <a:spLocks/>
              </p:cNvSpPr>
              <p:nvPr/>
            </p:nvSpPr>
            <p:spPr bwMode="auto">
              <a:xfrm>
                <a:off x="5330" y="3551"/>
                <a:ext cx="126" cy="110"/>
              </a:xfrm>
              <a:custGeom>
                <a:avLst/>
                <a:gdLst/>
                <a:ahLst/>
                <a:cxnLst>
                  <a:cxn ang="0">
                    <a:pos x="125" y="71"/>
                  </a:cxn>
                  <a:cxn ang="0">
                    <a:pos x="60" y="17"/>
                  </a:cxn>
                  <a:cxn ang="0">
                    <a:pos x="27" y="0"/>
                  </a:cxn>
                  <a:cxn ang="0">
                    <a:pos x="0" y="40"/>
                  </a:cxn>
                  <a:cxn ang="0">
                    <a:pos x="60" y="75"/>
                  </a:cxn>
                  <a:cxn ang="0">
                    <a:pos x="92" y="109"/>
                  </a:cxn>
                  <a:cxn ang="0">
                    <a:pos x="125" y="71"/>
                  </a:cxn>
                </a:cxnLst>
                <a:rect l="0" t="0" r="r" b="b"/>
                <a:pathLst>
                  <a:path w="126" h="110">
                    <a:moveTo>
                      <a:pt x="125" y="71"/>
                    </a:moveTo>
                    <a:lnTo>
                      <a:pt x="60" y="17"/>
                    </a:lnTo>
                    <a:lnTo>
                      <a:pt x="27" y="0"/>
                    </a:lnTo>
                    <a:lnTo>
                      <a:pt x="0" y="40"/>
                    </a:lnTo>
                    <a:lnTo>
                      <a:pt x="60" y="75"/>
                    </a:lnTo>
                    <a:lnTo>
                      <a:pt x="92" y="109"/>
                    </a:lnTo>
                    <a:lnTo>
                      <a:pt x="125" y="71"/>
                    </a:lnTo>
                  </a:path>
                </a:pathLst>
              </a:custGeom>
              <a:solidFill>
                <a:srgbClr val="FF7878"/>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sp>
            <p:nvSpPr>
              <p:cNvPr id="152589" name="Freeform 13"/>
              <p:cNvSpPr>
                <a:spLocks/>
              </p:cNvSpPr>
              <p:nvPr/>
            </p:nvSpPr>
            <p:spPr bwMode="auto">
              <a:xfrm>
                <a:off x="5301" y="3624"/>
                <a:ext cx="53" cy="50"/>
              </a:xfrm>
              <a:custGeom>
                <a:avLst/>
                <a:gdLst/>
                <a:ahLst/>
                <a:cxnLst>
                  <a:cxn ang="0">
                    <a:pos x="52" y="14"/>
                  </a:cxn>
                  <a:cxn ang="0">
                    <a:pos x="25" y="38"/>
                  </a:cxn>
                  <a:cxn ang="0">
                    <a:pos x="0" y="49"/>
                  </a:cxn>
                  <a:cxn ang="0">
                    <a:pos x="42" y="0"/>
                  </a:cxn>
                  <a:cxn ang="0">
                    <a:pos x="52" y="14"/>
                  </a:cxn>
                </a:cxnLst>
                <a:rect l="0" t="0" r="r" b="b"/>
                <a:pathLst>
                  <a:path w="53" h="50">
                    <a:moveTo>
                      <a:pt x="52" y="14"/>
                    </a:moveTo>
                    <a:lnTo>
                      <a:pt x="25" y="38"/>
                    </a:lnTo>
                    <a:lnTo>
                      <a:pt x="0" y="49"/>
                    </a:lnTo>
                    <a:lnTo>
                      <a:pt x="42" y="0"/>
                    </a:lnTo>
                    <a:lnTo>
                      <a:pt x="52" y="14"/>
                    </a:lnTo>
                  </a:path>
                </a:pathLst>
              </a:custGeom>
              <a:solidFill>
                <a:srgbClr val="FF7878"/>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sp>
            <p:nvSpPr>
              <p:cNvPr id="152590" name="Freeform 14"/>
              <p:cNvSpPr>
                <a:spLocks/>
              </p:cNvSpPr>
              <p:nvPr/>
            </p:nvSpPr>
            <p:spPr bwMode="auto">
              <a:xfrm>
                <a:off x="5152" y="3416"/>
                <a:ext cx="69" cy="56"/>
              </a:xfrm>
              <a:custGeom>
                <a:avLst/>
                <a:gdLst/>
                <a:ahLst/>
                <a:cxnLst>
                  <a:cxn ang="0">
                    <a:pos x="64" y="46"/>
                  </a:cxn>
                  <a:cxn ang="0">
                    <a:pos x="68" y="26"/>
                  </a:cxn>
                  <a:cxn ang="0">
                    <a:pos x="54" y="10"/>
                  </a:cxn>
                  <a:cxn ang="0">
                    <a:pos x="27" y="0"/>
                  </a:cxn>
                  <a:cxn ang="0">
                    <a:pos x="8" y="7"/>
                  </a:cxn>
                  <a:cxn ang="0">
                    <a:pos x="0" y="26"/>
                  </a:cxn>
                  <a:cxn ang="0">
                    <a:pos x="14" y="44"/>
                  </a:cxn>
                  <a:cxn ang="0">
                    <a:pos x="40" y="55"/>
                  </a:cxn>
                  <a:cxn ang="0">
                    <a:pos x="53" y="53"/>
                  </a:cxn>
                  <a:cxn ang="0">
                    <a:pos x="64" y="46"/>
                  </a:cxn>
                </a:cxnLst>
                <a:rect l="0" t="0" r="r" b="b"/>
                <a:pathLst>
                  <a:path w="69" h="56">
                    <a:moveTo>
                      <a:pt x="64" y="46"/>
                    </a:moveTo>
                    <a:lnTo>
                      <a:pt x="68" y="26"/>
                    </a:lnTo>
                    <a:lnTo>
                      <a:pt x="54" y="10"/>
                    </a:lnTo>
                    <a:lnTo>
                      <a:pt x="27" y="0"/>
                    </a:lnTo>
                    <a:lnTo>
                      <a:pt x="8" y="7"/>
                    </a:lnTo>
                    <a:lnTo>
                      <a:pt x="0" y="26"/>
                    </a:lnTo>
                    <a:lnTo>
                      <a:pt x="14" y="44"/>
                    </a:lnTo>
                    <a:lnTo>
                      <a:pt x="40" y="55"/>
                    </a:lnTo>
                    <a:lnTo>
                      <a:pt x="53" y="53"/>
                    </a:lnTo>
                    <a:lnTo>
                      <a:pt x="64" y="46"/>
                    </a:lnTo>
                  </a:path>
                </a:pathLst>
              </a:custGeom>
              <a:solidFill>
                <a:srgbClr val="FF7878"/>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sp>
            <p:nvSpPr>
              <p:cNvPr id="152591" name="Freeform 15"/>
              <p:cNvSpPr>
                <a:spLocks/>
              </p:cNvSpPr>
              <p:nvPr/>
            </p:nvSpPr>
            <p:spPr bwMode="auto">
              <a:xfrm>
                <a:off x="5519" y="3462"/>
                <a:ext cx="346" cy="238"/>
              </a:xfrm>
              <a:custGeom>
                <a:avLst/>
                <a:gdLst/>
                <a:ahLst/>
                <a:cxnLst>
                  <a:cxn ang="0">
                    <a:pos x="324" y="153"/>
                  </a:cxn>
                  <a:cxn ang="0">
                    <a:pos x="340" y="104"/>
                  </a:cxn>
                  <a:cxn ang="0">
                    <a:pos x="345" y="54"/>
                  </a:cxn>
                  <a:cxn ang="0">
                    <a:pos x="338" y="22"/>
                  </a:cxn>
                  <a:cxn ang="0">
                    <a:pos x="324" y="0"/>
                  </a:cxn>
                  <a:cxn ang="0">
                    <a:pos x="239" y="20"/>
                  </a:cxn>
                  <a:cxn ang="0">
                    <a:pos x="167" y="49"/>
                  </a:cxn>
                  <a:cxn ang="0">
                    <a:pos x="270" y="118"/>
                  </a:cxn>
                  <a:cxn ang="0">
                    <a:pos x="259" y="134"/>
                  </a:cxn>
                  <a:cxn ang="0">
                    <a:pos x="242" y="131"/>
                  </a:cxn>
                  <a:cxn ang="0">
                    <a:pos x="145" y="68"/>
                  </a:cxn>
                  <a:cxn ang="0">
                    <a:pos x="97" y="96"/>
                  </a:cxn>
                  <a:cxn ang="0">
                    <a:pos x="67" y="118"/>
                  </a:cxn>
                  <a:cxn ang="0">
                    <a:pos x="113" y="154"/>
                  </a:cxn>
                  <a:cxn ang="0">
                    <a:pos x="108" y="171"/>
                  </a:cxn>
                  <a:cxn ang="0">
                    <a:pos x="92" y="173"/>
                  </a:cxn>
                  <a:cxn ang="0">
                    <a:pos x="76" y="165"/>
                  </a:cxn>
                  <a:cxn ang="0">
                    <a:pos x="60" y="183"/>
                  </a:cxn>
                  <a:cxn ang="0">
                    <a:pos x="44" y="183"/>
                  </a:cxn>
                  <a:cxn ang="0">
                    <a:pos x="17" y="165"/>
                  </a:cxn>
                  <a:cxn ang="0">
                    <a:pos x="4" y="196"/>
                  </a:cxn>
                  <a:cxn ang="0">
                    <a:pos x="20" y="212"/>
                  </a:cxn>
                  <a:cxn ang="0">
                    <a:pos x="0" y="237"/>
                  </a:cxn>
                  <a:cxn ang="0">
                    <a:pos x="67" y="208"/>
                  </a:cxn>
                  <a:cxn ang="0">
                    <a:pos x="145" y="186"/>
                  </a:cxn>
                  <a:cxn ang="0">
                    <a:pos x="228" y="172"/>
                  </a:cxn>
                  <a:cxn ang="0">
                    <a:pos x="295" y="163"/>
                  </a:cxn>
                  <a:cxn ang="0">
                    <a:pos x="324" y="153"/>
                  </a:cxn>
                </a:cxnLst>
                <a:rect l="0" t="0" r="r" b="b"/>
                <a:pathLst>
                  <a:path w="346" h="238">
                    <a:moveTo>
                      <a:pt x="324" y="153"/>
                    </a:moveTo>
                    <a:lnTo>
                      <a:pt x="340" y="104"/>
                    </a:lnTo>
                    <a:lnTo>
                      <a:pt x="345" y="54"/>
                    </a:lnTo>
                    <a:lnTo>
                      <a:pt x="338" y="22"/>
                    </a:lnTo>
                    <a:lnTo>
                      <a:pt x="324" y="0"/>
                    </a:lnTo>
                    <a:lnTo>
                      <a:pt x="239" y="20"/>
                    </a:lnTo>
                    <a:lnTo>
                      <a:pt x="167" y="49"/>
                    </a:lnTo>
                    <a:lnTo>
                      <a:pt x="270" y="118"/>
                    </a:lnTo>
                    <a:lnTo>
                      <a:pt x="259" y="134"/>
                    </a:lnTo>
                    <a:lnTo>
                      <a:pt x="242" y="131"/>
                    </a:lnTo>
                    <a:lnTo>
                      <a:pt x="145" y="68"/>
                    </a:lnTo>
                    <a:lnTo>
                      <a:pt x="97" y="96"/>
                    </a:lnTo>
                    <a:lnTo>
                      <a:pt x="67" y="118"/>
                    </a:lnTo>
                    <a:lnTo>
                      <a:pt x="113" y="154"/>
                    </a:lnTo>
                    <a:lnTo>
                      <a:pt x="108" y="171"/>
                    </a:lnTo>
                    <a:lnTo>
                      <a:pt x="92" y="173"/>
                    </a:lnTo>
                    <a:lnTo>
                      <a:pt x="76" y="165"/>
                    </a:lnTo>
                    <a:lnTo>
                      <a:pt x="60" y="183"/>
                    </a:lnTo>
                    <a:lnTo>
                      <a:pt x="44" y="183"/>
                    </a:lnTo>
                    <a:lnTo>
                      <a:pt x="17" y="165"/>
                    </a:lnTo>
                    <a:lnTo>
                      <a:pt x="4" y="196"/>
                    </a:lnTo>
                    <a:lnTo>
                      <a:pt x="20" y="212"/>
                    </a:lnTo>
                    <a:lnTo>
                      <a:pt x="0" y="237"/>
                    </a:lnTo>
                    <a:lnTo>
                      <a:pt x="67" y="208"/>
                    </a:lnTo>
                    <a:lnTo>
                      <a:pt x="145" y="186"/>
                    </a:lnTo>
                    <a:lnTo>
                      <a:pt x="228" y="172"/>
                    </a:lnTo>
                    <a:lnTo>
                      <a:pt x="295" y="163"/>
                    </a:lnTo>
                    <a:lnTo>
                      <a:pt x="324" y="153"/>
                    </a:lnTo>
                  </a:path>
                </a:pathLst>
              </a:custGeom>
              <a:solidFill>
                <a:srgbClr val="DC2C00"/>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sp>
            <p:nvSpPr>
              <p:cNvPr id="152592" name="Freeform 16"/>
              <p:cNvSpPr>
                <a:spLocks/>
              </p:cNvSpPr>
              <p:nvPr/>
            </p:nvSpPr>
            <p:spPr bwMode="auto">
              <a:xfrm>
                <a:off x="5476" y="3340"/>
                <a:ext cx="178" cy="218"/>
              </a:xfrm>
              <a:custGeom>
                <a:avLst/>
                <a:gdLst/>
                <a:ahLst/>
                <a:cxnLst>
                  <a:cxn ang="0">
                    <a:pos x="159" y="139"/>
                  </a:cxn>
                  <a:cxn ang="0">
                    <a:pos x="176" y="74"/>
                  </a:cxn>
                  <a:cxn ang="0">
                    <a:pos x="177" y="27"/>
                  </a:cxn>
                  <a:cxn ang="0">
                    <a:pos x="169" y="0"/>
                  </a:cxn>
                  <a:cxn ang="0">
                    <a:pos x="127" y="19"/>
                  </a:cxn>
                  <a:cxn ang="0">
                    <a:pos x="60" y="71"/>
                  </a:cxn>
                  <a:cxn ang="0">
                    <a:pos x="110" y="107"/>
                  </a:cxn>
                  <a:cxn ang="0">
                    <a:pos x="117" y="125"/>
                  </a:cxn>
                  <a:cxn ang="0">
                    <a:pos x="107" y="143"/>
                  </a:cxn>
                  <a:cxn ang="0">
                    <a:pos x="89" y="135"/>
                  </a:cxn>
                  <a:cxn ang="0">
                    <a:pos x="44" y="106"/>
                  </a:cxn>
                  <a:cxn ang="0">
                    <a:pos x="29" y="131"/>
                  </a:cxn>
                  <a:cxn ang="0">
                    <a:pos x="0" y="217"/>
                  </a:cxn>
                  <a:cxn ang="0">
                    <a:pos x="43" y="196"/>
                  </a:cxn>
                  <a:cxn ang="0">
                    <a:pos x="113" y="168"/>
                  </a:cxn>
                  <a:cxn ang="0">
                    <a:pos x="141" y="154"/>
                  </a:cxn>
                  <a:cxn ang="0">
                    <a:pos x="159" y="139"/>
                  </a:cxn>
                </a:cxnLst>
                <a:rect l="0" t="0" r="r" b="b"/>
                <a:pathLst>
                  <a:path w="178" h="218">
                    <a:moveTo>
                      <a:pt x="159" y="139"/>
                    </a:moveTo>
                    <a:lnTo>
                      <a:pt x="176" y="74"/>
                    </a:lnTo>
                    <a:lnTo>
                      <a:pt x="177" y="27"/>
                    </a:lnTo>
                    <a:lnTo>
                      <a:pt x="169" y="0"/>
                    </a:lnTo>
                    <a:lnTo>
                      <a:pt x="127" y="19"/>
                    </a:lnTo>
                    <a:lnTo>
                      <a:pt x="60" y="71"/>
                    </a:lnTo>
                    <a:lnTo>
                      <a:pt x="110" y="107"/>
                    </a:lnTo>
                    <a:lnTo>
                      <a:pt x="117" y="125"/>
                    </a:lnTo>
                    <a:lnTo>
                      <a:pt x="107" y="143"/>
                    </a:lnTo>
                    <a:lnTo>
                      <a:pt x="89" y="135"/>
                    </a:lnTo>
                    <a:lnTo>
                      <a:pt x="44" y="106"/>
                    </a:lnTo>
                    <a:lnTo>
                      <a:pt x="29" y="131"/>
                    </a:lnTo>
                    <a:lnTo>
                      <a:pt x="0" y="217"/>
                    </a:lnTo>
                    <a:lnTo>
                      <a:pt x="43" y="196"/>
                    </a:lnTo>
                    <a:lnTo>
                      <a:pt x="113" y="168"/>
                    </a:lnTo>
                    <a:lnTo>
                      <a:pt x="141" y="154"/>
                    </a:lnTo>
                    <a:lnTo>
                      <a:pt x="159" y="139"/>
                    </a:lnTo>
                  </a:path>
                </a:pathLst>
              </a:custGeom>
              <a:solidFill>
                <a:srgbClr val="DC2C00"/>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sp>
            <p:nvSpPr>
              <p:cNvPr id="152593" name="Freeform 17"/>
              <p:cNvSpPr>
                <a:spLocks/>
              </p:cNvSpPr>
              <p:nvPr/>
            </p:nvSpPr>
            <p:spPr bwMode="auto">
              <a:xfrm>
                <a:off x="5324" y="3228"/>
                <a:ext cx="113" cy="203"/>
              </a:xfrm>
              <a:custGeom>
                <a:avLst/>
                <a:gdLst/>
                <a:ahLst/>
                <a:cxnLst>
                  <a:cxn ang="0">
                    <a:pos x="0" y="202"/>
                  </a:cxn>
                  <a:cxn ang="0">
                    <a:pos x="31" y="173"/>
                  </a:cxn>
                  <a:cxn ang="0">
                    <a:pos x="76" y="139"/>
                  </a:cxn>
                  <a:cxn ang="0">
                    <a:pos x="94" y="117"/>
                  </a:cxn>
                  <a:cxn ang="0">
                    <a:pos x="112" y="0"/>
                  </a:cxn>
                  <a:cxn ang="0">
                    <a:pos x="69" y="38"/>
                  </a:cxn>
                  <a:cxn ang="0">
                    <a:pos x="27" y="109"/>
                  </a:cxn>
                  <a:cxn ang="0">
                    <a:pos x="1" y="164"/>
                  </a:cxn>
                  <a:cxn ang="0">
                    <a:pos x="0" y="202"/>
                  </a:cxn>
                </a:cxnLst>
                <a:rect l="0" t="0" r="r" b="b"/>
                <a:pathLst>
                  <a:path w="113" h="203">
                    <a:moveTo>
                      <a:pt x="0" y="202"/>
                    </a:moveTo>
                    <a:lnTo>
                      <a:pt x="31" y="173"/>
                    </a:lnTo>
                    <a:lnTo>
                      <a:pt x="76" y="139"/>
                    </a:lnTo>
                    <a:lnTo>
                      <a:pt x="94" y="117"/>
                    </a:lnTo>
                    <a:lnTo>
                      <a:pt x="112" y="0"/>
                    </a:lnTo>
                    <a:lnTo>
                      <a:pt x="69" y="38"/>
                    </a:lnTo>
                    <a:lnTo>
                      <a:pt x="27" y="109"/>
                    </a:lnTo>
                    <a:lnTo>
                      <a:pt x="1" y="164"/>
                    </a:lnTo>
                    <a:lnTo>
                      <a:pt x="0" y="202"/>
                    </a:lnTo>
                  </a:path>
                </a:pathLst>
              </a:custGeom>
              <a:solidFill>
                <a:srgbClr val="DC2C00"/>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sp>
            <p:nvSpPr>
              <p:cNvPr id="152594" name="Freeform 18"/>
              <p:cNvSpPr>
                <a:spLocks/>
              </p:cNvSpPr>
              <p:nvPr/>
            </p:nvSpPr>
            <p:spPr bwMode="auto">
              <a:xfrm>
                <a:off x="5584" y="3028"/>
                <a:ext cx="50" cy="114"/>
              </a:xfrm>
              <a:custGeom>
                <a:avLst/>
                <a:gdLst/>
                <a:ahLst/>
                <a:cxnLst>
                  <a:cxn ang="0">
                    <a:pos x="8" y="113"/>
                  </a:cxn>
                  <a:cxn ang="0">
                    <a:pos x="42" y="76"/>
                  </a:cxn>
                  <a:cxn ang="0">
                    <a:pos x="49" y="1"/>
                  </a:cxn>
                  <a:cxn ang="0">
                    <a:pos x="32" y="0"/>
                  </a:cxn>
                  <a:cxn ang="0">
                    <a:pos x="0" y="35"/>
                  </a:cxn>
                  <a:cxn ang="0">
                    <a:pos x="16" y="64"/>
                  </a:cxn>
                  <a:cxn ang="0">
                    <a:pos x="8" y="113"/>
                  </a:cxn>
                </a:cxnLst>
                <a:rect l="0" t="0" r="r" b="b"/>
                <a:pathLst>
                  <a:path w="50" h="114">
                    <a:moveTo>
                      <a:pt x="8" y="113"/>
                    </a:moveTo>
                    <a:lnTo>
                      <a:pt x="42" y="76"/>
                    </a:lnTo>
                    <a:lnTo>
                      <a:pt x="49" y="1"/>
                    </a:lnTo>
                    <a:lnTo>
                      <a:pt x="32" y="0"/>
                    </a:lnTo>
                    <a:lnTo>
                      <a:pt x="0" y="35"/>
                    </a:lnTo>
                    <a:lnTo>
                      <a:pt x="16" y="64"/>
                    </a:lnTo>
                    <a:lnTo>
                      <a:pt x="8" y="113"/>
                    </a:lnTo>
                  </a:path>
                </a:pathLst>
              </a:custGeom>
              <a:solidFill>
                <a:srgbClr val="DC2C00"/>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sp>
            <p:nvSpPr>
              <p:cNvPr id="152595" name="Freeform 19"/>
              <p:cNvSpPr>
                <a:spLocks/>
              </p:cNvSpPr>
              <p:nvPr/>
            </p:nvSpPr>
            <p:spPr bwMode="auto">
              <a:xfrm>
                <a:off x="5457" y="3070"/>
                <a:ext cx="123" cy="146"/>
              </a:xfrm>
              <a:custGeom>
                <a:avLst/>
                <a:gdLst/>
                <a:ahLst/>
                <a:cxnLst>
                  <a:cxn ang="0">
                    <a:pos x="108" y="15"/>
                  </a:cxn>
                  <a:cxn ang="0">
                    <a:pos x="32" y="101"/>
                  </a:cxn>
                  <a:cxn ang="0">
                    <a:pos x="0" y="145"/>
                  </a:cxn>
                  <a:cxn ang="0">
                    <a:pos x="59" y="136"/>
                  </a:cxn>
                  <a:cxn ang="0">
                    <a:pos x="82" y="87"/>
                  </a:cxn>
                  <a:cxn ang="0">
                    <a:pos x="108" y="42"/>
                  </a:cxn>
                  <a:cxn ang="0">
                    <a:pos x="122" y="0"/>
                  </a:cxn>
                  <a:cxn ang="0">
                    <a:pos x="108" y="15"/>
                  </a:cxn>
                </a:cxnLst>
                <a:rect l="0" t="0" r="r" b="b"/>
                <a:pathLst>
                  <a:path w="123" h="146">
                    <a:moveTo>
                      <a:pt x="108" y="15"/>
                    </a:moveTo>
                    <a:lnTo>
                      <a:pt x="32" y="101"/>
                    </a:lnTo>
                    <a:lnTo>
                      <a:pt x="0" y="145"/>
                    </a:lnTo>
                    <a:lnTo>
                      <a:pt x="59" y="136"/>
                    </a:lnTo>
                    <a:lnTo>
                      <a:pt x="82" y="87"/>
                    </a:lnTo>
                    <a:lnTo>
                      <a:pt x="108" y="42"/>
                    </a:lnTo>
                    <a:lnTo>
                      <a:pt x="122" y="0"/>
                    </a:lnTo>
                    <a:lnTo>
                      <a:pt x="108" y="15"/>
                    </a:lnTo>
                  </a:path>
                </a:pathLst>
              </a:custGeom>
              <a:solidFill>
                <a:srgbClr val="DC2C00"/>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sp>
            <p:nvSpPr>
              <p:cNvPr id="152596" name="Freeform 20"/>
              <p:cNvSpPr>
                <a:spLocks/>
              </p:cNvSpPr>
              <p:nvPr/>
            </p:nvSpPr>
            <p:spPr bwMode="auto">
              <a:xfrm>
                <a:off x="5246" y="3381"/>
                <a:ext cx="239" cy="200"/>
              </a:xfrm>
              <a:custGeom>
                <a:avLst/>
                <a:gdLst/>
                <a:ahLst/>
                <a:cxnLst>
                  <a:cxn ang="0">
                    <a:pos x="194" y="21"/>
                  </a:cxn>
                  <a:cxn ang="0">
                    <a:pos x="238" y="132"/>
                  </a:cxn>
                  <a:cxn ang="0">
                    <a:pos x="214" y="191"/>
                  </a:cxn>
                  <a:cxn ang="0">
                    <a:pos x="181" y="130"/>
                  </a:cxn>
                  <a:cxn ang="0">
                    <a:pos x="154" y="99"/>
                  </a:cxn>
                  <a:cxn ang="0">
                    <a:pos x="129" y="83"/>
                  </a:cxn>
                  <a:cxn ang="0">
                    <a:pos x="118" y="96"/>
                  </a:cxn>
                  <a:cxn ang="0">
                    <a:pos x="82" y="159"/>
                  </a:cxn>
                  <a:cxn ang="0">
                    <a:pos x="64" y="163"/>
                  </a:cxn>
                  <a:cxn ang="0">
                    <a:pos x="45" y="197"/>
                  </a:cxn>
                  <a:cxn ang="0">
                    <a:pos x="0" y="199"/>
                  </a:cxn>
                  <a:cxn ang="0">
                    <a:pos x="24" y="159"/>
                  </a:cxn>
                  <a:cxn ang="0">
                    <a:pos x="44" y="144"/>
                  </a:cxn>
                  <a:cxn ang="0">
                    <a:pos x="76" y="70"/>
                  </a:cxn>
                  <a:cxn ang="0">
                    <a:pos x="107" y="46"/>
                  </a:cxn>
                  <a:cxn ang="0">
                    <a:pos x="167" y="0"/>
                  </a:cxn>
                  <a:cxn ang="0">
                    <a:pos x="194" y="21"/>
                  </a:cxn>
                </a:cxnLst>
                <a:rect l="0" t="0" r="r" b="b"/>
                <a:pathLst>
                  <a:path w="239" h="200">
                    <a:moveTo>
                      <a:pt x="194" y="21"/>
                    </a:moveTo>
                    <a:lnTo>
                      <a:pt x="238" y="132"/>
                    </a:lnTo>
                    <a:lnTo>
                      <a:pt x="214" y="191"/>
                    </a:lnTo>
                    <a:lnTo>
                      <a:pt x="181" y="130"/>
                    </a:lnTo>
                    <a:lnTo>
                      <a:pt x="154" y="99"/>
                    </a:lnTo>
                    <a:lnTo>
                      <a:pt x="129" y="83"/>
                    </a:lnTo>
                    <a:lnTo>
                      <a:pt x="118" y="96"/>
                    </a:lnTo>
                    <a:lnTo>
                      <a:pt x="82" y="159"/>
                    </a:lnTo>
                    <a:lnTo>
                      <a:pt x="64" y="163"/>
                    </a:lnTo>
                    <a:lnTo>
                      <a:pt x="45" y="197"/>
                    </a:lnTo>
                    <a:lnTo>
                      <a:pt x="0" y="199"/>
                    </a:lnTo>
                    <a:lnTo>
                      <a:pt x="24" y="159"/>
                    </a:lnTo>
                    <a:lnTo>
                      <a:pt x="44" y="144"/>
                    </a:lnTo>
                    <a:lnTo>
                      <a:pt x="76" y="70"/>
                    </a:lnTo>
                    <a:lnTo>
                      <a:pt x="107" y="46"/>
                    </a:lnTo>
                    <a:lnTo>
                      <a:pt x="167" y="0"/>
                    </a:lnTo>
                    <a:lnTo>
                      <a:pt x="194" y="21"/>
                    </a:lnTo>
                  </a:path>
                </a:pathLst>
              </a:custGeom>
              <a:solidFill>
                <a:srgbClr val="DC2C00"/>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sp>
            <p:nvSpPr>
              <p:cNvPr id="152597" name="Freeform 21"/>
              <p:cNvSpPr>
                <a:spLocks/>
              </p:cNvSpPr>
              <p:nvPr/>
            </p:nvSpPr>
            <p:spPr bwMode="auto">
              <a:xfrm>
                <a:off x="5464" y="3450"/>
                <a:ext cx="433" cy="281"/>
              </a:xfrm>
              <a:custGeom>
                <a:avLst/>
                <a:gdLst/>
                <a:ahLst/>
                <a:cxnLst>
                  <a:cxn ang="0">
                    <a:pos x="33" y="273"/>
                  </a:cxn>
                  <a:cxn ang="0">
                    <a:pos x="43" y="247"/>
                  </a:cxn>
                  <a:cxn ang="0">
                    <a:pos x="44" y="229"/>
                  </a:cxn>
                  <a:cxn ang="0">
                    <a:pos x="1" y="196"/>
                  </a:cxn>
                  <a:cxn ang="0">
                    <a:pos x="3" y="190"/>
                  </a:cxn>
                  <a:cxn ang="0">
                    <a:pos x="12" y="195"/>
                  </a:cxn>
                  <a:cxn ang="0">
                    <a:pos x="46" y="217"/>
                  </a:cxn>
                  <a:cxn ang="0">
                    <a:pos x="53" y="223"/>
                  </a:cxn>
                  <a:cxn ang="0">
                    <a:pos x="61" y="226"/>
                  </a:cxn>
                  <a:cxn ang="0">
                    <a:pos x="73" y="216"/>
                  </a:cxn>
                  <a:cxn ang="0">
                    <a:pos x="82" y="219"/>
                  </a:cxn>
                  <a:cxn ang="0">
                    <a:pos x="69" y="238"/>
                  </a:cxn>
                  <a:cxn ang="0">
                    <a:pos x="65" y="251"/>
                  </a:cxn>
                  <a:cxn ang="0">
                    <a:pos x="69" y="253"/>
                  </a:cxn>
                  <a:cxn ang="0">
                    <a:pos x="87" y="244"/>
                  </a:cxn>
                  <a:cxn ang="0">
                    <a:pos x="106" y="237"/>
                  </a:cxn>
                  <a:cxn ang="0">
                    <a:pos x="145" y="223"/>
                  </a:cxn>
                  <a:cxn ang="0">
                    <a:pos x="172" y="215"/>
                  </a:cxn>
                  <a:cxn ang="0">
                    <a:pos x="201" y="208"/>
                  </a:cxn>
                  <a:cxn ang="0">
                    <a:pos x="295" y="191"/>
                  </a:cxn>
                  <a:cxn ang="0">
                    <a:pos x="381" y="178"/>
                  </a:cxn>
                  <a:cxn ang="0">
                    <a:pos x="398" y="149"/>
                  </a:cxn>
                  <a:cxn ang="0">
                    <a:pos x="409" y="96"/>
                  </a:cxn>
                  <a:cxn ang="0">
                    <a:pos x="407" y="69"/>
                  </a:cxn>
                  <a:cxn ang="0">
                    <a:pos x="409" y="63"/>
                  </a:cxn>
                  <a:cxn ang="0">
                    <a:pos x="404" y="32"/>
                  </a:cxn>
                  <a:cxn ang="0">
                    <a:pos x="390" y="13"/>
                  </a:cxn>
                  <a:cxn ang="0">
                    <a:pos x="376" y="6"/>
                  </a:cxn>
                  <a:cxn ang="0">
                    <a:pos x="380" y="1"/>
                  </a:cxn>
                  <a:cxn ang="0">
                    <a:pos x="399" y="2"/>
                  </a:cxn>
                  <a:cxn ang="0">
                    <a:pos x="416" y="18"/>
                  </a:cxn>
                  <a:cxn ang="0">
                    <a:pos x="430" y="62"/>
                  </a:cxn>
                  <a:cxn ang="0">
                    <a:pos x="430" y="97"/>
                  </a:cxn>
                  <a:cxn ang="0">
                    <a:pos x="413" y="167"/>
                  </a:cxn>
                  <a:cxn ang="0">
                    <a:pos x="397" y="185"/>
                  </a:cxn>
                  <a:cxn ang="0">
                    <a:pos x="303" y="202"/>
                  </a:cxn>
                  <a:cxn ang="0">
                    <a:pos x="245" y="214"/>
                  </a:cxn>
                  <a:cxn ang="0">
                    <a:pos x="228" y="218"/>
                  </a:cxn>
                  <a:cxn ang="0">
                    <a:pos x="136" y="243"/>
                  </a:cxn>
                  <a:cxn ang="0">
                    <a:pos x="90" y="259"/>
                  </a:cxn>
                  <a:cxn ang="0">
                    <a:pos x="49" y="279"/>
                  </a:cxn>
                  <a:cxn ang="0">
                    <a:pos x="37" y="280"/>
                  </a:cxn>
                </a:cxnLst>
                <a:rect l="0" t="0" r="r" b="b"/>
                <a:pathLst>
                  <a:path w="433" h="281">
                    <a:moveTo>
                      <a:pt x="34" y="278"/>
                    </a:moveTo>
                    <a:lnTo>
                      <a:pt x="33" y="273"/>
                    </a:lnTo>
                    <a:lnTo>
                      <a:pt x="39" y="262"/>
                    </a:lnTo>
                    <a:lnTo>
                      <a:pt x="43" y="247"/>
                    </a:lnTo>
                    <a:lnTo>
                      <a:pt x="43" y="236"/>
                    </a:lnTo>
                    <a:lnTo>
                      <a:pt x="44" y="229"/>
                    </a:lnTo>
                    <a:lnTo>
                      <a:pt x="15" y="208"/>
                    </a:lnTo>
                    <a:lnTo>
                      <a:pt x="1" y="196"/>
                    </a:lnTo>
                    <a:lnTo>
                      <a:pt x="0" y="193"/>
                    </a:lnTo>
                    <a:lnTo>
                      <a:pt x="3" y="190"/>
                    </a:lnTo>
                    <a:lnTo>
                      <a:pt x="3" y="189"/>
                    </a:lnTo>
                    <a:lnTo>
                      <a:pt x="12" y="195"/>
                    </a:lnTo>
                    <a:lnTo>
                      <a:pt x="22" y="202"/>
                    </a:lnTo>
                    <a:lnTo>
                      <a:pt x="46" y="217"/>
                    </a:lnTo>
                    <a:lnTo>
                      <a:pt x="53" y="222"/>
                    </a:lnTo>
                    <a:lnTo>
                      <a:pt x="53" y="223"/>
                    </a:lnTo>
                    <a:lnTo>
                      <a:pt x="57" y="226"/>
                    </a:lnTo>
                    <a:lnTo>
                      <a:pt x="61" y="226"/>
                    </a:lnTo>
                    <a:lnTo>
                      <a:pt x="65" y="219"/>
                    </a:lnTo>
                    <a:lnTo>
                      <a:pt x="73" y="216"/>
                    </a:lnTo>
                    <a:lnTo>
                      <a:pt x="79" y="218"/>
                    </a:lnTo>
                    <a:lnTo>
                      <a:pt x="82" y="219"/>
                    </a:lnTo>
                    <a:lnTo>
                      <a:pt x="82" y="225"/>
                    </a:lnTo>
                    <a:lnTo>
                      <a:pt x="69" y="238"/>
                    </a:lnTo>
                    <a:lnTo>
                      <a:pt x="70" y="242"/>
                    </a:lnTo>
                    <a:lnTo>
                      <a:pt x="65" y="251"/>
                    </a:lnTo>
                    <a:lnTo>
                      <a:pt x="66" y="252"/>
                    </a:lnTo>
                    <a:lnTo>
                      <a:pt x="69" y="253"/>
                    </a:lnTo>
                    <a:lnTo>
                      <a:pt x="84" y="245"/>
                    </a:lnTo>
                    <a:lnTo>
                      <a:pt x="87" y="244"/>
                    </a:lnTo>
                    <a:lnTo>
                      <a:pt x="92" y="242"/>
                    </a:lnTo>
                    <a:lnTo>
                      <a:pt x="106" y="237"/>
                    </a:lnTo>
                    <a:lnTo>
                      <a:pt x="127" y="231"/>
                    </a:lnTo>
                    <a:lnTo>
                      <a:pt x="145" y="223"/>
                    </a:lnTo>
                    <a:lnTo>
                      <a:pt x="165" y="217"/>
                    </a:lnTo>
                    <a:lnTo>
                      <a:pt x="172" y="215"/>
                    </a:lnTo>
                    <a:lnTo>
                      <a:pt x="175" y="213"/>
                    </a:lnTo>
                    <a:lnTo>
                      <a:pt x="201" y="208"/>
                    </a:lnTo>
                    <a:lnTo>
                      <a:pt x="237" y="202"/>
                    </a:lnTo>
                    <a:lnTo>
                      <a:pt x="295" y="191"/>
                    </a:lnTo>
                    <a:lnTo>
                      <a:pt x="368" y="183"/>
                    </a:lnTo>
                    <a:lnTo>
                      <a:pt x="381" y="178"/>
                    </a:lnTo>
                    <a:lnTo>
                      <a:pt x="391" y="166"/>
                    </a:lnTo>
                    <a:lnTo>
                      <a:pt x="398" y="149"/>
                    </a:lnTo>
                    <a:lnTo>
                      <a:pt x="407" y="114"/>
                    </a:lnTo>
                    <a:lnTo>
                      <a:pt x="409" y="96"/>
                    </a:lnTo>
                    <a:lnTo>
                      <a:pt x="408" y="78"/>
                    </a:lnTo>
                    <a:lnTo>
                      <a:pt x="407" y="69"/>
                    </a:lnTo>
                    <a:lnTo>
                      <a:pt x="407" y="67"/>
                    </a:lnTo>
                    <a:lnTo>
                      <a:pt x="409" y="63"/>
                    </a:lnTo>
                    <a:lnTo>
                      <a:pt x="404" y="40"/>
                    </a:lnTo>
                    <a:lnTo>
                      <a:pt x="404" y="32"/>
                    </a:lnTo>
                    <a:lnTo>
                      <a:pt x="394" y="15"/>
                    </a:lnTo>
                    <a:lnTo>
                      <a:pt x="390" y="13"/>
                    </a:lnTo>
                    <a:lnTo>
                      <a:pt x="381" y="9"/>
                    </a:lnTo>
                    <a:lnTo>
                      <a:pt x="376" y="6"/>
                    </a:lnTo>
                    <a:lnTo>
                      <a:pt x="375" y="4"/>
                    </a:lnTo>
                    <a:lnTo>
                      <a:pt x="380" y="1"/>
                    </a:lnTo>
                    <a:lnTo>
                      <a:pt x="391" y="0"/>
                    </a:lnTo>
                    <a:lnTo>
                      <a:pt x="399" y="2"/>
                    </a:lnTo>
                    <a:lnTo>
                      <a:pt x="408" y="8"/>
                    </a:lnTo>
                    <a:lnTo>
                      <a:pt x="416" y="18"/>
                    </a:lnTo>
                    <a:lnTo>
                      <a:pt x="426" y="43"/>
                    </a:lnTo>
                    <a:lnTo>
                      <a:pt x="430" y="62"/>
                    </a:lnTo>
                    <a:lnTo>
                      <a:pt x="432" y="84"/>
                    </a:lnTo>
                    <a:lnTo>
                      <a:pt x="430" y="97"/>
                    </a:lnTo>
                    <a:lnTo>
                      <a:pt x="423" y="138"/>
                    </a:lnTo>
                    <a:lnTo>
                      <a:pt x="413" y="167"/>
                    </a:lnTo>
                    <a:lnTo>
                      <a:pt x="405" y="178"/>
                    </a:lnTo>
                    <a:lnTo>
                      <a:pt x="397" y="185"/>
                    </a:lnTo>
                    <a:lnTo>
                      <a:pt x="371" y="194"/>
                    </a:lnTo>
                    <a:lnTo>
                      <a:pt x="303" y="202"/>
                    </a:lnTo>
                    <a:lnTo>
                      <a:pt x="273" y="207"/>
                    </a:lnTo>
                    <a:lnTo>
                      <a:pt x="245" y="214"/>
                    </a:lnTo>
                    <a:lnTo>
                      <a:pt x="238" y="216"/>
                    </a:lnTo>
                    <a:lnTo>
                      <a:pt x="228" y="218"/>
                    </a:lnTo>
                    <a:lnTo>
                      <a:pt x="182" y="227"/>
                    </a:lnTo>
                    <a:lnTo>
                      <a:pt x="136" y="243"/>
                    </a:lnTo>
                    <a:lnTo>
                      <a:pt x="106" y="253"/>
                    </a:lnTo>
                    <a:lnTo>
                      <a:pt x="90" y="259"/>
                    </a:lnTo>
                    <a:lnTo>
                      <a:pt x="60" y="275"/>
                    </a:lnTo>
                    <a:lnTo>
                      <a:pt x="49" y="279"/>
                    </a:lnTo>
                    <a:lnTo>
                      <a:pt x="46" y="280"/>
                    </a:lnTo>
                    <a:lnTo>
                      <a:pt x="37" y="280"/>
                    </a:lnTo>
                    <a:lnTo>
                      <a:pt x="34" y="278"/>
                    </a:lnTo>
                  </a:path>
                </a:pathLst>
              </a:custGeom>
              <a:solidFill>
                <a:srgbClr val="000000"/>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sp>
            <p:nvSpPr>
              <p:cNvPr id="152598" name="Freeform 22"/>
              <p:cNvSpPr>
                <a:spLocks/>
              </p:cNvSpPr>
              <p:nvPr/>
            </p:nvSpPr>
            <p:spPr bwMode="auto">
              <a:xfrm>
                <a:off x="5476" y="3569"/>
                <a:ext cx="164" cy="92"/>
              </a:xfrm>
              <a:custGeom>
                <a:avLst/>
                <a:gdLst/>
                <a:ahLst/>
                <a:cxnLst>
                  <a:cxn ang="0">
                    <a:pos x="29" y="79"/>
                  </a:cxn>
                  <a:cxn ang="0">
                    <a:pos x="3" y="59"/>
                  </a:cxn>
                  <a:cxn ang="0">
                    <a:pos x="0" y="55"/>
                  </a:cxn>
                  <a:cxn ang="0">
                    <a:pos x="3" y="50"/>
                  </a:cxn>
                  <a:cxn ang="0">
                    <a:pos x="20" y="61"/>
                  </a:cxn>
                  <a:cxn ang="0">
                    <a:pos x="43" y="73"/>
                  </a:cxn>
                  <a:cxn ang="0">
                    <a:pos x="45" y="72"/>
                  </a:cxn>
                  <a:cxn ang="0">
                    <a:pos x="46" y="69"/>
                  </a:cxn>
                  <a:cxn ang="0">
                    <a:pos x="46" y="67"/>
                  </a:cxn>
                  <a:cxn ang="0">
                    <a:pos x="48" y="61"/>
                  </a:cxn>
                  <a:cxn ang="0">
                    <a:pos x="47" y="59"/>
                  </a:cxn>
                  <a:cxn ang="0">
                    <a:pos x="52" y="53"/>
                  </a:cxn>
                  <a:cxn ang="0">
                    <a:pos x="18" y="24"/>
                  </a:cxn>
                  <a:cxn ang="0">
                    <a:pos x="6" y="18"/>
                  </a:cxn>
                  <a:cxn ang="0">
                    <a:pos x="16" y="13"/>
                  </a:cxn>
                  <a:cxn ang="0">
                    <a:pos x="24" y="17"/>
                  </a:cxn>
                  <a:cxn ang="0">
                    <a:pos x="34" y="26"/>
                  </a:cxn>
                  <a:cxn ang="0">
                    <a:pos x="53" y="40"/>
                  </a:cxn>
                  <a:cxn ang="0">
                    <a:pos x="62" y="46"/>
                  </a:cxn>
                  <a:cxn ang="0">
                    <a:pos x="88" y="62"/>
                  </a:cxn>
                  <a:cxn ang="0">
                    <a:pos x="99" y="68"/>
                  </a:cxn>
                  <a:cxn ang="0">
                    <a:pos x="100" y="68"/>
                  </a:cxn>
                  <a:cxn ang="0">
                    <a:pos x="108" y="59"/>
                  </a:cxn>
                  <a:cxn ang="0">
                    <a:pos x="101" y="52"/>
                  </a:cxn>
                  <a:cxn ang="0">
                    <a:pos x="90" y="45"/>
                  </a:cxn>
                  <a:cxn ang="0">
                    <a:pos x="85" y="39"/>
                  </a:cxn>
                  <a:cxn ang="0">
                    <a:pos x="80" y="35"/>
                  </a:cxn>
                  <a:cxn ang="0">
                    <a:pos x="66" y="24"/>
                  </a:cxn>
                  <a:cxn ang="0">
                    <a:pos x="52" y="15"/>
                  </a:cxn>
                  <a:cxn ang="0">
                    <a:pos x="35" y="6"/>
                  </a:cxn>
                  <a:cxn ang="0">
                    <a:pos x="47" y="0"/>
                  </a:cxn>
                  <a:cxn ang="0">
                    <a:pos x="75" y="17"/>
                  </a:cxn>
                  <a:cxn ang="0">
                    <a:pos x="103" y="35"/>
                  </a:cxn>
                  <a:cxn ang="0">
                    <a:pos x="108" y="40"/>
                  </a:cxn>
                  <a:cxn ang="0">
                    <a:pos x="121" y="48"/>
                  </a:cxn>
                  <a:cxn ang="0">
                    <a:pos x="134" y="57"/>
                  </a:cxn>
                  <a:cxn ang="0">
                    <a:pos x="135" y="60"/>
                  </a:cxn>
                  <a:cxn ang="0">
                    <a:pos x="139" y="62"/>
                  </a:cxn>
                  <a:cxn ang="0">
                    <a:pos x="145" y="61"/>
                  </a:cxn>
                  <a:cxn ang="0">
                    <a:pos x="146" y="60"/>
                  </a:cxn>
                  <a:cxn ang="0">
                    <a:pos x="146" y="57"/>
                  </a:cxn>
                  <a:cxn ang="0">
                    <a:pos x="151" y="52"/>
                  </a:cxn>
                  <a:cxn ang="0">
                    <a:pos x="160" y="52"/>
                  </a:cxn>
                  <a:cxn ang="0">
                    <a:pos x="163" y="53"/>
                  </a:cxn>
                  <a:cxn ang="0">
                    <a:pos x="163" y="62"/>
                  </a:cxn>
                  <a:cxn ang="0">
                    <a:pos x="157" y="68"/>
                  </a:cxn>
                  <a:cxn ang="0">
                    <a:pos x="149" y="71"/>
                  </a:cxn>
                  <a:cxn ang="0">
                    <a:pos x="138" y="69"/>
                  </a:cxn>
                  <a:cxn ang="0">
                    <a:pos x="131" y="67"/>
                  </a:cxn>
                  <a:cxn ang="0">
                    <a:pos x="124" y="67"/>
                  </a:cxn>
                  <a:cxn ang="0">
                    <a:pos x="120" y="67"/>
                  </a:cxn>
                  <a:cxn ang="0">
                    <a:pos x="111" y="78"/>
                  </a:cxn>
                  <a:cxn ang="0">
                    <a:pos x="107" y="80"/>
                  </a:cxn>
                  <a:cxn ang="0">
                    <a:pos x="95" y="80"/>
                  </a:cxn>
                  <a:cxn ang="0">
                    <a:pos x="88" y="77"/>
                  </a:cxn>
                  <a:cxn ang="0">
                    <a:pos x="76" y="70"/>
                  </a:cxn>
                  <a:cxn ang="0">
                    <a:pos x="71" y="68"/>
                  </a:cxn>
                  <a:cxn ang="0">
                    <a:pos x="66" y="73"/>
                  </a:cxn>
                  <a:cxn ang="0">
                    <a:pos x="64" y="81"/>
                  </a:cxn>
                  <a:cxn ang="0">
                    <a:pos x="60" y="87"/>
                  </a:cxn>
                  <a:cxn ang="0">
                    <a:pos x="56" y="91"/>
                  </a:cxn>
                  <a:cxn ang="0">
                    <a:pos x="49" y="91"/>
                  </a:cxn>
                  <a:cxn ang="0">
                    <a:pos x="29" y="79"/>
                  </a:cxn>
                </a:cxnLst>
                <a:rect l="0" t="0" r="r" b="b"/>
                <a:pathLst>
                  <a:path w="164" h="92">
                    <a:moveTo>
                      <a:pt x="29" y="79"/>
                    </a:moveTo>
                    <a:lnTo>
                      <a:pt x="3" y="59"/>
                    </a:lnTo>
                    <a:lnTo>
                      <a:pt x="0" y="55"/>
                    </a:lnTo>
                    <a:lnTo>
                      <a:pt x="3" y="50"/>
                    </a:lnTo>
                    <a:lnTo>
                      <a:pt x="20" y="61"/>
                    </a:lnTo>
                    <a:lnTo>
                      <a:pt x="43" y="73"/>
                    </a:lnTo>
                    <a:lnTo>
                      <a:pt x="45" y="72"/>
                    </a:lnTo>
                    <a:lnTo>
                      <a:pt x="46" y="69"/>
                    </a:lnTo>
                    <a:lnTo>
                      <a:pt x="46" y="67"/>
                    </a:lnTo>
                    <a:lnTo>
                      <a:pt x="48" y="61"/>
                    </a:lnTo>
                    <a:lnTo>
                      <a:pt x="47" y="59"/>
                    </a:lnTo>
                    <a:lnTo>
                      <a:pt x="52" y="53"/>
                    </a:lnTo>
                    <a:lnTo>
                      <a:pt x="18" y="24"/>
                    </a:lnTo>
                    <a:lnTo>
                      <a:pt x="6" y="18"/>
                    </a:lnTo>
                    <a:lnTo>
                      <a:pt x="16" y="13"/>
                    </a:lnTo>
                    <a:lnTo>
                      <a:pt x="24" y="17"/>
                    </a:lnTo>
                    <a:lnTo>
                      <a:pt x="34" y="26"/>
                    </a:lnTo>
                    <a:lnTo>
                      <a:pt x="53" y="40"/>
                    </a:lnTo>
                    <a:lnTo>
                      <a:pt x="62" y="46"/>
                    </a:lnTo>
                    <a:lnTo>
                      <a:pt x="88" y="62"/>
                    </a:lnTo>
                    <a:lnTo>
                      <a:pt x="99" y="68"/>
                    </a:lnTo>
                    <a:lnTo>
                      <a:pt x="100" y="68"/>
                    </a:lnTo>
                    <a:lnTo>
                      <a:pt x="108" y="59"/>
                    </a:lnTo>
                    <a:lnTo>
                      <a:pt x="101" y="52"/>
                    </a:lnTo>
                    <a:lnTo>
                      <a:pt x="90" y="45"/>
                    </a:lnTo>
                    <a:lnTo>
                      <a:pt x="85" y="39"/>
                    </a:lnTo>
                    <a:lnTo>
                      <a:pt x="80" y="35"/>
                    </a:lnTo>
                    <a:lnTo>
                      <a:pt x="66" y="24"/>
                    </a:lnTo>
                    <a:lnTo>
                      <a:pt x="52" y="15"/>
                    </a:lnTo>
                    <a:lnTo>
                      <a:pt x="35" y="6"/>
                    </a:lnTo>
                    <a:lnTo>
                      <a:pt x="47" y="0"/>
                    </a:lnTo>
                    <a:lnTo>
                      <a:pt x="75" y="17"/>
                    </a:lnTo>
                    <a:lnTo>
                      <a:pt x="103" y="35"/>
                    </a:lnTo>
                    <a:lnTo>
                      <a:pt x="108" y="40"/>
                    </a:lnTo>
                    <a:lnTo>
                      <a:pt x="121" y="48"/>
                    </a:lnTo>
                    <a:lnTo>
                      <a:pt x="134" y="57"/>
                    </a:lnTo>
                    <a:lnTo>
                      <a:pt x="135" y="60"/>
                    </a:lnTo>
                    <a:lnTo>
                      <a:pt x="139" y="62"/>
                    </a:lnTo>
                    <a:lnTo>
                      <a:pt x="145" y="61"/>
                    </a:lnTo>
                    <a:lnTo>
                      <a:pt x="146" y="60"/>
                    </a:lnTo>
                    <a:lnTo>
                      <a:pt x="146" y="57"/>
                    </a:lnTo>
                    <a:lnTo>
                      <a:pt x="151" y="52"/>
                    </a:lnTo>
                    <a:lnTo>
                      <a:pt x="160" y="52"/>
                    </a:lnTo>
                    <a:lnTo>
                      <a:pt x="163" y="53"/>
                    </a:lnTo>
                    <a:lnTo>
                      <a:pt x="163" y="62"/>
                    </a:lnTo>
                    <a:lnTo>
                      <a:pt x="157" y="68"/>
                    </a:lnTo>
                    <a:lnTo>
                      <a:pt x="149" y="71"/>
                    </a:lnTo>
                    <a:lnTo>
                      <a:pt x="138" y="69"/>
                    </a:lnTo>
                    <a:lnTo>
                      <a:pt x="131" y="67"/>
                    </a:lnTo>
                    <a:lnTo>
                      <a:pt x="124" y="67"/>
                    </a:lnTo>
                    <a:lnTo>
                      <a:pt x="120" y="67"/>
                    </a:lnTo>
                    <a:lnTo>
                      <a:pt x="111" y="78"/>
                    </a:lnTo>
                    <a:lnTo>
                      <a:pt x="107" y="80"/>
                    </a:lnTo>
                    <a:lnTo>
                      <a:pt x="95" y="80"/>
                    </a:lnTo>
                    <a:lnTo>
                      <a:pt x="88" y="77"/>
                    </a:lnTo>
                    <a:lnTo>
                      <a:pt x="76" y="70"/>
                    </a:lnTo>
                    <a:lnTo>
                      <a:pt x="71" y="68"/>
                    </a:lnTo>
                    <a:lnTo>
                      <a:pt x="66" y="73"/>
                    </a:lnTo>
                    <a:lnTo>
                      <a:pt x="64" y="81"/>
                    </a:lnTo>
                    <a:lnTo>
                      <a:pt x="60" y="87"/>
                    </a:lnTo>
                    <a:lnTo>
                      <a:pt x="56" y="91"/>
                    </a:lnTo>
                    <a:lnTo>
                      <a:pt x="49" y="91"/>
                    </a:lnTo>
                    <a:lnTo>
                      <a:pt x="29" y="79"/>
                    </a:lnTo>
                  </a:path>
                </a:pathLst>
              </a:custGeom>
              <a:solidFill>
                <a:srgbClr val="000000"/>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sp>
            <p:nvSpPr>
              <p:cNvPr id="152599" name="Freeform 23"/>
              <p:cNvSpPr>
                <a:spLocks/>
              </p:cNvSpPr>
              <p:nvPr/>
            </p:nvSpPr>
            <p:spPr bwMode="auto">
              <a:xfrm>
                <a:off x="5345" y="3588"/>
                <a:ext cx="132" cy="87"/>
              </a:xfrm>
              <a:custGeom>
                <a:avLst/>
                <a:gdLst/>
                <a:ahLst/>
                <a:cxnLst>
                  <a:cxn ang="0">
                    <a:pos x="0" y="81"/>
                  </a:cxn>
                  <a:cxn ang="0">
                    <a:pos x="0" y="80"/>
                  </a:cxn>
                  <a:cxn ang="0">
                    <a:pos x="10" y="70"/>
                  </a:cxn>
                  <a:cxn ang="0">
                    <a:pos x="34" y="75"/>
                  </a:cxn>
                  <a:cxn ang="0">
                    <a:pos x="49" y="74"/>
                  </a:cxn>
                  <a:cxn ang="0">
                    <a:pos x="62" y="72"/>
                  </a:cxn>
                  <a:cxn ang="0">
                    <a:pos x="67" y="70"/>
                  </a:cxn>
                  <a:cxn ang="0">
                    <a:pos x="65" y="63"/>
                  </a:cxn>
                  <a:cxn ang="0">
                    <a:pos x="55" y="53"/>
                  </a:cxn>
                  <a:cxn ang="0">
                    <a:pos x="48" y="46"/>
                  </a:cxn>
                  <a:cxn ang="0">
                    <a:pos x="47" y="43"/>
                  </a:cxn>
                  <a:cxn ang="0">
                    <a:pos x="37" y="37"/>
                  </a:cxn>
                  <a:cxn ang="0">
                    <a:pos x="29" y="30"/>
                  </a:cxn>
                  <a:cxn ang="0">
                    <a:pos x="17" y="21"/>
                  </a:cxn>
                  <a:cxn ang="0">
                    <a:pos x="16" y="20"/>
                  </a:cxn>
                  <a:cxn ang="0">
                    <a:pos x="18" y="19"/>
                  </a:cxn>
                  <a:cxn ang="0">
                    <a:pos x="22" y="19"/>
                  </a:cxn>
                  <a:cxn ang="0">
                    <a:pos x="60" y="42"/>
                  </a:cxn>
                  <a:cxn ang="0">
                    <a:pos x="69" y="50"/>
                  </a:cxn>
                  <a:cxn ang="0">
                    <a:pos x="77" y="59"/>
                  </a:cxn>
                  <a:cxn ang="0">
                    <a:pos x="78" y="60"/>
                  </a:cxn>
                  <a:cxn ang="0">
                    <a:pos x="83" y="58"/>
                  </a:cxn>
                  <a:cxn ang="0">
                    <a:pos x="103" y="29"/>
                  </a:cxn>
                  <a:cxn ang="0">
                    <a:pos x="105" y="21"/>
                  </a:cxn>
                  <a:cxn ang="0">
                    <a:pos x="111" y="13"/>
                  </a:cxn>
                  <a:cxn ang="0">
                    <a:pos x="116" y="3"/>
                  </a:cxn>
                  <a:cxn ang="0">
                    <a:pos x="119" y="0"/>
                  </a:cxn>
                  <a:cxn ang="0">
                    <a:pos x="130" y="1"/>
                  </a:cxn>
                  <a:cxn ang="0">
                    <a:pos x="131" y="6"/>
                  </a:cxn>
                  <a:cxn ang="0">
                    <a:pos x="128" y="16"/>
                  </a:cxn>
                  <a:cxn ang="0">
                    <a:pos x="125" y="20"/>
                  </a:cxn>
                  <a:cxn ang="0">
                    <a:pos x="122" y="28"/>
                  </a:cxn>
                  <a:cxn ang="0">
                    <a:pos x="116" y="37"/>
                  </a:cxn>
                  <a:cxn ang="0">
                    <a:pos x="115" y="43"/>
                  </a:cxn>
                  <a:cxn ang="0">
                    <a:pos x="95" y="68"/>
                  </a:cxn>
                  <a:cxn ang="0">
                    <a:pos x="82" y="78"/>
                  </a:cxn>
                  <a:cxn ang="0">
                    <a:pos x="69" y="83"/>
                  </a:cxn>
                  <a:cxn ang="0">
                    <a:pos x="63" y="84"/>
                  </a:cxn>
                  <a:cxn ang="0">
                    <a:pos x="35" y="86"/>
                  </a:cxn>
                  <a:cxn ang="0">
                    <a:pos x="0" y="81"/>
                  </a:cxn>
                </a:cxnLst>
                <a:rect l="0" t="0" r="r" b="b"/>
                <a:pathLst>
                  <a:path w="132" h="87">
                    <a:moveTo>
                      <a:pt x="0" y="81"/>
                    </a:moveTo>
                    <a:lnTo>
                      <a:pt x="0" y="80"/>
                    </a:lnTo>
                    <a:lnTo>
                      <a:pt x="10" y="70"/>
                    </a:lnTo>
                    <a:lnTo>
                      <a:pt x="34" y="75"/>
                    </a:lnTo>
                    <a:lnTo>
                      <a:pt x="49" y="74"/>
                    </a:lnTo>
                    <a:lnTo>
                      <a:pt x="62" y="72"/>
                    </a:lnTo>
                    <a:lnTo>
                      <a:pt x="67" y="70"/>
                    </a:lnTo>
                    <a:lnTo>
                      <a:pt x="65" y="63"/>
                    </a:lnTo>
                    <a:lnTo>
                      <a:pt x="55" y="53"/>
                    </a:lnTo>
                    <a:lnTo>
                      <a:pt x="48" y="46"/>
                    </a:lnTo>
                    <a:lnTo>
                      <a:pt x="47" y="43"/>
                    </a:lnTo>
                    <a:lnTo>
                      <a:pt x="37" y="37"/>
                    </a:lnTo>
                    <a:lnTo>
                      <a:pt x="29" y="30"/>
                    </a:lnTo>
                    <a:lnTo>
                      <a:pt x="17" y="21"/>
                    </a:lnTo>
                    <a:lnTo>
                      <a:pt x="16" y="20"/>
                    </a:lnTo>
                    <a:lnTo>
                      <a:pt x="18" y="19"/>
                    </a:lnTo>
                    <a:lnTo>
                      <a:pt x="22" y="19"/>
                    </a:lnTo>
                    <a:lnTo>
                      <a:pt x="60" y="42"/>
                    </a:lnTo>
                    <a:lnTo>
                      <a:pt x="69" y="50"/>
                    </a:lnTo>
                    <a:lnTo>
                      <a:pt x="77" y="59"/>
                    </a:lnTo>
                    <a:lnTo>
                      <a:pt x="78" y="60"/>
                    </a:lnTo>
                    <a:lnTo>
                      <a:pt x="83" y="58"/>
                    </a:lnTo>
                    <a:lnTo>
                      <a:pt x="103" y="29"/>
                    </a:lnTo>
                    <a:lnTo>
                      <a:pt x="105" y="21"/>
                    </a:lnTo>
                    <a:lnTo>
                      <a:pt x="111" y="13"/>
                    </a:lnTo>
                    <a:lnTo>
                      <a:pt x="116" y="3"/>
                    </a:lnTo>
                    <a:lnTo>
                      <a:pt x="119" y="0"/>
                    </a:lnTo>
                    <a:lnTo>
                      <a:pt x="130" y="1"/>
                    </a:lnTo>
                    <a:lnTo>
                      <a:pt x="131" y="6"/>
                    </a:lnTo>
                    <a:lnTo>
                      <a:pt x="128" y="16"/>
                    </a:lnTo>
                    <a:lnTo>
                      <a:pt x="125" y="20"/>
                    </a:lnTo>
                    <a:lnTo>
                      <a:pt x="122" y="28"/>
                    </a:lnTo>
                    <a:lnTo>
                      <a:pt x="116" y="37"/>
                    </a:lnTo>
                    <a:lnTo>
                      <a:pt x="115" y="43"/>
                    </a:lnTo>
                    <a:lnTo>
                      <a:pt x="95" y="68"/>
                    </a:lnTo>
                    <a:lnTo>
                      <a:pt x="82" y="78"/>
                    </a:lnTo>
                    <a:lnTo>
                      <a:pt x="69" y="83"/>
                    </a:lnTo>
                    <a:lnTo>
                      <a:pt x="63" y="84"/>
                    </a:lnTo>
                    <a:lnTo>
                      <a:pt x="35" y="86"/>
                    </a:lnTo>
                    <a:lnTo>
                      <a:pt x="0" y="81"/>
                    </a:lnTo>
                  </a:path>
                </a:pathLst>
              </a:custGeom>
              <a:solidFill>
                <a:srgbClr val="000000"/>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sp>
            <p:nvSpPr>
              <p:cNvPr id="152600" name="Freeform 24"/>
              <p:cNvSpPr>
                <a:spLocks/>
              </p:cNvSpPr>
              <p:nvPr/>
            </p:nvSpPr>
            <p:spPr bwMode="auto">
              <a:xfrm>
                <a:off x="5097" y="3396"/>
                <a:ext cx="241" cy="280"/>
              </a:xfrm>
              <a:custGeom>
                <a:avLst/>
                <a:gdLst/>
                <a:ahLst/>
                <a:cxnLst>
                  <a:cxn ang="0">
                    <a:pos x="193" y="266"/>
                  </a:cxn>
                  <a:cxn ang="0">
                    <a:pos x="195" y="249"/>
                  </a:cxn>
                  <a:cxn ang="0">
                    <a:pos x="159" y="232"/>
                  </a:cxn>
                  <a:cxn ang="0">
                    <a:pos x="135" y="200"/>
                  </a:cxn>
                  <a:cxn ang="0">
                    <a:pos x="160" y="144"/>
                  </a:cxn>
                  <a:cxn ang="0">
                    <a:pos x="125" y="117"/>
                  </a:cxn>
                  <a:cxn ang="0">
                    <a:pos x="107" y="125"/>
                  </a:cxn>
                  <a:cxn ang="0">
                    <a:pos x="51" y="128"/>
                  </a:cxn>
                  <a:cxn ang="0">
                    <a:pos x="9" y="101"/>
                  </a:cxn>
                  <a:cxn ang="0">
                    <a:pos x="2" y="71"/>
                  </a:cxn>
                  <a:cxn ang="0">
                    <a:pos x="23" y="80"/>
                  </a:cxn>
                  <a:cxn ang="0">
                    <a:pos x="51" y="109"/>
                  </a:cxn>
                  <a:cxn ang="0">
                    <a:pos x="90" y="117"/>
                  </a:cxn>
                  <a:cxn ang="0">
                    <a:pos x="130" y="113"/>
                  </a:cxn>
                  <a:cxn ang="0">
                    <a:pos x="136" y="107"/>
                  </a:cxn>
                  <a:cxn ang="0">
                    <a:pos x="122" y="95"/>
                  </a:cxn>
                  <a:cxn ang="0">
                    <a:pos x="82" y="96"/>
                  </a:cxn>
                  <a:cxn ang="0">
                    <a:pos x="89" y="84"/>
                  </a:cxn>
                  <a:cxn ang="0">
                    <a:pos x="131" y="65"/>
                  </a:cxn>
                  <a:cxn ang="0">
                    <a:pos x="113" y="22"/>
                  </a:cxn>
                  <a:cxn ang="0">
                    <a:pos x="74" y="12"/>
                  </a:cxn>
                  <a:cxn ang="0">
                    <a:pos x="46" y="36"/>
                  </a:cxn>
                  <a:cxn ang="0">
                    <a:pos x="54" y="69"/>
                  </a:cxn>
                  <a:cxn ang="0">
                    <a:pos x="61" y="91"/>
                  </a:cxn>
                  <a:cxn ang="0">
                    <a:pos x="29" y="71"/>
                  </a:cxn>
                  <a:cxn ang="0">
                    <a:pos x="18" y="56"/>
                  </a:cxn>
                  <a:cxn ang="0">
                    <a:pos x="23" y="26"/>
                  </a:cxn>
                  <a:cxn ang="0">
                    <a:pos x="64" y="0"/>
                  </a:cxn>
                  <a:cxn ang="0">
                    <a:pos x="101" y="4"/>
                  </a:cxn>
                  <a:cxn ang="0">
                    <a:pos x="142" y="26"/>
                  </a:cxn>
                  <a:cxn ang="0">
                    <a:pos x="155" y="58"/>
                  </a:cxn>
                  <a:cxn ang="0">
                    <a:pos x="136" y="89"/>
                  </a:cxn>
                  <a:cxn ang="0">
                    <a:pos x="139" y="101"/>
                  </a:cxn>
                  <a:cxn ang="0">
                    <a:pos x="184" y="133"/>
                  </a:cxn>
                  <a:cxn ang="0">
                    <a:pos x="175" y="144"/>
                  </a:cxn>
                  <a:cxn ang="0">
                    <a:pos x="155" y="195"/>
                  </a:cxn>
                  <a:cxn ang="0">
                    <a:pos x="164" y="216"/>
                  </a:cxn>
                  <a:cxn ang="0">
                    <a:pos x="198" y="237"/>
                  </a:cxn>
                  <a:cxn ang="0">
                    <a:pos x="199" y="225"/>
                  </a:cxn>
                  <a:cxn ang="0">
                    <a:pos x="181" y="212"/>
                  </a:cxn>
                  <a:cxn ang="0">
                    <a:pos x="208" y="212"/>
                  </a:cxn>
                  <a:cxn ang="0">
                    <a:pos x="240" y="227"/>
                  </a:cxn>
                  <a:cxn ang="0">
                    <a:pos x="229" y="226"/>
                  </a:cxn>
                  <a:cxn ang="0">
                    <a:pos x="212" y="241"/>
                  </a:cxn>
                  <a:cxn ang="0">
                    <a:pos x="214" y="274"/>
                  </a:cxn>
                  <a:cxn ang="0">
                    <a:pos x="204" y="279"/>
                  </a:cxn>
                </a:cxnLst>
                <a:rect l="0" t="0" r="r" b="b"/>
                <a:pathLst>
                  <a:path w="241" h="280">
                    <a:moveTo>
                      <a:pt x="198" y="276"/>
                    </a:moveTo>
                    <a:lnTo>
                      <a:pt x="195" y="274"/>
                    </a:lnTo>
                    <a:lnTo>
                      <a:pt x="193" y="266"/>
                    </a:lnTo>
                    <a:lnTo>
                      <a:pt x="195" y="257"/>
                    </a:lnTo>
                    <a:lnTo>
                      <a:pt x="195" y="250"/>
                    </a:lnTo>
                    <a:lnTo>
                      <a:pt x="195" y="249"/>
                    </a:lnTo>
                    <a:lnTo>
                      <a:pt x="194" y="247"/>
                    </a:lnTo>
                    <a:lnTo>
                      <a:pt x="177" y="242"/>
                    </a:lnTo>
                    <a:lnTo>
                      <a:pt x="159" y="232"/>
                    </a:lnTo>
                    <a:lnTo>
                      <a:pt x="142" y="217"/>
                    </a:lnTo>
                    <a:lnTo>
                      <a:pt x="136" y="211"/>
                    </a:lnTo>
                    <a:lnTo>
                      <a:pt x="135" y="200"/>
                    </a:lnTo>
                    <a:lnTo>
                      <a:pt x="134" y="191"/>
                    </a:lnTo>
                    <a:lnTo>
                      <a:pt x="153" y="150"/>
                    </a:lnTo>
                    <a:lnTo>
                      <a:pt x="160" y="144"/>
                    </a:lnTo>
                    <a:lnTo>
                      <a:pt x="163" y="144"/>
                    </a:lnTo>
                    <a:lnTo>
                      <a:pt x="166" y="142"/>
                    </a:lnTo>
                    <a:lnTo>
                      <a:pt x="125" y="117"/>
                    </a:lnTo>
                    <a:lnTo>
                      <a:pt x="122" y="116"/>
                    </a:lnTo>
                    <a:lnTo>
                      <a:pt x="111" y="122"/>
                    </a:lnTo>
                    <a:lnTo>
                      <a:pt x="107" y="125"/>
                    </a:lnTo>
                    <a:lnTo>
                      <a:pt x="87" y="130"/>
                    </a:lnTo>
                    <a:lnTo>
                      <a:pt x="70" y="131"/>
                    </a:lnTo>
                    <a:lnTo>
                      <a:pt x="51" y="128"/>
                    </a:lnTo>
                    <a:lnTo>
                      <a:pt x="39" y="124"/>
                    </a:lnTo>
                    <a:lnTo>
                      <a:pt x="23" y="113"/>
                    </a:lnTo>
                    <a:lnTo>
                      <a:pt x="9" y="101"/>
                    </a:lnTo>
                    <a:lnTo>
                      <a:pt x="5" y="97"/>
                    </a:lnTo>
                    <a:lnTo>
                      <a:pt x="0" y="82"/>
                    </a:lnTo>
                    <a:lnTo>
                      <a:pt x="2" y="71"/>
                    </a:lnTo>
                    <a:lnTo>
                      <a:pt x="6" y="65"/>
                    </a:lnTo>
                    <a:lnTo>
                      <a:pt x="7" y="63"/>
                    </a:lnTo>
                    <a:lnTo>
                      <a:pt x="23" y="80"/>
                    </a:lnTo>
                    <a:lnTo>
                      <a:pt x="29" y="84"/>
                    </a:lnTo>
                    <a:lnTo>
                      <a:pt x="33" y="94"/>
                    </a:lnTo>
                    <a:lnTo>
                      <a:pt x="51" y="109"/>
                    </a:lnTo>
                    <a:lnTo>
                      <a:pt x="68" y="117"/>
                    </a:lnTo>
                    <a:lnTo>
                      <a:pt x="74" y="119"/>
                    </a:lnTo>
                    <a:lnTo>
                      <a:pt x="90" y="117"/>
                    </a:lnTo>
                    <a:lnTo>
                      <a:pt x="106" y="110"/>
                    </a:lnTo>
                    <a:lnTo>
                      <a:pt x="114" y="105"/>
                    </a:lnTo>
                    <a:lnTo>
                      <a:pt x="130" y="113"/>
                    </a:lnTo>
                    <a:lnTo>
                      <a:pt x="134" y="112"/>
                    </a:lnTo>
                    <a:lnTo>
                      <a:pt x="136" y="109"/>
                    </a:lnTo>
                    <a:lnTo>
                      <a:pt x="136" y="107"/>
                    </a:lnTo>
                    <a:lnTo>
                      <a:pt x="131" y="104"/>
                    </a:lnTo>
                    <a:lnTo>
                      <a:pt x="124" y="96"/>
                    </a:lnTo>
                    <a:lnTo>
                      <a:pt x="122" y="95"/>
                    </a:lnTo>
                    <a:lnTo>
                      <a:pt x="101" y="98"/>
                    </a:lnTo>
                    <a:lnTo>
                      <a:pt x="84" y="98"/>
                    </a:lnTo>
                    <a:lnTo>
                      <a:pt x="82" y="96"/>
                    </a:lnTo>
                    <a:lnTo>
                      <a:pt x="89" y="89"/>
                    </a:lnTo>
                    <a:lnTo>
                      <a:pt x="89" y="85"/>
                    </a:lnTo>
                    <a:lnTo>
                      <a:pt x="89" y="84"/>
                    </a:lnTo>
                    <a:lnTo>
                      <a:pt x="106" y="82"/>
                    </a:lnTo>
                    <a:lnTo>
                      <a:pt x="124" y="76"/>
                    </a:lnTo>
                    <a:lnTo>
                      <a:pt x="131" y="65"/>
                    </a:lnTo>
                    <a:lnTo>
                      <a:pt x="133" y="52"/>
                    </a:lnTo>
                    <a:lnTo>
                      <a:pt x="124" y="33"/>
                    </a:lnTo>
                    <a:lnTo>
                      <a:pt x="113" y="22"/>
                    </a:lnTo>
                    <a:lnTo>
                      <a:pt x="100" y="17"/>
                    </a:lnTo>
                    <a:lnTo>
                      <a:pt x="83" y="13"/>
                    </a:lnTo>
                    <a:lnTo>
                      <a:pt x="74" y="12"/>
                    </a:lnTo>
                    <a:lnTo>
                      <a:pt x="64" y="14"/>
                    </a:lnTo>
                    <a:lnTo>
                      <a:pt x="52" y="25"/>
                    </a:lnTo>
                    <a:lnTo>
                      <a:pt x="46" y="36"/>
                    </a:lnTo>
                    <a:lnTo>
                      <a:pt x="44" y="44"/>
                    </a:lnTo>
                    <a:lnTo>
                      <a:pt x="45" y="55"/>
                    </a:lnTo>
                    <a:lnTo>
                      <a:pt x="54" y="69"/>
                    </a:lnTo>
                    <a:lnTo>
                      <a:pt x="70" y="78"/>
                    </a:lnTo>
                    <a:lnTo>
                      <a:pt x="68" y="88"/>
                    </a:lnTo>
                    <a:lnTo>
                      <a:pt x="61" y="91"/>
                    </a:lnTo>
                    <a:lnTo>
                      <a:pt x="44" y="85"/>
                    </a:lnTo>
                    <a:lnTo>
                      <a:pt x="29" y="73"/>
                    </a:lnTo>
                    <a:lnTo>
                      <a:pt x="29" y="71"/>
                    </a:lnTo>
                    <a:lnTo>
                      <a:pt x="23" y="66"/>
                    </a:lnTo>
                    <a:lnTo>
                      <a:pt x="19" y="61"/>
                    </a:lnTo>
                    <a:lnTo>
                      <a:pt x="18" y="56"/>
                    </a:lnTo>
                    <a:lnTo>
                      <a:pt x="17" y="49"/>
                    </a:lnTo>
                    <a:lnTo>
                      <a:pt x="18" y="35"/>
                    </a:lnTo>
                    <a:lnTo>
                      <a:pt x="23" y="26"/>
                    </a:lnTo>
                    <a:lnTo>
                      <a:pt x="38" y="10"/>
                    </a:lnTo>
                    <a:lnTo>
                      <a:pt x="47" y="5"/>
                    </a:lnTo>
                    <a:lnTo>
                      <a:pt x="64" y="0"/>
                    </a:lnTo>
                    <a:lnTo>
                      <a:pt x="80" y="0"/>
                    </a:lnTo>
                    <a:lnTo>
                      <a:pt x="90" y="2"/>
                    </a:lnTo>
                    <a:lnTo>
                      <a:pt x="101" y="4"/>
                    </a:lnTo>
                    <a:lnTo>
                      <a:pt x="117" y="8"/>
                    </a:lnTo>
                    <a:lnTo>
                      <a:pt x="134" y="16"/>
                    </a:lnTo>
                    <a:lnTo>
                      <a:pt x="142" y="26"/>
                    </a:lnTo>
                    <a:lnTo>
                      <a:pt x="151" y="36"/>
                    </a:lnTo>
                    <a:lnTo>
                      <a:pt x="158" y="56"/>
                    </a:lnTo>
                    <a:lnTo>
                      <a:pt x="155" y="58"/>
                    </a:lnTo>
                    <a:lnTo>
                      <a:pt x="158" y="63"/>
                    </a:lnTo>
                    <a:lnTo>
                      <a:pt x="152" y="76"/>
                    </a:lnTo>
                    <a:lnTo>
                      <a:pt x="136" y="89"/>
                    </a:lnTo>
                    <a:lnTo>
                      <a:pt x="131" y="90"/>
                    </a:lnTo>
                    <a:lnTo>
                      <a:pt x="130" y="93"/>
                    </a:lnTo>
                    <a:lnTo>
                      <a:pt x="139" y="101"/>
                    </a:lnTo>
                    <a:lnTo>
                      <a:pt x="149" y="107"/>
                    </a:lnTo>
                    <a:lnTo>
                      <a:pt x="173" y="124"/>
                    </a:lnTo>
                    <a:lnTo>
                      <a:pt x="184" y="133"/>
                    </a:lnTo>
                    <a:lnTo>
                      <a:pt x="187" y="141"/>
                    </a:lnTo>
                    <a:lnTo>
                      <a:pt x="182" y="142"/>
                    </a:lnTo>
                    <a:lnTo>
                      <a:pt x="175" y="144"/>
                    </a:lnTo>
                    <a:lnTo>
                      <a:pt x="171" y="158"/>
                    </a:lnTo>
                    <a:lnTo>
                      <a:pt x="166" y="170"/>
                    </a:lnTo>
                    <a:lnTo>
                      <a:pt x="155" y="195"/>
                    </a:lnTo>
                    <a:lnTo>
                      <a:pt x="153" y="204"/>
                    </a:lnTo>
                    <a:lnTo>
                      <a:pt x="157" y="211"/>
                    </a:lnTo>
                    <a:lnTo>
                      <a:pt x="164" y="216"/>
                    </a:lnTo>
                    <a:lnTo>
                      <a:pt x="170" y="221"/>
                    </a:lnTo>
                    <a:lnTo>
                      <a:pt x="185" y="231"/>
                    </a:lnTo>
                    <a:lnTo>
                      <a:pt x="198" y="237"/>
                    </a:lnTo>
                    <a:lnTo>
                      <a:pt x="199" y="235"/>
                    </a:lnTo>
                    <a:lnTo>
                      <a:pt x="198" y="230"/>
                    </a:lnTo>
                    <a:lnTo>
                      <a:pt x="199" y="225"/>
                    </a:lnTo>
                    <a:lnTo>
                      <a:pt x="204" y="219"/>
                    </a:lnTo>
                    <a:lnTo>
                      <a:pt x="193" y="214"/>
                    </a:lnTo>
                    <a:lnTo>
                      <a:pt x="181" y="212"/>
                    </a:lnTo>
                    <a:lnTo>
                      <a:pt x="180" y="208"/>
                    </a:lnTo>
                    <a:lnTo>
                      <a:pt x="189" y="207"/>
                    </a:lnTo>
                    <a:lnTo>
                      <a:pt x="208" y="212"/>
                    </a:lnTo>
                    <a:lnTo>
                      <a:pt x="222" y="215"/>
                    </a:lnTo>
                    <a:lnTo>
                      <a:pt x="239" y="224"/>
                    </a:lnTo>
                    <a:lnTo>
                      <a:pt x="240" y="227"/>
                    </a:lnTo>
                    <a:lnTo>
                      <a:pt x="238" y="229"/>
                    </a:lnTo>
                    <a:lnTo>
                      <a:pt x="235" y="229"/>
                    </a:lnTo>
                    <a:lnTo>
                      <a:pt x="229" y="226"/>
                    </a:lnTo>
                    <a:lnTo>
                      <a:pt x="224" y="226"/>
                    </a:lnTo>
                    <a:lnTo>
                      <a:pt x="220" y="232"/>
                    </a:lnTo>
                    <a:lnTo>
                      <a:pt x="212" y="241"/>
                    </a:lnTo>
                    <a:lnTo>
                      <a:pt x="206" y="260"/>
                    </a:lnTo>
                    <a:lnTo>
                      <a:pt x="209" y="268"/>
                    </a:lnTo>
                    <a:lnTo>
                      <a:pt x="214" y="274"/>
                    </a:lnTo>
                    <a:lnTo>
                      <a:pt x="215" y="276"/>
                    </a:lnTo>
                    <a:lnTo>
                      <a:pt x="208" y="279"/>
                    </a:lnTo>
                    <a:lnTo>
                      <a:pt x="204" y="279"/>
                    </a:lnTo>
                    <a:lnTo>
                      <a:pt x="198" y="276"/>
                    </a:lnTo>
                  </a:path>
                </a:pathLst>
              </a:custGeom>
              <a:solidFill>
                <a:srgbClr val="000000"/>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sp>
            <p:nvSpPr>
              <p:cNvPr id="152601" name="Freeform 25"/>
              <p:cNvSpPr>
                <a:spLocks/>
              </p:cNvSpPr>
              <p:nvPr/>
            </p:nvSpPr>
            <p:spPr bwMode="auto">
              <a:xfrm>
                <a:off x="5321" y="3626"/>
                <a:ext cx="72" cy="44"/>
              </a:xfrm>
              <a:custGeom>
                <a:avLst/>
                <a:gdLst/>
                <a:ahLst/>
                <a:cxnLst>
                  <a:cxn ang="0">
                    <a:pos x="1" y="39"/>
                  </a:cxn>
                  <a:cxn ang="0">
                    <a:pos x="0" y="37"/>
                  </a:cxn>
                  <a:cxn ang="0">
                    <a:pos x="21" y="14"/>
                  </a:cxn>
                  <a:cxn ang="0">
                    <a:pos x="24" y="9"/>
                  </a:cxn>
                  <a:cxn ang="0">
                    <a:pos x="22" y="5"/>
                  </a:cxn>
                  <a:cxn ang="0">
                    <a:pos x="27" y="1"/>
                  </a:cxn>
                  <a:cxn ang="0">
                    <a:pos x="45" y="0"/>
                  </a:cxn>
                  <a:cxn ang="0">
                    <a:pos x="49" y="2"/>
                  </a:cxn>
                  <a:cxn ang="0">
                    <a:pos x="52" y="5"/>
                  </a:cxn>
                  <a:cxn ang="0">
                    <a:pos x="67" y="16"/>
                  </a:cxn>
                  <a:cxn ang="0">
                    <a:pos x="71" y="19"/>
                  </a:cxn>
                  <a:cxn ang="0">
                    <a:pos x="71" y="24"/>
                  </a:cxn>
                  <a:cxn ang="0">
                    <a:pos x="65" y="27"/>
                  </a:cxn>
                  <a:cxn ang="0">
                    <a:pos x="55" y="27"/>
                  </a:cxn>
                  <a:cxn ang="0">
                    <a:pos x="46" y="25"/>
                  </a:cxn>
                  <a:cxn ang="0">
                    <a:pos x="36" y="21"/>
                  </a:cxn>
                  <a:cxn ang="0">
                    <a:pos x="31" y="22"/>
                  </a:cxn>
                  <a:cxn ang="0">
                    <a:pos x="25" y="30"/>
                  </a:cxn>
                  <a:cxn ang="0">
                    <a:pos x="15" y="38"/>
                  </a:cxn>
                  <a:cxn ang="0">
                    <a:pos x="10" y="40"/>
                  </a:cxn>
                  <a:cxn ang="0">
                    <a:pos x="6" y="41"/>
                  </a:cxn>
                  <a:cxn ang="0">
                    <a:pos x="6" y="42"/>
                  </a:cxn>
                  <a:cxn ang="0">
                    <a:pos x="3" y="43"/>
                  </a:cxn>
                  <a:cxn ang="0">
                    <a:pos x="1" y="39"/>
                  </a:cxn>
                </a:cxnLst>
                <a:rect l="0" t="0" r="r" b="b"/>
                <a:pathLst>
                  <a:path w="72" h="44">
                    <a:moveTo>
                      <a:pt x="1" y="39"/>
                    </a:moveTo>
                    <a:lnTo>
                      <a:pt x="0" y="37"/>
                    </a:lnTo>
                    <a:lnTo>
                      <a:pt x="21" y="14"/>
                    </a:lnTo>
                    <a:lnTo>
                      <a:pt x="24" y="9"/>
                    </a:lnTo>
                    <a:lnTo>
                      <a:pt x="22" y="5"/>
                    </a:lnTo>
                    <a:lnTo>
                      <a:pt x="27" y="1"/>
                    </a:lnTo>
                    <a:lnTo>
                      <a:pt x="45" y="0"/>
                    </a:lnTo>
                    <a:lnTo>
                      <a:pt x="49" y="2"/>
                    </a:lnTo>
                    <a:lnTo>
                      <a:pt x="52" y="5"/>
                    </a:lnTo>
                    <a:lnTo>
                      <a:pt x="67" y="16"/>
                    </a:lnTo>
                    <a:lnTo>
                      <a:pt x="71" y="19"/>
                    </a:lnTo>
                    <a:lnTo>
                      <a:pt x="71" y="24"/>
                    </a:lnTo>
                    <a:lnTo>
                      <a:pt x="65" y="27"/>
                    </a:lnTo>
                    <a:lnTo>
                      <a:pt x="55" y="27"/>
                    </a:lnTo>
                    <a:lnTo>
                      <a:pt x="46" y="25"/>
                    </a:lnTo>
                    <a:lnTo>
                      <a:pt x="36" y="21"/>
                    </a:lnTo>
                    <a:lnTo>
                      <a:pt x="31" y="22"/>
                    </a:lnTo>
                    <a:lnTo>
                      <a:pt x="25" y="30"/>
                    </a:lnTo>
                    <a:lnTo>
                      <a:pt x="15" y="38"/>
                    </a:lnTo>
                    <a:lnTo>
                      <a:pt x="10" y="40"/>
                    </a:lnTo>
                    <a:lnTo>
                      <a:pt x="6" y="41"/>
                    </a:lnTo>
                    <a:lnTo>
                      <a:pt x="6" y="42"/>
                    </a:lnTo>
                    <a:lnTo>
                      <a:pt x="3" y="43"/>
                    </a:lnTo>
                    <a:lnTo>
                      <a:pt x="1" y="39"/>
                    </a:lnTo>
                  </a:path>
                </a:pathLst>
              </a:custGeom>
              <a:solidFill>
                <a:srgbClr val="000000"/>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sp>
            <p:nvSpPr>
              <p:cNvPr id="152602" name="Freeform 26"/>
              <p:cNvSpPr>
                <a:spLocks/>
              </p:cNvSpPr>
              <p:nvPr/>
            </p:nvSpPr>
            <p:spPr bwMode="auto">
              <a:xfrm>
                <a:off x="5666" y="3454"/>
                <a:ext cx="196" cy="145"/>
              </a:xfrm>
              <a:custGeom>
                <a:avLst/>
                <a:gdLst/>
                <a:ahLst/>
                <a:cxnLst>
                  <a:cxn ang="0">
                    <a:pos x="108" y="130"/>
                  </a:cxn>
                  <a:cxn ang="0">
                    <a:pos x="107" y="124"/>
                  </a:cxn>
                  <a:cxn ang="0">
                    <a:pos x="91" y="112"/>
                  </a:cxn>
                  <a:cxn ang="0">
                    <a:pos x="48" y="81"/>
                  </a:cxn>
                  <a:cxn ang="0">
                    <a:pos x="8" y="54"/>
                  </a:cxn>
                  <a:cxn ang="0">
                    <a:pos x="0" y="48"/>
                  </a:cxn>
                  <a:cxn ang="0">
                    <a:pos x="5" y="46"/>
                  </a:cxn>
                  <a:cxn ang="0">
                    <a:pos x="46" y="37"/>
                  </a:cxn>
                  <a:cxn ang="0">
                    <a:pos x="73" y="27"/>
                  </a:cxn>
                  <a:cxn ang="0">
                    <a:pos x="108" y="13"/>
                  </a:cxn>
                  <a:cxn ang="0">
                    <a:pos x="132" y="6"/>
                  </a:cxn>
                  <a:cxn ang="0">
                    <a:pos x="169" y="2"/>
                  </a:cxn>
                  <a:cxn ang="0">
                    <a:pos x="172" y="7"/>
                  </a:cxn>
                  <a:cxn ang="0">
                    <a:pos x="134" y="18"/>
                  </a:cxn>
                  <a:cxn ang="0">
                    <a:pos x="63" y="45"/>
                  </a:cxn>
                  <a:cxn ang="0">
                    <a:pos x="33" y="57"/>
                  </a:cxn>
                  <a:cxn ang="0">
                    <a:pos x="29" y="60"/>
                  </a:cxn>
                  <a:cxn ang="0">
                    <a:pos x="50" y="74"/>
                  </a:cxn>
                  <a:cxn ang="0">
                    <a:pos x="92" y="99"/>
                  </a:cxn>
                  <a:cxn ang="0">
                    <a:pos x="97" y="95"/>
                  </a:cxn>
                  <a:cxn ang="0">
                    <a:pos x="98" y="88"/>
                  </a:cxn>
                  <a:cxn ang="0">
                    <a:pos x="99" y="67"/>
                  </a:cxn>
                  <a:cxn ang="0">
                    <a:pos x="103" y="37"/>
                  </a:cxn>
                  <a:cxn ang="0">
                    <a:pos x="113" y="32"/>
                  </a:cxn>
                  <a:cxn ang="0">
                    <a:pos x="119" y="42"/>
                  </a:cxn>
                  <a:cxn ang="0">
                    <a:pos x="117" y="53"/>
                  </a:cxn>
                  <a:cxn ang="0">
                    <a:pos x="110" y="82"/>
                  </a:cxn>
                  <a:cxn ang="0">
                    <a:pos x="113" y="90"/>
                  </a:cxn>
                  <a:cxn ang="0">
                    <a:pos x="162" y="72"/>
                  </a:cxn>
                  <a:cxn ang="0">
                    <a:pos x="194" y="66"/>
                  </a:cxn>
                  <a:cxn ang="0">
                    <a:pos x="194" y="75"/>
                  </a:cxn>
                  <a:cxn ang="0">
                    <a:pos x="135" y="88"/>
                  </a:cxn>
                  <a:cxn ang="0">
                    <a:pos x="107" y="104"/>
                  </a:cxn>
                  <a:cxn ang="0">
                    <a:pos x="104" y="105"/>
                  </a:cxn>
                  <a:cxn ang="0">
                    <a:pos x="117" y="116"/>
                  </a:cxn>
                  <a:cxn ang="0">
                    <a:pos x="126" y="121"/>
                  </a:cxn>
                  <a:cxn ang="0">
                    <a:pos x="125" y="136"/>
                  </a:cxn>
                  <a:cxn ang="0">
                    <a:pos x="116" y="144"/>
                  </a:cxn>
                  <a:cxn ang="0">
                    <a:pos x="109" y="133"/>
                  </a:cxn>
                </a:cxnLst>
                <a:rect l="0" t="0" r="r" b="b"/>
                <a:pathLst>
                  <a:path w="196" h="145">
                    <a:moveTo>
                      <a:pt x="109" y="133"/>
                    </a:moveTo>
                    <a:lnTo>
                      <a:pt x="108" y="130"/>
                    </a:lnTo>
                    <a:lnTo>
                      <a:pt x="110" y="129"/>
                    </a:lnTo>
                    <a:lnTo>
                      <a:pt x="107" y="124"/>
                    </a:lnTo>
                    <a:lnTo>
                      <a:pt x="93" y="115"/>
                    </a:lnTo>
                    <a:lnTo>
                      <a:pt x="91" y="112"/>
                    </a:lnTo>
                    <a:lnTo>
                      <a:pt x="81" y="106"/>
                    </a:lnTo>
                    <a:lnTo>
                      <a:pt x="48" y="81"/>
                    </a:lnTo>
                    <a:lnTo>
                      <a:pt x="17" y="61"/>
                    </a:lnTo>
                    <a:lnTo>
                      <a:pt x="8" y="54"/>
                    </a:lnTo>
                    <a:lnTo>
                      <a:pt x="1" y="50"/>
                    </a:lnTo>
                    <a:lnTo>
                      <a:pt x="0" y="48"/>
                    </a:lnTo>
                    <a:lnTo>
                      <a:pt x="3" y="46"/>
                    </a:lnTo>
                    <a:lnTo>
                      <a:pt x="5" y="46"/>
                    </a:lnTo>
                    <a:lnTo>
                      <a:pt x="16" y="51"/>
                    </a:lnTo>
                    <a:lnTo>
                      <a:pt x="46" y="37"/>
                    </a:lnTo>
                    <a:lnTo>
                      <a:pt x="70" y="29"/>
                    </a:lnTo>
                    <a:lnTo>
                      <a:pt x="73" y="27"/>
                    </a:lnTo>
                    <a:lnTo>
                      <a:pt x="80" y="25"/>
                    </a:lnTo>
                    <a:lnTo>
                      <a:pt x="108" y="13"/>
                    </a:lnTo>
                    <a:lnTo>
                      <a:pt x="121" y="10"/>
                    </a:lnTo>
                    <a:lnTo>
                      <a:pt x="132" y="6"/>
                    </a:lnTo>
                    <a:lnTo>
                      <a:pt x="160" y="0"/>
                    </a:lnTo>
                    <a:lnTo>
                      <a:pt x="169" y="2"/>
                    </a:lnTo>
                    <a:lnTo>
                      <a:pt x="171" y="5"/>
                    </a:lnTo>
                    <a:lnTo>
                      <a:pt x="172" y="7"/>
                    </a:lnTo>
                    <a:lnTo>
                      <a:pt x="168" y="11"/>
                    </a:lnTo>
                    <a:lnTo>
                      <a:pt x="134" y="18"/>
                    </a:lnTo>
                    <a:lnTo>
                      <a:pt x="93" y="32"/>
                    </a:lnTo>
                    <a:lnTo>
                      <a:pt x="63" y="45"/>
                    </a:lnTo>
                    <a:lnTo>
                      <a:pt x="39" y="54"/>
                    </a:lnTo>
                    <a:lnTo>
                      <a:pt x="33" y="57"/>
                    </a:lnTo>
                    <a:lnTo>
                      <a:pt x="32" y="58"/>
                    </a:lnTo>
                    <a:lnTo>
                      <a:pt x="29" y="60"/>
                    </a:lnTo>
                    <a:lnTo>
                      <a:pt x="37" y="66"/>
                    </a:lnTo>
                    <a:lnTo>
                      <a:pt x="50" y="74"/>
                    </a:lnTo>
                    <a:lnTo>
                      <a:pt x="88" y="98"/>
                    </a:lnTo>
                    <a:lnTo>
                      <a:pt x="92" y="99"/>
                    </a:lnTo>
                    <a:lnTo>
                      <a:pt x="95" y="99"/>
                    </a:lnTo>
                    <a:lnTo>
                      <a:pt x="97" y="95"/>
                    </a:lnTo>
                    <a:lnTo>
                      <a:pt x="97" y="91"/>
                    </a:lnTo>
                    <a:lnTo>
                      <a:pt x="98" y="88"/>
                    </a:lnTo>
                    <a:lnTo>
                      <a:pt x="97" y="81"/>
                    </a:lnTo>
                    <a:lnTo>
                      <a:pt x="99" y="67"/>
                    </a:lnTo>
                    <a:lnTo>
                      <a:pt x="99" y="46"/>
                    </a:lnTo>
                    <a:lnTo>
                      <a:pt x="103" y="37"/>
                    </a:lnTo>
                    <a:lnTo>
                      <a:pt x="107" y="32"/>
                    </a:lnTo>
                    <a:lnTo>
                      <a:pt x="113" y="32"/>
                    </a:lnTo>
                    <a:lnTo>
                      <a:pt x="116" y="33"/>
                    </a:lnTo>
                    <a:lnTo>
                      <a:pt x="119" y="42"/>
                    </a:lnTo>
                    <a:lnTo>
                      <a:pt x="117" y="49"/>
                    </a:lnTo>
                    <a:lnTo>
                      <a:pt x="117" y="53"/>
                    </a:lnTo>
                    <a:lnTo>
                      <a:pt x="114" y="62"/>
                    </a:lnTo>
                    <a:lnTo>
                      <a:pt x="110" y="82"/>
                    </a:lnTo>
                    <a:lnTo>
                      <a:pt x="109" y="88"/>
                    </a:lnTo>
                    <a:lnTo>
                      <a:pt x="113" y="90"/>
                    </a:lnTo>
                    <a:lnTo>
                      <a:pt x="137" y="79"/>
                    </a:lnTo>
                    <a:lnTo>
                      <a:pt x="162" y="72"/>
                    </a:lnTo>
                    <a:lnTo>
                      <a:pt x="181" y="65"/>
                    </a:lnTo>
                    <a:lnTo>
                      <a:pt x="194" y="66"/>
                    </a:lnTo>
                    <a:lnTo>
                      <a:pt x="195" y="73"/>
                    </a:lnTo>
                    <a:lnTo>
                      <a:pt x="194" y="75"/>
                    </a:lnTo>
                    <a:lnTo>
                      <a:pt x="160" y="80"/>
                    </a:lnTo>
                    <a:lnTo>
                      <a:pt x="135" y="88"/>
                    </a:lnTo>
                    <a:lnTo>
                      <a:pt x="112" y="99"/>
                    </a:lnTo>
                    <a:lnTo>
                      <a:pt x="107" y="104"/>
                    </a:lnTo>
                    <a:lnTo>
                      <a:pt x="105" y="104"/>
                    </a:lnTo>
                    <a:lnTo>
                      <a:pt x="104" y="105"/>
                    </a:lnTo>
                    <a:lnTo>
                      <a:pt x="104" y="108"/>
                    </a:lnTo>
                    <a:lnTo>
                      <a:pt x="117" y="116"/>
                    </a:lnTo>
                    <a:lnTo>
                      <a:pt x="118" y="117"/>
                    </a:lnTo>
                    <a:lnTo>
                      <a:pt x="126" y="121"/>
                    </a:lnTo>
                    <a:lnTo>
                      <a:pt x="127" y="128"/>
                    </a:lnTo>
                    <a:lnTo>
                      <a:pt x="125" y="136"/>
                    </a:lnTo>
                    <a:lnTo>
                      <a:pt x="119" y="142"/>
                    </a:lnTo>
                    <a:lnTo>
                      <a:pt x="116" y="144"/>
                    </a:lnTo>
                    <a:lnTo>
                      <a:pt x="107" y="144"/>
                    </a:lnTo>
                    <a:lnTo>
                      <a:pt x="109" y="133"/>
                    </a:lnTo>
                  </a:path>
                </a:pathLst>
              </a:custGeom>
              <a:solidFill>
                <a:srgbClr val="000000"/>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sp>
            <p:nvSpPr>
              <p:cNvPr id="152603" name="Freeform 27"/>
              <p:cNvSpPr>
                <a:spLocks/>
              </p:cNvSpPr>
              <p:nvPr/>
            </p:nvSpPr>
            <p:spPr bwMode="auto">
              <a:xfrm>
                <a:off x="5449" y="3330"/>
                <a:ext cx="315" cy="284"/>
              </a:xfrm>
              <a:custGeom>
                <a:avLst/>
                <a:gdLst/>
                <a:ahLst/>
                <a:cxnLst>
                  <a:cxn ang="0">
                    <a:pos x="136" y="256"/>
                  </a:cxn>
                  <a:cxn ang="0">
                    <a:pos x="105" y="227"/>
                  </a:cxn>
                  <a:cxn ang="0">
                    <a:pos x="136" y="237"/>
                  </a:cxn>
                  <a:cxn ang="0">
                    <a:pos x="189" y="210"/>
                  </a:cxn>
                  <a:cxn ang="0">
                    <a:pos x="201" y="198"/>
                  </a:cxn>
                  <a:cxn ang="0">
                    <a:pos x="178" y="186"/>
                  </a:cxn>
                  <a:cxn ang="0">
                    <a:pos x="108" y="215"/>
                  </a:cxn>
                  <a:cxn ang="0">
                    <a:pos x="55" y="238"/>
                  </a:cxn>
                  <a:cxn ang="0">
                    <a:pos x="22" y="250"/>
                  </a:cxn>
                  <a:cxn ang="0">
                    <a:pos x="46" y="230"/>
                  </a:cxn>
                  <a:cxn ang="0">
                    <a:pos x="54" y="225"/>
                  </a:cxn>
                  <a:cxn ang="0">
                    <a:pos x="70" y="218"/>
                  </a:cxn>
                  <a:cxn ang="0">
                    <a:pos x="85" y="211"/>
                  </a:cxn>
                  <a:cxn ang="0">
                    <a:pos x="110" y="202"/>
                  </a:cxn>
                  <a:cxn ang="0">
                    <a:pos x="133" y="191"/>
                  </a:cxn>
                  <a:cxn ang="0">
                    <a:pos x="182" y="169"/>
                  </a:cxn>
                  <a:cxn ang="0">
                    <a:pos x="206" y="155"/>
                  </a:cxn>
                  <a:cxn ang="0">
                    <a:pos x="214" y="113"/>
                  </a:cxn>
                  <a:cxn ang="0">
                    <a:pos x="218" y="67"/>
                  </a:cxn>
                  <a:cxn ang="0">
                    <a:pos x="207" y="18"/>
                  </a:cxn>
                  <a:cxn ang="0">
                    <a:pos x="191" y="12"/>
                  </a:cxn>
                  <a:cxn ang="0">
                    <a:pos x="130" y="57"/>
                  </a:cxn>
                  <a:cxn ang="0">
                    <a:pos x="96" y="85"/>
                  </a:cxn>
                  <a:cxn ang="0">
                    <a:pos x="139" y="116"/>
                  </a:cxn>
                  <a:cxn ang="0">
                    <a:pos x="132" y="121"/>
                  </a:cxn>
                  <a:cxn ang="0">
                    <a:pos x="92" y="96"/>
                  </a:cxn>
                  <a:cxn ang="0">
                    <a:pos x="52" y="68"/>
                  </a:cxn>
                  <a:cxn ang="0">
                    <a:pos x="1" y="36"/>
                  </a:cxn>
                  <a:cxn ang="0">
                    <a:pos x="10" y="36"/>
                  </a:cxn>
                  <a:cxn ang="0">
                    <a:pos x="69" y="73"/>
                  </a:cxn>
                  <a:cxn ang="0">
                    <a:pos x="89" y="67"/>
                  </a:cxn>
                  <a:cxn ang="0">
                    <a:pos x="148" y="21"/>
                  </a:cxn>
                  <a:cxn ang="0">
                    <a:pos x="186" y="3"/>
                  </a:cxn>
                  <a:cxn ang="0">
                    <a:pos x="214" y="1"/>
                  </a:cxn>
                  <a:cxn ang="0">
                    <a:pos x="236" y="37"/>
                  </a:cxn>
                  <a:cxn ang="0">
                    <a:pos x="229" y="113"/>
                  </a:cxn>
                  <a:cxn ang="0">
                    <a:pos x="216" y="158"/>
                  </a:cxn>
                  <a:cxn ang="0">
                    <a:pos x="207" y="169"/>
                  </a:cxn>
                  <a:cxn ang="0">
                    <a:pos x="198" y="178"/>
                  </a:cxn>
                  <a:cxn ang="0">
                    <a:pos x="265" y="222"/>
                  </a:cxn>
                  <a:cxn ang="0">
                    <a:pos x="313" y="265"/>
                  </a:cxn>
                  <a:cxn ang="0">
                    <a:pos x="251" y="230"/>
                  </a:cxn>
                  <a:cxn ang="0">
                    <a:pos x="220" y="211"/>
                  </a:cxn>
                  <a:cxn ang="0">
                    <a:pos x="150" y="249"/>
                  </a:cxn>
                  <a:cxn ang="0">
                    <a:pos x="172" y="270"/>
                  </a:cxn>
                  <a:cxn ang="0">
                    <a:pos x="174" y="283"/>
                  </a:cxn>
                </a:cxnLst>
                <a:rect l="0" t="0" r="r" b="b"/>
                <a:pathLst>
                  <a:path w="315" h="284">
                    <a:moveTo>
                      <a:pt x="156" y="270"/>
                    </a:moveTo>
                    <a:lnTo>
                      <a:pt x="151" y="266"/>
                    </a:lnTo>
                    <a:lnTo>
                      <a:pt x="136" y="256"/>
                    </a:lnTo>
                    <a:lnTo>
                      <a:pt x="98" y="230"/>
                    </a:lnTo>
                    <a:lnTo>
                      <a:pt x="101" y="230"/>
                    </a:lnTo>
                    <a:lnTo>
                      <a:pt x="105" y="227"/>
                    </a:lnTo>
                    <a:lnTo>
                      <a:pt x="108" y="227"/>
                    </a:lnTo>
                    <a:lnTo>
                      <a:pt x="129" y="240"/>
                    </a:lnTo>
                    <a:lnTo>
                      <a:pt x="136" y="237"/>
                    </a:lnTo>
                    <a:lnTo>
                      <a:pt x="145" y="230"/>
                    </a:lnTo>
                    <a:lnTo>
                      <a:pt x="175" y="214"/>
                    </a:lnTo>
                    <a:lnTo>
                      <a:pt x="189" y="210"/>
                    </a:lnTo>
                    <a:lnTo>
                      <a:pt x="199" y="205"/>
                    </a:lnTo>
                    <a:lnTo>
                      <a:pt x="202" y="201"/>
                    </a:lnTo>
                    <a:lnTo>
                      <a:pt x="201" y="198"/>
                    </a:lnTo>
                    <a:lnTo>
                      <a:pt x="189" y="189"/>
                    </a:lnTo>
                    <a:lnTo>
                      <a:pt x="186" y="185"/>
                    </a:lnTo>
                    <a:lnTo>
                      <a:pt x="178" y="186"/>
                    </a:lnTo>
                    <a:lnTo>
                      <a:pt x="170" y="190"/>
                    </a:lnTo>
                    <a:lnTo>
                      <a:pt x="153" y="196"/>
                    </a:lnTo>
                    <a:lnTo>
                      <a:pt x="108" y="215"/>
                    </a:lnTo>
                    <a:lnTo>
                      <a:pt x="91" y="223"/>
                    </a:lnTo>
                    <a:lnTo>
                      <a:pt x="79" y="227"/>
                    </a:lnTo>
                    <a:lnTo>
                      <a:pt x="55" y="238"/>
                    </a:lnTo>
                    <a:lnTo>
                      <a:pt x="40" y="243"/>
                    </a:lnTo>
                    <a:lnTo>
                      <a:pt x="26" y="250"/>
                    </a:lnTo>
                    <a:lnTo>
                      <a:pt x="22" y="250"/>
                    </a:lnTo>
                    <a:lnTo>
                      <a:pt x="18" y="248"/>
                    </a:lnTo>
                    <a:lnTo>
                      <a:pt x="42" y="231"/>
                    </a:lnTo>
                    <a:lnTo>
                      <a:pt x="46" y="230"/>
                    </a:lnTo>
                    <a:lnTo>
                      <a:pt x="48" y="227"/>
                    </a:lnTo>
                    <a:lnTo>
                      <a:pt x="53" y="226"/>
                    </a:lnTo>
                    <a:lnTo>
                      <a:pt x="54" y="225"/>
                    </a:lnTo>
                    <a:lnTo>
                      <a:pt x="62" y="222"/>
                    </a:lnTo>
                    <a:lnTo>
                      <a:pt x="67" y="218"/>
                    </a:lnTo>
                    <a:lnTo>
                      <a:pt x="70" y="218"/>
                    </a:lnTo>
                    <a:lnTo>
                      <a:pt x="72" y="216"/>
                    </a:lnTo>
                    <a:lnTo>
                      <a:pt x="78" y="214"/>
                    </a:lnTo>
                    <a:lnTo>
                      <a:pt x="85" y="211"/>
                    </a:lnTo>
                    <a:lnTo>
                      <a:pt x="97" y="207"/>
                    </a:lnTo>
                    <a:lnTo>
                      <a:pt x="101" y="204"/>
                    </a:lnTo>
                    <a:lnTo>
                      <a:pt x="110" y="202"/>
                    </a:lnTo>
                    <a:lnTo>
                      <a:pt x="112" y="201"/>
                    </a:lnTo>
                    <a:lnTo>
                      <a:pt x="121" y="197"/>
                    </a:lnTo>
                    <a:lnTo>
                      <a:pt x="133" y="191"/>
                    </a:lnTo>
                    <a:lnTo>
                      <a:pt x="150" y="185"/>
                    </a:lnTo>
                    <a:lnTo>
                      <a:pt x="177" y="173"/>
                    </a:lnTo>
                    <a:lnTo>
                      <a:pt x="182" y="169"/>
                    </a:lnTo>
                    <a:lnTo>
                      <a:pt x="200" y="160"/>
                    </a:lnTo>
                    <a:lnTo>
                      <a:pt x="204" y="160"/>
                    </a:lnTo>
                    <a:lnTo>
                      <a:pt x="206" y="155"/>
                    </a:lnTo>
                    <a:lnTo>
                      <a:pt x="211" y="127"/>
                    </a:lnTo>
                    <a:lnTo>
                      <a:pt x="213" y="115"/>
                    </a:lnTo>
                    <a:lnTo>
                      <a:pt x="214" y="113"/>
                    </a:lnTo>
                    <a:lnTo>
                      <a:pt x="213" y="102"/>
                    </a:lnTo>
                    <a:lnTo>
                      <a:pt x="216" y="76"/>
                    </a:lnTo>
                    <a:lnTo>
                      <a:pt x="218" y="67"/>
                    </a:lnTo>
                    <a:lnTo>
                      <a:pt x="218" y="54"/>
                    </a:lnTo>
                    <a:lnTo>
                      <a:pt x="218" y="49"/>
                    </a:lnTo>
                    <a:lnTo>
                      <a:pt x="207" y="18"/>
                    </a:lnTo>
                    <a:lnTo>
                      <a:pt x="204" y="14"/>
                    </a:lnTo>
                    <a:lnTo>
                      <a:pt x="198" y="11"/>
                    </a:lnTo>
                    <a:lnTo>
                      <a:pt x="191" y="12"/>
                    </a:lnTo>
                    <a:lnTo>
                      <a:pt x="171" y="25"/>
                    </a:lnTo>
                    <a:lnTo>
                      <a:pt x="147" y="43"/>
                    </a:lnTo>
                    <a:lnTo>
                      <a:pt x="130" y="57"/>
                    </a:lnTo>
                    <a:lnTo>
                      <a:pt x="101" y="81"/>
                    </a:lnTo>
                    <a:lnTo>
                      <a:pt x="97" y="82"/>
                    </a:lnTo>
                    <a:lnTo>
                      <a:pt x="96" y="85"/>
                    </a:lnTo>
                    <a:lnTo>
                      <a:pt x="97" y="88"/>
                    </a:lnTo>
                    <a:lnTo>
                      <a:pt x="130" y="107"/>
                    </a:lnTo>
                    <a:lnTo>
                      <a:pt x="139" y="116"/>
                    </a:lnTo>
                    <a:lnTo>
                      <a:pt x="139" y="119"/>
                    </a:lnTo>
                    <a:lnTo>
                      <a:pt x="137" y="121"/>
                    </a:lnTo>
                    <a:lnTo>
                      <a:pt x="132" y="121"/>
                    </a:lnTo>
                    <a:lnTo>
                      <a:pt x="121" y="116"/>
                    </a:lnTo>
                    <a:lnTo>
                      <a:pt x="115" y="110"/>
                    </a:lnTo>
                    <a:lnTo>
                      <a:pt x="92" y="96"/>
                    </a:lnTo>
                    <a:lnTo>
                      <a:pt x="83" y="90"/>
                    </a:lnTo>
                    <a:lnTo>
                      <a:pt x="71" y="83"/>
                    </a:lnTo>
                    <a:lnTo>
                      <a:pt x="52" y="68"/>
                    </a:lnTo>
                    <a:lnTo>
                      <a:pt x="44" y="63"/>
                    </a:lnTo>
                    <a:lnTo>
                      <a:pt x="0" y="38"/>
                    </a:lnTo>
                    <a:lnTo>
                      <a:pt x="1" y="36"/>
                    </a:lnTo>
                    <a:lnTo>
                      <a:pt x="4" y="34"/>
                    </a:lnTo>
                    <a:lnTo>
                      <a:pt x="8" y="34"/>
                    </a:lnTo>
                    <a:lnTo>
                      <a:pt x="10" y="36"/>
                    </a:lnTo>
                    <a:lnTo>
                      <a:pt x="16" y="40"/>
                    </a:lnTo>
                    <a:lnTo>
                      <a:pt x="57" y="64"/>
                    </a:lnTo>
                    <a:lnTo>
                      <a:pt x="69" y="73"/>
                    </a:lnTo>
                    <a:lnTo>
                      <a:pt x="73" y="74"/>
                    </a:lnTo>
                    <a:lnTo>
                      <a:pt x="83" y="72"/>
                    </a:lnTo>
                    <a:lnTo>
                      <a:pt x="89" y="67"/>
                    </a:lnTo>
                    <a:lnTo>
                      <a:pt x="97" y="63"/>
                    </a:lnTo>
                    <a:lnTo>
                      <a:pt x="118" y="44"/>
                    </a:lnTo>
                    <a:lnTo>
                      <a:pt x="148" y="21"/>
                    </a:lnTo>
                    <a:lnTo>
                      <a:pt x="162" y="12"/>
                    </a:lnTo>
                    <a:lnTo>
                      <a:pt x="179" y="4"/>
                    </a:lnTo>
                    <a:lnTo>
                      <a:pt x="186" y="3"/>
                    </a:lnTo>
                    <a:lnTo>
                      <a:pt x="189" y="1"/>
                    </a:lnTo>
                    <a:lnTo>
                      <a:pt x="202" y="0"/>
                    </a:lnTo>
                    <a:lnTo>
                      <a:pt x="214" y="1"/>
                    </a:lnTo>
                    <a:lnTo>
                      <a:pt x="222" y="6"/>
                    </a:lnTo>
                    <a:lnTo>
                      <a:pt x="228" y="16"/>
                    </a:lnTo>
                    <a:lnTo>
                      <a:pt x="236" y="37"/>
                    </a:lnTo>
                    <a:lnTo>
                      <a:pt x="237" y="58"/>
                    </a:lnTo>
                    <a:lnTo>
                      <a:pt x="233" y="78"/>
                    </a:lnTo>
                    <a:lnTo>
                      <a:pt x="229" y="113"/>
                    </a:lnTo>
                    <a:lnTo>
                      <a:pt x="223" y="145"/>
                    </a:lnTo>
                    <a:lnTo>
                      <a:pt x="218" y="155"/>
                    </a:lnTo>
                    <a:lnTo>
                      <a:pt x="216" y="158"/>
                    </a:lnTo>
                    <a:lnTo>
                      <a:pt x="211" y="163"/>
                    </a:lnTo>
                    <a:lnTo>
                      <a:pt x="211" y="165"/>
                    </a:lnTo>
                    <a:lnTo>
                      <a:pt x="207" y="169"/>
                    </a:lnTo>
                    <a:lnTo>
                      <a:pt x="205" y="173"/>
                    </a:lnTo>
                    <a:lnTo>
                      <a:pt x="198" y="177"/>
                    </a:lnTo>
                    <a:lnTo>
                      <a:pt x="198" y="178"/>
                    </a:lnTo>
                    <a:lnTo>
                      <a:pt x="204" y="184"/>
                    </a:lnTo>
                    <a:lnTo>
                      <a:pt x="235" y="202"/>
                    </a:lnTo>
                    <a:lnTo>
                      <a:pt x="265" y="222"/>
                    </a:lnTo>
                    <a:lnTo>
                      <a:pt x="306" y="251"/>
                    </a:lnTo>
                    <a:lnTo>
                      <a:pt x="314" y="258"/>
                    </a:lnTo>
                    <a:lnTo>
                      <a:pt x="313" y="265"/>
                    </a:lnTo>
                    <a:lnTo>
                      <a:pt x="307" y="264"/>
                    </a:lnTo>
                    <a:lnTo>
                      <a:pt x="276" y="246"/>
                    </a:lnTo>
                    <a:lnTo>
                      <a:pt x="251" y="230"/>
                    </a:lnTo>
                    <a:lnTo>
                      <a:pt x="243" y="224"/>
                    </a:lnTo>
                    <a:lnTo>
                      <a:pt x="228" y="215"/>
                    </a:lnTo>
                    <a:lnTo>
                      <a:pt x="220" y="211"/>
                    </a:lnTo>
                    <a:lnTo>
                      <a:pt x="209" y="217"/>
                    </a:lnTo>
                    <a:lnTo>
                      <a:pt x="165" y="239"/>
                    </a:lnTo>
                    <a:lnTo>
                      <a:pt x="150" y="249"/>
                    </a:lnTo>
                    <a:lnTo>
                      <a:pt x="147" y="251"/>
                    </a:lnTo>
                    <a:lnTo>
                      <a:pt x="160" y="260"/>
                    </a:lnTo>
                    <a:lnTo>
                      <a:pt x="172" y="270"/>
                    </a:lnTo>
                    <a:lnTo>
                      <a:pt x="183" y="280"/>
                    </a:lnTo>
                    <a:lnTo>
                      <a:pt x="182" y="283"/>
                    </a:lnTo>
                    <a:lnTo>
                      <a:pt x="174" y="283"/>
                    </a:lnTo>
                    <a:lnTo>
                      <a:pt x="156" y="270"/>
                    </a:lnTo>
                  </a:path>
                </a:pathLst>
              </a:custGeom>
              <a:solidFill>
                <a:srgbClr val="000000"/>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sp>
            <p:nvSpPr>
              <p:cNvPr id="152604" name="Freeform 28"/>
              <p:cNvSpPr>
                <a:spLocks/>
              </p:cNvSpPr>
              <p:nvPr/>
            </p:nvSpPr>
            <p:spPr bwMode="auto">
              <a:xfrm>
                <a:off x="5324" y="3541"/>
                <a:ext cx="124" cy="74"/>
              </a:xfrm>
              <a:custGeom>
                <a:avLst/>
                <a:gdLst/>
                <a:ahLst/>
                <a:cxnLst>
                  <a:cxn ang="0">
                    <a:pos x="109" y="68"/>
                  </a:cxn>
                  <a:cxn ang="0">
                    <a:pos x="107" y="65"/>
                  </a:cxn>
                  <a:cxn ang="0">
                    <a:pos x="99" y="60"/>
                  </a:cxn>
                  <a:cxn ang="0">
                    <a:pos x="90" y="53"/>
                  </a:cxn>
                  <a:cxn ang="0">
                    <a:pos x="88" y="50"/>
                  </a:cxn>
                  <a:cxn ang="0">
                    <a:pos x="85" y="47"/>
                  </a:cxn>
                  <a:cxn ang="0">
                    <a:pos x="81" y="43"/>
                  </a:cxn>
                  <a:cxn ang="0">
                    <a:pos x="65" y="31"/>
                  </a:cxn>
                  <a:cxn ang="0">
                    <a:pos x="38" y="16"/>
                  </a:cxn>
                  <a:cxn ang="0">
                    <a:pos x="16" y="5"/>
                  </a:cxn>
                  <a:cxn ang="0">
                    <a:pos x="0" y="2"/>
                  </a:cxn>
                  <a:cxn ang="0">
                    <a:pos x="0" y="0"/>
                  </a:cxn>
                  <a:cxn ang="0">
                    <a:pos x="7" y="0"/>
                  </a:cxn>
                  <a:cxn ang="0">
                    <a:pos x="33" y="9"/>
                  </a:cxn>
                  <a:cxn ang="0">
                    <a:pos x="70" y="26"/>
                  </a:cxn>
                  <a:cxn ang="0">
                    <a:pos x="86" y="36"/>
                  </a:cxn>
                  <a:cxn ang="0">
                    <a:pos x="98" y="44"/>
                  </a:cxn>
                  <a:cxn ang="0">
                    <a:pos x="117" y="60"/>
                  </a:cxn>
                  <a:cxn ang="0">
                    <a:pos x="123" y="70"/>
                  </a:cxn>
                  <a:cxn ang="0">
                    <a:pos x="119" y="73"/>
                  </a:cxn>
                  <a:cxn ang="0">
                    <a:pos x="115" y="73"/>
                  </a:cxn>
                  <a:cxn ang="0">
                    <a:pos x="109" y="68"/>
                  </a:cxn>
                </a:cxnLst>
                <a:rect l="0" t="0" r="r" b="b"/>
                <a:pathLst>
                  <a:path w="124" h="74">
                    <a:moveTo>
                      <a:pt x="109" y="68"/>
                    </a:moveTo>
                    <a:lnTo>
                      <a:pt x="107" y="65"/>
                    </a:lnTo>
                    <a:lnTo>
                      <a:pt x="99" y="60"/>
                    </a:lnTo>
                    <a:lnTo>
                      <a:pt x="90" y="53"/>
                    </a:lnTo>
                    <a:lnTo>
                      <a:pt x="88" y="50"/>
                    </a:lnTo>
                    <a:lnTo>
                      <a:pt x="85" y="47"/>
                    </a:lnTo>
                    <a:lnTo>
                      <a:pt x="81" y="43"/>
                    </a:lnTo>
                    <a:lnTo>
                      <a:pt x="65" y="31"/>
                    </a:lnTo>
                    <a:lnTo>
                      <a:pt x="38" y="16"/>
                    </a:lnTo>
                    <a:lnTo>
                      <a:pt x="16" y="5"/>
                    </a:lnTo>
                    <a:lnTo>
                      <a:pt x="0" y="2"/>
                    </a:lnTo>
                    <a:lnTo>
                      <a:pt x="0" y="0"/>
                    </a:lnTo>
                    <a:lnTo>
                      <a:pt x="7" y="0"/>
                    </a:lnTo>
                    <a:lnTo>
                      <a:pt x="33" y="9"/>
                    </a:lnTo>
                    <a:lnTo>
                      <a:pt x="70" y="26"/>
                    </a:lnTo>
                    <a:lnTo>
                      <a:pt x="86" y="36"/>
                    </a:lnTo>
                    <a:lnTo>
                      <a:pt x="98" y="44"/>
                    </a:lnTo>
                    <a:lnTo>
                      <a:pt x="117" y="60"/>
                    </a:lnTo>
                    <a:lnTo>
                      <a:pt x="123" y="70"/>
                    </a:lnTo>
                    <a:lnTo>
                      <a:pt x="119" y="73"/>
                    </a:lnTo>
                    <a:lnTo>
                      <a:pt x="115" y="73"/>
                    </a:lnTo>
                    <a:lnTo>
                      <a:pt x="109" y="68"/>
                    </a:lnTo>
                  </a:path>
                </a:pathLst>
              </a:custGeom>
              <a:solidFill>
                <a:srgbClr val="000000"/>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sp>
            <p:nvSpPr>
              <p:cNvPr id="152605" name="Freeform 29"/>
              <p:cNvSpPr>
                <a:spLocks/>
              </p:cNvSpPr>
              <p:nvPr/>
            </p:nvSpPr>
            <p:spPr bwMode="auto">
              <a:xfrm>
                <a:off x="5275" y="3576"/>
                <a:ext cx="73" cy="26"/>
              </a:xfrm>
              <a:custGeom>
                <a:avLst/>
                <a:gdLst/>
                <a:ahLst/>
                <a:cxnLst>
                  <a:cxn ang="0">
                    <a:pos x="51" y="17"/>
                  </a:cxn>
                  <a:cxn ang="0">
                    <a:pos x="39" y="13"/>
                  </a:cxn>
                  <a:cxn ang="0">
                    <a:pos x="28" y="9"/>
                  </a:cxn>
                  <a:cxn ang="0">
                    <a:pos x="7" y="4"/>
                  </a:cxn>
                  <a:cxn ang="0">
                    <a:pos x="2" y="4"/>
                  </a:cxn>
                  <a:cxn ang="0">
                    <a:pos x="1" y="3"/>
                  </a:cxn>
                  <a:cxn ang="0">
                    <a:pos x="0" y="3"/>
                  </a:cxn>
                  <a:cxn ang="0">
                    <a:pos x="2" y="0"/>
                  </a:cxn>
                  <a:cxn ang="0">
                    <a:pos x="12" y="0"/>
                  </a:cxn>
                  <a:cxn ang="0">
                    <a:pos x="22" y="3"/>
                  </a:cxn>
                  <a:cxn ang="0">
                    <a:pos x="33" y="5"/>
                  </a:cxn>
                  <a:cxn ang="0">
                    <a:pos x="64" y="18"/>
                  </a:cxn>
                  <a:cxn ang="0">
                    <a:pos x="72" y="23"/>
                  </a:cxn>
                  <a:cxn ang="0">
                    <a:pos x="72" y="25"/>
                  </a:cxn>
                  <a:cxn ang="0">
                    <a:pos x="65" y="24"/>
                  </a:cxn>
                  <a:cxn ang="0">
                    <a:pos x="51" y="17"/>
                  </a:cxn>
                </a:cxnLst>
                <a:rect l="0" t="0" r="r" b="b"/>
                <a:pathLst>
                  <a:path w="73" h="26">
                    <a:moveTo>
                      <a:pt x="51" y="17"/>
                    </a:moveTo>
                    <a:lnTo>
                      <a:pt x="39" y="13"/>
                    </a:lnTo>
                    <a:lnTo>
                      <a:pt x="28" y="9"/>
                    </a:lnTo>
                    <a:lnTo>
                      <a:pt x="7" y="4"/>
                    </a:lnTo>
                    <a:lnTo>
                      <a:pt x="2" y="4"/>
                    </a:lnTo>
                    <a:lnTo>
                      <a:pt x="1" y="3"/>
                    </a:lnTo>
                    <a:lnTo>
                      <a:pt x="0" y="3"/>
                    </a:lnTo>
                    <a:lnTo>
                      <a:pt x="2" y="0"/>
                    </a:lnTo>
                    <a:lnTo>
                      <a:pt x="12" y="0"/>
                    </a:lnTo>
                    <a:lnTo>
                      <a:pt x="22" y="3"/>
                    </a:lnTo>
                    <a:lnTo>
                      <a:pt x="33" y="5"/>
                    </a:lnTo>
                    <a:lnTo>
                      <a:pt x="64" y="18"/>
                    </a:lnTo>
                    <a:lnTo>
                      <a:pt x="72" y="23"/>
                    </a:lnTo>
                    <a:lnTo>
                      <a:pt x="72" y="25"/>
                    </a:lnTo>
                    <a:lnTo>
                      <a:pt x="65" y="24"/>
                    </a:lnTo>
                    <a:lnTo>
                      <a:pt x="51" y="17"/>
                    </a:lnTo>
                  </a:path>
                </a:pathLst>
              </a:custGeom>
              <a:solidFill>
                <a:srgbClr val="000000"/>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sp>
            <p:nvSpPr>
              <p:cNvPr id="152606" name="Freeform 30"/>
              <p:cNvSpPr>
                <a:spLocks/>
              </p:cNvSpPr>
              <p:nvPr/>
            </p:nvSpPr>
            <p:spPr bwMode="auto">
              <a:xfrm>
                <a:off x="5423" y="3383"/>
                <a:ext cx="157" cy="185"/>
              </a:xfrm>
              <a:custGeom>
                <a:avLst/>
                <a:gdLst/>
                <a:ahLst/>
                <a:cxnLst>
                  <a:cxn ang="0">
                    <a:pos x="56" y="136"/>
                  </a:cxn>
                  <a:cxn ang="0">
                    <a:pos x="62" y="121"/>
                  </a:cxn>
                  <a:cxn ang="0">
                    <a:pos x="62" y="116"/>
                  </a:cxn>
                  <a:cxn ang="0">
                    <a:pos x="68" y="103"/>
                  </a:cxn>
                  <a:cxn ang="0">
                    <a:pos x="66" y="98"/>
                  </a:cxn>
                  <a:cxn ang="0">
                    <a:pos x="58" y="74"/>
                  </a:cxn>
                  <a:cxn ang="0">
                    <a:pos x="59" y="66"/>
                  </a:cxn>
                  <a:cxn ang="0">
                    <a:pos x="66" y="59"/>
                  </a:cxn>
                  <a:cxn ang="0">
                    <a:pos x="72" y="57"/>
                  </a:cxn>
                  <a:cxn ang="0">
                    <a:pos x="75" y="57"/>
                  </a:cxn>
                  <a:cxn ang="0">
                    <a:pos x="77" y="55"/>
                  </a:cxn>
                  <a:cxn ang="0">
                    <a:pos x="73" y="52"/>
                  </a:cxn>
                  <a:cxn ang="0">
                    <a:pos x="51" y="40"/>
                  </a:cxn>
                  <a:cxn ang="0">
                    <a:pos x="26" y="26"/>
                  </a:cxn>
                  <a:cxn ang="0">
                    <a:pos x="9" y="15"/>
                  </a:cxn>
                  <a:cxn ang="0">
                    <a:pos x="0" y="11"/>
                  </a:cxn>
                  <a:cxn ang="0">
                    <a:pos x="0" y="10"/>
                  </a:cxn>
                  <a:cxn ang="0">
                    <a:pos x="8" y="2"/>
                  </a:cxn>
                  <a:cxn ang="0">
                    <a:pos x="10" y="0"/>
                  </a:cxn>
                  <a:cxn ang="0">
                    <a:pos x="11" y="0"/>
                  </a:cxn>
                  <a:cxn ang="0">
                    <a:pos x="15" y="3"/>
                  </a:cxn>
                  <a:cxn ang="0">
                    <a:pos x="40" y="18"/>
                  </a:cxn>
                  <a:cxn ang="0">
                    <a:pos x="84" y="43"/>
                  </a:cxn>
                  <a:cxn ang="0">
                    <a:pos x="97" y="50"/>
                  </a:cxn>
                  <a:cxn ang="0">
                    <a:pos x="104" y="56"/>
                  </a:cxn>
                  <a:cxn ang="0">
                    <a:pos x="117" y="62"/>
                  </a:cxn>
                  <a:cxn ang="0">
                    <a:pos x="124" y="67"/>
                  </a:cxn>
                  <a:cxn ang="0">
                    <a:pos x="137" y="75"/>
                  </a:cxn>
                  <a:cxn ang="0">
                    <a:pos x="141" y="78"/>
                  </a:cxn>
                  <a:cxn ang="0">
                    <a:pos x="151" y="85"/>
                  </a:cxn>
                  <a:cxn ang="0">
                    <a:pos x="156" y="89"/>
                  </a:cxn>
                  <a:cxn ang="0">
                    <a:pos x="156" y="94"/>
                  </a:cxn>
                  <a:cxn ang="0">
                    <a:pos x="154" y="95"/>
                  </a:cxn>
                  <a:cxn ang="0">
                    <a:pos x="145" y="96"/>
                  </a:cxn>
                  <a:cxn ang="0">
                    <a:pos x="134" y="91"/>
                  </a:cxn>
                  <a:cxn ang="0">
                    <a:pos x="119" y="82"/>
                  </a:cxn>
                  <a:cxn ang="0">
                    <a:pos x="112" y="77"/>
                  </a:cxn>
                  <a:cxn ang="0">
                    <a:pos x="106" y="73"/>
                  </a:cxn>
                  <a:cxn ang="0">
                    <a:pos x="101" y="70"/>
                  </a:cxn>
                  <a:cxn ang="0">
                    <a:pos x="97" y="71"/>
                  </a:cxn>
                  <a:cxn ang="0">
                    <a:pos x="91" y="83"/>
                  </a:cxn>
                  <a:cxn ang="0">
                    <a:pos x="77" y="127"/>
                  </a:cxn>
                  <a:cxn ang="0">
                    <a:pos x="67" y="151"/>
                  </a:cxn>
                  <a:cxn ang="0">
                    <a:pos x="56" y="172"/>
                  </a:cxn>
                  <a:cxn ang="0">
                    <a:pos x="40" y="184"/>
                  </a:cxn>
                  <a:cxn ang="0">
                    <a:pos x="41" y="176"/>
                  </a:cxn>
                  <a:cxn ang="0">
                    <a:pos x="56" y="136"/>
                  </a:cxn>
                </a:cxnLst>
                <a:rect l="0" t="0" r="r" b="b"/>
                <a:pathLst>
                  <a:path w="157" h="185">
                    <a:moveTo>
                      <a:pt x="56" y="136"/>
                    </a:moveTo>
                    <a:lnTo>
                      <a:pt x="62" y="121"/>
                    </a:lnTo>
                    <a:lnTo>
                      <a:pt x="62" y="116"/>
                    </a:lnTo>
                    <a:lnTo>
                      <a:pt x="68" y="103"/>
                    </a:lnTo>
                    <a:lnTo>
                      <a:pt x="66" y="98"/>
                    </a:lnTo>
                    <a:lnTo>
                      <a:pt x="58" y="74"/>
                    </a:lnTo>
                    <a:lnTo>
                      <a:pt x="59" y="66"/>
                    </a:lnTo>
                    <a:lnTo>
                      <a:pt x="66" y="59"/>
                    </a:lnTo>
                    <a:lnTo>
                      <a:pt x="72" y="57"/>
                    </a:lnTo>
                    <a:lnTo>
                      <a:pt x="75" y="57"/>
                    </a:lnTo>
                    <a:lnTo>
                      <a:pt x="77" y="55"/>
                    </a:lnTo>
                    <a:lnTo>
                      <a:pt x="73" y="52"/>
                    </a:lnTo>
                    <a:lnTo>
                      <a:pt x="51" y="40"/>
                    </a:lnTo>
                    <a:lnTo>
                      <a:pt x="26" y="26"/>
                    </a:lnTo>
                    <a:lnTo>
                      <a:pt x="9" y="15"/>
                    </a:lnTo>
                    <a:lnTo>
                      <a:pt x="0" y="11"/>
                    </a:lnTo>
                    <a:lnTo>
                      <a:pt x="0" y="10"/>
                    </a:lnTo>
                    <a:lnTo>
                      <a:pt x="8" y="2"/>
                    </a:lnTo>
                    <a:lnTo>
                      <a:pt x="10" y="0"/>
                    </a:lnTo>
                    <a:lnTo>
                      <a:pt x="11" y="0"/>
                    </a:lnTo>
                    <a:lnTo>
                      <a:pt x="15" y="3"/>
                    </a:lnTo>
                    <a:lnTo>
                      <a:pt x="40" y="18"/>
                    </a:lnTo>
                    <a:lnTo>
                      <a:pt x="84" y="43"/>
                    </a:lnTo>
                    <a:lnTo>
                      <a:pt x="97" y="50"/>
                    </a:lnTo>
                    <a:lnTo>
                      <a:pt x="104" y="56"/>
                    </a:lnTo>
                    <a:lnTo>
                      <a:pt x="117" y="62"/>
                    </a:lnTo>
                    <a:lnTo>
                      <a:pt x="124" y="67"/>
                    </a:lnTo>
                    <a:lnTo>
                      <a:pt x="137" y="75"/>
                    </a:lnTo>
                    <a:lnTo>
                      <a:pt x="141" y="78"/>
                    </a:lnTo>
                    <a:lnTo>
                      <a:pt x="151" y="85"/>
                    </a:lnTo>
                    <a:lnTo>
                      <a:pt x="156" y="89"/>
                    </a:lnTo>
                    <a:lnTo>
                      <a:pt x="156" y="94"/>
                    </a:lnTo>
                    <a:lnTo>
                      <a:pt x="154" y="95"/>
                    </a:lnTo>
                    <a:lnTo>
                      <a:pt x="145" y="96"/>
                    </a:lnTo>
                    <a:lnTo>
                      <a:pt x="134" y="91"/>
                    </a:lnTo>
                    <a:lnTo>
                      <a:pt x="119" y="82"/>
                    </a:lnTo>
                    <a:lnTo>
                      <a:pt x="112" y="77"/>
                    </a:lnTo>
                    <a:lnTo>
                      <a:pt x="106" y="73"/>
                    </a:lnTo>
                    <a:lnTo>
                      <a:pt x="101" y="70"/>
                    </a:lnTo>
                    <a:lnTo>
                      <a:pt x="97" y="71"/>
                    </a:lnTo>
                    <a:lnTo>
                      <a:pt x="91" y="83"/>
                    </a:lnTo>
                    <a:lnTo>
                      <a:pt x="77" y="127"/>
                    </a:lnTo>
                    <a:lnTo>
                      <a:pt x="67" y="151"/>
                    </a:lnTo>
                    <a:lnTo>
                      <a:pt x="56" y="172"/>
                    </a:lnTo>
                    <a:lnTo>
                      <a:pt x="40" y="184"/>
                    </a:lnTo>
                    <a:lnTo>
                      <a:pt x="41" y="176"/>
                    </a:lnTo>
                    <a:lnTo>
                      <a:pt x="56" y="136"/>
                    </a:lnTo>
                  </a:path>
                </a:pathLst>
              </a:custGeom>
              <a:solidFill>
                <a:srgbClr val="000000"/>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sp>
            <p:nvSpPr>
              <p:cNvPr id="152607" name="Freeform 31"/>
              <p:cNvSpPr>
                <a:spLocks/>
              </p:cNvSpPr>
              <p:nvPr/>
            </p:nvSpPr>
            <p:spPr bwMode="auto">
              <a:xfrm>
                <a:off x="5248" y="3217"/>
                <a:ext cx="211" cy="306"/>
              </a:xfrm>
              <a:custGeom>
                <a:avLst/>
                <a:gdLst/>
                <a:ahLst/>
                <a:cxnLst>
                  <a:cxn ang="0">
                    <a:pos x="1" y="272"/>
                  </a:cxn>
                  <a:cxn ang="0">
                    <a:pos x="4" y="268"/>
                  </a:cxn>
                  <a:cxn ang="0">
                    <a:pos x="35" y="288"/>
                  </a:cxn>
                  <a:cxn ang="0">
                    <a:pos x="58" y="234"/>
                  </a:cxn>
                  <a:cxn ang="0">
                    <a:pos x="59" y="218"/>
                  </a:cxn>
                  <a:cxn ang="0">
                    <a:pos x="20" y="230"/>
                  </a:cxn>
                  <a:cxn ang="0">
                    <a:pos x="15" y="204"/>
                  </a:cxn>
                  <a:cxn ang="0">
                    <a:pos x="35" y="199"/>
                  </a:cxn>
                  <a:cxn ang="0">
                    <a:pos x="68" y="185"/>
                  </a:cxn>
                  <a:cxn ang="0">
                    <a:pos x="83" y="143"/>
                  </a:cxn>
                  <a:cxn ang="0">
                    <a:pos x="98" y="109"/>
                  </a:cxn>
                  <a:cxn ang="0">
                    <a:pos x="129" y="55"/>
                  </a:cxn>
                  <a:cxn ang="0">
                    <a:pos x="182" y="2"/>
                  </a:cxn>
                  <a:cxn ang="0">
                    <a:pos x="200" y="2"/>
                  </a:cxn>
                  <a:cxn ang="0">
                    <a:pos x="207" y="26"/>
                  </a:cxn>
                  <a:cxn ang="0">
                    <a:pos x="210" y="65"/>
                  </a:cxn>
                  <a:cxn ang="0">
                    <a:pos x="207" y="91"/>
                  </a:cxn>
                  <a:cxn ang="0">
                    <a:pos x="199" y="127"/>
                  </a:cxn>
                  <a:cxn ang="0">
                    <a:pos x="190" y="144"/>
                  </a:cxn>
                  <a:cxn ang="0">
                    <a:pos x="162" y="175"/>
                  </a:cxn>
                  <a:cxn ang="0">
                    <a:pos x="95" y="229"/>
                  </a:cxn>
                  <a:cxn ang="0">
                    <a:pos x="92" y="214"/>
                  </a:cxn>
                  <a:cxn ang="0">
                    <a:pos x="138" y="175"/>
                  </a:cxn>
                  <a:cxn ang="0">
                    <a:pos x="165" y="154"/>
                  </a:cxn>
                  <a:cxn ang="0">
                    <a:pos x="182" y="121"/>
                  </a:cxn>
                  <a:cxn ang="0">
                    <a:pos x="191" y="89"/>
                  </a:cxn>
                  <a:cxn ang="0">
                    <a:pos x="195" y="53"/>
                  </a:cxn>
                  <a:cxn ang="0">
                    <a:pos x="195" y="18"/>
                  </a:cxn>
                  <a:cxn ang="0">
                    <a:pos x="186" y="18"/>
                  </a:cxn>
                  <a:cxn ang="0">
                    <a:pos x="150" y="60"/>
                  </a:cxn>
                  <a:cxn ang="0">
                    <a:pos x="149" y="92"/>
                  </a:cxn>
                  <a:cxn ang="0">
                    <a:pos x="175" y="71"/>
                  </a:cxn>
                  <a:cxn ang="0">
                    <a:pos x="177" y="79"/>
                  </a:cxn>
                  <a:cxn ang="0">
                    <a:pos x="143" y="105"/>
                  </a:cxn>
                  <a:cxn ang="0">
                    <a:pos x="132" y="106"/>
                  </a:cxn>
                  <a:cxn ang="0">
                    <a:pos x="135" y="88"/>
                  </a:cxn>
                  <a:cxn ang="0">
                    <a:pos x="98" y="163"/>
                  </a:cxn>
                  <a:cxn ang="0">
                    <a:pos x="85" y="197"/>
                  </a:cxn>
                  <a:cxn ang="0">
                    <a:pos x="80" y="212"/>
                  </a:cxn>
                  <a:cxn ang="0">
                    <a:pos x="80" y="230"/>
                  </a:cxn>
                  <a:cxn ang="0">
                    <a:pos x="63" y="280"/>
                  </a:cxn>
                  <a:cxn ang="0">
                    <a:pos x="49" y="305"/>
                  </a:cxn>
                </a:cxnLst>
                <a:rect l="0" t="0" r="r" b="b"/>
                <a:pathLst>
                  <a:path w="211" h="306">
                    <a:moveTo>
                      <a:pt x="33" y="297"/>
                    </a:moveTo>
                    <a:lnTo>
                      <a:pt x="4" y="275"/>
                    </a:lnTo>
                    <a:lnTo>
                      <a:pt x="1" y="272"/>
                    </a:lnTo>
                    <a:lnTo>
                      <a:pt x="0" y="271"/>
                    </a:lnTo>
                    <a:lnTo>
                      <a:pt x="2" y="270"/>
                    </a:lnTo>
                    <a:lnTo>
                      <a:pt x="4" y="268"/>
                    </a:lnTo>
                    <a:lnTo>
                      <a:pt x="19" y="276"/>
                    </a:lnTo>
                    <a:lnTo>
                      <a:pt x="25" y="282"/>
                    </a:lnTo>
                    <a:lnTo>
                      <a:pt x="35" y="288"/>
                    </a:lnTo>
                    <a:lnTo>
                      <a:pt x="44" y="269"/>
                    </a:lnTo>
                    <a:lnTo>
                      <a:pt x="48" y="254"/>
                    </a:lnTo>
                    <a:lnTo>
                      <a:pt x="58" y="234"/>
                    </a:lnTo>
                    <a:lnTo>
                      <a:pt x="64" y="225"/>
                    </a:lnTo>
                    <a:lnTo>
                      <a:pt x="63" y="220"/>
                    </a:lnTo>
                    <a:lnTo>
                      <a:pt x="59" y="218"/>
                    </a:lnTo>
                    <a:lnTo>
                      <a:pt x="52" y="220"/>
                    </a:lnTo>
                    <a:lnTo>
                      <a:pt x="22" y="230"/>
                    </a:lnTo>
                    <a:lnTo>
                      <a:pt x="20" y="230"/>
                    </a:lnTo>
                    <a:lnTo>
                      <a:pt x="12" y="209"/>
                    </a:lnTo>
                    <a:lnTo>
                      <a:pt x="10" y="207"/>
                    </a:lnTo>
                    <a:lnTo>
                      <a:pt x="15" y="204"/>
                    </a:lnTo>
                    <a:lnTo>
                      <a:pt x="25" y="202"/>
                    </a:lnTo>
                    <a:lnTo>
                      <a:pt x="28" y="200"/>
                    </a:lnTo>
                    <a:lnTo>
                      <a:pt x="35" y="199"/>
                    </a:lnTo>
                    <a:lnTo>
                      <a:pt x="46" y="194"/>
                    </a:lnTo>
                    <a:lnTo>
                      <a:pt x="66" y="189"/>
                    </a:lnTo>
                    <a:lnTo>
                      <a:pt x="68" y="185"/>
                    </a:lnTo>
                    <a:lnTo>
                      <a:pt x="72" y="174"/>
                    </a:lnTo>
                    <a:lnTo>
                      <a:pt x="81" y="149"/>
                    </a:lnTo>
                    <a:lnTo>
                      <a:pt x="83" y="143"/>
                    </a:lnTo>
                    <a:lnTo>
                      <a:pt x="88" y="131"/>
                    </a:lnTo>
                    <a:lnTo>
                      <a:pt x="88" y="129"/>
                    </a:lnTo>
                    <a:lnTo>
                      <a:pt x="98" y="109"/>
                    </a:lnTo>
                    <a:lnTo>
                      <a:pt x="103" y="96"/>
                    </a:lnTo>
                    <a:lnTo>
                      <a:pt x="113" y="77"/>
                    </a:lnTo>
                    <a:lnTo>
                      <a:pt x="129" y="55"/>
                    </a:lnTo>
                    <a:lnTo>
                      <a:pt x="156" y="22"/>
                    </a:lnTo>
                    <a:lnTo>
                      <a:pt x="173" y="5"/>
                    </a:lnTo>
                    <a:lnTo>
                      <a:pt x="182" y="2"/>
                    </a:lnTo>
                    <a:lnTo>
                      <a:pt x="186" y="0"/>
                    </a:lnTo>
                    <a:lnTo>
                      <a:pt x="198" y="0"/>
                    </a:lnTo>
                    <a:lnTo>
                      <a:pt x="200" y="2"/>
                    </a:lnTo>
                    <a:lnTo>
                      <a:pt x="203" y="6"/>
                    </a:lnTo>
                    <a:lnTo>
                      <a:pt x="207" y="17"/>
                    </a:lnTo>
                    <a:lnTo>
                      <a:pt x="207" y="26"/>
                    </a:lnTo>
                    <a:lnTo>
                      <a:pt x="209" y="35"/>
                    </a:lnTo>
                    <a:lnTo>
                      <a:pt x="209" y="53"/>
                    </a:lnTo>
                    <a:lnTo>
                      <a:pt x="210" y="65"/>
                    </a:lnTo>
                    <a:lnTo>
                      <a:pt x="209" y="67"/>
                    </a:lnTo>
                    <a:lnTo>
                      <a:pt x="210" y="73"/>
                    </a:lnTo>
                    <a:lnTo>
                      <a:pt x="207" y="91"/>
                    </a:lnTo>
                    <a:lnTo>
                      <a:pt x="207" y="98"/>
                    </a:lnTo>
                    <a:lnTo>
                      <a:pt x="202" y="107"/>
                    </a:lnTo>
                    <a:lnTo>
                      <a:pt x="199" y="127"/>
                    </a:lnTo>
                    <a:lnTo>
                      <a:pt x="194" y="136"/>
                    </a:lnTo>
                    <a:lnTo>
                      <a:pt x="193" y="141"/>
                    </a:lnTo>
                    <a:lnTo>
                      <a:pt x="190" y="144"/>
                    </a:lnTo>
                    <a:lnTo>
                      <a:pt x="191" y="146"/>
                    </a:lnTo>
                    <a:lnTo>
                      <a:pt x="168" y="171"/>
                    </a:lnTo>
                    <a:lnTo>
                      <a:pt x="162" y="175"/>
                    </a:lnTo>
                    <a:lnTo>
                      <a:pt x="157" y="181"/>
                    </a:lnTo>
                    <a:lnTo>
                      <a:pt x="116" y="212"/>
                    </a:lnTo>
                    <a:lnTo>
                      <a:pt x="95" y="229"/>
                    </a:lnTo>
                    <a:lnTo>
                      <a:pt x="93" y="231"/>
                    </a:lnTo>
                    <a:lnTo>
                      <a:pt x="91" y="227"/>
                    </a:lnTo>
                    <a:lnTo>
                      <a:pt x="92" y="214"/>
                    </a:lnTo>
                    <a:lnTo>
                      <a:pt x="95" y="208"/>
                    </a:lnTo>
                    <a:lnTo>
                      <a:pt x="125" y="184"/>
                    </a:lnTo>
                    <a:lnTo>
                      <a:pt x="138" y="175"/>
                    </a:lnTo>
                    <a:lnTo>
                      <a:pt x="145" y="170"/>
                    </a:lnTo>
                    <a:lnTo>
                      <a:pt x="155" y="163"/>
                    </a:lnTo>
                    <a:lnTo>
                      <a:pt x="165" y="154"/>
                    </a:lnTo>
                    <a:lnTo>
                      <a:pt x="167" y="149"/>
                    </a:lnTo>
                    <a:lnTo>
                      <a:pt x="171" y="147"/>
                    </a:lnTo>
                    <a:lnTo>
                      <a:pt x="182" y="121"/>
                    </a:lnTo>
                    <a:lnTo>
                      <a:pt x="189" y="96"/>
                    </a:lnTo>
                    <a:lnTo>
                      <a:pt x="187" y="94"/>
                    </a:lnTo>
                    <a:lnTo>
                      <a:pt x="191" y="89"/>
                    </a:lnTo>
                    <a:lnTo>
                      <a:pt x="191" y="78"/>
                    </a:lnTo>
                    <a:lnTo>
                      <a:pt x="194" y="63"/>
                    </a:lnTo>
                    <a:lnTo>
                      <a:pt x="195" y="53"/>
                    </a:lnTo>
                    <a:lnTo>
                      <a:pt x="195" y="36"/>
                    </a:lnTo>
                    <a:lnTo>
                      <a:pt x="194" y="24"/>
                    </a:lnTo>
                    <a:lnTo>
                      <a:pt x="195" y="18"/>
                    </a:lnTo>
                    <a:lnTo>
                      <a:pt x="195" y="16"/>
                    </a:lnTo>
                    <a:lnTo>
                      <a:pt x="192" y="15"/>
                    </a:lnTo>
                    <a:lnTo>
                      <a:pt x="186" y="18"/>
                    </a:lnTo>
                    <a:lnTo>
                      <a:pt x="169" y="35"/>
                    </a:lnTo>
                    <a:lnTo>
                      <a:pt x="153" y="55"/>
                    </a:lnTo>
                    <a:lnTo>
                      <a:pt x="150" y="60"/>
                    </a:lnTo>
                    <a:lnTo>
                      <a:pt x="154" y="74"/>
                    </a:lnTo>
                    <a:lnTo>
                      <a:pt x="152" y="81"/>
                    </a:lnTo>
                    <a:lnTo>
                      <a:pt x="149" y="92"/>
                    </a:lnTo>
                    <a:lnTo>
                      <a:pt x="155" y="91"/>
                    </a:lnTo>
                    <a:lnTo>
                      <a:pt x="171" y="76"/>
                    </a:lnTo>
                    <a:lnTo>
                      <a:pt x="175" y="71"/>
                    </a:lnTo>
                    <a:lnTo>
                      <a:pt x="182" y="66"/>
                    </a:lnTo>
                    <a:lnTo>
                      <a:pt x="180" y="77"/>
                    </a:lnTo>
                    <a:lnTo>
                      <a:pt x="177" y="79"/>
                    </a:lnTo>
                    <a:lnTo>
                      <a:pt x="180" y="83"/>
                    </a:lnTo>
                    <a:lnTo>
                      <a:pt x="150" y="102"/>
                    </a:lnTo>
                    <a:lnTo>
                      <a:pt x="143" y="105"/>
                    </a:lnTo>
                    <a:lnTo>
                      <a:pt x="139" y="108"/>
                    </a:lnTo>
                    <a:lnTo>
                      <a:pt x="136" y="109"/>
                    </a:lnTo>
                    <a:lnTo>
                      <a:pt x="132" y="106"/>
                    </a:lnTo>
                    <a:lnTo>
                      <a:pt x="132" y="103"/>
                    </a:lnTo>
                    <a:lnTo>
                      <a:pt x="135" y="96"/>
                    </a:lnTo>
                    <a:lnTo>
                      <a:pt x="135" y="88"/>
                    </a:lnTo>
                    <a:lnTo>
                      <a:pt x="132" y="87"/>
                    </a:lnTo>
                    <a:lnTo>
                      <a:pt x="125" y="98"/>
                    </a:lnTo>
                    <a:lnTo>
                      <a:pt x="98" y="163"/>
                    </a:lnTo>
                    <a:lnTo>
                      <a:pt x="94" y="176"/>
                    </a:lnTo>
                    <a:lnTo>
                      <a:pt x="88" y="188"/>
                    </a:lnTo>
                    <a:lnTo>
                      <a:pt x="85" y="197"/>
                    </a:lnTo>
                    <a:lnTo>
                      <a:pt x="82" y="205"/>
                    </a:lnTo>
                    <a:lnTo>
                      <a:pt x="82" y="210"/>
                    </a:lnTo>
                    <a:lnTo>
                      <a:pt x="80" y="212"/>
                    </a:lnTo>
                    <a:lnTo>
                      <a:pt x="81" y="215"/>
                    </a:lnTo>
                    <a:lnTo>
                      <a:pt x="79" y="219"/>
                    </a:lnTo>
                    <a:lnTo>
                      <a:pt x="80" y="230"/>
                    </a:lnTo>
                    <a:lnTo>
                      <a:pt x="82" y="237"/>
                    </a:lnTo>
                    <a:lnTo>
                      <a:pt x="66" y="267"/>
                    </a:lnTo>
                    <a:lnTo>
                      <a:pt x="63" y="280"/>
                    </a:lnTo>
                    <a:lnTo>
                      <a:pt x="53" y="294"/>
                    </a:lnTo>
                    <a:lnTo>
                      <a:pt x="53" y="301"/>
                    </a:lnTo>
                    <a:lnTo>
                      <a:pt x="49" y="305"/>
                    </a:lnTo>
                    <a:lnTo>
                      <a:pt x="42" y="304"/>
                    </a:lnTo>
                    <a:lnTo>
                      <a:pt x="33" y="297"/>
                    </a:lnTo>
                  </a:path>
                </a:pathLst>
              </a:custGeom>
              <a:solidFill>
                <a:srgbClr val="000000"/>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sp>
            <p:nvSpPr>
              <p:cNvPr id="152608" name="Freeform 32"/>
              <p:cNvSpPr>
                <a:spLocks/>
              </p:cNvSpPr>
              <p:nvPr/>
            </p:nvSpPr>
            <p:spPr bwMode="auto">
              <a:xfrm>
                <a:off x="5584" y="3381"/>
                <a:ext cx="72" cy="49"/>
              </a:xfrm>
              <a:custGeom>
                <a:avLst/>
                <a:gdLst/>
                <a:ahLst/>
                <a:cxnLst>
                  <a:cxn ang="0">
                    <a:pos x="1" y="44"/>
                  </a:cxn>
                  <a:cxn ang="0">
                    <a:pos x="0" y="40"/>
                  </a:cxn>
                  <a:cxn ang="0">
                    <a:pos x="2" y="36"/>
                  </a:cxn>
                  <a:cxn ang="0">
                    <a:pos x="6" y="24"/>
                  </a:cxn>
                  <a:cxn ang="0">
                    <a:pos x="7" y="15"/>
                  </a:cxn>
                  <a:cxn ang="0">
                    <a:pos x="6" y="10"/>
                  </a:cxn>
                  <a:cxn ang="0">
                    <a:pos x="18" y="1"/>
                  </a:cxn>
                  <a:cxn ang="0">
                    <a:pos x="19" y="0"/>
                  </a:cxn>
                  <a:cxn ang="0">
                    <a:pos x="21" y="6"/>
                  </a:cxn>
                  <a:cxn ang="0">
                    <a:pos x="17" y="34"/>
                  </a:cxn>
                  <a:cxn ang="0">
                    <a:pos x="13" y="40"/>
                  </a:cxn>
                  <a:cxn ang="0">
                    <a:pos x="13" y="41"/>
                  </a:cxn>
                  <a:cxn ang="0">
                    <a:pos x="16" y="42"/>
                  </a:cxn>
                  <a:cxn ang="0">
                    <a:pos x="63" y="13"/>
                  </a:cxn>
                  <a:cxn ang="0">
                    <a:pos x="71" y="9"/>
                  </a:cxn>
                  <a:cxn ang="0">
                    <a:pos x="70" y="20"/>
                  </a:cxn>
                  <a:cxn ang="0">
                    <a:pos x="40" y="36"/>
                  </a:cxn>
                  <a:cxn ang="0">
                    <a:pos x="26" y="44"/>
                  </a:cxn>
                  <a:cxn ang="0">
                    <a:pos x="19" y="48"/>
                  </a:cxn>
                  <a:cxn ang="0">
                    <a:pos x="13" y="48"/>
                  </a:cxn>
                  <a:cxn ang="0">
                    <a:pos x="1" y="44"/>
                  </a:cxn>
                </a:cxnLst>
                <a:rect l="0" t="0" r="r" b="b"/>
                <a:pathLst>
                  <a:path w="72" h="49">
                    <a:moveTo>
                      <a:pt x="1" y="44"/>
                    </a:moveTo>
                    <a:lnTo>
                      <a:pt x="0" y="40"/>
                    </a:lnTo>
                    <a:lnTo>
                      <a:pt x="2" y="36"/>
                    </a:lnTo>
                    <a:lnTo>
                      <a:pt x="6" y="24"/>
                    </a:lnTo>
                    <a:lnTo>
                      <a:pt x="7" y="15"/>
                    </a:lnTo>
                    <a:lnTo>
                      <a:pt x="6" y="10"/>
                    </a:lnTo>
                    <a:lnTo>
                      <a:pt x="18" y="1"/>
                    </a:lnTo>
                    <a:lnTo>
                      <a:pt x="19" y="0"/>
                    </a:lnTo>
                    <a:lnTo>
                      <a:pt x="21" y="6"/>
                    </a:lnTo>
                    <a:lnTo>
                      <a:pt x="17" y="34"/>
                    </a:lnTo>
                    <a:lnTo>
                      <a:pt x="13" y="40"/>
                    </a:lnTo>
                    <a:lnTo>
                      <a:pt x="13" y="41"/>
                    </a:lnTo>
                    <a:lnTo>
                      <a:pt x="16" y="42"/>
                    </a:lnTo>
                    <a:lnTo>
                      <a:pt x="63" y="13"/>
                    </a:lnTo>
                    <a:lnTo>
                      <a:pt x="71" y="9"/>
                    </a:lnTo>
                    <a:lnTo>
                      <a:pt x="70" y="20"/>
                    </a:lnTo>
                    <a:lnTo>
                      <a:pt x="40" y="36"/>
                    </a:lnTo>
                    <a:lnTo>
                      <a:pt x="26" y="44"/>
                    </a:lnTo>
                    <a:lnTo>
                      <a:pt x="19" y="48"/>
                    </a:lnTo>
                    <a:lnTo>
                      <a:pt x="13" y="48"/>
                    </a:lnTo>
                    <a:lnTo>
                      <a:pt x="1" y="44"/>
                    </a:lnTo>
                  </a:path>
                </a:pathLst>
              </a:custGeom>
              <a:solidFill>
                <a:srgbClr val="000000"/>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sp>
            <p:nvSpPr>
              <p:cNvPr id="152609" name="Freeform 33"/>
              <p:cNvSpPr>
                <a:spLocks/>
              </p:cNvSpPr>
              <p:nvPr/>
            </p:nvSpPr>
            <p:spPr bwMode="auto">
              <a:xfrm>
                <a:off x="5176" y="3438"/>
                <a:ext cx="29" cy="19"/>
              </a:xfrm>
              <a:custGeom>
                <a:avLst/>
                <a:gdLst/>
                <a:ahLst/>
                <a:cxnLst>
                  <a:cxn ang="0">
                    <a:pos x="2" y="14"/>
                  </a:cxn>
                  <a:cxn ang="0">
                    <a:pos x="0" y="7"/>
                  </a:cxn>
                  <a:cxn ang="0">
                    <a:pos x="2" y="3"/>
                  </a:cxn>
                  <a:cxn ang="0">
                    <a:pos x="8" y="0"/>
                  </a:cxn>
                  <a:cxn ang="0">
                    <a:pos x="14" y="0"/>
                  </a:cxn>
                  <a:cxn ang="0">
                    <a:pos x="23" y="2"/>
                  </a:cxn>
                  <a:cxn ang="0">
                    <a:pos x="28" y="4"/>
                  </a:cxn>
                  <a:cxn ang="0">
                    <a:pos x="27" y="12"/>
                  </a:cxn>
                  <a:cxn ang="0">
                    <a:pos x="22" y="16"/>
                  </a:cxn>
                  <a:cxn ang="0">
                    <a:pos x="20" y="17"/>
                  </a:cxn>
                  <a:cxn ang="0">
                    <a:pos x="10" y="18"/>
                  </a:cxn>
                  <a:cxn ang="0">
                    <a:pos x="2" y="14"/>
                  </a:cxn>
                </a:cxnLst>
                <a:rect l="0" t="0" r="r" b="b"/>
                <a:pathLst>
                  <a:path w="29" h="19">
                    <a:moveTo>
                      <a:pt x="2" y="14"/>
                    </a:moveTo>
                    <a:lnTo>
                      <a:pt x="0" y="7"/>
                    </a:lnTo>
                    <a:lnTo>
                      <a:pt x="2" y="3"/>
                    </a:lnTo>
                    <a:lnTo>
                      <a:pt x="8" y="0"/>
                    </a:lnTo>
                    <a:lnTo>
                      <a:pt x="14" y="0"/>
                    </a:lnTo>
                    <a:lnTo>
                      <a:pt x="23" y="2"/>
                    </a:lnTo>
                    <a:lnTo>
                      <a:pt x="28" y="4"/>
                    </a:lnTo>
                    <a:lnTo>
                      <a:pt x="27" y="12"/>
                    </a:lnTo>
                    <a:lnTo>
                      <a:pt x="22" y="16"/>
                    </a:lnTo>
                    <a:lnTo>
                      <a:pt x="20" y="17"/>
                    </a:lnTo>
                    <a:lnTo>
                      <a:pt x="10" y="18"/>
                    </a:lnTo>
                    <a:lnTo>
                      <a:pt x="2" y="14"/>
                    </a:lnTo>
                  </a:path>
                </a:pathLst>
              </a:custGeom>
              <a:solidFill>
                <a:srgbClr val="000000"/>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sp>
            <p:nvSpPr>
              <p:cNvPr id="152610" name="Freeform 34"/>
              <p:cNvSpPr>
                <a:spLocks/>
              </p:cNvSpPr>
              <p:nvPr/>
            </p:nvSpPr>
            <p:spPr bwMode="auto">
              <a:xfrm>
                <a:off x="5518" y="3066"/>
                <a:ext cx="220" cy="329"/>
              </a:xfrm>
              <a:custGeom>
                <a:avLst/>
                <a:gdLst/>
                <a:ahLst/>
                <a:cxnLst>
                  <a:cxn ang="0">
                    <a:pos x="6" y="309"/>
                  </a:cxn>
                  <a:cxn ang="0">
                    <a:pos x="10" y="290"/>
                  </a:cxn>
                  <a:cxn ang="0">
                    <a:pos x="22" y="250"/>
                  </a:cxn>
                  <a:cxn ang="0">
                    <a:pos x="30" y="225"/>
                  </a:cxn>
                  <a:cxn ang="0">
                    <a:pos x="35" y="203"/>
                  </a:cxn>
                  <a:cxn ang="0">
                    <a:pos x="38" y="191"/>
                  </a:cxn>
                  <a:cxn ang="0">
                    <a:pos x="39" y="178"/>
                  </a:cxn>
                  <a:cxn ang="0">
                    <a:pos x="46" y="150"/>
                  </a:cxn>
                  <a:cxn ang="0">
                    <a:pos x="51" y="127"/>
                  </a:cxn>
                  <a:cxn ang="0">
                    <a:pos x="58" y="109"/>
                  </a:cxn>
                  <a:cxn ang="0">
                    <a:pos x="63" y="99"/>
                  </a:cxn>
                  <a:cxn ang="0">
                    <a:pos x="85" y="105"/>
                  </a:cxn>
                  <a:cxn ang="0">
                    <a:pos x="90" y="109"/>
                  </a:cxn>
                  <a:cxn ang="0">
                    <a:pos x="112" y="109"/>
                  </a:cxn>
                  <a:cxn ang="0">
                    <a:pos x="146" y="91"/>
                  </a:cxn>
                  <a:cxn ang="0">
                    <a:pos x="174" y="73"/>
                  </a:cxn>
                  <a:cxn ang="0">
                    <a:pos x="189" y="73"/>
                  </a:cxn>
                  <a:cxn ang="0">
                    <a:pos x="194" y="63"/>
                  </a:cxn>
                  <a:cxn ang="0">
                    <a:pos x="198" y="47"/>
                  </a:cxn>
                  <a:cxn ang="0">
                    <a:pos x="181" y="23"/>
                  </a:cxn>
                  <a:cxn ang="0">
                    <a:pos x="158" y="11"/>
                  </a:cxn>
                  <a:cxn ang="0">
                    <a:pos x="147" y="8"/>
                  </a:cxn>
                  <a:cxn ang="0">
                    <a:pos x="154" y="0"/>
                  </a:cxn>
                  <a:cxn ang="0">
                    <a:pos x="186" y="9"/>
                  </a:cxn>
                  <a:cxn ang="0">
                    <a:pos x="216" y="35"/>
                  </a:cxn>
                  <a:cxn ang="0">
                    <a:pos x="216" y="63"/>
                  </a:cxn>
                  <a:cxn ang="0">
                    <a:pos x="203" y="76"/>
                  </a:cxn>
                  <a:cxn ang="0">
                    <a:pos x="186" y="84"/>
                  </a:cxn>
                  <a:cxn ang="0">
                    <a:pos x="117" y="122"/>
                  </a:cxn>
                  <a:cxn ang="0">
                    <a:pos x="92" y="125"/>
                  </a:cxn>
                  <a:cxn ang="0">
                    <a:pos x="81" y="123"/>
                  </a:cxn>
                  <a:cxn ang="0">
                    <a:pos x="73" y="122"/>
                  </a:cxn>
                  <a:cxn ang="0">
                    <a:pos x="68" y="141"/>
                  </a:cxn>
                  <a:cxn ang="0">
                    <a:pos x="65" y="162"/>
                  </a:cxn>
                  <a:cxn ang="0">
                    <a:pos x="57" y="199"/>
                  </a:cxn>
                  <a:cxn ang="0">
                    <a:pos x="49" y="232"/>
                  </a:cxn>
                  <a:cxn ang="0">
                    <a:pos x="30" y="303"/>
                  </a:cxn>
                  <a:cxn ang="0">
                    <a:pos x="6" y="328"/>
                  </a:cxn>
                  <a:cxn ang="0">
                    <a:pos x="0" y="326"/>
                  </a:cxn>
                </a:cxnLst>
                <a:rect l="0" t="0" r="r" b="b"/>
                <a:pathLst>
                  <a:path w="220" h="329">
                    <a:moveTo>
                      <a:pt x="0" y="326"/>
                    </a:moveTo>
                    <a:lnTo>
                      <a:pt x="6" y="309"/>
                    </a:lnTo>
                    <a:lnTo>
                      <a:pt x="8" y="301"/>
                    </a:lnTo>
                    <a:lnTo>
                      <a:pt x="10" y="290"/>
                    </a:lnTo>
                    <a:lnTo>
                      <a:pt x="16" y="278"/>
                    </a:lnTo>
                    <a:lnTo>
                      <a:pt x="22" y="250"/>
                    </a:lnTo>
                    <a:lnTo>
                      <a:pt x="27" y="236"/>
                    </a:lnTo>
                    <a:lnTo>
                      <a:pt x="30" y="225"/>
                    </a:lnTo>
                    <a:lnTo>
                      <a:pt x="36" y="206"/>
                    </a:lnTo>
                    <a:lnTo>
                      <a:pt x="35" y="203"/>
                    </a:lnTo>
                    <a:lnTo>
                      <a:pt x="38" y="199"/>
                    </a:lnTo>
                    <a:lnTo>
                      <a:pt x="38" y="191"/>
                    </a:lnTo>
                    <a:lnTo>
                      <a:pt x="40" y="184"/>
                    </a:lnTo>
                    <a:lnTo>
                      <a:pt x="39" y="178"/>
                    </a:lnTo>
                    <a:lnTo>
                      <a:pt x="47" y="155"/>
                    </a:lnTo>
                    <a:lnTo>
                      <a:pt x="46" y="150"/>
                    </a:lnTo>
                    <a:lnTo>
                      <a:pt x="51" y="135"/>
                    </a:lnTo>
                    <a:lnTo>
                      <a:pt x="51" y="127"/>
                    </a:lnTo>
                    <a:lnTo>
                      <a:pt x="54" y="116"/>
                    </a:lnTo>
                    <a:lnTo>
                      <a:pt x="58" y="109"/>
                    </a:lnTo>
                    <a:lnTo>
                      <a:pt x="59" y="102"/>
                    </a:lnTo>
                    <a:lnTo>
                      <a:pt x="63" y="99"/>
                    </a:lnTo>
                    <a:lnTo>
                      <a:pt x="77" y="97"/>
                    </a:lnTo>
                    <a:lnTo>
                      <a:pt x="85" y="105"/>
                    </a:lnTo>
                    <a:lnTo>
                      <a:pt x="88" y="106"/>
                    </a:lnTo>
                    <a:lnTo>
                      <a:pt x="90" y="109"/>
                    </a:lnTo>
                    <a:lnTo>
                      <a:pt x="94" y="112"/>
                    </a:lnTo>
                    <a:lnTo>
                      <a:pt x="112" y="109"/>
                    </a:lnTo>
                    <a:lnTo>
                      <a:pt x="125" y="103"/>
                    </a:lnTo>
                    <a:lnTo>
                      <a:pt x="146" y="91"/>
                    </a:lnTo>
                    <a:lnTo>
                      <a:pt x="168" y="75"/>
                    </a:lnTo>
                    <a:lnTo>
                      <a:pt x="174" y="73"/>
                    </a:lnTo>
                    <a:lnTo>
                      <a:pt x="187" y="73"/>
                    </a:lnTo>
                    <a:lnTo>
                      <a:pt x="189" y="73"/>
                    </a:lnTo>
                    <a:lnTo>
                      <a:pt x="191" y="73"/>
                    </a:lnTo>
                    <a:lnTo>
                      <a:pt x="194" y="63"/>
                    </a:lnTo>
                    <a:lnTo>
                      <a:pt x="198" y="57"/>
                    </a:lnTo>
                    <a:lnTo>
                      <a:pt x="198" y="47"/>
                    </a:lnTo>
                    <a:lnTo>
                      <a:pt x="193" y="36"/>
                    </a:lnTo>
                    <a:lnTo>
                      <a:pt x="181" y="23"/>
                    </a:lnTo>
                    <a:lnTo>
                      <a:pt x="164" y="14"/>
                    </a:lnTo>
                    <a:lnTo>
                      <a:pt x="158" y="11"/>
                    </a:lnTo>
                    <a:lnTo>
                      <a:pt x="148" y="11"/>
                    </a:lnTo>
                    <a:lnTo>
                      <a:pt x="147" y="8"/>
                    </a:lnTo>
                    <a:lnTo>
                      <a:pt x="148" y="0"/>
                    </a:lnTo>
                    <a:lnTo>
                      <a:pt x="154" y="0"/>
                    </a:lnTo>
                    <a:lnTo>
                      <a:pt x="171" y="2"/>
                    </a:lnTo>
                    <a:lnTo>
                      <a:pt x="186" y="9"/>
                    </a:lnTo>
                    <a:lnTo>
                      <a:pt x="200" y="18"/>
                    </a:lnTo>
                    <a:lnTo>
                      <a:pt x="216" y="35"/>
                    </a:lnTo>
                    <a:lnTo>
                      <a:pt x="219" y="50"/>
                    </a:lnTo>
                    <a:lnTo>
                      <a:pt x="216" y="63"/>
                    </a:lnTo>
                    <a:lnTo>
                      <a:pt x="207" y="74"/>
                    </a:lnTo>
                    <a:lnTo>
                      <a:pt x="203" y="76"/>
                    </a:lnTo>
                    <a:lnTo>
                      <a:pt x="193" y="77"/>
                    </a:lnTo>
                    <a:lnTo>
                      <a:pt x="186" y="84"/>
                    </a:lnTo>
                    <a:lnTo>
                      <a:pt x="143" y="112"/>
                    </a:lnTo>
                    <a:lnTo>
                      <a:pt x="117" y="122"/>
                    </a:lnTo>
                    <a:lnTo>
                      <a:pt x="104" y="125"/>
                    </a:lnTo>
                    <a:lnTo>
                      <a:pt x="92" y="125"/>
                    </a:lnTo>
                    <a:lnTo>
                      <a:pt x="88" y="123"/>
                    </a:lnTo>
                    <a:lnTo>
                      <a:pt x="81" y="123"/>
                    </a:lnTo>
                    <a:lnTo>
                      <a:pt x="74" y="121"/>
                    </a:lnTo>
                    <a:lnTo>
                      <a:pt x="73" y="122"/>
                    </a:lnTo>
                    <a:lnTo>
                      <a:pt x="71" y="127"/>
                    </a:lnTo>
                    <a:lnTo>
                      <a:pt x="68" y="141"/>
                    </a:lnTo>
                    <a:lnTo>
                      <a:pt x="65" y="155"/>
                    </a:lnTo>
                    <a:lnTo>
                      <a:pt x="65" y="162"/>
                    </a:lnTo>
                    <a:lnTo>
                      <a:pt x="63" y="172"/>
                    </a:lnTo>
                    <a:lnTo>
                      <a:pt x="57" y="199"/>
                    </a:lnTo>
                    <a:lnTo>
                      <a:pt x="49" y="225"/>
                    </a:lnTo>
                    <a:lnTo>
                      <a:pt x="49" y="232"/>
                    </a:lnTo>
                    <a:lnTo>
                      <a:pt x="36" y="283"/>
                    </a:lnTo>
                    <a:lnTo>
                      <a:pt x="30" y="303"/>
                    </a:lnTo>
                    <a:lnTo>
                      <a:pt x="28" y="312"/>
                    </a:lnTo>
                    <a:lnTo>
                      <a:pt x="6" y="328"/>
                    </a:lnTo>
                    <a:lnTo>
                      <a:pt x="4" y="328"/>
                    </a:lnTo>
                    <a:lnTo>
                      <a:pt x="0" y="326"/>
                    </a:lnTo>
                  </a:path>
                </a:pathLst>
              </a:custGeom>
              <a:solidFill>
                <a:srgbClr val="000000"/>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sp>
            <p:nvSpPr>
              <p:cNvPr id="152611" name="Freeform 35"/>
              <p:cNvSpPr>
                <a:spLocks/>
              </p:cNvSpPr>
              <p:nvPr/>
            </p:nvSpPr>
            <p:spPr bwMode="auto">
              <a:xfrm>
                <a:off x="5444" y="3018"/>
                <a:ext cx="254" cy="201"/>
              </a:xfrm>
              <a:custGeom>
                <a:avLst/>
                <a:gdLst/>
                <a:ahLst/>
                <a:cxnLst>
                  <a:cxn ang="0">
                    <a:pos x="0" y="189"/>
                  </a:cxn>
                  <a:cxn ang="0">
                    <a:pos x="72" y="101"/>
                  </a:cxn>
                  <a:cxn ang="0">
                    <a:pos x="66" y="94"/>
                  </a:cxn>
                  <a:cxn ang="0">
                    <a:pos x="63" y="69"/>
                  </a:cxn>
                  <a:cxn ang="0">
                    <a:pos x="63" y="59"/>
                  </a:cxn>
                  <a:cxn ang="0">
                    <a:pos x="70" y="47"/>
                  </a:cxn>
                  <a:cxn ang="0">
                    <a:pos x="83" y="47"/>
                  </a:cxn>
                  <a:cxn ang="0">
                    <a:pos x="80" y="77"/>
                  </a:cxn>
                  <a:cxn ang="0">
                    <a:pos x="80" y="85"/>
                  </a:cxn>
                  <a:cxn ang="0">
                    <a:pos x="92" y="76"/>
                  </a:cxn>
                  <a:cxn ang="0">
                    <a:pos x="91" y="60"/>
                  </a:cxn>
                  <a:cxn ang="0">
                    <a:pos x="103" y="63"/>
                  </a:cxn>
                  <a:cxn ang="0">
                    <a:pos x="138" y="36"/>
                  </a:cxn>
                  <a:cxn ang="0">
                    <a:pos x="179" y="0"/>
                  </a:cxn>
                  <a:cxn ang="0">
                    <a:pos x="194" y="1"/>
                  </a:cxn>
                  <a:cxn ang="0">
                    <a:pos x="200" y="9"/>
                  </a:cxn>
                  <a:cxn ang="0">
                    <a:pos x="211" y="33"/>
                  </a:cxn>
                  <a:cxn ang="0">
                    <a:pos x="214" y="43"/>
                  </a:cxn>
                  <a:cxn ang="0">
                    <a:pos x="212" y="49"/>
                  </a:cxn>
                  <a:cxn ang="0">
                    <a:pos x="203" y="89"/>
                  </a:cxn>
                  <a:cxn ang="0">
                    <a:pos x="243" y="103"/>
                  </a:cxn>
                  <a:cxn ang="0">
                    <a:pos x="251" y="104"/>
                  </a:cxn>
                  <a:cxn ang="0">
                    <a:pos x="250" y="112"/>
                  </a:cxn>
                  <a:cxn ang="0">
                    <a:pos x="251" y="115"/>
                  </a:cxn>
                  <a:cxn ang="0">
                    <a:pos x="198" y="102"/>
                  </a:cxn>
                  <a:cxn ang="0">
                    <a:pos x="166" y="130"/>
                  </a:cxn>
                  <a:cxn ang="0">
                    <a:pos x="157" y="137"/>
                  </a:cxn>
                  <a:cxn ang="0">
                    <a:pos x="153" y="130"/>
                  </a:cxn>
                  <a:cxn ang="0">
                    <a:pos x="187" y="97"/>
                  </a:cxn>
                  <a:cxn ang="0">
                    <a:pos x="192" y="81"/>
                  </a:cxn>
                  <a:cxn ang="0">
                    <a:pos x="196" y="37"/>
                  </a:cxn>
                  <a:cxn ang="0">
                    <a:pos x="190" y="20"/>
                  </a:cxn>
                  <a:cxn ang="0">
                    <a:pos x="179" y="16"/>
                  </a:cxn>
                  <a:cxn ang="0">
                    <a:pos x="153" y="37"/>
                  </a:cxn>
                  <a:cxn ang="0">
                    <a:pos x="151" y="40"/>
                  </a:cxn>
                  <a:cxn ang="0">
                    <a:pos x="169" y="42"/>
                  </a:cxn>
                  <a:cxn ang="0">
                    <a:pos x="183" y="32"/>
                  </a:cxn>
                  <a:cxn ang="0">
                    <a:pos x="170" y="50"/>
                  </a:cxn>
                  <a:cxn ang="0">
                    <a:pos x="160" y="46"/>
                  </a:cxn>
                  <a:cxn ang="0">
                    <a:pos x="160" y="62"/>
                  </a:cxn>
                  <a:cxn ang="0">
                    <a:pos x="160" y="104"/>
                  </a:cxn>
                  <a:cxn ang="0">
                    <a:pos x="151" y="116"/>
                  </a:cxn>
                  <a:cxn ang="0">
                    <a:pos x="146" y="107"/>
                  </a:cxn>
                  <a:cxn ang="0">
                    <a:pos x="148" y="80"/>
                  </a:cxn>
                  <a:cxn ang="0">
                    <a:pos x="143" y="59"/>
                  </a:cxn>
                  <a:cxn ang="0">
                    <a:pos x="115" y="80"/>
                  </a:cxn>
                  <a:cxn ang="0">
                    <a:pos x="17" y="200"/>
                  </a:cxn>
                  <a:cxn ang="0">
                    <a:pos x="3" y="190"/>
                  </a:cxn>
                </a:cxnLst>
                <a:rect l="0" t="0" r="r" b="b"/>
                <a:pathLst>
                  <a:path w="254" h="201">
                    <a:moveTo>
                      <a:pt x="3" y="190"/>
                    </a:moveTo>
                    <a:lnTo>
                      <a:pt x="0" y="189"/>
                    </a:lnTo>
                    <a:lnTo>
                      <a:pt x="8" y="177"/>
                    </a:lnTo>
                    <a:lnTo>
                      <a:pt x="72" y="101"/>
                    </a:lnTo>
                    <a:lnTo>
                      <a:pt x="70" y="96"/>
                    </a:lnTo>
                    <a:lnTo>
                      <a:pt x="66" y="94"/>
                    </a:lnTo>
                    <a:lnTo>
                      <a:pt x="66" y="86"/>
                    </a:lnTo>
                    <a:lnTo>
                      <a:pt x="63" y="69"/>
                    </a:lnTo>
                    <a:lnTo>
                      <a:pt x="64" y="64"/>
                    </a:lnTo>
                    <a:lnTo>
                      <a:pt x="63" y="59"/>
                    </a:lnTo>
                    <a:lnTo>
                      <a:pt x="65" y="51"/>
                    </a:lnTo>
                    <a:lnTo>
                      <a:pt x="70" y="47"/>
                    </a:lnTo>
                    <a:lnTo>
                      <a:pt x="79" y="46"/>
                    </a:lnTo>
                    <a:lnTo>
                      <a:pt x="83" y="47"/>
                    </a:lnTo>
                    <a:lnTo>
                      <a:pt x="78" y="67"/>
                    </a:lnTo>
                    <a:lnTo>
                      <a:pt x="80" y="77"/>
                    </a:lnTo>
                    <a:lnTo>
                      <a:pt x="79" y="82"/>
                    </a:lnTo>
                    <a:lnTo>
                      <a:pt x="80" y="85"/>
                    </a:lnTo>
                    <a:lnTo>
                      <a:pt x="85" y="85"/>
                    </a:lnTo>
                    <a:lnTo>
                      <a:pt x="92" y="76"/>
                    </a:lnTo>
                    <a:lnTo>
                      <a:pt x="89" y="68"/>
                    </a:lnTo>
                    <a:lnTo>
                      <a:pt x="91" y="60"/>
                    </a:lnTo>
                    <a:lnTo>
                      <a:pt x="100" y="64"/>
                    </a:lnTo>
                    <a:lnTo>
                      <a:pt x="103" y="63"/>
                    </a:lnTo>
                    <a:lnTo>
                      <a:pt x="126" y="42"/>
                    </a:lnTo>
                    <a:lnTo>
                      <a:pt x="138" y="36"/>
                    </a:lnTo>
                    <a:lnTo>
                      <a:pt x="166" y="7"/>
                    </a:lnTo>
                    <a:lnTo>
                      <a:pt x="179" y="0"/>
                    </a:lnTo>
                    <a:lnTo>
                      <a:pt x="191" y="0"/>
                    </a:lnTo>
                    <a:lnTo>
                      <a:pt x="194" y="1"/>
                    </a:lnTo>
                    <a:lnTo>
                      <a:pt x="197" y="2"/>
                    </a:lnTo>
                    <a:lnTo>
                      <a:pt x="200" y="9"/>
                    </a:lnTo>
                    <a:lnTo>
                      <a:pt x="205" y="14"/>
                    </a:lnTo>
                    <a:lnTo>
                      <a:pt x="211" y="33"/>
                    </a:lnTo>
                    <a:lnTo>
                      <a:pt x="211" y="38"/>
                    </a:lnTo>
                    <a:lnTo>
                      <a:pt x="214" y="43"/>
                    </a:lnTo>
                    <a:lnTo>
                      <a:pt x="211" y="45"/>
                    </a:lnTo>
                    <a:lnTo>
                      <a:pt x="212" y="49"/>
                    </a:lnTo>
                    <a:lnTo>
                      <a:pt x="210" y="63"/>
                    </a:lnTo>
                    <a:lnTo>
                      <a:pt x="203" y="89"/>
                    </a:lnTo>
                    <a:lnTo>
                      <a:pt x="205" y="92"/>
                    </a:lnTo>
                    <a:lnTo>
                      <a:pt x="243" y="103"/>
                    </a:lnTo>
                    <a:lnTo>
                      <a:pt x="247" y="105"/>
                    </a:lnTo>
                    <a:lnTo>
                      <a:pt x="251" y="104"/>
                    </a:lnTo>
                    <a:lnTo>
                      <a:pt x="253" y="106"/>
                    </a:lnTo>
                    <a:lnTo>
                      <a:pt x="250" y="112"/>
                    </a:lnTo>
                    <a:lnTo>
                      <a:pt x="250" y="113"/>
                    </a:lnTo>
                    <a:lnTo>
                      <a:pt x="251" y="115"/>
                    </a:lnTo>
                    <a:lnTo>
                      <a:pt x="205" y="100"/>
                    </a:lnTo>
                    <a:lnTo>
                      <a:pt x="198" y="102"/>
                    </a:lnTo>
                    <a:lnTo>
                      <a:pt x="189" y="111"/>
                    </a:lnTo>
                    <a:lnTo>
                      <a:pt x="166" y="130"/>
                    </a:lnTo>
                    <a:lnTo>
                      <a:pt x="162" y="136"/>
                    </a:lnTo>
                    <a:lnTo>
                      <a:pt x="157" y="137"/>
                    </a:lnTo>
                    <a:lnTo>
                      <a:pt x="149" y="136"/>
                    </a:lnTo>
                    <a:lnTo>
                      <a:pt x="153" y="130"/>
                    </a:lnTo>
                    <a:lnTo>
                      <a:pt x="174" y="107"/>
                    </a:lnTo>
                    <a:lnTo>
                      <a:pt x="187" y="97"/>
                    </a:lnTo>
                    <a:lnTo>
                      <a:pt x="191" y="90"/>
                    </a:lnTo>
                    <a:lnTo>
                      <a:pt x="192" y="81"/>
                    </a:lnTo>
                    <a:lnTo>
                      <a:pt x="194" y="57"/>
                    </a:lnTo>
                    <a:lnTo>
                      <a:pt x="196" y="37"/>
                    </a:lnTo>
                    <a:lnTo>
                      <a:pt x="191" y="22"/>
                    </a:lnTo>
                    <a:lnTo>
                      <a:pt x="190" y="20"/>
                    </a:lnTo>
                    <a:lnTo>
                      <a:pt x="185" y="17"/>
                    </a:lnTo>
                    <a:lnTo>
                      <a:pt x="179" y="16"/>
                    </a:lnTo>
                    <a:lnTo>
                      <a:pt x="171" y="23"/>
                    </a:lnTo>
                    <a:lnTo>
                      <a:pt x="153" y="37"/>
                    </a:lnTo>
                    <a:lnTo>
                      <a:pt x="151" y="39"/>
                    </a:lnTo>
                    <a:lnTo>
                      <a:pt x="151" y="40"/>
                    </a:lnTo>
                    <a:lnTo>
                      <a:pt x="162" y="46"/>
                    </a:lnTo>
                    <a:lnTo>
                      <a:pt x="169" y="42"/>
                    </a:lnTo>
                    <a:lnTo>
                      <a:pt x="176" y="34"/>
                    </a:lnTo>
                    <a:lnTo>
                      <a:pt x="183" y="32"/>
                    </a:lnTo>
                    <a:lnTo>
                      <a:pt x="183" y="42"/>
                    </a:lnTo>
                    <a:lnTo>
                      <a:pt x="170" y="50"/>
                    </a:lnTo>
                    <a:lnTo>
                      <a:pt x="164" y="51"/>
                    </a:lnTo>
                    <a:lnTo>
                      <a:pt x="160" y="46"/>
                    </a:lnTo>
                    <a:lnTo>
                      <a:pt x="157" y="49"/>
                    </a:lnTo>
                    <a:lnTo>
                      <a:pt x="160" y="62"/>
                    </a:lnTo>
                    <a:lnTo>
                      <a:pt x="162" y="75"/>
                    </a:lnTo>
                    <a:lnTo>
                      <a:pt x="160" y="104"/>
                    </a:lnTo>
                    <a:lnTo>
                      <a:pt x="161" y="106"/>
                    </a:lnTo>
                    <a:lnTo>
                      <a:pt x="151" y="116"/>
                    </a:lnTo>
                    <a:lnTo>
                      <a:pt x="151" y="117"/>
                    </a:lnTo>
                    <a:lnTo>
                      <a:pt x="146" y="107"/>
                    </a:lnTo>
                    <a:lnTo>
                      <a:pt x="147" y="96"/>
                    </a:lnTo>
                    <a:lnTo>
                      <a:pt x="148" y="80"/>
                    </a:lnTo>
                    <a:lnTo>
                      <a:pt x="148" y="71"/>
                    </a:lnTo>
                    <a:lnTo>
                      <a:pt x="143" y="59"/>
                    </a:lnTo>
                    <a:lnTo>
                      <a:pt x="138" y="57"/>
                    </a:lnTo>
                    <a:lnTo>
                      <a:pt x="115" y="80"/>
                    </a:lnTo>
                    <a:lnTo>
                      <a:pt x="34" y="180"/>
                    </a:lnTo>
                    <a:lnTo>
                      <a:pt x="17" y="200"/>
                    </a:lnTo>
                    <a:lnTo>
                      <a:pt x="11" y="194"/>
                    </a:lnTo>
                    <a:lnTo>
                      <a:pt x="3" y="190"/>
                    </a:lnTo>
                  </a:path>
                </a:pathLst>
              </a:custGeom>
              <a:solidFill>
                <a:srgbClr val="000000"/>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fr-FR"/>
              </a:p>
            </p:txBody>
          </p:sp>
        </p:grpSp>
        <p:sp>
          <p:nvSpPr>
            <p:cNvPr id="152612" name="Line 36"/>
            <p:cNvSpPr>
              <a:spLocks noChangeShapeType="1"/>
            </p:cNvSpPr>
            <p:nvPr/>
          </p:nvSpPr>
          <p:spPr bwMode="auto">
            <a:xfrm>
              <a:off x="3016" y="2160"/>
              <a:ext cx="0" cy="363"/>
            </a:xfrm>
            <a:prstGeom prst="line">
              <a:avLst/>
            </a:prstGeom>
            <a:noFill/>
            <a:ln w="76200">
              <a:solidFill>
                <a:schemeClr val="tx1"/>
              </a:solidFill>
              <a:round/>
              <a:headEnd/>
              <a:tailEnd type="triangle" w="med" len="med"/>
            </a:ln>
            <a:effectLst/>
          </p:spPr>
          <p:txBody>
            <a:bodyPr>
              <a:prstTxWarp prst="textNoShape">
                <a:avLst/>
              </a:prstTxWarp>
            </a:bodyPr>
            <a:lstStyle/>
            <a:p>
              <a:endParaRPr lang="fr-FR"/>
            </a:p>
          </p:txBody>
        </p:sp>
      </p:grpSp>
      <p:sp>
        <p:nvSpPr>
          <p:cNvPr id="152613" name="Freeform 37"/>
          <p:cNvSpPr>
            <a:spLocks/>
          </p:cNvSpPr>
          <p:nvPr/>
        </p:nvSpPr>
        <p:spPr bwMode="auto">
          <a:xfrm>
            <a:off x="2771775" y="1960563"/>
            <a:ext cx="4537075" cy="1655762"/>
          </a:xfrm>
          <a:custGeom>
            <a:avLst/>
            <a:gdLst/>
            <a:ahLst/>
            <a:cxnLst>
              <a:cxn ang="0">
                <a:pos x="2858" y="771"/>
              </a:cxn>
              <a:cxn ang="0">
                <a:pos x="2858" y="1043"/>
              </a:cxn>
              <a:cxn ang="0">
                <a:pos x="0" y="1043"/>
              </a:cxn>
              <a:cxn ang="0">
                <a:pos x="0" y="0"/>
              </a:cxn>
            </a:cxnLst>
            <a:rect l="0" t="0" r="r" b="b"/>
            <a:pathLst>
              <a:path w="2858" h="1043">
                <a:moveTo>
                  <a:pt x="2858" y="771"/>
                </a:moveTo>
                <a:lnTo>
                  <a:pt x="2858" y="1043"/>
                </a:lnTo>
                <a:lnTo>
                  <a:pt x="0" y="1043"/>
                </a:lnTo>
                <a:lnTo>
                  <a:pt x="0" y="0"/>
                </a:lnTo>
              </a:path>
            </a:pathLst>
          </a:custGeom>
          <a:noFill/>
          <a:ln w="76200" cmpd="sng">
            <a:solidFill>
              <a:schemeClr val="tx1"/>
            </a:solidFill>
            <a:round/>
            <a:headEnd type="none" w="med" len="med"/>
            <a:tailEnd type="triangle" w="med" len="med"/>
          </a:ln>
          <a:effectLst/>
        </p:spPr>
        <p:txBody>
          <a:bodyPr>
            <a:prstTxWarp prst="textNoShape">
              <a:avLst/>
            </a:prstTxWarp>
          </a:bodyPr>
          <a:lstStyle/>
          <a:p>
            <a:endParaRPr lang="fr-FR"/>
          </a:p>
        </p:txBody>
      </p:sp>
      <p:grpSp>
        <p:nvGrpSpPr>
          <p:cNvPr id="5" name="Group 38"/>
          <p:cNvGrpSpPr>
            <a:grpSpLocks/>
          </p:cNvGrpSpPr>
          <p:nvPr/>
        </p:nvGrpSpPr>
        <p:grpSpPr bwMode="auto">
          <a:xfrm>
            <a:off x="323850" y="1052513"/>
            <a:ext cx="7899400" cy="714375"/>
            <a:chOff x="204" y="1951"/>
            <a:chExt cx="4976" cy="450"/>
          </a:xfrm>
        </p:grpSpPr>
        <p:sp>
          <p:nvSpPr>
            <p:cNvPr id="152615" name="Rectangle 39"/>
            <p:cNvSpPr>
              <a:spLocks noChangeArrowheads="1"/>
            </p:cNvSpPr>
            <p:nvPr/>
          </p:nvSpPr>
          <p:spPr bwMode="auto">
            <a:xfrm>
              <a:off x="204" y="1952"/>
              <a:ext cx="1497" cy="448"/>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eaLnBrk="0" hangingPunct="0"/>
              <a:r>
                <a:rPr lang="fr-FR" sz="2000" b="1">
                  <a:latin typeface="Arial" pitchFamily="-106" charset="0"/>
                  <a:ea typeface="Arial" pitchFamily="-106" charset="0"/>
                  <a:cs typeface="Arial" pitchFamily="-106" charset="0"/>
                </a:rPr>
                <a:t>Autorité, </a:t>
              </a:r>
            </a:p>
            <a:p>
              <a:pPr eaLnBrk="0" hangingPunct="0"/>
              <a:r>
                <a:rPr lang="fr-FR" sz="2000" b="1">
                  <a:latin typeface="Arial" pitchFamily="-106" charset="0"/>
                  <a:ea typeface="Arial" pitchFamily="-106" charset="0"/>
                  <a:cs typeface="Arial" pitchFamily="-106" charset="0"/>
                </a:rPr>
                <a:t>Constructeurs …</a:t>
              </a:r>
            </a:p>
          </p:txBody>
        </p:sp>
        <p:sp>
          <p:nvSpPr>
            <p:cNvPr id="152616" name="Text Box 40"/>
            <p:cNvSpPr txBox="1">
              <a:spLocks noChangeArrowheads="1"/>
            </p:cNvSpPr>
            <p:nvPr/>
          </p:nvSpPr>
          <p:spPr bwMode="auto">
            <a:xfrm>
              <a:off x="4051" y="1951"/>
              <a:ext cx="1129" cy="450"/>
            </a:xfrm>
            <a:prstGeom prst="rect">
              <a:avLst/>
            </a:prstGeom>
            <a:noFill/>
            <a:ln w="12700">
              <a:solidFill>
                <a:schemeClr val="tx1"/>
              </a:solidFill>
              <a:miter lim="800000"/>
              <a:headEnd type="none" w="sm" len="sm"/>
              <a:tailEnd type="none" w="sm" len="sm"/>
            </a:ln>
            <a:effectLst/>
          </p:spPr>
          <p:txBody>
            <a:bodyPr wrap="none">
              <a:prstTxWarp prst="textNoShape">
                <a:avLst/>
              </a:prstTxWarp>
              <a:spAutoFit/>
            </a:bodyPr>
            <a:lstStyle/>
            <a:p>
              <a:r>
                <a:rPr lang="fr-FR" sz="2000" b="1">
                  <a:latin typeface="Arial" pitchFamily="-106" charset="0"/>
                  <a:ea typeface="Arial" pitchFamily="-106" charset="0"/>
                  <a:cs typeface="Arial" pitchFamily="-106" charset="0"/>
                </a:rPr>
                <a:t>Activité </a:t>
              </a:r>
            </a:p>
            <a:p>
              <a:r>
                <a:rPr lang="fr-FR" sz="2000" b="1">
                  <a:latin typeface="Arial" pitchFamily="-106" charset="0"/>
                  <a:ea typeface="Arial" pitchFamily="-106" charset="0"/>
                  <a:cs typeface="Arial" pitchFamily="-106" charset="0"/>
                </a:rPr>
                <a:t>aéronautique</a:t>
              </a:r>
            </a:p>
          </p:txBody>
        </p:sp>
        <p:sp>
          <p:nvSpPr>
            <p:cNvPr id="152617" name="Rectangle 41"/>
            <p:cNvSpPr>
              <a:spLocks noChangeArrowheads="1"/>
            </p:cNvSpPr>
            <p:nvPr/>
          </p:nvSpPr>
          <p:spPr bwMode="auto">
            <a:xfrm>
              <a:off x="1787" y="1952"/>
              <a:ext cx="912" cy="448"/>
            </a:xfrm>
            <a:prstGeom prst="rect">
              <a:avLst/>
            </a:prstGeom>
            <a:noFill/>
            <a:ln w="9525">
              <a:solidFill>
                <a:schemeClr val="tx1"/>
              </a:solidFill>
              <a:miter lim="800000"/>
              <a:headEnd/>
              <a:tailEnd/>
            </a:ln>
            <a:effectLst/>
          </p:spPr>
          <p:txBody>
            <a:bodyPr lIns="92075" tIns="46038" rIns="92075" bIns="46038">
              <a:prstTxWarp prst="textNoShape">
                <a:avLst/>
              </a:prstTxWarp>
              <a:spAutoFit/>
            </a:bodyPr>
            <a:lstStyle/>
            <a:p>
              <a:pPr eaLnBrk="0" hangingPunct="0"/>
              <a:r>
                <a:rPr lang="fr-FR" sz="2000" b="1">
                  <a:latin typeface="Arial" pitchFamily="-106" charset="0"/>
                  <a:ea typeface="Arial" pitchFamily="-106" charset="0"/>
                  <a:cs typeface="Arial" pitchFamily="-106" charset="0"/>
                </a:rPr>
                <a:t>Usagers, </a:t>
              </a:r>
            </a:p>
            <a:p>
              <a:pPr eaLnBrk="0" hangingPunct="0"/>
              <a:r>
                <a:rPr lang="fr-FR" sz="2000" b="1">
                  <a:latin typeface="Arial" pitchFamily="-106" charset="0"/>
                  <a:ea typeface="Arial" pitchFamily="-106" charset="0"/>
                  <a:cs typeface="Arial" pitchFamily="-106" charset="0"/>
                </a:rPr>
                <a:t>acteurs …</a:t>
              </a:r>
            </a:p>
          </p:txBody>
        </p:sp>
        <p:cxnSp>
          <p:nvCxnSpPr>
            <p:cNvPr id="152618" name="AutoShape 42"/>
            <p:cNvCxnSpPr>
              <a:cxnSpLocks noChangeShapeType="1"/>
              <a:stCxn id="152615" idx="3"/>
              <a:endCxn id="152617" idx="1"/>
            </p:cNvCxnSpPr>
            <p:nvPr/>
          </p:nvCxnSpPr>
          <p:spPr bwMode="auto">
            <a:xfrm>
              <a:off x="1701" y="2176"/>
              <a:ext cx="86" cy="0"/>
            </a:xfrm>
            <a:prstGeom prst="straightConnector1">
              <a:avLst/>
            </a:prstGeom>
            <a:noFill/>
            <a:ln w="76200">
              <a:solidFill>
                <a:schemeClr val="tx1"/>
              </a:solidFill>
              <a:round/>
              <a:headEnd/>
              <a:tailEnd/>
            </a:ln>
            <a:effectLst/>
          </p:spPr>
        </p:cxnSp>
        <p:cxnSp>
          <p:nvCxnSpPr>
            <p:cNvPr id="152619" name="AutoShape 43"/>
            <p:cNvCxnSpPr>
              <a:cxnSpLocks noChangeShapeType="1"/>
              <a:stCxn id="152617" idx="3"/>
              <a:endCxn id="152616" idx="1"/>
            </p:cNvCxnSpPr>
            <p:nvPr/>
          </p:nvCxnSpPr>
          <p:spPr bwMode="auto">
            <a:xfrm>
              <a:off x="2699" y="2176"/>
              <a:ext cx="1352" cy="0"/>
            </a:xfrm>
            <a:prstGeom prst="straightConnector1">
              <a:avLst/>
            </a:prstGeom>
            <a:noFill/>
            <a:ln w="76200">
              <a:solidFill>
                <a:schemeClr val="tx1"/>
              </a:solidFill>
              <a:round/>
              <a:headEnd/>
              <a:tailEnd type="triangle" w="med" len="med"/>
            </a:ln>
            <a:effectLst/>
          </p:spPr>
        </p:cxnSp>
      </p:grpSp>
      <p:sp>
        <p:nvSpPr>
          <p:cNvPr id="152620" name="Text Box 44"/>
          <p:cNvSpPr txBox="1">
            <a:spLocks noChangeArrowheads="1"/>
          </p:cNvSpPr>
          <p:nvPr/>
        </p:nvSpPr>
        <p:spPr bwMode="auto">
          <a:xfrm>
            <a:off x="3276600" y="3716338"/>
            <a:ext cx="3608388" cy="519112"/>
          </a:xfrm>
          <a:prstGeom prst="rect">
            <a:avLst/>
          </a:prstGeom>
          <a:noFill/>
          <a:ln w="9525">
            <a:noFill/>
            <a:miter lim="800000"/>
            <a:headEnd/>
            <a:tailEnd/>
          </a:ln>
          <a:effectLst/>
        </p:spPr>
        <p:txBody>
          <a:bodyPr wrap="none">
            <a:prstTxWarp prst="textNoShape">
              <a:avLst/>
            </a:prstTxWarp>
            <a:spAutoFit/>
          </a:bodyPr>
          <a:lstStyle/>
          <a:p>
            <a:r>
              <a:rPr lang="fr-FR" sz="2800" b="1">
                <a:solidFill>
                  <a:schemeClr val="accent2"/>
                </a:solidFill>
                <a:effectLst>
                  <a:outerShdw blurRad="38100" dist="38100" dir="2700000" algn="tl">
                    <a:srgbClr val="DDDDDD"/>
                  </a:outerShdw>
                </a:effectLst>
                <a:latin typeface="Arial" pitchFamily="-106" charset="0"/>
                <a:ea typeface="Arial" pitchFamily="-106" charset="0"/>
                <a:cs typeface="Arial" pitchFamily="-106" charset="0"/>
              </a:rPr>
              <a:t>Retour d’expérience</a:t>
            </a:r>
            <a:endParaRPr lang="fr-FR" sz="2800" b="1">
              <a:latin typeface="Arial" pitchFamily="-106" charset="0"/>
              <a:ea typeface="Arial" pitchFamily="-106" charset="0"/>
              <a:cs typeface="Arial" pitchFamily="-106" charset="0"/>
            </a:endParaRPr>
          </a:p>
        </p:txBody>
      </p:sp>
      <p:sp>
        <p:nvSpPr>
          <p:cNvPr id="45" name="ZoneTexte 44"/>
          <p:cNvSpPr txBox="1"/>
          <p:nvPr/>
        </p:nvSpPr>
        <p:spPr>
          <a:xfrm>
            <a:off x="0" y="11668"/>
            <a:ext cx="1776833" cy="369332"/>
          </a:xfrm>
          <a:prstGeom prst="rect">
            <a:avLst/>
          </a:prstGeom>
          <a:noFill/>
        </p:spPr>
        <p:txBody>
          <a:bodyPr wrap="none" rtlCol="0">
            <a:spAutoFit/>
          </a:bodyPr>
          <a:lstStyle/>
          <a:p>
            <a:r>
              <a:rPr lang="fr-FR" b="1" dirty="0" smtClean="0">
                <a:solidFill>
                  <a:schemeClr val="bg1"/>
                </a:solidFill>
              </a:rPr>
              <a:t>L’amélioration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effectLst>
                  <a:outerShdw blurRad="38100" dist="38100" dir="2700000" algn="tl">
                    <a:srgbClr val="000000">
                      <a:alpha val="43137"/>
                    </a:srgbClr>
                  </a:outerShdw>
                </a:effectLst>
              </a:rPr>
              <a:t>Lesson’s</a:t>
            </a:r>
            <a:r>
              <a:rPr lang="fr-FR" dirty="0" smtClean="0">
                <a:effectLst>
                  <a:outerShdw blurRad="38100" dist="38100" dir="2700000" algn="tl">
                    <a:srgbClr val="000000">
                      <a:alpha val="43137"/>
                    </a:srgbClr>
                  </a:outerShdw>
                </a:effectLst>
              </a:rPr>
              <a:t> </a:t>
            </a:r>
            <a:r>
              <a:rPr lang="fr-FR" dirty="0" err="1" smtClean="0">
                <a:effectLst>
                  <a:outerShdw blurRad="38100" dist="38100" dir="2700000" algn="tl">
                    <a:srgbClr val="000000">
                      <a:alpha val="43137"/>
                    </a:srgbClr>
                  </a:outerShdw>
                </a:effectLst>
              </a:rPr>
              <a:t>learnt</a:t>
            </a:r>
            <a:endParaRPr lang="fr-FR" dirty="0">
              <a:effectLst>
                <a:outerShdw blurRad="38100" dist="38100" dir="2700000" algn="tl">
                  <a:srgbClr val="000000">
                    <a:alpha val="43137"/>
                  </a:srgbClr>
                </a:outerShdw>
              </a:effectLst>
            </a:endParaRPr>
          </a:p>
        </p:txBody>
      </p:sp>
      <p:sp>
        <p:nvSpPr>
          <p:cNvPr id="4" name="Rectangle à coins arrondis 3"/>
          <p:cNvSpPr/>
          <p:nvPr/>
        </p:nvSpPr>
        <p:spPr>
          <a:xfrm>
            <a:off x="228600" y="1828800"/>
            <a:ext cx="8610600" cy="464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buNone/>
            </a:pPr>
            <a:r>
              <a:rPr lang="fr-FR" sz="2800" dirty="0" smtClean="0">
                <a:solidFill>
                  <a:schemeClr val="tx1"/>
                </a:solidFill>
                <a:latin typeface="+mj-lt"/>
              </a:rPr>
              <a:t>	</a:t>
            </a:r>
            <a:r>
              <a:rPr lang="fr-FR" sz="2800" dirty="0" smtClean="0">
                <a:solidFill>
                  <a:schemeClr val="accent1">
                    <a:lumMod val="50000"/>
                  </a:schemeClr>
                </a:solidFill>
                <a:latin typeface="+mj-lt"/>
              </a:rPr>
              <a:t>Réflexion</a:t>
            </a:r>
          </a:p>
          <a:p>
            <a:pPr algn="ctr"/>
            <a:r>
              <a:rPr lang="fr-FR" sz="2800" dirty="0" err="1" smtClean="0">
                <a:latin typeface="+mj-lt"/>
              </a:rPr>
              <a:t>Exercise</a:t>
            </a:r>
            <a:r>
              <a:rPr lang="fr-FR" sz="2800" dirty="0" smtClean="0">
                <a:latin typeface="+mj-lt"/>
              </a:rPr>
              <a:t> pour « identifier » les leçons apprises (</a:t>
            </a:r>
            <a:r>
              <a:rPr lang="fr-FR" sz="2800" dirty="0" err="1" smtClean="0">
                <a:latin typeface="+mj-lt"/>
              </a:rPr>
              <a:t>lesson’s</a:t>
            </a:r>
            <a:r>
              <a:rPr lang="fr-FR" sz="2800" dirty="0" smtClean="0">
                <a:latin typeface="+mj-lt"/>
              </a:rPr>
              <a:t> </a:t>
            </a:r>
            <a:r>
              <a:rPr lang="fr-FR" sz="2800" dirty="0" err="1" smtClean="0">
                <a:latin typeface="+mj-lt"/>
              </a:rPr>
              <a:t>learnt</a:t>
            </a:r>
            <a:r>
              <a:rPr lang="fr-FR" sz="2800" dirty="0" smtClean="0">
                <a:latin typeface="+mj-lt"/>
              </a:rPr>
              <a:t>) du dernier vol</a:t>
            </a:r>
            <a:br>
              <a:rPr lang="fr-FR" sz="2800" dirty="0" smtClean="0">
                <a:latin typeface="+mj-lt"/>
              </a:rPr>
            </a:br>
            <a:r>
              <a:rPr lang="fr-FR" sz="2800" dirty="0" smtClean="0">
                <a:latin typeface="+mj-lt"/>
              </a:rPr>
              <a:t>afin d’augmenter le répertoire de solutions </a:t>
            </a:r>
          </a:p>
          <a:p>
            <a:pPr algn="ctr"/>
            <a:r>
              <a:rPr lang="fr-FR" sz="2800" dirty="0" smtClean="0">
                <a:latin typeface="+mj-lt"/>
              </a:rPr>
              <a:t>et développer</a:t>
            </a:r>
            <a:br>
              <a:rPr lang="fr-FR" sz="2800" dirty="0" smtClean="0">
                <a:latin typeface="+mj-lt"/>
              </a:rPr>
            </a:br>
            <a:r>
              <a:rPr lang="fr-FR" sz="2800" dirty="0" smtClean="0">
                <a:latin typeface="+mj-lt"/>
              </a:rPr>
              <a:t>son </a:t>
            </a:r>
            <a:r>
              <a:rPr lang="fr-FR" sz="2800" b="1" dirty="0" smtClean="0">
                <a:latin typeface="+mj-lt"/>
              </a:rPr>
              <a:t>propre cahier d’expérience</a:t>
            </a:r>
          </a:p>
          <a:p>
            <a:pPr algn="ctr">
              <a:buNone/>
            </a:pPr>
            <a:endParaRPr lang="fr-FR" sz="2800" dirty="0" smtClean="0">
              <a:solidFill>
                <a:schemeClr val="accent1">
                  <a:lumMod val="50000"/>
                </a:schemeClr>
              </a:solidFill>
              <a:latin typeface="+mj-lt"/>
            </a:endParaRPr>
          </a:p>
        </p:txBody>
      </p:sp>
      <p:sp>
        <p:nvSpPr>
          <p:cNvPr id="5" name="ZoneTexte 4"/>
          <p:cNvSpPr txBox="1"/>
          <p:nvPr/>
        </p:nvSpPr>
        <p:spPr>
          <a:xfrm>
            <a:off x="0" y="11668"/>
            <a:ext cx="1776833" cy="369332"/>
          </a:xfrm>
          <a:prstGeom prst="rect">
            <a:avLst/>
          </a:prstGeom>
          <a:noFill/>
        </p:spPr>
        <p:txBody>
          <a:bodyPr wrap="none" rtlCol="0">
            <a:spAutoFit/>
          </a:bodyPr>
          <a:lstStyle/>
          <a:p>
            <a:r>
              <a:rPr lang="fr-FR" b="1" dirty="0" smtClean="0">
                <a:solidFill>
                  <a:schemeClr val="bg1"/>
                </a:solidFill>
              </a:rPr>
              <a:t>L’amélioration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effectLst>
                  <a:outerShdw blurRad="38100" dist="38100" dir="2700000" algn="tl">
                    <a:srgbClr val="000000">
                      <a:alpha val="43137"/>
                    </a:srgbClr>
                  </a:outerShdw>
                </a:effectLst>
              </a:rPr>
              <a:t>Comment faites-vous </a:t>
            </a:r>
            <a:r>
              <a:rPr lang="fr-FR" sz="3600" dirty="0">
                <a:effectLst>
                  <a:outerShdw blurRad="38100" dist="38100" dir="2700000" algn="tl">
                    <a:srgbClr val="000000">
                      <a:alpha val="43137"/>
                    </a:srgbClr>
                  </a:outerShdw>
                </a:effectLst>
              </a:rPr>
              <a:t>jouer </a:t>
            </a:r>
            <a:r>
              <a:rPr lang="fr-FR" sz="3600" dirty="0" smtClean="0">
                <a:effectLst>
                  <a:outerShdw blurRad="38100" dist="38100" dir="2700000" algn="tl">
                    <a:srgbClr val="000000">
                      <a:alpha val="43137"/>
                    </a:srgbClr>
                  </a:outerShdw>
                </a:effectLst>
              </a:rPr>
              <a:t>les ressources?</a:t>
            </a:r>
            <a:endParaRPr lang="fr-FR" sz="3600"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3352800"/>
            <a:ext cx="8229600" cy="2560320"/>
          </a:xfrm>
        </p:spPr>
        <p:txBody>
          <a:bodyPr/>
          <a:lstStyle/>
          <a:p>
            <a:r>
              <a:rPr lang="fr-FR" dirty="0" smtClean="0"/>
              <a:t>P</a:t>
            </a:r>
            <a:r>
              <a:rPr lang="fr-FR" dirty="0" err="1" smtClean="0"/>
              <a:t>rovide</a:t>
            </a:r>
            <a:r>
              <a:rPr lang="fr-FR" dirty="0" smtClean="0"/>
              <a:t> a </a:t>
            </a:r>
            <a:r>
              <a:rPr lang="fr-FR" dirty="0" err="1" smtClean="0"/>
              <a:t>sheet</a:t>
            </a:r>
            <a:r>
              <a:rPr lang="fr-FR" dirty="0" smtClean="0"/>
              <a:t> to note the </a:t>
            </a:r>
            <a:r>
              <a:rPr lang="fr-FR" dirty="0" err="1" smtClean="0"/>
              <a:t>thoughts</a:t>
            </a:r>
            <a:r>
              <a:rPr lang="fr-FR" dirty="0" smtClean="0"/>
              <a:t> </a:t>
            </a:r>
            <a:r>
              <a:rPr lang="fr-FR" dirty="0" err="1" smtClean="0"/>
              <a:t>they</a:t>
            </a:r>
            <a:r>
              <a:rPr lang="fr-FR" dirty="0" smtClean="0"/>
              <a:t> have </a:t>
            </a:r>
            <a:r>
              <a:rPr lang="fr-FR" dirty="0" err="1" smtClean="0"/>
              <a:t>during</a:t>
            </a:r>
            <a:r>
              <a:rPr lang="fr-FR" dirty="0" smtClean="0"/>
              <a:t> course </a:t>
            </a:r>
            <a:r>
              <a:rPr lang="fr-FR" dirty="0" err="1" smtClean="0"/>
              <a:t>with</a:t>
            </a:r>
            <a:r>
              <a:rPr lang="fr-FR" dirty="0" smtClean="0"/>
              <a:t> regard to the </a:t>
            </a:r>
            <a:r>
              <a:rPr lang="fr-FR" dirty="0" err="1" smtClean="0"/>
              <a:t>different</a:t>
            </a:r>
            <a:r>
              <a:rPr lang="fr-FR" dirty="0" smtClean="0"/>
              <a:t> </a:t>
            </a:r>
            <a:r>
              <a:rPr lang="fr-FR" dirty="0" err="1" smtClean="0"/>
              <a:t>examples</a:t>
            </a:r>
            <a:endParaRPr lang="fr-FR" dirty="0" smtClean="0"/>
          </a:p>
          <a:p>
            <a:endParaRPr lang="fr-FR" dirty="0" smtClean="0"/>
          </a:p>
          <a:p>
            <a:r>
              <a:rPr lang="fr-FR" dirty="0" smtClean="0"/>
              <a:t>C</a:t>
            </a:r>
            <a:r>
              <a:rPr lang="fr-FR" dirty="0" err="1" smtClean="0"/>
              <a:t>onclude</a:t>
            </a:r>
            <a:r>
              <a:rPr lang="fr-FR" dirty="0" smtClean="0"/>
              <a:t> on the </a:t>
            </a:r>
            <a:r>
              <a:rPr lang="fr-FR" dirty="0" err="1" smtClean="0"/>
              <a:t>sheet</a:t>
            </a:r>
            <a:r>
              <a:rPr lang="fr-FR" dirty="0" smtClean="0"/>
              <a:t> in the end</a:t>
            </a:r>
          </a:p>
        </p:txBody>
      </p:sp>
      <p:sp>
        <p:nvSpPr>
          <p:cNvPr id="4" name="Rectangle à coins arrondis 3"/>
          <p:cNvSpPr/>
          <p:nvPr/>
        </p:nvSpPr>
        <p:spPr>
          <a:xfrm>
            <a:off x="228600" y="1828800"/>
            <a:ext cx="8610600" cy="464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buNone/>
            </a:pPr>
            <a:r>
              <a:rPr lang="fr-FR" sz="2800" dirty="0" smtClean="0">
                <a:solidFill>
                  <a:schemeClr val="tx1"/>
                </a:solidFill>
                <a:latin typeface="+mj-lt"/>
              </a:rPr>
              <a:t>	</a:t>
            </a:r>
            <a:r>
              <a:rPr lang="fr-FR" sz="3600" dirty="0" smtClean="0">
                <a:solidFill>
                  <a:schemeClr val="accent1">
                    <a:lumMod val="50000"/>
                  </a:schemeClr>
                </a:solidFill>
                <a:latin typeface="+mj-lt"/>
              </a:rPr>
              <a:t>Réflexion</a:t>
            </a:r>
            <a:endParaRPr lang="fr-FR" sz="2800" dirty="0" smtClean="0">
              <a:solidFill>
                <a:schemeClr val="accent1">
                  <a:lumMod val="50000"/>
                </a:schemeClr>
              </a:solidFill>
              <a:latin typeface="+mj-lt"/>
            </a:endParaRPr>
          </a:p>
          <a:p>
            <a:pPr algn="ctr">
              <a:buNone/>
            </a:pPr>
            <a:endParaRPr lang="fr-FR" sz="2800" dirty="0" smtClean="0">
              <a:solidFill>
                <a:schemeClr val="accent1">
                  <a:lumMod val="50000"/>
                </a:schemeClr>
              </a:solidFill>
              <a:latin typeface="+mj-lt"/>
            </a:endParaRPr>
          </a:p>
          <a:p>
            <a:r>
              <a:rPr lang="fr-FR" sz="2800" dirty="0" smtClean="0">
                <a:solidFill>
                  <a:schemeClr val="tx1"/>
                </a:solidFill>
                <a:latin typeface="+mj-lt"/>
                <a:sym typeface="Wingdings"/>
              </a:rPr>
              <a:t>Et vos ressources?	</a:t>
            </a:r>
          </a:p>
        </p:txBody>
      </p:sp>
      <p:sp>
        <p:nvSpPr>
          <p:cNvPr id="5" name="ZoneTexte 4"/>
          <p:cNvSpPr txBox="1"/>
          <p:nvPr/>
        </p:nvSpPr>
        <p:spPr>
          <a:xfrm>
            <a:off x="0" y="11668"/>
            <a:ext cx="1776833" cy="369332"/>
          </a:xfrm>
          <a:prstGeom prst="rect">
            <a:avLst/>
          </a:prstGeom>
          <a:noFill/>
        </p:spPr>
        <p:txBody>
          <a:bodyPr wrap="none" rtlCol="0">
            <a:spAutoFit/>
          </a:bodyPr>
          <a:lstStyle/>
          <a:p>
            <a:r>
              <a:rPr lang="fr-FR" b="1" dirty="0" smtClean="0">
                <a:solidFill>
                  <a:schemeClr val="bg1"/>
                </a:solidFill>
              </a:rPr>
              <a:t>L’amélioration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8074096" cy="1362456"/>
          </a:xfrm>
        </p:spPr>
        <p:txBody>
          <a:bodyPr/>
          <a:lstStyle/>
          <a:p>
            <a:r>
              <a:rPr lang="fr-FR" dirty="0"/>
              <a:t>D</a:t>
            </a:r>
            <a:r>
              <a:rPr lang="fr-FR" dirty="0" smtClean="0"/>
              <a:t>ocuments de référence</a:t>
            </a:r>
            <a:endParaRPr lang="fr-FR" dirty="0"/>
          </a:p>
        </p:txBody>
      </p:sp>
      <p:sp>
        <p:nvSpPr>
          <p:cNvPr id="4" name="Espace réservé du texte 3"/>
          <p:cNvSpPr>
            <a:spLocks noGrp="1"/>
          </p:cNvSpPr>
          <p:nvPr>
            <p:ph type="body" idx="1"/>
          </p:nvPr>
        </p:nvSpPr>
        <p:spPr/>
        <p:txBody>
          <a:bodyPr/>
          <a:lstStyle/>
          <a:p>
            <a:endParaRPr lang="fr-F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27384"/>
            <a:ext cx="8229600" cy="1143000"/>
          </a:xfrm>
        </p:spPr>
        <p:txBody>
          <a:bodyPr>
            <a:normAutofit/>
          </a:bodyPr>
          <a:lstStyle/>
          <a:p>
            <a:r>
              <a:rPr lang="fr-FR" dirty="0">
                <a:effectLst>
                  <a:outerShdw blurRad="38100" dist="38100" dir="2700000" algn="tl">
                    <a:srgbClr val="000000">
                      <a:alpha val="43137"/>
                    </a:srgbClr>
                  </a:outerShdw>
                </a:effectLst>
                <a:ea typeface="Arial" pitchFamily="-106" charset="0"/>
                <a:cs typeface="Arial" pitchFamily="-106" charset="0"/>
              </a:rPr>
              <a:t>Documents de référence</a:t>
            </a:r>
            <a:endParaRPr lang="fr-FR" dirty="0">
              <a:solidFill>
                <a:schemeClr val="tx1"/>
              </a:solidFill>
              <a:effectLst>
                <a:outerShdw blurRad="38100" dist="38100" dir="2700000" algn="tl">
                  <a:srgbClr val="000000">
                    <a:alpha val="43137"/>
                  </a:srgbClr>
                </a:outerShdw>
              </a:effectLst>
              <a:ea typeface="Arial" pitchFamily="-106" charset="0"/>
              <a:cs typeface="Arial" pitchFamily="-106" charset="0"/>
            </a:endParaRPr>
          </a:p>
        </p:txBody>
      </p:sp>
      <p:sp>
        <p:nvSpPr>
          <p:cNvPr id="160771" name="Rectangle 3"/>
          <p:cNvSpPr>
            <a:spLocks noGrp="1" noChangeArrowheads="1"/>
          </p:cNvSpPr>
          <p:nvPr>
            <p:ph idx="1"/>
          </p:nvPr>
        </p:nvSpPr>
        <p:spPr/>
        <p:txBody>
          <a:bodyPr>
            <a:normAutofit fontScale="92500" lnSpcReduction="20000"/>
          </a:bodyPr>
          <a:lstStyle/>
          <a:p>
            <a:pPr marL="261938" indent="-246063">
              <a:lnSpc>
                <a:spcPct val="80000"/>
              </a:lnSpc>
            </a:pPr>
            <a:r>
              <a:rPr lang="fr-FR" sz="2400" b="1" dirty="0">
                <a:latin typeface="Arial" pitchFamily="-106" charset="0"/>
                <a:ea typeface="Arial" pitchFamily="-106" charset="0"/>
                <a:cs typeface="Arial" pitchFamily="-106" charset="0"/>
              </a:rPr>
              <a:t>Facteurs humains en aéronautique</a:t>
            </a:r>
          </a:p>
          <a:p>
            <a:pPr marL="261938" indent="-246063">
              <a:lnSpc>
                <a:spcPct val="80000"/>
              </a:lnSpc>
              <a:buFontTx/>
              <a:buNone/>
            </a:pPr>
            <a:r>
              <a:rPr lang="fr-FR" sz="2400" dirty="0">
                <a:latin typeface="Arial" pitchFamily="-106" charset="0"/>
                <a:ea typeface="Arial" pitchFamily="-106" charset="0"/>
                <a:cs typeface="Arial" pitchFamily="-106" charset="0"/>
              </a:rPr>
              <a:t>	</a:t>
            </a:r>
            <a:r>
              <a:rPr lang="fr-FR" sz="2000" dirty="0">
                <a:latin typeface="Arial" pitchFamily="-106" charset="0"/>
                <a:ea typeface="Arial" pitchFamily="-106" charset="0"/>
                <a:cs typeface="Arial" pitchFamily="-106" charset="0"/>
              </a:rPr>
              <a:t>(Campbell R., </a:t>
            </a:r>
            <a:r>
              <a:rPr lang="fr-FR" sz="2000" dirty="0" err="1">
                <a:latin typeface="Arial" pitchFamily="-106" charset="0"/>
                <a:ea typeface="Arial" pitchFamily="-106" charset="0"/>
                <a:cs typeface="Arial" pitchFamily="-106" charset="0"/>
              </a:rPr>
              <a:t>Bagshaw</a:t>
            </a:r>
            <a:r>
              <a:rPr lang="fr-FR" sz="2000" dirty="0">
                <a:latin typeface="Arial" pitchFamily="-106" charset="0"/>
                <a:ea typeface="Arial" pitchFamily="-106" charset="0"/>
                <a:cs typeface="Arial" pitchFamily="-106" charset="0"/>
              </a:rPr>
              <a:t> M. - Éditions </a:t>
            </a:r>
            <a:r>
              <a:rPr lang="fr-FR" sz="2000" dirty="0" err="1">
                <a:latin typeface="Arial" pitchFamily="-106" charset="0"/>
                <a:ea typeface="Arial" pitchFamily="-106" charset="0"/>
                <a:cs typeface="Arial" pitchFamily="-106" charset="0"/>
              </a:rPr>
              <a:t>Cépaduès</a:t>
            </a:r>
            <a:r>
              <a:rPr lang="fr-FR" sz="2000" dirty="0">
                <a:latin typeface="Arial" pitchFamily="-106" charset="0"/>
                <a:ea typeface="Arial" pitchFamily="-106" charset="0"/>
                <a:cs typeface="Arial" pitchFamily="-106" charset="0"/>
              </a:rPr>
              <a:t>)</a:t>
            </a:r>
          </a:p>
          <a:p>
            <a:pPr marL="261938" indent="-246063">
              <a:lnSpc>
                <a:spcPct val="80000"/>
              </a:lnSpc>
            </a:pPr>
            <a:r>
              <a:rPr lang="fr-FR" sz="2400" b="1" dirty="0">
                <a:latin typeface="Arial" pitchFamily="-106" charset="0"/>
                <a:ea typeface="Arial" pitchFamily="-106" charset="0"/>
                <a:cs typeface="Arial" pitchFamily="-106" charset="0"/>
              </a:rPr>
              <a:t>Performance humaine et ses limites</a:t>
            </a:r>
          </a:p>
          <a:p>
            <a:pPr marL="261938" indent="-246063">
              <a:lnSpc>
                <a:spcPct val="80000"/>
              </a:lnSpc>
              <a:buFontTx/>
              <a:buNone/>
            </a:pPr>
            <a:r>
              <a:rPr lang="fr-FR" sz="2400" dirty="0">
                <a:latin typeface="Arial" pitchFamily="-106" charset="0"/>
                <a:ea typeface="Arial" pitchFamily="-106" charset="0"/>
                <a:cs typeface="Arial" pitchFamily="-106" charset="0"/>
              </a:rPr>
              <a:t>	</a:t>
            </a:r>
            <a:r>
              <a:rPr lang="fr-FR" sz="2000" dirty="0">
                <a:latin typeface="Arial" pitchFamily="-106" charset="0"/>
                <a:ea typeface="Arial" pitchFamily="-106" charset="0"/>
                <a:cs typeface="Arial" pitchFamily="-106" charset="0"/>
              </a:rPr>
              <a:t>(Pratt J. - Éditions </a:t>
            </a:r>
            <a:r>
              <a:rPr lang="fr-FR" sz="2000" dirty="0" err="1">
                <a:latin typeface="Arial" pitchFamily="-106" charset="0"/>
                <a:ea typeface="Arial" pitchFamily="-106" charset="0"/>
                <a:cs typeface="Arial" pitchFamily="-106" charset="0"/>
              </a:rPr>
              <a:t>Cépaduès</a:t>
            </a:r>
            <a:r>
              <a:rPr lang="fr-FR" sz="2000" dirty="0">
                <a:latin typeface="Arial" pitchFamily="-106" charset="0"/>
                <a:ea typeface="Arial" pitchFamily="-106" charset="0"/>
                <a:cs typeface="Arial" pitchFamily="-106" charset="0"/>
              </a:rPr>
              <a:t>)</a:t>
            </a:r>
          </a:p>
          <a:p>
            <a:pPr marL="261938" indent="-246063">
              <a:lnSpc>
                <a:spcPct val="80000"/>
              </a:lnSpc>
            </a:pPr>
            <a:r>
              <a:rPr lang="fr-FR" sz="2400" b="1" dirty="0">
                <a:latin typeface="Arial" pitchFamily="-106" charset="0"/>
                <a:ea typeface="Arial" pitchFamily="-106" charset="0"/>
                <a:cs typeface="Arial" pitchFamily="-106" charset="0"/>
              </a:rPr>
              <a:t>BRIEFINGS Manuel de référence en facteurs humains pour les pilotes</a:t>
            </a:r>
          </a:p>
          <a:p>
            <a:pPr marL="261938" indent="-246063">
              <a:lnSpc>
                <a:spcPct val="80000"/>
              </a:lnSpc>
              <a:buFontTx/>
              <a:buNone/>
            </a:pPr>
            <a:r>
              <a:rPr lang="fr-FR" sz="2400" dirty="0">
                <a:latin typeface="Arial" pitchFamily="-106" charset="0"/>
                <a:ea typeface="Arial" pitchFamily="-106" charset="0"/>
                <a:cs typeface="Arial" pitchFamily="-106" charset="0"/>
              </a:rPr>
              <a:t>	</a:t>
            </a:r>
            <a:r>
              <a:rPr lang="fr-FR" sz="2000" dirty="0">
                <a:latin typeface="Arial" pitchFamily="-106" charset="0"/>
                <a:ea typeface="Arial" pitchFamily="-106" charset="0"/>
                <a:cs typeface="Arial" pitchFamily="-106" charset="0"/>
              </a:rPr>
              <a:t>(</a:t>
            </a:r>
            <a:r>
              <a:rPr lang="fr-FR" sz="2000" dirty="0" err="1">
                <a:latin typeface="Arial" pitchFamily="-106" charset="0"/>
                <a:ea typeface="Arial" pitchFamily="-106" charset="0"/>
                <a:cs typeface="Arial" pitchFamily="-106" charset="0"/>
              </a:rPr>
              <a:t>R.Amalberti</a:t>
            </a:r>
            <a:r>
              <a:rPr lang="fr-FR" sz="2000" dirty="0">
                <a:latin typeface="Arial" pitchFamily="-106" charset="0"/>
                <a:ea typeface="Arial" pitchFamily="-106" charset="0"/>
                <a:cs typeface="Arial" pitchFamily="-106" charset="0"/>
              </a:rPr>
              <a:t> - Éditeur IFSA)</a:t>
            </a:r>
          </a:p>
          <a:p>
            <a:pPr marL="261938" indent="-246063">
              <a:lnSpc>
                <a:spcPct val="80000"/>
              </a:lnSpc>
            </a:pPr>
            <a:r>
              <a:rPr lang="fr-FR" sz="2400" b="1" dirty="0">
                <a:latin typeface="Arial" pitchFamily="-106" charset="0"/>
                <a:ea typeface="Arial" pitchFamily="-106" charset="0"/>
                <a:cs typeface="Arial" pitchFamily="-106" charset="0"/>
              </a:rPr>
              <a:t>Guide Facteurs Humains de l’instructeur</a:t>
            </a:r>
          </a:p>
          <a:p>
            <a:pPr marL="261938" indent="-246063">
              <a:lnSpc>
                <a:spcPct val="80000"/>
              </a:lnSpc>
              <a:buFontTx/>
              <a:buNone/>
            </a:pPr>
            <a:r>
              <a:rPr lang="fr-FR" sz="2400" dirty="0">
                <a:latin typeface="Arial" pitchFamily="-106" charset="0"/>
                <a:ea typeface="Arial" pitchFamily="-106" charset="0"/>
                <a:cs typeface="Arial" pitchFamily="-106" charset="0"/>
              </a:rPr>
              <a:t>	</a:t>
            </a:r>
            <a:r>
              <a:rPr lang="fr-FR" sz="2000" dirty="0">
                <a:latin typeface="Arial" pitchFamily="-106" charset="0"/>
                <a:ea typeface="Arial" pitchFamily="-106" charset="0"/>
                <a:cs typeface="Arial" pitchFamily="-106" charset="0"/>
              </a:rPr>
              <a:t>(SIA - réf : RGT HUM)</a:t>
            </a:r>
          </a:p>
          <a:p>
            <a:pPr marL="261938" indent="-246063">
              <a:lnSpc>
                <a:spcPct val="80000"/>
              </a:lnSpc>
            </a:pPr>
            <a:r>
              <a:rPr lang="fr-FR" sz="2400" b="1" dirty="0">
                <a:solidFill>
                  <a:schemeClr val="accent2"/>
                </a:solidFill>
                <a:effectLst>
                  <a:outerShdw blurRad="38100" dist="38100" dir="2700000" algn="tl">
                    <a:srgbClr val="DDDDDD"/>
                  </a:outerShdw>
                </a:effectLst>
                <a:latin typeface="Arial" pitchFamily="-106" charset="0"/>
                <a:ea typeface="Arial" pitchFamily="-106" charset="0"/>
                <a:cs typeface="Arial" pitchFamily="-106" charset="0"/>
              </a:rPr>
              <a:t>Lilienthal</a:t>
            </a:r>
          </a:p>
          <a:p>
            <a:pPr marL="261938" indent="-246063">
              <a:lnSpc>
                <a:spcPct val="80000"/>
              </a:lnSpc>
              <a:buFontTx/>
              <a:buNone/>
            </a:pPr>
            <a:r>
              <a:rPr lang="fr-FR" sz="2400" dirty="0">
                <a:latin typeface="Arial" pitchFamily="-106" charset="0"/>
                <a:ea typeface="Arial" pitchFamily="-106" charset="0"/>
                <a:cs typeface="Arial" pitchFamily="-106" charset="0"/>
              </a:rPr>
              <a:t>	</a:t>
            </a:r>
            <a:r>
              <a:rPr lang="fr-FR" sz="2000" dirty="0">
                <a:latin typeface="Arial" pitchFamily="-106" charset="0"/>
                <a:ea typeface="Arial" pitchFamily="-106" charset="0"/>
                <a:cs typeface="Arial" pitchFamily="-106" charset="0"/>
              </a:rPr>
              <a:t>(Institut </a:t>
            </a:r>
            <a:r>
              <a:rPr lang="fr-FR" sz="2000" dirty="0" err="1">
                <a:latin typeface="Arial" pitchFamily="-106" charset="0"/>
                <a:ea typeface="Arial" pitchFamily="-106" charset="0"/>
                <a:cs typeface="Arial" pitchFamily="-106" charset="0"/>
              </a:rPr>
              <a:t>J.Mermoz</a:t>
            </a:r>
            <a:r>
              <a:rPr lang="fr-FR" sz="2000" dirty="0">
                <a:latin typeface="Arial" pitchFamily="-106" charset="0"/>
                <a:ea typeface="Arial" pitchFamily="-106" charset="0"/>
                <a:cs typeface="Arial" pitchFamily="-106" charset="0"/>
              </a:rPr>
              <a:t>- Institut </a:t>
            </a:r>
            <a:r>
              <a:rPr lang="fr-FR" sz="2000" dirty="0" err="1">
                <a:latin typeface="Arial" pitchFamily="-106" charset="0"/>
                <a:ea typeface="Arial" pitchFamily="-106" charset="0"/>
                <a:cs typeface="Arial" pitchFamily="-106" charset="0"/>
              </a:rPr>
              <a:t>A.Lagrange</a:t>
            </a:r>
            <a:r>
              <a:rPr lang="fr-FR" sz="2000" dirty="0">
                <a:latin typeface="Arial" pitchFamily="-106" charset="0"/>
                <a:ea typeface="Arial" pitchFamily="-106" charset="0"/>
                <a:cs typeface="Arial" pitchFamily="-106" charset="0"/>
              </a:rPr>
              <a:t> EPAG)</a:t>
            </a:r>
          </a:p>
          <a:p>
            <a:pPr marL="261938" indent="-246063">
              <a:lnSpc>
                <a:spcPct val="80000"/>
              </a:lnSpc>
            </a:pPr>
            <a:r>
              <a:rPr lang="fr-FR" sz="2400" b="1" dirty="0">
                <a:latin typeface="Arial" pitchFamily="-106" charset="0"/>
                <a:ea typeface="Arial" pitchFamily="-106" charset="0"/>
                <a:cs typeface="Arial" pitchFamily="-106" charset="0"/>
              </a:rPr>
              <a:t>Parce qu'un pilote averti en vaut deux !</a:t>
            </a:r>
          </a:p>
          <a:p>
            <a:pPr marL="261938" indent="-246063">
              <a:lnSpc>
                <a:spcPct val="80000"/>
              </a:lnSpc>
              <a:buFontTx/>
              <a:buNone/>
            </a:pPr>
            <a:r>
              <a:rPr lang="fr-FR" sz="2000" dirty="0">
                <a:latin typeface="Arial" pitchFamily="-106" charset="0"/>
                <a:ea typeface="Arial" pitchFamily="-106" charset="0"/>
                <a:cs typeface="Arial" pitchFamily="-106" charset="0"/>
              </a:rPr>
              <a:t>	(François Besse - Éditions VOLEZ)</a:t>
            </a:r>
          </a:p>
          <a:p>
            <a:pPr marL="261938" indent="-246063">
              <a:lnSpc>
                <a:spcPct val="80000"/>
              </a:lnSpc>
            </a:pPr>
            <a:r>
              <a:rPr lang="fr-FR" sz="2400" b="1" dirty="0">
                <a:latin typeface="Arial" pitchFamily="-106" charset="0"/>
                <a:ea typeface="Arial" pitchFamily="-106" charset="0"/>
                <a:cs typeface="Arial" pitchFamily="-106" charset="0"/>
              </a:rPr>
              <a:t>VFR Top Niveau</a:t>
            </a:r>
          </a:p>
          <a:p>
            <a:pPr marL="261938" indent="-246063">
              <a:lnSpc>
                <a:spcPct val="80000"/>
              </a:lnSpc>
              <a:buFontTx/>
              <a:buNone/>
            </a:pPr>
            <a:r>
              <a:rPr lang="fr-FR" sz="2000" dirty="0">
                <a:latin typeface="Arial" pitchFamily="-106" charset="0"/>
                <a:ea typeface="Arial" pitchFamily="-106" charset="0"/>
                <a:cs typeface="Arial" pitchFamily="-106" charset="0"/>
              </a:rPr>
              <a:t>	(Alexandre </a:t>
            </a:r>
            <a:r>
              <a:rPr lang="fr-FR" sz="2000" dirty="0" err="1">
                <a:latin typeface="Arial" pitchFamily="-106" charset="0"/>
                <a:ea typeface="Arial" pitchFamily="-106" charset="0"/>
                <a:cs typeface="Arial" pitchFamily="-106" charset="0"/>
              </a:rPr>
              <a:t>Martinie</a:t>
            </a:r>
            <a:r>
              <a:rPr lang="fr-FR" sz="2000" dirty="0">
                <a:latin typeface="Arial" pitchFamily="-106" charset="0"/>
                <a:ea typeface="Arial" pitchFamily="-106" charset="0"/>
                <a:cs typeface="Arial" pitchFamily="-106" charset="0"/>
              </a:rPr>
              <a:t> - Éditions VOLEZ</a:t>
            </a:r>
            <a:r>
              <a:rPr lang="fr-FR" sz="2000" dirty="0" smtClean="0">
                <a:latin typeface="Arial" pitchFamily="-106" charset="0"/>
                <a:ea typeface="Arial" pitchFamily="-106" charset="0"/>
                <a:cs typeface="Arial" pitchFamily="-106" charset="0"/>
              </a:rPr>
              <a:t>)</a:t>
            </a:r>
          </a:p>
          <a:p>
            <a:pPr marL="261938" indent="-246063">
              <a:lnSpc>
                <a:spcPct val="80000"/>
              </a:lnSpc>
            </a:pPr>
            <a:r>
              <a:rPr lang="fr-FR" sz="2400" b="1" dirty="0" smtClean="0">
                <a:latin typeface="Arial" pitchFamily="-106" charset="0"/>
                <a:ea typeface="Arial" pitchFamily="-106" charset="0"/>
                <a:cs typeface="Arial" pitchFamily="-106" charset="0"/>
              </a:rPr>
              <a:t>Opérateurs et Sécurité</a:t>
            </a:r>
            <a:r>
              <a:rPr lang="fr-FR" sz="2000" b="1" dirty="0" smtClean="0">
                <a:latin typeface="Arial" pitchFamily="-106" charset="0"/>
                <a:ea typeface="Arial" pitchFamily="-106" charset="0"/>
                <a:cs typeface="Arial" pitchFamily="-106" charset="0"/>
              </a:rPr>
              <a:t/>
            </a:r>
            <a:br>
              <a:rPr lang="fr-FR" sz="2000" b="1" dirty="0" smtClean="0">
                <a:latin typeface="Arial" pitchFamily="-106" charset="0"/>
                <a:ea typeface="Arial" pitchFamily="-106" charset="0"/>
                <a:cs typeface="Arial" pitchFamily="-106" charset="0"/>
              </a:rPr>
            </a:br>
            <a:r>
              <a:rPr lang="fr-FR" sz="2000" dirty="0" smtClean="0">
                <a:latin typeface="Arial" pitchFamily="-106" charset="0"/>
                <a:ea typeface="Arial" pitchFamily="-106" charset="0"/>
                <a:cs typeface="Arial" pitchFamily="-106" charset="0"/>
              </a:rPr>
              <a:t>(WANNER Jean Claude)</a:t>
            </a:r>
            <a:endParaRPr lang="fr-FR" sz="2000" dirty="0">
              <a:latin typeface="Arial" pitchFamily="-106" charset="0"/>
              <a:ea typeface="Arial" pitchFamily="-106" charset="0"/>
              <a:cs typeface="Arial" pitchFamily="-106"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fr-FR" dirty="0">
                <a:effectLst>
                  <a:outerShdw blurRad="38100" dist="38100" dir="2700000" algn="tl">
                    <a:srgbClr val="000000">
                      <a:alpha val="43137"/>
                    </a:srgbClr>
                  </a:outerShdw>
                </a:effectLst>
                <a:ea typeface="Arial" pitchFamily="-106" charset="0"/>
                <a:cs typeface="Arial" pitchFamily="-106" charset="0"/>
              </a:rPr>
              <a:t>Documents de référence</a:t>
            </a:r>
            <a:endParaRPr lang="fr-FR" dirty="0">
              <a:solidFill>
                <a:schemeClr val="tx1"/>
              </a:solidFill>
              <a:effectLst>
                <a:outerShdw blurRad="38100" dist="38100" dir="2700000" algn="tl">
                  <a:srgbClr val="000000">
                    <a:alpha val="43137"/>
                  </a:srgbClr>
                </a:outerShdw>
              </a:effectLst>
              <a:ea typeface="Arial" pitchFamily="-106" charset="0"/>
              <a:cs typeface="Arial" pitchFamily="-106" charset="0"/>
            </a:endParaRPr>
          </a:p>
        </p:txBody>
      </p:sp>
      <p:sp>
        <p:nvSpPr>
          <p:cNvPr id="80899" name="Rectangle 3"/>
          <p:cNvSpPr>
            <a:spLocks noGrp="1" noChangeArrowheads="1"/>
          </p:cNvSpPr>
          <p:nvPr>
            <p:ph idx="1"/>
          </p:nvPr>
        </p:nvSpPr>
        <p:spPr/>
        <p:txBody>
          <a:bodyPr>
            <a:normAutofit fontScale="92500" lnSpcReduction="10000"/>
          </a:bodyPr>
          <a:lstStyle/>
          <a:p>
            <a:pPr marL="609600" indent="-609600">
              <a:lnSpc>
                <a:spcPct val="80000"/>
              </a:lnSpc>
              <a:buFontTx/>
              <a:buNone/>
            </a:pPr>
            <a:r>
              <a:rPr lang="fr-FR" sz="2800" dirty="0">
                <a:latin typeface="Arial" pitchFamily="-106" charset="0"/>
                <a:ea typeface="Arial" pitchFamily="-106" charset="0"/>
                <a:cs typeface="Arial" pitchFamily="-106" charset="0"/>
              </a:rPr>
              <a:t>Autres documents sur le site </a:t>
            </a:r>
            <a:r>
              <a:rPr lang="fr-FR" sz="2800" b="1" dirty="0">
                <a:latin typeface="Arial" pitchFamily="-106" charset="0"/>
                <a:ea typeface="Arial" pitchFamily="-106" charset="0"/>
                <a:cs typeface="Arial" pitchFamily="-106" charset="0"/>
                <a:hlinkClick r:id="rId3"/>
              </a:rPr>
              <a:t>www.bea-fr.org</a:t>
            </a:r>
            <a:endParaRPr lang="fr-FR" sz="2800" b="1" dirty="0">
              <a:latin typeface="Arial" pitchFamily="-106" charset="0"/>
              <a:ea typeface="Arial" pitchFamily="-106" charset="0"/>
              <a:cs typeface="Arial" pitchFamily="-106" charset="0"/>
            </a:endParaRPr>
          </a:p>
          <a:p>
            <a:pPr marL="609600" indent="-609600">
              <a:lnSpc>
                <a:spcPct val="80000"/>
              </a:lnSpc>
            </a:pPr>
            <a:r>
              <a:rPr lang="fr-FR" sz="2800" dirty="0">
                <a:latin typeface="Arial" pitchFamily="-106" charset="0"/>
                <a:ea typeface="Arial" pitchFamily="-106" charset="0"/>
                <a:cs typeface="Arial" pitchFamily="-106" charset="0"/>
              </a:rPr>
              <a:t>R</a:t>
            </a:r>
            <a:r>
              <a:rPr lang="fr-FR" sz="2800" dirty="0" smtClean="0">
                <a:latin typeface="Arial" pitchFamily="-106" charset="0"/>
                <a:ea typeface="Arial" pitchFamily="-106" charset="0"/>
                <a:cs typeface="Arial" pitchFamily="-106" charset="0"/>
              </a:rPr>
              <a:t>ubrique </a:t>
            </a:r>
            <a:r>
              <a:rPr lang="fr-FR" sz="2800" dirty="0">
                <a:latin typeface="Arial" pitchFamily="-106" charset="0"/>
                <a:ea typeface="Arial" pitchFamily="-106" charset="0"/>
                <a:cs typeface="Arial" pitchFamily="-106" charset="0"/>
              </a:rPr>
              <a:t>"rapports", sur accidents suivants :</a:t>
            </a:r>
          </a:p>
          <a:p>
            <a:pPr marL="990600" lvl="1" indent="-533400">
              <a:lnSpc>
                <a:spcPct val="80000"/>
              </a:lnSpc>
            </a:pPr>
            <a:r>
              <a:rPr lang="fr-FR" sz="2400" dirty="0">
                <a:latin typeface="Arial" pitchFamily="-106" charset="0"/>
                <a:ea typeface="Arial" pitchFamily="-106" charset="0"/>
                <a:cs typeface="Arial" pitchFamily="-106" charset="0"/>
              </a:rPr>
              <a:t>MCR01  à Montauban</a:t>
            </a:r>
          </a:p>
          <a:p>
            <a:pPr marL="990600" lvl="1" indent="-533400">
              <a:lnSpc>
                <a:spcPct val="80000"/>
              </a:lnSpc>
            </a:pPr>
            <a:r>
              <a:rPr lang="fr-FR" sz="2400" dirty="0" err="1">
                <a:latin typeface="Arial" pitchFamily="-106" charset="0"/>
                <a:ea typeface="Arial" pitchFamily="-106" charset="0"/>
                <a:cs typeface="Arial" pitchFamily="-106" charset="0"/>
              </a:rPr>
              <a:t>Mooney</a:t>
            </a:r>
            <a:r>
              <a:rPr lang="fr-FR" sz="2400" dirty="0">
                <a:latin typeface="Arial" pitchFamily="-106" charset="0"/>
                <a:ea typeface="Arial" pitchFamily="-106" charset="0"/>
                <a:cs typeface="Arial" pitchFamily="-106" charset="0"/>
              </a:rPr>
              <a:t> 20 F-BYAS de décembre 2001</a:t>
            </a:r>
          </a:p>
          <a:p>
            <a:pPr marL="990600" lvl="1" indent="-533400">
              <a:lnSpc>
                <a:spcPct val="80000"/>
              </a:lnSpc>
            </a:pPr>
            <a:r>
              <a:rPr lang="fr-FR" sz="2400" dirty="0" err="1">
                <a:latin typeface="Arial" pitchFamily="-106" charset="0"/>
                <a:ea typeface="Arial" pitchFamily="-106" charset="0"/>
                <a:cs typeface="Arial" pitchFamily="-106" charset="0"/>
              </a:rPr>
              <a:t>Cessna</a:t>
            </a:r>
            <a:r>
              <a:rPr lang="fr-FR" sz="2400" dirty="0">
                <a:latin typeface="Arial" pitchFamily="-106" charset="0"/>
                <a:ea typeface="Arial" pitchFamily="-106" charset="0"/>
                <a:cs typeface="Arial" pitchFamily="-106" charset="0"/>
              </a:rPr>
              <a:t> 172 F-BDHF du 14/05/98</a:t>
            </a:r>
          </a:p>
          <a:p>
            <a:pPr marL="990600" lvl="1" indent="-533400">
              <a:lnSpc>
                <a:spcPct val="80000"/>
              </a:lnSpc>
            </a:pPr>
            <a:r>
              <a:rPr lang="fr-FR" sz="2400" dirty="0" err="1">
                <a:latin typeface="Arial" pitchFamily="-106" charset="0"/>
                <a:ea typeface="Arial" pitchFamily="-106" charset="0"/>
                <a:cs typeface="Arial" pitchFamily="-106" charset="0"/>
              </a:rPr>
              <a:t>Jodel</a:t>
            </a:r>
            <a:r>
              <a:rPr lang="fr-FR" sz="2400" dirty="0">
                <a:latin typeface="Arial" pitchFamily="-106" charset="0"/>
                <a:ea typeface="Arial" pitchFamily="-106" charset="0"/>
                <a:cs typeface="Arial" pitchFamily="-106" charset="0"/>
              </a:rPr>
              <a:t> DR 1050 F-BJJK de janvier 2003</a:t>
            </a:r>
          </a:p>
          <a:p>
            <a:pPr marL="609600" indent="-609600">
              <a:lnSpc>
                <a:spcPct val="80000"/>
              </a:lnSpc>
            </a:pPr>
            <a:r>
              <a:rPr lang="fr-FR" sz="2800" dirty="0">
                <a:latin typeface="Arial" pitchFamily="-106" charset="0"/>
                <a:ea typeface="Arial" pitchFamily="-106" charset="0"/>
                <a:cs typeface="Arial" pitchFamily="-106" charset="0"/>
              </a:rPr>
              <a:t>Rubrique "études", sur :</a:t>
            </a:r>
          </a:p>
          <a:p>
            <a:pPr marL="990600" lvl="1" indent="-533400">
              <a:lnSpc>
                <a:spcPct val="80000"/>
              </a:lnSpc>
            </a:pPr>
            <a:r>
              <a:rPr lang="fr-FR" sz="2400" dirty="0">
                <a:latin typeface="Arial" pitchFamily="-106" charset="0"/>
                <a:ea typeface="Arial" pitchFamily="-106" charset="0"/>
                <a:cs typeface="Arial" pitchFamily="-106" charset="0"/>
              </a:rPr>
              <a:t>Objectif : destination</a:t>
            </a:r>
          </a:p>
          <a:p>
            <a:pPr marL="990600" lvl="1" indent="-533400">
              <a:lnSpc>
                <a:spcPct val="80000"/>
              </a:lnSpc>
            </a:pPr>
            <a:r>
              <a:rPr lang="fr-FR" sz="2400" dirty="0">
                <a:latin typeface="Arial" pitchFamily="-106" charset="0"/>
                <a:ea typeface="Arial" pitchFamily="-106" charset="0"/>
                <a:cs typeface="Arial" pitchFamily="-106" charset="0"/>
              </a:rPr>
              <a:t>Abordages</a:t>
            </a:r>
          </a:p>
          <a:p>
            <a:pPr marL="990600" lvl="1" indent="-533400">
              <a:lnSpc>
                <a:spcPct val="80000"/>
              </a:lnSpc>
            </a:pPr>
            <a:r>
              <a:rPr lang="fr-FR" sz="2400" dirty="0">
                <a:latin typeface="Arial" pitchFamily="-106" charset="0"/>
                <a:ea typeface="Arial" pitchFamily="-106" charset="0"/>
                <a:cs typeface="Arial" pitchFamily="-106" charset="0"/>
              </a:rPr>
              <a:t>Pannes d'essence</a:t>
            </a:r>
            <a:r>
              <a:rPr lang="fr-FR" sz="2000" dirty="0">
                <a:latin typeface="Arial" pitchFamily="-106" charset="0"/>
                <a:ea typeface="Arial" pitchFamily="-106" charset="0"/>
                <a:cs typeface="Arial" pitchFamily="-106" charset="0"/>
              </a:rPr>
              <a:t> </a:t>
            </a:r>
          </a:p>
          <a:p>
            <a:pPr marL="609600" indent="-609600">
              <a:lnSpc>
                <a:spcPct val="80000"/>
              </a:lnSpc>
            </a:pPr>
            <a:r>
              <a:rPr lang="fr-FR" sz="2800" b="1" dirty="0">
                <a:latin typeface="Arial" pitchFamily="-106" charset="0"/>
                <a:ea typeface="Arial" pitchFamily="-106" charset="0"/>
                <a:cs typeface="Arial" pitchFamily="-106" charset="0"/>
              </a:rPr>
              <a:t>REC (Recueil d'Événements Confidentiel)</a:t>
            </a:r>
          </a:p>
          <a:p>
            <a:pPr marL="990600" lvl="1" indent="-533400">
              <a:lnSpc>
                <a:spcPct val="80000"/>
              </a:lnSpc>
            </a:pPr>
            <a:r>
              <a:rPr lang="fr-FR" sz="2400" dirty="0">
                <a:latin typeface="Arial" pitchFamily="-106" charset="0"/>
                <a:ea typeface="Arial" pitchFamily="-106" charset="0"/>
                <a:cs typeface="Arial" pitchFamily="-106" charset="0"/>
              </a:rPr>
              <a:t>Rubrique Rapports et Statistiques</a:t>
            </a:r>
          </a:p>
          <a:p>
            <a:pPr marL="990600" lvl="1" indent="-533400">
              <a:lnSpc>
                <a:spcPct val="80000"/>
              </a:lnSpc>
              <a:buFontTx/>
              <a:buNone/>
            </a:pPr>
            <a:r>
              <a:rPr lang="fr-FR" sz="2400" dirty="0">
                <a:latin typeface="Arial" pitchFamily="-106" charset="0"/>
                <a:ea typeface="Arial" pitchFamily="-106" charset="0"/>
                <a:cs typeface="Arial" pitchFamily="-106" charset="0"/>
              </a:rPr>
              <a:t>	Bulletins REC-Info</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effectLst>
                  <a:outerShdw blurRad="38100" dist="38100" dir="2700000" algn="tl">
                    <a:srgbClr val="000000">
                      <a:alpha val="43137"/>
                    </a:srgbClr>
                  </a:outerShdw>
                </a:effectLst>
                <a:ea typeface="Arial" pitchFamily="-106" charset="0"/>
                <a:cs typeface="Arial" pitchFamily="-106" charset="0"/>
              </a:rPr>
              <a:t>Documents de référence</a:t>
            </a:r>
            <a:endParaRPr lang="en-GB" dirty="0"/>
          </a:p>
        </p:txBody>
      </p:sp>
      <p:sp>
        <p:nvSpPr>
          <p:cNvPr id="3" name="Content Placeholder 2"/>
          <p:cNvSpPr>
            <a:spLocks noGrp="1"/>
          </p:cNvSpPr>
          <p:nvPr>
            <p:ph idx="1"/>
          </p:nvPr>
        </p:nvSpPr>
        <p:spPr/>
        <p:txBody>
          <a:bodyPr/>
          <a:lstStyle/>
          <a:p>
            <a:r>
              <a:rPr lang="en-GB" i="1" dirty="0" smtClean="0">
                <a:hlinkClick r:id="rId2"/>
              </a:rPr>
              <a:t>www.mentalpilote.com</a:t>
            </a:r>
            <a:r>
              <a:rPr lang="en-GB" i="1" dirty="0" smtClean="0"/>
              <a:t> </a:t>
            </a:r>
          </a:p>
          <a:p>
            <a:r>
              <a:rPr lang="en-GB" i="1" dirty="0" smtClean="0">
                <a:hlinkClick r:id="rId3"/>
              </a:rPr>
              <a:t>www.securiteaerienne.com</a:t>
            </a:r>
            <a:endParaRPr lang="en-GB" i="1" dirty="0" smtClean="0"/>
          </a:p>
          <a:p>
            <a:r>
              <a:rPr lang="en-GB" dirty="0" smtClean="0">
                <a:hlinkClick r:id="rId4"/>
              </a:rPr>
              <a:t>http://www.ccaa.aero/le-facteur-humain-dans-laviation-civile-172.html</a:t>
            </a:r>
            <a:endParaRPr lang="en-GB" dirty="0" smtClean="0"/>
          </a:p>
          <a:p>
            <a:r>
              <a:rPr lang="fr-FR" dirty="0" smtClean="0">
                <a:hlinkClick r:id="rId5"/>
              </a:rPr>
              <a:t>www.bea.org</a:t>
            </a:r>
            <a:endParaRPr lang="fr-FR" dirty="0" smtClean="0"/>
          </a:p>
          <a:p>
            <a:r>
              <a:rPr lang="fr-FR" dirty="0" smtClean="0">
                <a:hlinkClick r:id="rId6"/>
              </a:rPr>
              <a:t>www.ffa-aero.fr</a:t>
            </a:r>
            <a:endParaRPr lang="en-GB"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a:bodyPr>
          <a:lstStyle/>
          <a:p>
            <a:r>
              <a:rPr lang="fr-FR" dirty="0">
                <a:effectLst>
                  <a:outerShdw blurRad="38100" dist="38100" dir="2700000" algn="tl">
                    <a:srgbClr val="DDDDDD"/>
                  </a:outerShdw>
                </a:effectLst>
                <a:ea typeface="Arial" pitchFamily="-106" charset="0"/>
                <a:cs typeface="Arial" pitchFamily="-106" charset="0"/>
              </a:rPr>
              <a:t>Conception et réalisation</a:t>
            </a:r>
          </a:p>
        </p:txBody>
      </p:sp>
      <p:sp>
        <p:nvSpPr>
          <p:cNvPr id="82947" name="Rectangle 3"/>
          <p:cNvSpPr>
            <a:spLocks noGrp="1" noChangeArrowheads="1"/>
          </p:cNvSpPr>
          <p:nvPr>
            <p:ph idx="1"/>
          </p:nvPr>
        </p:nvSpPr>
        <p:spPr/>
        <p:txBody>
          <a:bodyPr>
            <a:normAutofit fontScale="92500" lnSpcReduction="10000"/>
          </a:bodyPr>
          <a:lstStyle/>
          <a:p>
            <a:pPr marL="609600" indent="-609600">
              <a:lnSpc>
                <a:spcPct val="80000"/>
              </a:lnSpc>
              <a:buFontTx/>
              <a:buNone/>
            </a:pPr>
            <a:r>
              <a:rPr lang="fr-FR" sz="2000" b="1" dirty="0">
                <a:effectLst>
                  <a:outerShdw blurRad="38100" dist="38100" dir="2700000" algn="tl">
                    <a:srgbClr val="DDDDDD"/>
                  </a:outerShdw>
                </a:effectLst>
                <a:latin typeface="Arial" pitchFamily="-106" charset="0"/>
                <a:ea typeface="Arial" pitchFamily="-106" charset="0"/>
                <a:cs typeface="Arial" pitchFamily="-106" charset="0"/>
              </a:rPr>
              <a:t>Ce cours a été conçu </a:t>
            </a:r>
            <a:r>
              <a:rPr lang="fr-FR" sz="2000" b="1" dirty="0" smtClean="0">
                <a:effectLst>
                  <a:outerShdw blurRad="38100" dist="38100" dir="2700000" algn="tl">
                    <a:srgbClr val="DDDDDD"/>
                  </a:outerShdw>
                </a:effectLst>
                <a:latin typeface="Arial" pitchFamily="-106" charset="0"/>
                <a:ea typeface="Arial" pitchFamily="-106" charset="0"/>
                <a:cs typeface="Arial" pitchFamily="-106" charset="0"/>
              </a:rPr>
              <a:t>avec la collaboration de :</a:t>
            </a:r>
            <a:endParaRPr lang="fr-FR" sz="1600" dirty="0">
              <a:latin typeface="Arial" pitchFamily="-106" charset="0"/>
              <a:ea typeface="Arial" pitchFamily="-106" charset="0"/>
              <a:cs typeface="Arial" pitchFamily="-106" charset="0"/>
            </a:endParaRPr>
          </a:p>
          <a:p>
            <a:pPr marL="609600" indent="-609600">
              <a:lnSpc>
                <a:spcPct val="80000"/>
              </a:lnSpc>
              <a:buFontTx/>
              <a:buNone/>
            </a:pPr>
            <a:r>
              <a:rPr lang="fr-FR" sz="1600" dirty="0" smtClean="0">
                <a:latin typeface="Arial" pitchFamily="-106" charset="0"/>
                <a:ea typeface="Arial" pitchFamily="-106" charset="0"/>
                <a:cs typeface="Arial" pitchFamily="-106" charset="0"/>
              </a:rPr>
              <a:t>Jean </a:t>
            </a:r>
            <a:r>
              <a:rPr lang="fr-FR" sz="1600" dirty="0">
                <a:latin typeface="Arial" pitchFamily="-106" charset="0"/>
                <a:ea typeface="Arial" pitchFamily="-106" charset="0"/>
                <a:cs typeface="Arial" pitchFamily="-106" charset="0"/>
              </a:rPr>
              <a:t>Louis CARRAFANCQ</a:t>
            </a:r>
          </a:p>
          <a:p>
            <a:pPr marL="609600" indent="-609600">
              <a:lnSpc>
                <a:spcPct val="80000"/>
              </a:lnSpc>
              <a:buFontTx/>
              <a:buNone/>
            </a:pPr>
            <a:r>
              <a:rPr lang="fr-FR" sz="1600" dirty="0">
                <a:latin typeface="Arial" pitchFamily="-106" charset="0"/>
                <a:ea typeface="Arial" pitchFamily="-106" charset="0"/>
                <a:cs typeface="Arial" pitchFamily="-106" charset="0"/>
              </a:rPr>
              <a:t>	FI à l' ACAT AD Toulouse </a:t>
            </a:r>
            <a:r>
              <a:rPr lang="fr-FR" sz="1600" dirty="0" err="1">
                <a:latin typeface="Arial" pitchFamily="-106" charset="0"/>
                <a:ea typeface="Arial" pitchFamily="-106" charset="0"/>
                <a:cs typeface="Arial" pitchFamily="-106" charset="0"/>
              </a:rPr>
              <a:t>Lasbordes</a:t>
            </a:r>
            <a:endParaRPr lang="fr-FR" sz="1600" dirty="0">
              <a:latin typeface="Arial" pitchFamily="-106" charset="0"/>
              <a:ea typeface="Arial" pitchFamily="-106" charset="0"/>
              <a:cs typeface="Arial" pitchFamily="-106" charset="0"/>
            </a:endParaRPr>
          </a:p>
          <a:p>
            <a:pPr marL="609600" indent="-609600">
              <a:lnSpc>
                <a:spcPct val="80000"/>
              </a:lnSpc>
              <a:buFontTx/>
              <a:buNone/>
            </a:pPr>
            <a:r>
              <a:rPr lang="fr-FR" sz="1600" dirty="0">
                <a:latin typeface="Arial" pitchFamily="-106" charset="0"/>
                <a:ea typeface="Arial" pitchFamily="-106" charset="0"/>
                <a:cs typeface="Arial" pitchFamily="-106" charset="0"/>
              </a:rPr>
              <a:t>Jacques LOURY</a:t>
            </a:r>
          </a:p>
          <a:p>
            <a:pPr marL="609600" indent="-609600">
              <a:lnSpc>
                <a:spcPct val="80000"/>
              </a:lnSpc>
              <a:buFontTx/>
              <a:buNone/>
            </a:pPr>
            <a:r>
              <a:rPr lang="fr-FR" sz="1600" dirty="0">
                <a:latin typeface="Arial" pitchFamily="-106" charset="0"/>
                <a:ea typeface="Arial" pitchFamily="-106" charset="0"/>
                <a:cs typeface="Arial" pitchFamily="-106" charset="0"/>
              </a:rPr>
              <a:t>	FI à l' ACAT AD Toulouse </a:t>
            </a:r>
            <a:r>
              <a:rPr lang="fr-FR" sz="1600" dirty="0" err="1">
                <a:latin typeface="Arial" pitchFamily="-106" charset="0"/>
                <a:ea typeface="Arial" pitchFamily="-106" charset="0"/>
                <a:cs typeface="Arial" pitchFamily="-106" charset="0"/>
              </a:rPr>
              <a:t>Lasbordes</a:t>
            </a:r>
            <a:endParaRPr lang="fr-FR" sz="1600" dirty="0">
              <a:latin typeface="Arial" pitchFamily="-106" charset="0"/>
              <a:ea typeface="Arial" pitchFamily="-106" charset="0"/>
              <a:cs typeface="Arial" pitchFamily="-106" charset="0"/>
            </a:endParaRPr>
          </a:p>
          <a:p>
            <a:pPr marL="609600" indent="-609600">
              <a:lnSpc>
                <a:spcPct val="80000"/>
              </a:lnSpc>
              <a:buFontTx/>
              <a:buNone/>
            </a:pPr>
            <a:r>
              <a:rPr lang="fr-FR" sz="1600" dirty="0" smtClean="0">
                <a:latin typeface="Arial" pitchFamily="-106" charset="0"/>
                <a:ea typeface="Arial" pitchFamily="-106" charset="0"/>
                <a:cs typeface="Arial" pitchFamily="-106" charset="0"/>
              </a:rPr>
              <a:t>Thierry LOO</a:t>
            </a:r>
          </a:p>
          <a:p>
            <a:pPr marL="609600" indent="-609600">
              <a:lnSpc>
                <a:spcPct val="80000"/>
              </a:lnSpc>
              <a:buFontTx/>
              <a:buNone/>
            </a:pPr>
            <a:r>
              <a:rPr lang="fr-FR" sz="1600" dirty="0" smtClean="0">
                <a:latin typeface="Arial" pitchFamily="-106" charset="0"/>
                <a:ea typeface="Arial" pitchFamily="-106" charset="0"/>
                <a:cs typeface="Arial" pitchFamily="-106" charset="0"/>
              </a:rPr>
              <a:t>	Enquêteur à l' Antenne BEA DAC-Sud DGAC</a:t>
            </a:r>
          </a:p>
          <a:p>
            <a:pPr marL="609600" indent="-609600">
              <a:lnSpc>
                <a:spcPct val="80000"/>
              </a:lnSpc>
              <a:buFontTx/>
              <a:buNone/>
            </a:pPr>
            <a:r>
              <a:rPr lang="fr-FR" sz="1600" dirty="0" smtClean="0">
                <a:latin typeface="Arial" pitchFamily="-106" charset="0"/>
                <a:ea typeface="Arial" pitchFamily="-106" charset="0"/>
                <a:cs typeface="Arial" pitchFamily="-106" charset="0"/>
              </a:rPr>
              <a:t>	FI à l' A/C Clément Ader AD Muret </a:t>
            </a:r>
            <a:r>
              <a:rPr lang="fr-FR" sz="1600" dirty="0" err="1" smtClean="0">
                <a:latin typeface="Arial" pitchFamily="-106" charset="0"/>
                <a:ea typeface="Arial" pitchFamily="-106" charset="0"/>
                <a:cs typeface="Arial" pitchFamily="-106" charset="0"/>
              </a:rPr>
              <a:t>Lherm</a:t>
            </a:r>
            <a:endParaRPr lang="fr-FR" sz="1600" dirty="0" smtClean="0">
              <a:latin typeface="Arial" pitchFamily="-106" charset="0"/>
              <a:ea typeface="Arial" pitchFamily="-106" charset="0"/>
              <a:cs typeface="Arial" pitchFamily="-106" charset="0"/>
            </a:endParaRPr>
          </a:p>
          <a:p>
            <a:pPr marL="609600" indent="-609600">
              <a:lnSpc>
                <a:spcPct val="80000"/>
              </a:lnSpc>
              <a:buFontTx/>
              <a:buNone/>
            </a:pPr>
            <a:r>
              <a:rPr lang="fr-FR" sz="1600" dirty="0" smtClean="0">
                <a:latin typeface="Arial" pitchFamily="-106" charset="0"/>
                <a:ea typeface="Arial" pitchFamily="-106" charset="0"/>
                <a:cs typeface="Arial" pitchFamily="-106" charset="0"/>
              </a:rPr>
              <a:t>Bernard </a:t>
            </a:r>
            <a:r>
              <a:rPr lang="fr-FR" sz="1600" dirty="0">
                <a:latin typeface="Arial" pitchFamily="-106" charset="0"/>
                <a:ea typeface="Arial" pitchFamily="-106" charset="0"/>
                <a:cs typeface="Arial" pitchFamily="-106" charset="0"/>
              </a:rPr>
              <a:t>BOUDOU</a:t>
            </a:r>
          </a:p>
          <a:p>
            <a:pPr marL="609600" indent="-609600">
              <a:lnSpc>
                <a:spcPct val="80000"/>
              </a:lnSpc>
              <a:buFontTx/>
              <a:buNone/>
            </a:pPr>
            <a:r>
              <a:rPr lang="fr-FR" sz="1600" dirty="0">
                <a:latin typeface="Arial" pitchFamily="-106" charset="0"/>
                <a:ea typeface="Arial" pitchFamily="-106" charset="0"/>
                <a:cs typeface="Arial" pitchFamily="-106" charset="0"/>
              </a:rPr>
              <a:t>	BEA DGAC Paris, Responsable du REC</a:t>
            </a:r>
          </a:p>
          <a:p>
            <a:pPr marL="609600" indent="-609600">
              <a:lnSpc>
                <a:spcPct val="80000"/>
              </a:lnSpc>
              <a:buFontTx/>
              <a:buNone/>
            </a:pPr>
            <a:r>
              <a:rPr lang="fr-FR" sz="1600" dirty="0">
                <a:latin typeface="Arial" pitchFamily="-106" charset="0"/>
                <a:ea typeface="Arial" pitchFamily="-106" charset="0"/>
                <a:cs typeface="Arial" pitchFamily="-106" charset="0"/>
              </a:rPr>
              <a:t>Jean Michel PROUST</a:t>
            </a:r>
          </a:p>
          <a:p>
            <a:pPr marL="609600" indent="-609600">
              <a:lnSpc>
                <a:spcPct val="80000"/>
              </a:lnSpc>
              <a:buFontTx/>
              <a:buNone/>
            </a:pPr>
            <a:r>
              <a:rPr lang="fr-FR" sz="1600" dirty="0">
                <a:latin typeface="Arial" pitchFamily="-106" charset="0"/>
                <a:ea typeface="Arial" pitchFamily="-106" charset="0"/>
                <a:cs typeface="Arial" pitchFamily="-106" charset="0"/>
              </a:rPr>
              <a:t>	Ancien Pilote de ligne à Air France</a:t>
            </a:r>
          </a:p>
          <a:p>
            <a:pPr marL="609600" indent="-609600">
              <a:lnSpc>
                <a:spcPct val="80000"/>
              </a:lnSpc>
              <a:buFontTx/>
              <a:buNone/>
            </a:pPr>
            <a:r>
              <a:rPr lang="fr-FR" sz="1600" dirty="0">
                <a:latin typeface="Arial" pitchFamily="-106" charset="0"/>
                <a:ea typeface="Arial" pitchFamily="-106" charset="0"/>
                <a:cs typeface="Arial" pitchFamily="-106" charset="0"/>
              </a:rPr>
              <a:t>	FI à </a:t>
            </a:r>
            <a:r>
              <a:rPr lang="fr-FR" sz="1600" dirty="0" smtClean="0">
                <a:latin typeface="Arial" pitchFamily="-106" charset="0"/>
                <a:ea typeface="Arial" pitchFamily="-106" charset="0"/>
                <a:cs typeface="Arial" pitchFamily="-106" charset="0"/>
              </a:rPr>
              <a:t>l‘</a:t>
            </a:r>
          </a:p>
          <a:p>
            <a:pPr marL="609600" indent="-609600">
              <a:lnSpc>
                <a:spcPct val="80000"/>
              </a:lnSpc>
              <a:buFontTx/>
              <a:buNone/>
            </a:pPr>
            <a:endParaRPr lang="fr-FR" sz="1600" dirty="0" smtClean="0">
              <a:latin typeface="Arial" pitchFamily="-106" charset="0"/>
              <a:ea typeface="Arial" pitchFamily="-106" charset="0"/>
              <a:cs typeface="Arial" pitchFamily="-106" charset="0"/>
            </a:endParaRPr>
          </a:p>
          <a:p>
            <a:pPr marL="609600" indent="-609600">
              <a:lnSpc>
                <a:spcPct val="80000"/>
              </a:lnSpc>
              <a:buNone/>
            </a:pPr>
            <a:r>
              <a:rPr lang="fr-FR" sz="2000" b="1" dirty="0" smtClean="0">
                <a:effectLst>
                  <a:outerShdw blurRad="38100" dist="38100" dir="2700000" algn="tl">
                    <a:srgbClr val="DDDDDD"/>
                  </a:outerShdw>
                </a:effectLst>
                <a:latin typeface="Arial" pitchFamily="-106" charset="0"/>
                <a:ea typeface="Arial" pitchFamily="-106" charset="0"/>
                <a:cs typeface="Arial" pitchFamily="-106" charset="0"/>
              </a:rPr>
              <a:t>Ce cours a été relu par :</a:t>
            </a:r>
          </a:p>
          <a:p>
            <a:pPr marL="609600" indent="-609600">
              <a:lnSpc>
                <a:spcPct val="80000"/>
              </a:lnSpc>
              <a:buNone/>
            </a:pPr>
            <a:r>
              <a:rPr lang="fr-FR" sz="1600" dirty="0" smtClean="0">
                <a:effectLst>
                  <a:outerShdw blurRad="38100" dist="38100" dir="2700000" algn="tl">
                    <a:srgbClr val="DDDDDD"/>
                  </a:outerShdw>
                </a:effectLst>
                <a:latin typeface="Arial" pitchFamily="-106" charset="0"/>
                <a:ea typeface="Arial" pitchFamily="-106" charset="0"/>
                <a:cs typeface="Arial" pitchFamily="-106" charset="0"/>
              </a:rPr>
              <a:t>Thierry Pereira</a:t>
            </a:r>
          </a:p>
          <a:p>
            <a:pPr marL="609600" indent="-609600">
              <a:lnSpc>
                <a:spcPct val="80000"/>
              </a:lnSpc>
              <a:buNone/>
            </a:pPr>
            <a:r>
              <a:rPr lang="fr-FR" sz="1600" dirty="0" smtClean="0">
                <a:effectLst>
                  <a:outerShdw blurRad="38100" dist="38100" dir="2700000" algn="tl">
                    <a:srgbClr val="DDDDDD"/>
                  </a:outerShdw>
                </a:effectLst>
                <a:latin typeface="Arial" pitchFamily="-106" charset="0"/>
                <a:ea typeface="Arial" pitchFamily="-106" charset="0"/>
                <a:cs typeface="Arial" pitchFamily="-106" charset="0"/>
              </a:rPr>
              <a:t>	Chef pilote à l’ACAT</a:t>
            </a:r>
          </a:p>
          <a:p>
            <a:pPr marL="609600" indent="-609600">
              <a:lnSpc>
                <a:spcPct val="80000"/>
              </a:lnSpc>
              <a:buNone/>
            </a:pPr>
            <a:r>
              <a:rPr lang="fr-FR" sz="1600" dirty="0" smtClean="0">
                <a:effectLst>
                  <a:outerShdw blurRad="38100" dist="38100" dir="2700000" algn="tl">
                    <a:srgbClr val="DDDDDD"/>
                  </a:outerShdw>
                </a:effectLst>
                <a:latin typeface="Arial" pitchFamily="-106" charset="0"/>
                <a:ea typeface="Arial" pitchFamily="-106" charset="0"/>
                <a:cs typeface="Arial" pitchFamily="-106" charset="0"/>
              </a:rPr>
              <a:t>Franck </a:t>
            </a:r>
            <a:r>
              <a:rPr lang="fr-FR" sz="1600" dirty="0" err="1" smtClean="0">
                <a:effectLst>
                  <a:outerShdw blurRad="38100" dist="38100" dir="2700000" algn="tl">
                    <a:srgbClr val="DDDDDD"/>
                  </a:outerShdw>
                </a:effectLst>
                <a:latin typeface="Arial" pitchFamily="-106" charset="0"/>
                <a:ea typeface="Arial" pitchFamily="-106" charset="0"/>
                <a:cs typeface="Arial" pitchFamily="-106" charset="0"/>
              </a:rPr>
              <a:t>Issartes</a:t>
            </a:r>
            <a:endParaRPr lang="fr-FR" sz="1600" dirty="0" smtClean="0">
              <a:effectLst>
                <a:outerShdw blurRad="38100" dist="38100" dir="2700000" algn="tl">
                  <a:srgbClr val="DDDDDD"/>
                </a:outerShdw>
              </a:effectLst>
              <a:latin typeface="Arial" pitchFamily="-106" charset="0"/>
              <a:ea typeface="Arial" pitchFamily="-106" charset="0"/>
              <a:cs typeface="Arial" pitchFamily="-106" charset="0"/>
            </a:endParaRPr>
          </a:p>
          <a:p>
            <a:pPr marL="609600" indent="-609600">
              <a:lnSpc>
                <a:spcPct val="80000"/>
              </a:lnSpc>
              <a:buNone/>
            </a:pPr>
            <a:r>
              <a:rPr lang="fr-FR" sz="1600" dirty="0" smtClean="0">
                <a:effectLst>
                  <a:outerShdw blurRad="38100" dist="38100" dir="2700000" algn="tl">
                    <a:srgbClr val="DDDDDD"/>
                  </a:outerShdw>
                </a:effectLst>
                <a:latin typeface="Arial" pitchFamily="-106" charset="0"/>
                <a:ea typeface="Arial" pitchFamily="-106" charset="0"/>
                <a:cs typeface="Arial" pitchFamily="-106" charset="0"/>
              </a:rPr>
              <a:t>	Chargé </a:t>
            </a:r>
            <a:r>
              <a:rPr lang="fr-FR" sz="1600" dirty="0" err="1" smtClean="0">
                <a:effectLst>
                  <a:outerShdw blurRad="38100" dist="38100" dir="2700000" algn="tl">
                    <a:srgbClr val="DDDDDD"/>
                  </a:outerShdw>
                </a:effectLst>
                <a:latin typeface="Arial" pitchFamily="-106" charset="0"/>
                <a:ea typeface="Arial" pitchFamily="-106" charset="0"/>
                <a:cs typeface="Arial" pitchFamily="-106" charset="0"/>
              </a:rPr>
              <a:t>seances</a:t>
            </a:r>
            <a:r>
              <a:rPr lang="fr-FR" sz="1600" dirty="0" smtClean="0">
                <a:effectLst>
                  <a:outerShdw blurRad="38100" dist="38100" dir="2700000" algn="tl">
                    <a:srgbClr val="DDDDDD"/>
                  </a:outerShdw>
                </a:effectLst>
                <a:latin typeface="Arial" pitchFamily="-106" charset="0"/>
                <a:ea typeface="Arial" pitchFamily="-106" charset="0"/>
                <a:cs typeface="Arial" pitchFamily="-106" charset="0"/>
              </a:rPr>
              <a:t> ACAT</a:t>
            </a:r>
          </a:p>
          <a:p>
            <a:pPr marL="609600" indent="-609600">
              <a:lnSpc>
                <a:spcPct val="80000"/>
              </a:lnSpc>
              <a:buNone/>
            </a:pPr>
            <a:r>
              <a:rPr lang="fr-FR" sz="1600" dirty="0" smtClean="0">
                <a:effectLst>
                  <a:outerShdw blurRad="38100" dist="38100" dir="2700000" algn="tl">
                    <a:srgbClr val="DDDDDD"/>
                  </a:outerShdw>
                </a:effectLst>
                <a:latin typeface="Arial" pitchFamily="-106" charset="0"/>
                <a:ea typeface="Arial" pitchFamily="-106" charset="0"/>
                <a:cs typeface="Arial" pitchFamily="-106" charset="0"/>
              </a:rPr>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r>
              <a:rPr lang="fr-FR" sz="4800" dirty="0">
                <a:effectLst>
                  <a:outerShdw blurRad="38100" dist="38100" dir="2700000" algn="tl">
                    <a:srgbClr val="000000">
                      <a:alpha val="43137"/>
                    </a:srgbClr>
                  </a:outerShdw>
                </a:effectLst>
              </a:rPr>
              <a:t>Genèse des accidents aériens</a:t>
            </a:r>
          </a:p>
        </p:txBody>
      </p:sp>
      <p:sp>
        <p:nvSpPr>
          <p:cNvPr id="6147" name="Rectangle 3"/>
          <p:cNvSpPr>
            <a:spLocks noGrp="1" noChangeArrowheads="1"/>
          </p:cNvSpPr>
          <p:nvPr>
            <p:ph idx="1"/>
          </p:nvPr>
        </p:nvSpPr>
        <p:spPr/>
        <p:txBody>
          <a:bodyPr/>
          <a:lstStyle/>
          <a:p>
            <a:r>
              <a:rPr lang="fr-FR" sz="2800" b="1" dirty="0">
                <a:solidFill>
                  <a:srgbClr val="FF0066"/>
                </a:solidFill>
              </a:rPr>
              <a:t>Ob</a:t>
            </a:r>
            <a:r>
              <a:rPr lang="fr-FR" sz="2800" b="1" dirty="0">
                <a:solidFill>
                  <a:schemeClr val="accent2"/>
                </a:solidFill>
              </a:rPr>
              <a:t>jectif</a:t>
            </a:r>
            <a:r>
              <a:rPr lang="fr-FR" sz="2800" b="1" dirty="0"/>
              <a:t> </a:t>
            </a:r>
            <a:r>
              <a:rPr lang="fr-FR" sz="2800" b="1" dirty="0">
                <a:solidFill>
                  <a:schemeClr val="accent2"/>
                </a:solidFill>
              </a:rPr>
              <a:t>:</a:t>
            </a:r>
            <a:r>
              <a:rPr lang="fr-FR" sz="2800" b="1" dirty="0"/>
              <a:t> </a:t>
            </a:r>
            <a:r>
              <a:rPr lang="fr-FR" sz="2800" b="1" dirty="0">
                <a:solidFill>
                  <a:schemeClr val="accent2"/>
                </a:solidFill>
              </a:rPr>
              <a:t>de</a:t>
            </a:r>
            <a:r>
              <a:rPr lang="fr-FR" sz="2800" b="1" dirty="0">
                <a:solidFill>
                  <a:srgbClr val="FF0066"/>
                </a:solidFill>
              </a:rPr>
              <a:t>stination</a:t>
            </a:r>
          </a:p>
          <a:p>
            <a:pPr lvl="1"/>
            <a:r>
              <a:rPr lang="fr-FR" i="1" dirty="0"/>
              <a:t>Jugement, décision</a:t>
            </a:r>
            <a:r>
              <a:rPr lang="fr-FR" dirty="0"/>
              <a:t>…</a:t>
            </a:r>
          </a:p>
          <a:p>
            <a:r>
              <a:rPr lang="fr-FR" sz="2800" b="1" dirty="0"/>
              <a:t>Problèmes "mécanique"</a:t>
            </a:r>
          </a:p>
          <a:p>
            <a:pPr lvl="1"/>
            <a:r>
              <a:rPr lang="fr-FR" i="1" dirty="0"/>
              <a:t>Briefings, check-lists</a:t>
            </a:r>
          </a:p>
          <a:p>
            <a:r>
              <a:rPr lang="fr-FR" sz="2800" b="1" dirty="0"/>
              <a:t>Violations</a:t>
            </a:r>
            <a:r>
              <a:rPr lang="fr-FR" sz="2800" dirty="0"/>
              <a:t> </a:t>
            </a:r>
          </a:p>
          <a:p>
            <a:pPr lvl="1"/>
            <a:r>
              <a:rPr lang="fr-FR" i="1" dirty="0"/>
              <a:t>Comportement</a:t>
            </a:r>
          </a:p>
          <a:p>
            <a:r>
              <a:rPr lang="fr-FR" sz="2800" b="1" dirty="0"/>
              <a:t>Limites de performances</a:t>
            </a:r>
          </a:p>
          <a:p>
            <a:pPr lvl="1"/>
            <a:r>
              <a:rPr lang="fr-FR" i="1" dirty="0"/>
              <a:t>Connaissances, jugement, comportement</a:t>
            </a:r>
          </a:p>
        </p:txBody>
      </p:sp>
      <p:sp>
        <p:nvSpPr>
          <p:cNvPr id="4" name="ZoneTexte 3"/>
          <p:cNvSpPr txBox="1"/>
          <p:nvPr/>
        </p:nvSpPr>
        <p:spPr>
          <a:xfrm>
            <a:off x="0" y="11668"/>
            <a:ext cx="1390573" cy="369332"/>
          </a:xfrm>
          <a:prstGeom prst="rect">
            <a:avLst/>
          </a:prstGeom>
          <a:noFill/>
        </p:spPr>
        <p:txBody>
          <a:bodyPr wrap="none" rtlCol="0">
            <a:spAutoFit/>
          </a:bodyPr>
          <a:lstStyle/>
          <a:p>
            <a:r>
              <a:rPr lang="fr-FR" b="1" dirty="0" smtClean="0">
                <a:solidFill>
                  <a:schemeClr val="bg1"/>
                </a:solidFill>
              </a:rPr>
              <a:t>Les erreurs</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Feedback</a:t>
            </a:r>
            <a:endParaRPr lang="fr-FR" dirty="0"/>
          </a:p>
        </p:txBody>
      </p:sp>
      <p:sp>
        <p:nvSpPr>
          <p:cNvPr id="4" name="Espace réservé du contenu 3"/>
          <p:cNvSpPr>
            <a:spLocks noGrp="1"/>
          </p:cNvSpPr>
          <p:nvPr>
            <p:ph idx="1"/>
          </p:nvPr>
        </p:nvSpPr>
        <p:spPr/>
        <p:txBody>
          <a:bodyPr/>
          <a:lstStyle/>
          <a:p>
            <a:r>
              <a:rPr lang="fr-FR" dirty="0" smtClean="0"/>
              <a:t>Points positifs…</a:t>
            </a:r>
          </a:p>
          <a:p>
            <a:r>
              <a:rPr lang="fr-FR" dirty="0" smtClean="0"/>
              <a:t>Points a améliorer…</a:t>
            </a:r>
          </a:p>
          <a:p>
            <a:r>
              <a:rPr lang="fr-FR" dirty="0" smtClean="0"/>
              <a:t>Autres idées….</a:t>
            </a:r>
            <a:endParaRPr lang="fr-F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1" name="Picture 3"/>
          <p:cNvPicPr>
            <a:picLocks noGrp="1" noChangeAspect="1" noChangeArrowheads="1"/>
          </p:cNvPicPr>
          <p:nvPr>
            <p:ph type="subTitle" idx="1"/>
          </p:nvPr>
        </p:nvPicPr>
        <p:blipFill>
          <a:blip r:embed="rId2"/>
          <a:srcRect/>
          <a:stretch>
            <a:fillRect/>
          </a:stretch>
        </p:blipFill>
        <p:spPr>
          <a:xfrm>
            <a:off x="755576" y="1268760"/>
            <a:ext cx="3198812" cy="2962275"/>
          </a:xfrm>
          <a:noFill/>
        </p:spPr>
      </p:pic>
      <p:pic>
        <p:nvPicPr>
          <p:cNvPr id="3" name="Picture 4" descr="j0198600"/>
          <p:cNvPicPr>
            <a:picLocks noChangeAspect="1" noChangeArrowheads="1"/>
          </p:cNvPicPr>
          <p:nvPr/>
        </p:nvPicPr>
        <p:blipFill>
          <a:blip r:embed="rId3"/>
          <a:srcRect/>
          <a:stretch>
            <a:fillRect/>
          </a:stretch>
        </p:blipFill>
        <p:spPr bwMode="auto">
          <a:xfrm>
            <a:off x="4859338" y="2819400"/>
            <a:ext cx="3673475" cy="3260725"/>
          </a:xfrm>
          <a:prstGeom prst="rect">
            <a:avLst/>
          </a:prstGeom>
          <a:noFill/>
          <a:ln w="9525">
            <a:noFill/>
            <a:miter lim="800000"/>
            <a:headEnd/>
            <a:tailEnd/>
          </a:ln>
        </p:spPr>
      </p:pic>
      <p:sp>
        <p:nvSpPr>
          <p:cNvPr id="4" name="Sous-titre 2"/>
          <p:cNvSpPr txBox="1">
            <a:spLocks/>
          </p:cNvSpPr>
          <p:nvPr/>
        </p:nvSpPr>
        <p:spPr>
          <a:xfrm>
            <a:off x="2123728" y="4231035"/>
            <a:ext cx="1152128" cy="710133"/>
          </a:xfrm>
          <a:prstGeom prst="rect">
            <a:avLst/>
          </a:prstGeom>
        </p:spPr>
        <p:txBody>
          <a:bodyPr vert="horz" lIns="0" rIns="18288">
            <a:normAutofit/>
          </a:bodyPr>
          <a:lstStyle/>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FR" sz="2600" b="0" i="0" u="none" strike="noStrike" kern="1200" cap="none" spc="0" normalizeH="0" baseline="0" noProof="0" dirty="0" smtClean="0">
                <a:ln>
                  <a:noFill/>
                </a:ln>
                <a:solidFill>
                  <a:schemeClr val="tx1"/>
                </a:solidFill>
                <a:effectLst/>
                <a:uLnTx/>
                <a:uFillTx/>
                <a:latin typeface="+mj-lt"/>
                <a:ea typeface="+mn-ea"/>
                <a:cs typeface="+mn-cs"/>
              </a:rPr>
              <a:t>DE…</a:t>
            </a:r>
            <a:endParaRPr kumimoji="0" lang="fr-FR" sz="2600" b="0" i="0" u="none" strike="noStrike" kern="1200" cap="none" spc="0" normalizeH="0" baseline="0" noProof="0" dirty="0">
              <a:ln>
                <a:noFill/>
              </a:ln>
              <a:solidFill>
                <a:schemeClr val="tx1"/>
              </a:solidFill>
              <a:effectLst/>
              <a:uLnTx/>
              <a:uFillTx/>
              <a:latin typeface="+mj-lt"/>
              <a:ea typeface="+mn-ea"/>
              <a:cs typeface="+mn-cs"/>
            </a:endParaRPr>
          </a:p>
        </p:txBody>
      </p:sp>
      <p:sp>
        <p:nvSpPr>
          <p:cNvPr id="5" name="Sous-titre 2"/>
          <p:cNvSpPr txBox="1">
            <a:spLocks/>
          </p:cNvSpPr>
          <p:nvPr/>
        </p:nvSpPr>
        <p:spPr>
          <a:xfrm>
            <a:off x="6156176" y="2564904"/>
            <a:ext cx="720080" cy="504056"/>
          </a:xfrm>
          <a:prstGeom prst="rect">
            <a:avLst/>
          </a:prstGeom>
        </p:spPr>
        <p:txBody>
          <a:bodyPr vert="horz" lIns="0" rIns="18288">
            <a:normAutofit/>
          </a:bodyPr>
          <a:lstStyle/>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fr-FR" sz="2600" b="0" i="0" u="none" strike="noStrike" kern="1200" cap="none" spc="0" normalizeH="0" baseline="0" noProof="0" dirty="0" smtClean="0">
                <a:ln>
                  <a:noFill/>
                </a:ln>
                <a:solidFill>
                  <a:schemeClr val="tx1"/>
                </a:solidFill>
                <a:effectLst/>
                <a:uLnTx/>
                <a:uFillTx/>
                <a:latin typeface="+mj-lt"/>
                <a:ea typeface="+mn-ea"/>
                <a:cs typeface="+mn-cs"/>
              </a:rPr>
              <a:t>…A</a:t>
            </a:r>
            <a:endParaRPr kumimoji="0" lang="fr-FR" sz="26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371600"/>
            <a:ext cx="8133528" cy="1828800"/>
          </a:xfrm>
        </p:spPr>
        <p:txBody>
          <a:bodyPr>
            <a:normAutofit fontScale="90000"/>
          </a:bodyPr>
          <a:lstStyle/>
          <a:p>
            <a:pPr marL="274320" lvl="0" indent="-274320">
              <a:spcBef>
                <a:spcPct val="20000"/>
              </a:spcBef>
            </a:pPr>
            <a:r>
              <a:rPr lang="fr-FR" sz="3100" dirty="0" smtClean="0"/>
              <a:t>FCL1 </a:t>
            </a:r>
            <a:r>
              <a:rPr lang="fr-FR" sz="3100" dirty="0"/>
              <a:t>Appendice A.431.211-02 Arrêté du 20 août </a:t>
            </a:r>
            <a:r>
              <a:rPr lang="fr-FR" sz="3100" dirty="0" smtClean="0"/>
              <a:t>1999</a:t>
            </a:r>
            <a:br>
              <a:rPr lang="fr-FR" sz="3100" dirty="0" smtClean="0"/>
            </a:br>
            <a:r>
              <a:rPr lang="fr-FR" sz="3100" dirty="0" smtClean="0"/>
              <a:t>-items </a:t>
            </a:r>
            <a:r>
              <a:rPr lang="fr-FR" sz="3100" dirty="0"/>
              <a:t>: Performance humaine et ses </a:t>
            </a:r>
            <a:r>
              <a:rPr lang="fr-FR" sz="3100" dirty="0" smtClean="0"/>
              <a:t>limites</a:t>
            </a:r>
            <a:r>
              <a:rPr lang="fr-FR" sz="2400" b="0" dirty="0">
                <a:solidFill>
                  <a:prstClr val="black"/>
                </a:solidFill>
                <a:effectLst/>
                <a:ea typeface="+mn-ea"/>
                <a:cs typeface="+mn-cs"/>
              </a:rPr>
              <a:t/>
            </a:r>
            <a:br>
              <a:rPr lang="fr-FR" sz="2400" b="0" dirty="0">
                <a:solidFill>
                  <a:prstClr val="black"/>
                </a:solidFill>
                <a:effectLst/>
                <a:ea typeface="+mn-ea"/>
                <a:cs typeface="+mn-cs"/>
              </a:rPr>
            </a:br>
            <a:r>
              <a:rPr lang="fr-FR" dirty="0" smtClean="0"/>
              <a:t>Facteurs  Humains</a:t>
            </a:r>
            <a:endParaRPr lang="fr-FR" dirty="0"/>
          </a:p>
        </p:txBody>
      </p:sp>
      <p:sp>
        <p:nvSpPr>
          <p:cNvPr id="3" name="Sous-titre 2"/>
          <p:cNvSpPr>
            <a:spLocks noGrp="1"/>
          </p:cNvSpPr>
          <p:nvPr>
            <p:ph type="subTitle" idx="1"/>
          </p:nvPr>
        </p:nvSpPr>
        <p:spPr/>
        <p:txBody>
          <a:bodyPr/>
          <a:lstStyle/>
          <a:p>
            <a:r>
              <a:rPr lang="fr-FR" dirty="0" smtClean="0"/>
              <a:t>Les sujets de la réglementation</a:t>
            </a:r>
            <a:endParaRPr lang="fr-FR" dirty="0"/>
          </a:p>
        </p:txBody>
      </p:sp>
      <p:sp>
        <p:nvSpPr>
          <p:cNvPr id="4" name="Rectangle 3"/>
          <p:cNvSpPr/>
          <p:nvPr/>
        </p:nvSpPr>
        <p:spPr>
          <a:xfrm>
            <a:off x="2415813" y="5791200"/>
            <a:ext cx="4312373" cy="369332"/>
          </a:xfrm>
          <a:prstGeom prst="rect">
            <a:avLst/>
          </a:prstGeom>
        </p:spPr>
        <p:txBody>
          <a:bodyPr wrap="none">
            <a:spAutoFit/>
          </a:bodyPr>
          <a:lstStyle/>
          <a:p>
            <a:r>
              <a:rPr lang="fr-FR" dirty="0" smtClean="0"/>
              <a:t>http://www.billetreduc.com/37219/evt.htm</a:t>
            </a:r>
            <a:endParaRPr lang="fr-F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8" name="Grouper 7"/>
          <p:cNvGrpSpPr/>
          <p:nvPr/>
        </p:nvGrpSpPr>
        <p:grpSpPr>
          <a:xfrm>
            <a:off x="2590800" y="1219200"/>
            <a:ext cx="4343400" cy="5600700"/>
            <a:chOff x="2590800" y="1219200"/>
            <a:chExt cx="4343400" cy="5600700"/>
          </a:xfrm>
        </p:grpSpPr>
        <p:sp>
          <p:nvSpPr>
            <p:cNvPr id="7" name="Rectangle à coins arrondis 6"/>
            <p:cNvSpPr/>
            <p:nvPr/>
          </p:nvSpPr>
          <p:spPr>
            <a:xfrm>
              <a:off x="2590800" y="1219200"/>
              <a:ext cx="4343400" cy="56007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2"/>
            <a:stretch>
              <a:fillRect/>
            </a:stretch>
          </p:blipFill>
          <p:spPr>
            <a:xfrm>
              <a:off x="3048000" y="1347082"/>
              <a:ext cx="3425383" cy="5358518"/>
            </a:xfrm>
            <a:prstGeom prst="rect">
              <a:avLst/>
            </a:prstGeom>
          </p:spPr>
        </p:pic>
      </p:grpSp>
      <p:sp>
        <p:nvSpPr>
          <p:cNvPr id="5" name="Titre 1"/>
          <p:cNvSpPr>
            <a:spLocks noGrp="1"/>
          </p:cNvSpPr>
          <p:nvPr>
            <p:ph type="title"/>
          </p:nvPr>
        </p:nvSpPr>
        <p:spPr>
          <a:xfrm>
            <a:off x="457200" y="114300"/>
            <a:ext cx="8229600" cy="1143000"/>
          </a:xfrm>
        </p:spPr>
        <p:txBody>
          <a:bodyPr>
            <a:noAutofit/>
          </a:bodyPr>
          <a:lstStyle/>
          <a:p>
            <a:r>
              <a:rPr lang="fr-FR" sz="4000" dirty="0" smtClean="0">
                <a:effectLst>
                  <a:outerShdw blurRad="38100" dist="38100" dir="2700000" algn="tl">
                    <a:srgbClr val="DDDDDD"/>
                  </a:outerShdw>
                </a:effectLst>
                <a:ea typeface="Arial" pitchFamily="-106" charset="0"/>
                <a:cs typeface="Arial" pitchFamily="-106" charset="0"/>
              </a:rPr>
              <a:t>Les sujets de la règlementation</a:t>
            </a:r>
            <a:endParaRPr lang="fr-FR" sz="40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smtClean="0"/>
              <a:t>Annexe à la décision EU 2011/06/R Moyens acceptables de  conformité et Documents d'orientation à la partie FCL</a:t>
            </a:r>
            <a:endParaRPr lang="fr-FR" sz="2400" dirty="0"/>
          </a:p>
        </p:txBody>
      </p:sp>
      <p:sp>
        <p:nvSpPr>
          <p:cNvPr id="3" name="Espace réservé du contenu 2"/>
          <p:cNvSpPr>
            <a:spLocks noGrp="1"/>
          </p:cNvSpPr>
          <p:nvPr>
            <p:ph idx="1"/>
          </p:nvPr>
        </p:nvSpPr>
        <p:spPr>
          <a:xfrm>
            <a:off x="457200" y="1143000"/>
            <a:ext cx="3733800" cy="4389120"/>
          </a:xfrm>
        </p:spPr>
        <p:txBody>
          <a:bodyPr>
            <a:noAutofit/>
          </a:bodyPr>
          <a:lstStyle/>
          <a:p>
            <a:r>
              <a:rPr lang="fr-FR" sz="1200" i="1" dirty="0" smtClean="0">
                <a:solidFill>
                  <a:srgbClr val="000000"/>
                </a:solidFill>
              </a:rPr>
              <a:t>Facteurs humains : concepts de base</a:t>
            </a:r>
            <a:endParaRPr lang="en-US" sz="1200" dirty="0" smtClean="0">
              <a:solidFill>
                <a:srgbClr val="000000"/>
              </a:solidFill>
            </a:endParaRPr>
          </a:p>
          <a:p>
            <a:r>
              <a:rPr lang="fr-FR" sz="1200" dirty="0" smtClean="0">
                <a:solidFill>
                  <a:srgbClr val="000000"/>
                </a:solidFill>
              </a:rPr>
              <a:t>Facteurs humains dans l'aviation</a:t>
            </a:r>
            <a:endParaRPr lang="en-US" sz="1200" dirty="0" smtClean="0">
              <a:solidFill>
                <a:srgbClr val="000000"/>
              </a:solidFill>
            </a:endParaRPr>
          </a:p>
          <a:p>
            <a:r>
              <a:rPr lang="fr-FR" sz="1200" dirty="0" smtClean="0">
                <a:solidFill>
                  <a:srgbClr val="000000"/>
                </a:solidFill>
              </a:rPr>
              <a:t>Devenir un pilote compétent</a:t>
            </a:r>
            <a:endParaRPr lang="en-US" sz="1200" dirty="0" smtClean="0">
              <a:solidFill>
                <a:srgbClr val="000000"/>
              </a:solidFill>
            </a:endParaRPr>
          </a:p>
          <a:p>
            <a:r>
              <a:rPr lang="fr-FR" sz="1200" dirty="0" smtClean="0">
                <a:solidFill>
                  <a:srgbClr val="000000"/>
                </a:solidFill>
              </a:rPr>
              <a:t>Physiologie de base appliquée à l’aviation et hygiène</a:t>
            </a:r>
          </a:p>
          <a:p>
            <a:endParaRPr lang="en-US" sz="1200" dirty="0" smtClean="0">
              <a:solidFill>
                <a:srgbClr val="000000"/>
              </a:solidFill>
            </a:endParaRPr>
          </a:p>
          <a:p>
            <a:endParaRPr lang="en-US" sz="1200" dirty="0" smtClean="0">
              <a:solidFill>
                <a:srgbClr val="000000"/>
              </a:solidFill>
            </a:endParaRPr>
          </a:p>
          <a:p>
            <a:r>
              <a:rPr lang="fr-FR" sz="1200" i="1" dirty="0" smtClean="0">
                <a:solidFill>
                  <a:srgbClr val="000000"/>
                </a:solidFill>
              </a:rPr>
              <a:t>Psychologie aéronautique de base</a:t>
            </a:r>
            <a:endParaRPr lang="en-US" sz="1200" dirty="0" smtClean="0">
              <a:solidFill>
                <a:srgbClr val="000000"/>
              </a:solidFill>
            </a:endParaRPr>
          </a:p>
          <a:p>
            <a:r>
              <a:rPr lang="fr-FR" sz="1200" dirty="0" smtClean="0">
                <a:solidFill>
                  <a:srgbClr val="000000"/>
                </a:solidFill>
              </a:rPr>
              <a:t>Traitement humain de l'information</a:t>
            </a:r>
            <a:endParaRPr lang="en-US" sz="1200" dirty="0" smtClean="0">
              <a:solidFill>
                <a:srgbClr val="000000"/>
              </a:solidFill>
            </a:endParaRPr>
          </a:p>
          <a:p>
            <a:r>
              <a:rPr lang="fr-FR" sz="1200" dirty="0" smtClean="0">
                <a:solidFill>
                  <a:srgbClr val="000000"/>
                </a:solidFill>
              </a:rPr>
              <a:t>Attention et vigilance :</a:t>
            </a:r>
            <a:endParaRPr lang="en-US" sz="1200" dirty="0" smtClean="0">
              <a:solidFill>
                <a:srgbClr val="000000"/>
              </a:solidFill>
            </a:endParaRPr>
          </a:p>
          <a:p>
            <a:r>
              <a:rPr lang="fr-FR" sz="1200" dirty="0" smtClean="0">
                <a:solidFill>
                  <a:srgbClr val="000000"/>
                </a:solidFill>
              </a:rPr>
              <a:t>(a) sélectivité de l'attention ;</a:t>
            </a:r>
            <a:endParaRPr lang="en-US" sz="1200" dirty="0" smtClean="0">
              <a:solidFill>
                <a:srgbClr val="000000"/>
              </a:solidFill>
            </a:endParaRPr>
          </a:p>
          <a:p>
            <a:r>
              <a:rPr lang="fr-FR" sz="1200" dirty="0" smtClean="0">
                <a:solidFill>
                  <a:srgbClr val="000000"/>
                </a:solidFill>
              </a:rPr>
              <a:t>(b) attention divisée.</a:t>
            </a:r>
            <a:endParaRPr lang="en-US" sz="1200" dirty="0" smtClean="0">
              <a:solidFill>
                <a:srgbClr val="000000"/>
              </a:solidFill>
            </a:endParaRPr>
          </a:p>
          <a:p>
            <a:r>
              <a:rPr lang="fr-FR" sz="1200" dirty="0" smtClean="0">
                <a:solidFill>
                  <a:srgbClr val="000000"/>
                </a:solidFill>
              </a:rPr>
              <a:t>Perception :</a:t>
            </a:r>
            <a:endParaRPr lang="en-US" sz="1200" dirty="0" smtClean="0">
              <a:solidFill>
                <a:srgbClr val="000000"/>
              </a:solidFill>
            </a:endParaRPr>
          </a:p>
          <a:p>
            <a:r>
              <a:rPr lang="fr-FR" sz="1200" dirty="0" smtClean="0">
                <a:solidFill>
                  <a:srgbClr val="000000"/>
                </a:solidFill>
              </a:rPr>
              <a:t>(a) illusions perceptuelles ;</a:t>
            </a:r>
            <a:endParaRPr lang="en-US" sz="1200" dirty="0" smtClean="0">
              <a:solidFill>
                <a:srgbClr val="000000"/>
              </a:solidFill>
            </a:endParaRPr>
          </a:p>
          <a:p>
            <a:r>
              <a:rPr lang="fr-FR" sz="1200" dirty="0" smtClean="0">
                <a:solidFill>
                  <a:srgbClr val="000000"/>
                </a:solidFill>
              </a:rPr>
              <a:t>(b) subjectivité de la perception ;</a:t>
            </a:r>
            <a:endParaRPr lang="en-US" sz="1200" dirty="0" smtClean="0">
              <a:solidFill>
                <a:srgbClr val="000000"/>
              </a:solidFill>
            </a:endParaRPr>
          </a:p>
          <a:p>
            <a:r>
              <a:rPr lang="fr-FR" sz="1200" dirty="0" smtClean="0">
                <a:solidFill>
                  <a:srgbClr val="000000"/>
                </a:solidFill>
              </a:rPr>
              <a:t>(c) processus de perception.</a:t>
            </a:r>
            <a:endParaRPr lang="en-US" sz="1200" dirty="0" smtClean="0">
              <a:solidFill>
                <a:srgbClr val="000000"/>
              </a:solidFill>
            </a:endParaRPr>
          </a:p>
          <a:p>
            <a:r>
              <a:rPr lang="fr-FR" sz="1200" dirty="0" smtClean="0">
                <a:solidFill>
                  <a:srgbClr val="000000"/>
                </a:solidFill>
              </a:rPr>
              <a:t>Mémoire :</a:t>
            </a:r>
            <a:endParaRPr lang="en-US" sz="1200" dirty="0" smtClean="0">
              <a:solidFill>
                <a:srgbClr val="000000"/>
              </a:solidFill>
            </a:endParaRPr>
          </a:p>
          <a:p>
            <a:r>
              <a:rPr lang="fr-FR" sz="1200" dirty="0" smtClean="0">
                <a:solidFill>
                  <a:srgbClr val="000000"/>
                </a:solidFill>
              </a:rPr>
              <a:t>(a) mémoire sensorielle ;</a:t>
            </a:r>
            <a:endParaRPr lang="en-US" sz="1200" dirty="0" smtClean="0">
              <a:solidFill>
                <a:srgbClr val="000000"/>
              </a:solidFill>
            </a:endParaRPr>
          </a:p>
          <a:p>
            <a:r>
              <a:rPr lang="fr-FR" sz="1200" dirty="0" smtClean="0">
                <a:solidFill>
                  <a:srgbClr val="000000"/>
                </a:solidFill>
              </a:rPr>
              <a:t>(b) mémoire de travail ou à court terme ;</a:t>
            </a:r>
            <a:endParaRPr lang="en-US" sz="1200" dirty="0" smtClean="0">
              <a:solidFill>
                <a:srgbClr val="000000"/>
              </a:solidFill>
            </a:endParaRPr>
          </a:p>
          <a:p>
            <a:r>
              <a:rPr lang="fr-FR" sz="1200" dirty="0" smtClean="0">
                <a:solidFill>
                  <a:srgbClr val="000000"/>
                </a:solidFill>
              </a:rPr>
              <a:t>(c) mémoire à long terme incluant la mémoire motrice (aptitudes).</a:t>
            </a:r>
            <a:endParaRPr lang="en-US" sz="1200" dirty="0" smtClean="0">
              <a:solidFill>
                <a:srgbClr val="000000"/>
              </a:solidFill>
            </a:endParaRPr>
          </a:p>
          <a:p>
            <a:r>
              <a:rPr lang="fr-FR" sz="1200" dirty="0" smtClean="0">
                <a:solidFill>
                  <a:srgbClr val="000000"/>
                </a:solidFill>
              </a:rPr>
              <a:t>Erreur humaine et fiabilité</a:t>
            </a:r>
            <a:endParaRPr lang="en-US" sz="1200" dirty="0" smtClean="0">
              <a:solidFill>
                <a:srgbClr val="000000"/>
              </a:solidFill>
            </a:endParaRPr>
          </a:p>
          <a:p>
            <a:r>
              <a:rPr lang="fr-FR" sz="1200" dirty="0" smtClean="0">
                <a:solidFill>
                  <a:srgbClr val="000000"/>
                </a:solidFill>
              </a:rPr>
              <a:t>Fiabilité du comportement humain</a:t>
            </a:r>
            <a:endParaRPr lang="en-US" sz="1200" dirty="0" smtClean="0">
              <a:solidFill>
                <a:srgbClr val="000000"/>
              </a:solidFill>
            </a:endParaRPr>
          </a:p>
          <a:p>
            <a:r>
              <a:rPr lang="fr-FR" sz="1200" dirty="0" smtClean="0">
                <a:solidFill>
                  <a:srgbClr val="000000"/>
                </a:solidFill>
              </a:rPr>
              <a:t>Génération de l'erreur : environnement social (groupe, organisation)</a:t>
            </a:r>
            <a:endParaRPr lang="en-US" sz="1200" dirty="0" smtClean="0">
              <a:solidFill>
                <a:srgbClr val="000000"/>
              </a:solidFill>
            </a:endParaRPr>
          </a:p>
          <a:p>
            <a:r>
              <a:rPr lang="fr-FR" sz="1200" dirty="0" smtClean="0">
                <a:solidFill>
                  <a:srgbClr val="000000"/>
                </a:solidFill>
              </a:rPr>
              <a:t>Prise de décision</a:t>
            </a:r>
            <a:endParaRPr lang="en-US" sz="1200" dirty="0" smtClean="0">
              <a:solidFill>
                <a:srgbClr val="000000"/>
              </a:solidFill>
            </a:endParaRPr>
          </a:p>
          <a:p>
            <a:endParaRPr lang="fr-FR" sz="1200" dirty="0">
              <a:solidFill>
                <a:srgbClr val="000000"/>
              </a:solidFill>
            </a:endParaRPr>
          </a:p>
        </p:txBody>
      </p:sp>
      <p:sp>
        <p:nvSpPr>
          <p:cNvPr id="4" name="ZoneTexte 3"/>
          <p:cNvSpPr txBox="1"/>
          <p:nvPr/>
        </p:nvSpPr>
        <p:spPr>
          <a:xfrm>
            <a:off x="4724401" y="1143001"/>
            <a:ext cx="3962399" cy="5632310"/>
          </a:xfrm>
          <a:prstGeom prst="rect">
            <a:avLst/>
          </a:prstGeom>
          <a:noFill/>
        </p:spPr>
        <p:txBody>
          <a:bodyPr wrap="square" rtlCol="0">
            <a:spAutoFit/>
          </a:bodyPr>
          <a:lstStyle/>
          <a:p>
            <a:r>
              <a:rPr lang="fr-FR" sz="1200" dirty="0" smtClean="0">
                <a:solidFill>
                  <a:srgbClr val="000000"/>
                </a:solidFill>
                <a:latin typeface="+mj-lt"/>
              </a:rPr>
              <a:t>Concepts de prise de décision :</a:t>
            </a:r>
            <a:endParaRPr lang="en-US" sz="1200" dirty="0" smtClean="0">
              <a:solidFill>
                <a:srgbClr val="000000"/>
              </a:solidFill>
              <a:latin typeface="+mj-lt"/>
            </a:endParaRPr>
          </a:p>
          <a:p>
            <a:r>
              <a:rPr lang="fr-FR" sz="1200" dirty="0" smtClean="0">
                <a:solidFill>
                  <a:srgbClr val="000000"/>
                </a:solidFill>
                <a:latin typeface="+mj-lt"/>
              </a:rPr>
              <a:t>(a) structure (phases) ;</a:t>
            </a:r>
            <a:endParaRPr lang="en-US" sz="1200" dirty="0" smtClean="0">
              <a:solidFill>
                <a:srgbClr val="000000"/>
              </a:solidFill>
              <a:latin typeface="+mj-lt"/>
            </a:endParaRPr>
          </a:p>
          <a:p>
            <a:r>
              <a:rPr lang="fr-FR" sz="1200" dirty="0" smtClean="0">
                <a:solidFill>
                  <a:srgbClr val="000000"/>
                </a:solidFill>
                <a:latin typeface="+mj-lt"/>
              </a:rPr>
              <a:t>(b) limites ;</a:t>
            </a:r>
            <a:endParaRPr lang="en-US" sz="1200" dirty="0" smtClean="0">
              <a:solidFill>
                <a:srgbClr val="000000"/>
              </a:solidFill>
              <a:latin typeface="+mj-lt"/>
            </a:endParaRPr>
          </a:p>
          <a:p>
            <a:r>
              <a:rPr lang="fr-FR" sz="1200" dirty="0" smtClean="0">
                <a:solidFill>
                  <a:srgbClr val="000000"/>
                </a:solidFill>
                <a:latin typeface="+mj-lt"/>
              </a:rPr>
              <a:t>(c) évaluation des risques ;</a:t>
            </a:r>
            <a:endParaRPr lang="en-US" sz="1200" dirty="0" smtClean="0">
              <a:solidFill>
                <a:srgbClr val="000000"/>
              </a:solidFill>
              <a:latin typeface="+mj-lt"/>
            </a:endParaRPr>
          </a:p>
          <a:p>
            <a:r>
              <a:rPr lang="fr-FR" sz="1200" dirty="0" smtClean="0">
                <a:solidFill>
                  <a:srgbClr val="000000"/>
                </a:solidFill>
                <a:latin typeface="+mj-lt"/>
              </a:rPr>
              <a:t>(d) application pratique.</a:t>
            </a:r>
            <a:endParaRPr lang="en-US" sz="1200" dirty="0" smtClean="0">
              <a:solidFill>
                <a:srgbClr val="000000"/>
              </a:solidFill>
              <a:latin typeface="+mj-lt"/>
            </a:endParaRPr>
          </a:p>
          <a:p>
            <a:r>
              <a:rPr lang="fr-FR" sz="1200" dirty="0" smtClean="0">
                <a:solidFill>
                  <a:srgbClr val="000000"/>
                </a:solidFill>
                <a:latin typeface="+mj-lt"/>
              </a:rPr>
              <a:t>Évitement et gestion des erreurs : gestion du poste de pilotage</a:t>
            </a:r>
            <a:endParaRPr lang="en-US" sz="1200" dirty="0" smtClean="0">
              <a:solidFill>
                <a:srgbClr val="000000"/>
              </a:solidFill>
              <a:latin typeface="+mj-lt"/>
            </a:endParaRPr>
          </a:p>
          <a:p>
            <a:r>
              <a:rPr lang="fr-FR" sz="1200" dirty="0" smtClean="0">
                <a:solidFill>
                  <a:srgbClr val="000000"/>
                </a:solidFill>
                <a:latin typeface="+mj-lt"/>
              </a:rPr>
              <a:t>Conscience de la sécurité :</a:t>
            </a:r>
            <a:endParaRPr lang="en-US" sz="1200" dirty="0" smtClean="0">
              <a:solidFill>
                <a:srgbClr val="000000"/>
              </a:solidFill>
              <a:latin typeface="+mj-lt"/>
            </a:endParaRPr>
          </a:p>
          <a:p>
            <a:r>
              <a:rPr lang="fr-FR" sz="1200" dirty="0" smtClean="0">
                <a:solidFill>
                  <a:srgbClr val="000000"/>
                </a:solidFill>
                <a:latin typeface="+mj-lt"/>
              </a:rPr>
              <a:t>(a) conscience des domaines de risque ;</a:t>
            </a:r>
            <a:endParaRPr lang="en-US" sz="1200" dirty="0" smtClean="0">
              <a:solidFill>
                <a:srgbClr val="000000"/>
              </a:solidFill>
              <a:latin typeface="+mj-lt"/>
            </a:endParaRPr>
          </a:p>
          <a:p>
            <a:r>
              <a:rPr lang="fr-FR" sz="1200" dirty="0" smtClean="0">
                <a:solidFill>
                  <a:srgbClr val="000000"/>
                </a:solidFill>
                <a:latin typeface="+mj-lt"/>
              </a:rPr>
              <a:t>(b) conscience situationnelle.</a:t>
            </a:r>
            <a:endParaRPr lang="en-US" sz="1200" dirty="0" smtClean="0">
              <a:solidFill>
                <a:srgbClr val="000000"/>
              </a:solidFill>
              <a:latin typeface="+mj-lt"/>
            </a:endParaRPr>
          </a:p>
          <a:p>
            <a:r>
              <a:rPr lang="fr-FR" sz="1200" dirty="0" smtClean="0">
                <a:solidFill>
                  <a:srgbClr val="000000"/>
                </a:solidFill>
                <a:latin typeface="+mj-lt"/>
              </a:rPr>
              <a:t>Communications: communication verbale et non verbale</a:t>
            </a:r>
            <a:endParaRPr lang="en-US" sz="1200" dirty="0" smtClean="0">
              <a:solidFill>
                <a:srgbClr val="000000"/>
              </a:solidFill>
              <a:latin typeface="+mj-lt"/>
            </a:endParaRPr>
          </a:p>
          <a:p>
            <a:r>
              <a:rPr lang="fr-FR" sz="1200" dirty="0" smtClean="0">
                <a:solidFill>
                  <a:srgbClr val="000000"/>
                </a:solidFill>
                <a:latin typeface="+mj-lt"/>
              </a:rPr>
              <a:t>Comportement humain</a:t>
            </a:r>
            <a:endParaRPr lang="en-US" sz="1200" dirty="0" smtClean="0">
              <a:solidFill>
                <a:srgbClr val="000000"/>
              </a:solidFill>
              <a:latin typeface="+mj-lt"/>
            </a:endParaRPr>
          </a:p>
          <a:p>
            <a:r>
              <a:rPr lang="fr-FR" sz="1200" dirty="0" smtClean="0">
                <a:solidFill>
                  <a:srgbClr val="000000"/>
                </a:solidFill>
                <a:latin typeface="+mj-lt"/>
              </a:rPr>
              <a:t>Personnalité et comportement :</a:t>
            </a:r>
            <a:endParaRPr lang="en-US" sz="1200" dirty="0" smtClean="0">
              <a:solidFill>
                <a:srgbClr val="000000"/>
              </a:solidFill>
              <a:latin typeface="+mj-lt"/>
            </a:endParaRPr>
          </a:p>
          <a:p>
            <a:r>
              <a:rPr lang="fr-FR" sz="1200" dirty="0" smtClean="0">
                <a:solidFill>
                  <a:srgbClr val="000000"/>
                </a:solidFill>
                <a:latin typeface="+mj-lt"/>
              </a:rPr>
              <a:t>(a) développement ;</a:t>
            </a:r>
            <a:endParaRPr lang="en-US" sz="1200" dirty="0" smtClean="0">
              <a:solidFill>
                <a:srgbClr val="000000"/>
              </a:solidFill>
              <a:latin typeface="+mj-lt"/>
            </a:endParaRPr>
          </a:p>
          <a:p>
            <a:r>
              <a:rPr lang="fr-FR" sz="1200" dirty="0" smtClean="0">
                <a:solidFill>
                  <a:srgbClr val="000000"/>
                </a:solidFill>
                <a:latin typeface="+mj-lt"/>
              </a:rPr>
              <a:t>(b) influences environnementales.</a:t>
            </a:r>
            <a:endParaRPr lang="en-US" sz="1200" dirty="0" smtClean="0">
              <a:solidFill>
                <a:srgbClr val="000000"/>
              </a:solidFill>
              <a:latin typeface="+mj-lt"/>
            </a:endParaRPr>
          </a:p>
          <a:p>
            <a:r>
              <a:rPr lang="fr-FR" sz="1200" dirty="0" smtClean="0">
                <a:solidFill>
                  <a:srgbClr val="000000"/>
                </a:solidFill>
                <a:latin typeface="+mj-lt"/>
              </a:rPr>
              <a:t>Identification des attitudes dangereuses (prédisposition à l'erreur)</a:t>
            </a:r>
            <a:endParaRPr lang="en-US" sz="1200" dirty="0" smtClean="0">
              <a:solidFill>
                <a:srgbClr val="000000"/>
              </a:solidFill>
              <a:latin typeface="+mj-lt"/>
            </a:endParaRPr>
          </a:p>
          <a:p>
            <a:r>
              <a:rPr lang="fr-FR" sz="1200" dirty="0" smtClean="0">
                <a:solidFill>
                  <a:srgbClr val="000000"/>
                </a:solidFill>
                <a:latin typeface="+mj-lt"/>
              </a:rPr>
              <a:t>Surcharge et </a:t>
            </a:r>
            <a:r>
              <a:rPr lang="fr-FR" sz="1200" dirty="0" err="1" smtClean="0">
                <a:solidFill>
                  <a:srgbClr val="000000"/>
                </a:solidFill>
                <a:latin typeface="+mj-lt"/>
              </a:rPr>
              <a:t>sous-charge</a:t>
            </a:r>
            <a:r>
              <a:rPr lang="fr-FR" sz="1200" dirty="0" smtClean="0">
                <a:solidFill>
                  <a:srgbClr val="000000"/>
                </a:solidFill>
                <a:latin typeface="+mj-lt"/>
              </a:rPr>
              <a:t> de travail pour l’être humain</a:t>
            </a:r>
            <a:endParaRPr lang="en-US" sz="1200" dirty="0" smtClean="0">
              <a:solidFill>
                <a:srgbClr val="000000"/>
              </a:solidFill>
              <a:latin typeface="+mj-lt"/>
            </a:endParaRPr>
          </a:p>
          <a:p>
            <a:r>
              <a:rPr lang="fr-FR" sz="1200" dirty="0" smtClean="0">
                <a:solidFill>
                  <a:srgbClr val="000000"/>
                </a:solidFill>
                <a:latin typeface="+mj-lt"/>
              </a:rPr>
              <a:t>Stress :</a:t>
            </a:r>
            <a:endParaRPr lang="en-US" sz="1200" dirty="0" smtClean="0">
              <a:solidFill>
                <a:srgbClr val="000000"/>
              </a:solidFill>
              <a:latin typeface="+mj-lt"/>
            </a:endParaRPr>
          </a:p>
          <a:p>
            <a:r>
              <a:rPr lang="fr-FR" sz="1200" dirty="0" smtClean="0">
                <a:solidFill>
                  <a:srgbClr val="000000"/>
                </a:solidFill>
                <a:latin typeface="+mj-lt"/>
              </a:rPr>
              <a:t>(a) définition ;</a:t>
            </a:r>
            <a:endParaRPr lang="en-US" sz="1200" dirty="0" smtClean="0">
              <a:solidFill>
                <a:srgbClr val="000000"/>
              </a:solidFill>
              <a:latin typeface="+mj-lt"/>
            </a:endParaRPr>
          </a:p>
          <a:p>
            <a:r>
              <a:rPr lang="fr-FR" sz="1200" dirty="0" smtClean="0">
                <a:solidFill>
                  <a:srgbClr val="000000"/>
                </a:solidFill>
                <a:latin typeface="+mj-lt"/>
              </a:rPr>
              <a:t>(b) inquiétude et stress ;</a:t>
            </a:r>
            <a:endParaRPr lang="en-US" sz="1200" dirty="0" smtClean="0">
              <a:solidFill>
                <a:srgbClr val="000000"/>
              </a:solidFill>
              <a:latin typeface="+mj-lt"/>
            </a:endParaRPr>
          </a:p>
          <a:p>
            <a:r>
              <a:rPr lang="fr-FR" sz="1200" dirty="0" smtClean="0">
                <a:solidFill>
                  <a:srgbClr val="000000"/>
                </a:solidFill>
                <a:latin typeface="+mj-lt"/>
              </a:rPr>
              <a:t>(c) effets du stress.</a:t>
            </a:r>
            <a:endParaRPr lang="en-US" sz="1200" dirty="0" smtClean="0">
              <a:solidFill>
                <a:srgbClr val="000000"/>
              </a:solidFill>
              <a:latin typeface="+mj-lt"/>
            </a:endParaRPr>
          </a:p>
          <a:p>
            <a:r>
              <a:rPr lang="fr-FR" sz="1200" dirty="0" smtClean="0">
                <a:solidFill>
                  <a:srgbClr val="000000"/>
                </a:solidFill>
                <a:latin typeface="+mj-lt"/>
              </a:rPr>
              <a:t>Fatigue et contrôle du stress :</a:t>
            </a:r>
            <a:endParaRPr lang="en-US" sz="1200" dirty="0" smtClean="0">
              <a:solidFill>
                <a:srgbClr val="000000"/>
              </a:solidFill>
              <a:latin typeface="+mj-lt"/>
            </a:endParaRPr>
          </a:p>
          <a:p>
            <a:r>
              <a:rPr lang="fr-FR" sz="1200" dirty="0" smtClean="0">
                <a:solidFill>
                  <a:srgbClr val="000000"/>
                </a:solidFill>
                <a:latin typeface="+mj-lt"/>
              </a:rPr>
              <a:t>(a) types, causes et symptômes de fatigue ;</a:t>
            </a:r>
            <a:endParaRPr lang="en-US" sz="1200" dirty="0" smtClean="0">
              <a:solidFill>
                <a:srgbClr val="000000"/>
              </a:solidFill>
              <a:latin typeface="+mj-lt"/>
            </a:endParaRPr>
          </a:p>
          <a:p>
            <a:r>
              <a:rPr lang="fr-FR" sz="1200" dirty="0" smtClean="0">
                <a:solidFill>
                  <a:srgbClr val="000000"/>
                </a:solidFill>
                <a:latin typeface="+mj-lt"/>
              </a:rPr>
              <a:t>(b) effets de la fatigue ;</a:t>
            </a:r>
            <a:endParaRPr lang="en-US" sz="1200" dirty="0" smtClean="0">
              <a:solidFill>
                <a:srgbClr val="000000"/>
              </a:solidFill>
              <a:latin typeface="+mj-lt"/>
            </a:endParaRPr>
          </a:p>
          <a:p>
            <a:r>
              <a:rPr lang="fr-FR" sz="1200" dirty="0" smtClean="0">
                <a:solidFill>
                  <a:srgbClr val="000000"/>
                </a:solidFill>
                <a:latin typeface="+mj-lt"/>
              </a:rPr>
              <a:t>(c) stratégies pour faire face ;</a:t>
            </a:r>
            <a:endParaRPr lang="en-US" sz="1200" dirty="0" smtClean="0">
              <a:solidFill>
                <a:srgbClr val="000000"/>
              </a:solidFill>
              <a:latin typeface="+mj-lt"/>
            </a:endParaRPr>
          </a:p>
          <a:p>
            <a:r>
              <a:rPr lang="fr-FR" sz="1200" dirty="0" smtClean="0">
                <a:solidFill>
                  <a:srgbClr val="000000"/>
                </a:solidFill>
                <a:latin typeface="+mj-lt"/>
              </a:rPr>
              <a:t>(d) techniques de gestion ;</a:t>
            </a:r>
            <a:endParaRPr lang="en-US" sz="1200" dirty="0" smtClean="0">
              <a:solidFill>
                <a:srgbClr val="000000"/>
              </a:solidFill>
              <a:latin typeface="+mj-lt"/>
            </a:endParaRPr>
          </a:p>
          <a:p>
            <a:r>
              <a:rPr lang="fr-FR" sz="1200" dirty="0" smtClean="0">
                <a:solidFill>
                  <a:srgbClr val="000000"/>
                </a:solidFill>
                <a:latin typeface="+mj-lt"/>
              </a:rPr>
              <a:t>(e) programmes pour entretenir la santé et la forme physique ;</a:t>
            </a:r>
            <a:endParaRPr lang="en-US" sz="1200" dirty="0" smtClean="0">
              <a:solidFill>
                <a:srgbClr val="000000"/>
              </a:solidFill>
              <a:latin typeface="+mj-lt"/>
            </a:endParaRPr>
          </a:p>
          <a:p>
            <a:endParaRPr lang="fr-FR" sz="1200" dirty="0">
              <a:solidFill>
                <a:srgbClr val="000000"/>
              </a:solidFill>
              <a:latin typeface="+mj-l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755650" y="620713"/>
            <a:ext cx="7772400" cy="1143000"/>
          </a:xfrm>
        </p:spPr>
        <p:txBody>
          <a:bodyPr/>
          <a:lstStyle/>
          <a:p>
            <a:r>
              <a:rPr lang="fr-FR">
                <a:effectLst>
                  <a:outerShdw blurRad="38100" dist="38100" dir="2700000" algn="tl">
                    <a:srgbClr val="DDDDDD"/>
                  </a:outerShdw>
                </a:effectLst>
                <a:latin typeface="Arial" pitchFamily="-106" charset="0"/>
                <a:ea typeface="Arial" pitchFamily="-106" charset="0"/>
                <a:cs typeface="Arial" pitchFamily="-106" charset="0"/>
              </a:rPr>
              <a:t>Étude de cas</a:t>
            </a:r>
          </a:p>
        </p:txBody>
      </p:sp>
      <p:sp>
        <p:nvSpPr>
          <p:cNvPr id="74755" name="Rectangle 3"/>
          <p:cNvSpPr>
            <a:spLocks noGrp="1" noChangeArrowheads="1"/>
          </p:cNvSpPr>
          <p:nvPr>
            <p:ph type="subTitle" idx="1"/>
          </p:nvPr>
        </p:nvSpPr>
        <p:spPr>
          <a:xfrm>
            <a:off x="1187450" y="2708275"/>
            <a:ext cx="6872288" cy="1752600"/>
          </a:xfrm>
        </p:spPr>
        <p:txBody>
          <a:bodyPr/>
          <a:lstStyle/>
          <a:p>
            <a:pPr algn="l">
              <a:buFontTx/>
              <a:buChar char="•"/>
            </a:pPr>
            <a:r>
              <a:rPr lang="fr-FR" sz="2800" dirty="0">
                <a:latin typeface="Arial" pitchFamily="-106" charset="0"/>
                <a:ea typeface="Arial" pitchFamily="-106" charset="0"/>
                <a:cs typeface="Arial" pitchFamily="-106" charset="0"/>
              </a:rPr>
              <a:t>Accident </a:t>
            </a:r>
            <a:r>
              <a:rPr lang="fr-FR" sz="2800" dirty="0" err="1">
                <a:latin typeface="Arial" pitchFamily="-106" charset="0"/>
                <a:ea typeface="Arial" pitchFamily="-106" charset="0"/>
                <a:cs typeface="Arial" pitchFamily="-106" charset="0"/>
              </a:rPr>
              <a:t>Mooney</a:t>
            </a:r>
            <a:r>
              <a:rPr lang="fr-FR" sz="2800" dirty="0">
                <a:latin typeface="Arial" pitchFamily="-106" charset="0"/>
                <a:ea typeface="Arial" pitchFamily="-106" charset="0"/>
                <a:cs typeface="Arial" pitchFamily="-106" charset="0"/>
              </a:rPr>
              <a:t> 20 </a:t>
            </a:r>
            <a:r>
              <a:rPr lang="fr-FR" sz="2800" dirty="0" smtClean="0">
                <a:latin typeface="Arial" pitchFamily="-106" charset="0"/>
                <a:ea typeface="Arial" pitchFamily="-106" charset="0"/>
                <a:cs typeface="Arial" pitchFamily="-106" charset="0"/>
              </a:rPr>
              <a:t>Nogaro</a:t>
            </a:r>
            <a:endParaRPr lang="fr-FR" sz="2800" dirty="0">
              <a:latin typeface="Arial" pitchFamily="-106" charset="0"/>
              <a:ea typeface="Arial" pitchFamily="-106" charset="0"/>
              <a:cs typeface="Arial" pitchFamily="-106"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fr-FR" smtClean="0"/>
              <a:t>Accident Mooney 20 Nogaro</a:t>
            </a:r>
            <a:endParaRPr lang="fr-FR"/>
          </a:p>
        </p:txBody>
      </p:sp>
      <p:sp>
        <p:nvSpPr>
          <p:cNvPr id="11267" name="Rectangle 3"/>
          <p:cNvSpPr>
            <a:spLocks noGrp="1" noChangeArrowheads="1"/>
          </p:cNvSpPr>
          <p:nvPr>
            <p:ph idx="1"/>
          </p:nvPr>
        </p:nvSpPr>
        <p:spPr/>
        <p:txBody>
          <a:bodyPr/>
          <a:lstStyle/>
          <a:p>
            <a:r>
              <a:rPr lang="fr-FR" smtClean="0"/>
              <a:t>Date : décembre 2001</a:t>
            </a:r>
          </a:p>
          <a:p>
            <a:r>
              <a:rPr lang="fr-FR" smtClean="0"/>
              <a:t>11h25 : Take Off Lognes</a:t>
            </a:r>
          </a:p>
          <a:p>
            <a:r>
              <a:rPr lang="fr-FR" smtClean="0"/>
              <a:t>VFR "on top" FL105 : bonnes conditions MTO</a:t>
            </a:r>
          </a:p>
          <a:p>
            <a:r>
              <a:rPr lang="fr-FR" smtClean="0"/>
              <a:t>12h10 : le pilote contacte le CRNA Sud Ouest</a:t>
            </a:r>
          </a:p>
          <a:p>
            <a:pPr lvl="1"/>
            <a:r>
              <a:rPr lang="fr-FR" smtClean="0"/>
              <a:t>Mont de Marsan, Aire, Nogaro : FZFG, faibles visibilités</a:t>
            </a:r>
          </a:p>
          <a:p>
            <a:r>
              <a:rPr lang="fr-FR" smtClean="0"/>
              <a:t>13h03 : le pilote contacte PAU</a:t>
            </a:r>
          </a:p>
          <a:p>
            <a:pPr lvl="1"/>
            <a:r>
              <a:rPr lang="fr-FR" smtClean="0"/>
              <a:t>5km, BKN 020</a:t>
            </a:r>
          </a:p>
          <a:p>
            <a:r>
              <a:rPr lang="fr-FR" smtClean="0"/>
              <a:t>« Je poursuis sur Nogaro, je viendrai sur Pau si nécessaire »</a:t>
            </a:r>
            <a:endParaRPr lang="fr-FR"/>
          </a:p>
        </p:txBody>
      </p:sp>
      <p:pic>
        <p:nvPicPr>
          <p:cNvPr id="11269" name="Picture 5" descr="mooney"/>
          <p:cNvPicPr>
            <a:picLocks noChangeAspect="1" noChangeArrowheads="1"/>
          </p:cNvPicPr>
          <p:nvPr/>
        </p:nvPicPr>
        <p:blipFill>
          <a:blip r:embed="rId3"/>
          <a:srcRect/>
          <a:stretch>
            <a:fillRect/>
          </a:stretch>
        </p:blipFill>
        <p:spPr bwMode="auto">
          <a:xfrm>
            <a:off x="6732240" y="1124803"/>
            <a:ext cx="2219673" cy="1473689"/>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2108200" y="279400"/>
            <a:ext cx="5283200" cy="6578600"/>
          </a:xfrm>
          <a:prstGeom prst="rect">
            <a:avLst/>
          </a:prstGeom>
        </p:spPr>
      </p:pic>
      <p:sp>
        <p:nvSpPr>
          <p:cNvPr id="12291" name="Rectangle 3"/>
          <p:cNvSpPr>
            <a:spLocks noGrp="1" noChangeArrowheads="1"/>
          </p:cNvSpPr>
          <p:nvPr>
            <p:ph type="title"/>
          </p:nvPr>
        </p:nvSpPr>
        <p:spPr>
          <a:xfrm>
            <a:off x="2413000" y="2590800"/>
            <a:ext cx="4895850" cy="1143000"/>
          </a:xfrm>
        </p:spPr>
        <p:txBody>
          <a:bodyPr>
            <a:normAutofit fontScale="90000"/>
          </a:bodyPr>
          <a:lstStyle/>
          <a:p>
            <a:r>
              <a:rPr lang="fr-FR" b="1" dirty="0">
                <a:effectLst>
                  <a:outerShdw blurRad="38100" dist="38100" dir="2700000" algn="tl">
                    <a:srgbClr val="DDDDDD"/>
                  </a:outerShdw>
                </a:effectLst>
                <a:latin typeface="Arial" pitchFamily="-106" charset="0"/>
                <a:ea typeface="Arial" pitchFamily="-106" charset="0"/>
                <a:cs typeface="Arial" pitchFamily="-106" charset="0"/>
              </a:rPr>
              <a:t>Images "satellite"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2" descr="trajecto fbyas"/>
          <p:cNvPicPr>
            <a:picLocks noChangeAspect="1" noChangeArrowheads="1"/>
          </p:cNvPicPr>
          <p:nvPr/>
        </p:nvPicPr>
        <p:blipFill>
          <a:blip r:embed="rId3"/>
          <a:srcRect/>
          <a:stretch>
            <a:fillRect/>
          </a:stretch>
        </p:blipFill>
        <p:spPr bwMode="auto">
          <a:xfrm>
            <a:off x="2209800" y="762000"/>
            <a:ext cx="4781550" cy="5953125"/>
          </a:xfrm>
          <a:prstGeom prst="rect">
            <a:avLst/>
          </a:prstGeom>
          <a:noFill/>
        </p:spPr>
      </p:pic>
      <p:sp>
        <p:nvSpPr>
          <p:cNvPr id="13315" name="Rectangle 3"/>
          <p:cNvSpPr>
            <a:spLocks noGrp="1" noChangeArrowheads="1"/>
          </p:cNvSpPr>
          <p:nvPr>
            <p:ph type="title"/>
          </p:nvPr>
        </p:nvSpPr>
        <p:spPr>
          <a:xfrm>
            <a:off x="457200" y="-381000"/>
            <a:ext cx="8229600" cy="1143000"/>
          </a:xfrm>
          <a:noFill/>
          <a:ln/>
        </p:spPr>
        <p:txBody>
          <a:bodyPr/>
          <a:lstStyle/>
          <a:p>
            <a:r>
              <a:rPr lang="fr-FR" sz="4000" dirty="0">
                <a:effectLst>
                  <a:outerShdw blurRad="38100" dist="38100" dir="2700000" algn="tl">
                    <a:srgbClr val="DDDDDD"/>
                  </a:outerShdw>
                </a:effectLst>
                <a:ea typeface="Arial" pitchFamily="-106" charset="0"/>
                <a:cs typeface="Arial" pitchFamily="-106" charset="0"/>
              </a:rPr>
              <a:t>Trajectoire de l'avion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fr-FR" smtClean="0"/>
              <a:t>Causes</a:t>
            </a:r>
            <a:endParaRPr lang="fr-FR"/>
          </a:p>
        </p:txBody>
      </p:sp>
      <p:sp>
        <p:nvSpPr>
          <p:cNvPr id="14339" name="Rectangle 3"/>
          <p:cNvSpPr>
            <a:spLocks noGrp="1" noChangeArrowheads="1"/>
          </p:cNvSpPr>
          <p:nvPr>
            <p:ph idx="1"/>
          </p:nvPr>
        </p:nvSpPr>
        <p:spPr/>
        <p:txBody>
          <a:bodyPr/>
          <a:lstStyle/>
          <a:p>
            <a:r>
              <a:rPr lang="fr-FR" smtClean="0"/>
              <a:t>Excès de confiance</a:t>
            </a:r>
          </a:p>
          <a:p>
            <a:pPr lvl="1"/>
            <a:r>
              <a:rPr lang="fr-FR" smtClean="0"/>
              <a:t>Bonnes conditions météo sauf à destination</a:t>
            </a:r>
          </a:p>
          <a:p>
            <a:pPr lvl="1"/>
            <a:r>
              <a:rPr lang="fr-FR" smtClean="0"/>
              <a:t>Couche nuageuse de faible épaisseur</a:t>
            </a:r>
          </a:p>
          <a:p>
            <a:pPr lvl="1"/>
            <a:r>
              <a:rPr lang="fr-FR" smtClean="0"/>
              <a:t>Connaissance de l’environnement</a:t>
            </a:r>
          </a:p>
          <a:p>
            <a:pPr lvl="1"/>
            <a:r>
              <a:rPr lang="fr-FR" smtClean="0"/>
              <a:t>Utilisation du GPS</a:t>
            </a:r>
          </a:p>
          <a:p>
            <a:r>
              <a:rPr lang="fr-FR" smtClean="0"/>
              <a:t>Absence de décision d'effectuer un déroutement</a:t>
            </a:r>
          </a:p>
          <a:p>
            <a:r>
              <a:rPr lang="fr-FR" smtClean="0"/>
              <a:t>OBJECTIF : DESTINATION</a:t>
            </a:r>
            <a:endParaRPr lang="fr-FR"/>
          </a:p>
        </p:txBody>
      </p:sp>
      <p:pic>
        <p:nvPicPr>
          <p:cNvPr id="14340" name="Picture 4" descr="photobyas"/>
          <p:cNvPicPr>
            <a:picLocks noChangeAspect="1" noChangeArrowheads="1"/>
          </p:cNvPicPr>
          <p:nvPr/>
        </p:nvPicPr>
        <p:blipFill>
          <a:blip r:embed="rId3"/>
          <a:srcRect/>
          <a:stretch>
            <a:fillRect/>
          </a:stretch>
        </p:blipFill>
        <p:spPr bwMode="auto">
          <a:xfrm>
            <a:off x="6228184" y="44624"/>
            <a:ext cx="2719326" cy="201094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1026"/>
          <p:cNvSpPr>
            <a:spLocks noGrp="1" noChangeArrowheads="1"/>
          </p:cNvSpPr>
          <p:nvPr>
            <p:ph type="title"/>
          </p:nvPr>
        </p:nvSpPr>
        <p:spPr/>
        <p:txBody>
          <a:bodyPr/>
          <a:lstStyle/>
          <a:p>
            <a:r>
              <a:rPr lang="fr-FR" dirty="0" smtClean="0">
                <a:effectLst>
                  <a:outerShdw blurRad="38100" dist="38100" dir="2700000" algn="tl">
                    <a:srgbClr val="000000">
                      <a:alpha val="43137"/>
                    </a:srgbClr>
                  </a:outerShdw>
                </a:effectLst>
              </a:rPr>
              <a:t>L’erreur humaine</a:t>
            </a:r>
            <a:endParaRPr lang="fr-FR" dirty="0">
              <a:effectLst>
                <a:outerShdw blurRad="38100" dist="38100" dir="2700000" algn="tl">
                  <a:srgbClr val="000000">
                    <a:alpha val="43137"/>
                  </a:srgbClr>
                </a:outerShdw>
              </a:effectLst>
            </a:endParaRPr>
          </a:p>
        </p:txBody>
      </p:sp>
      <p:sp>
        <p:nvSpPr>
          <p:cNvPr id="69635" name="Rectangle 1027"/>
          <p:cNvSpPr>
            <a:spLocks noGrp="1" noChangeArrowheads="1"/>
          </p:cNvSpPr>
          <p:nvPr>
            <p:ph idx="1"/>
          </p:nvPr>
        </p:nvSpPr>
        <p:spPr>
          <a:xfrm>
            <a:off x="457200" y="2348880"/>
            <a:ext cx="8229600" cy="1980064"/>
          </a:xfrm>
        </p:spPr>
        <p:txBody>
          <a:bodyPr>
            <a:normAutofit/>
          </a:bodyPr>
          <a:lstStyle/>
          <a:p>
            <a:r>
              <a:rPr lang="fr-FR" dirty="0" smtClean="0"/>
              <a:t>L'erreur sert à apprendre et à s’immuniser</a:t>
            </a:r>
          </a:p>
          <a:p>
            <a:r>
              <a:rPr lang="fr-FR" dirty="0" smtClean="0"/>
              <a:t>Importance de la détection et de la récupération</a:t>
            </a:r>
          </a:p>
          <a:p>
            <a:r>
              <a:rPr lang="fr-FR" dirty="0" smtClean="0"/>
              <a:t>Procédures, méthodes, briefings et check-lists servent à lutter contre les effets de l’erreur</a:t>
            </a:r>
          </a:p>
        </p:txBody>
      </p:sp>
      <p:sp>
        <p:nvSpPr>
          <p:cNvPr id="4" name="Rectangle 3"/>
          <p:cNvSpPr/>
          <p:nvPr/>
        </p:nvSpPr>
        <p:spPr>
          <a:xfrm>
            <a:off x="457200" y="1340768"/>
            <a:ext cx="8229600" cy="830997"/>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400" dirty="0" smtClean="0">
                <a:solidFill>
                  <a:schemeClr val="tx1"/>
                </a:solidFill>
              </a:rPr>
              <a:t>"L’erreur est humaine,</a:t>
            </a:r>
            <a:br>
              <a:rPr lang="fr-FR" sz="2400" dirty="0" smtClean="0">
                <a:solidFill>
                  <a:schemeClr val="tx1"/>
                </a:solidFill>
              </a:rPr>
            </a:br>
            <a:r>
              <a:rPr lang="fr-FR" sz="2400" dirty="0" smtClean="0">
                <a:solidFill>
                  <a:schemeClr val="tx1"/>
                </a:solidFill>
              </a:rPr>
              <a:t>persévérer dans l'erreur est l'œuvre du diable !"</a:t>
            </a:r>
          </a:p>
        </p:txBody>
      </p:sp>
      <p:sp>
        <p:nvSpPr>
          <p:cNvPr id="5" name="ZoneTexte 4"/>
          <p:cNvSpPr txBox="1"/>
          <p:nvPr/>
        </p:nvSpPr>
        <p:spPr>
          <a:xfrm>
            <a:off x="0" y="11668"/>
            <a:ext cx="1390573" cy="369332"/>
          </a:xfrm>
          <a:prstGeom prst="rect">
            <a:avLst/>
          </a:prstGeom>
          <a:noFill/>
        </p:spPr>
        <p:txBody>
          <a:bodyPr wrap="none" rtlCol="0">
            <a:spAutoFit/>
          </a:bodyPr>
          <a:lstStyle/>
          <a:p>
            <a:r>
              <a:rPr lang="fr-FR" b="1" dirty="0" smtClean="0">
                <a:solidFill>
                  <a:schemeClr val="bg1"/>
                </a:solidFill>
              </a:rPr>
              <a:t>Les erreurs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8686800" cy="1143000"/>
          </a:xfrm>
        </p:spPr>
        <p:txBody>
          <a:bodyPr>
            <a:noAutofit/>
          </a:bodyPr>
          <a:lstStyle/>
          <a:p>
            <a:r>
              <a:rPr lang="fr-FR" sz="3600" dirty="0" smtClean="0"/>
              <a:t>"Objectif : Destination"(Rapport d'étude BEA)</a:t>
            </a:r>
            <a:endParaRPr lang="fr-FR" sz="3600" dirty="0"/>
          </a:p>
        </p:txBody>
      </p:sp>
      <p:sp>
        <p:nvSpPr>
          <p:cNvPr id="44035" name="Rectangle 3"/>
          <p:cNvSpPr>
            <a:spLocks noGrp="1" noChangeArrowheads="1"/>
          </p:cNvSpPr>
          <p:nvPr>
            <p:ph idx="1"/>
          </p:nvPr>
        </p:nvSpPr>
        <p:spPr/>
        <p:txBody>
          <a:bodyPr/>
          <a:lstStyle/>
          <a:p>
            <a:r>
              <a:rPr lang="fr-FR" smtClean="0"/>
              <a:t>Forte volonté d’arriver à destination</a:t>
            </a:r>
          </a:p>
          <a:p>
            <a:r>
              <a:rPr lang="fr-FR" smtClean="0"/>
              <a:t>Voyage planifié de longue date</a:t>
            </a:r>
          </a:p>
          <a:p>
            <a:pPr lvl="1"/>
            <a:r>
              <a:rPr lang="fr-FR" smtClean="0"/>
              <a:t>Affaires, famille…</a:t>
            </a:r>
          </a:p>
          <a:p>
            <a:r>
              <a:rPr lang="fr-FR" smtClean="0"/>
              <a:t>Vols</a:t>
            </a:r>
          </a:p>
          <a:p>
            <a:pPr lvl="1"/>
            <a:r>
              <a:rPr lang="fr-FR" smtClean="0"/>
              <a:t>Aviation générale, VFR, en France, accidents survenus à des avions français</a:t>
            </a:r>
          </a:p>
          <a:p>
            <a:pPr lvl="1"/>
            <a:endParaRPr lang="fr-FR" smtClean="0"/>
          </a:p>
          <a:p>
            <a:r>
              <a:rPr lang="fr-FR" smtClean="0"/>
              <a:t>Plus de 50 accidents étudiés</a:t>
            </a:r>
            <a:endParaRPr lang="fr-FR"/>
          </a:p>
        </p:txBody>
      </p:sp>
      <p:sp>
        <p:nvSpPr>
          <p:cNvPr id="4" name="Bouton d'action : Précédent 3">
            <a:hlinkClick r:id="rId3" action="ppaction://hlinksldjump" highlightClick="1"/>
          </p:cNvPr>
          <p:cNvSpPr/>
          <p:nvPr/>
        </p:nvSpPr>
        <p:spPr>
          <a:xfrm>
            <a:off x="6300192" y="5229200"/>
            <a:ext cx="1042416" cy="1042416"/>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fr-FR" sz="4000" dirty="0">
                <a:effectLst>
                  <a:outerShdw blurRad="38100" dist="38100" dir="2700000" algn="tl">
                    <a:srgbClr val="DDDDDD"/>
                  </a:outerShdw>
                </a:effectLst>
              </a:rPr>
              <a:t>L'environnement météo</a:t>
            </a:r>
          </a:p>
        </p:txBody>
      </p:sp>
      <p:graphicFrame>
        <p:nvGraphicFramePr>
          <p:cNvPr id="154627" name="Object 3"/>
          <p:cNvGraphicFramePr>
            <a:graphicFrameLocks noGrp="1" noChangeAspect="1"/>
          </p:cNvGraphicFramePr>
          <p:nvPr>
            <p:ph type="dgm" idx="4294967295"/>
          </p:nvPr>
        </p:nvGraphicFramePr>
        <p:xfrm>
          <a:off x="1259632" y="2435225"/>
          <a:ext cx="6249987" cy="1231900"/>
        </p:xfrm>
        <a:graphic>
          <a:graphicData uri="http://schemas.openxmlformats.org/presentationml/2006/ole">
            <p:oleObj spid="_x0000_s1029154" name="Microsoft Organization Chart" r:id="rId4" imgW="7200900" imgH="1419225" progId="MSOrgChart.2">
              <p:embed followColorScheme="full"/>
            </p:oleObj>
          </a:graphicData>
        </a:graphic>
      </p:graphicFrame>
      <p:sp>
        <p:nvSpPr>
          <p:cNvPr id="154628" name="Text Box 4"/>
          <p:cNvSpPr txBox="1">
            <a:spLocks noChangeArrowheads="1"/>
          </p:cNvSpPr>
          <p:nvPr/>
        </p:nvSpPr>
        <p:spPr bwMode="auto">
          <a:xfrm>
            <a:off x="900113" y="3798888"/>
            <a:ext cx="7908925" cy="457200"/>
          </a:xfrm>
          <a:prstGeom prst="rect">
            <a:avLst/>
          </a:prstGeom>
          <a:noFill/>
          <a:ln w="9525">
            <a:noFill/>
            <a:miter lim="800000"/>
            <a:headEnd/>
            <a:tailEnd/>
          </a:ln>
          <a:effectLst/>
        </p:spPr>
        <p:txBody>
          <a:bodyPr wrap="none" lIns="91429" tIns="45714" rIns="91429" bIns="45714">
            <a:prstTxWarp prst="textNoShape">
              <a:avLst/>
            </a:prstTxWarp>
            <a:spAutoFit/>
          </a:bodyPr>
          <a:lstStyle/>
          <a:p>
            <a:r>
              <a:rPr lang="fr-FR">
                <a:latin typeface="Arial" pitchFamily="-106" charset="0"/>
                <a:ea typeface="Arial" pitchFamily="-106" charset="0"/>
                <a:cs typeface="Arial" pitchFamily="-106" charset="0"/>
              </a:rPr>
              <a:t>2 cas en mer de CFIT ou de Perte de contrôle, 7 victimes</a:t>
            </a:r>
          </a:p>
        </p:txBody>
      </p:sp>
      <p:sp>
        <p:nvSpPr>
          <p:cNvPr id="154629" name="Text Box 5"/>
          <p:cNvSpPr txBox="1">
            <a:spLocks noChangeArrowheads="1"/>
          </p:cNvSpPr>
          <p:nvPr/>
        </p:nvSpPr>
        <p:spPr bwMode="auto">
          <a:xfrm>
            <a:off x="1066800" y="1773238"/>
            <a:ext cx="6929438" cy="457200"/>
          </a:xfrm>
          <a:prstGeom prst="rect">
            <a:avLst/>
          </a:prstGeom>
          <a:noFill/>
          <a:ln w="9525">
            <a:noFill/>
            <a:miter lim="800000"/>
            <a:headEnd/>
            <a:tailEnd/>
          </a:ln>
          <a:effectLst/>
        </p:spPr>
        <p:txBody>
          <a:bodyPr wrap="none" lIns="91429" tIns="45714" rIns="91429" bIns="45714">
            <a:prstTxWarp prst="textNoShape">
              <a:avLst/>
            </a:prstTxWarp>
            <a:spAutoFit/>
          </a:bodyPr>
          <a:lstStyle/>
          <a:p>
            <a:r>
              <a:rPr lang="fr-FR" dirty="0">
                <a:latin typeface="Arial" pitchFamily="-106" charset="0"/>
                <a:ea typeface="Arial" pitchFamily="-106" charset="0"/>
                <a:cs typeface="Arial" pitchFamily="-106" charset="0"/>
              </a:rPr>
              <a:t>Le plus souvent : </a:t>
            </a:r>
            <a:r>
              <a:rPr lang="fr-FR" b="1" dirty="0">
                <a:latin typeface="Arial" pitchFamily="-106" charset="0"/>
                <a:ea typeface="Arial" pitchFamily="-106" charset="0"/>
                <a:cs typeface="Arial" pitchFamily="-106" charset="0"/>
              </a:rPr>
              <a:t>perte des références visuelles</a:t>
            </a:r>
          </a:p>
        </p:txBody>
      </p:sp>
      <p:sp>
        <p:nvSpPr>
          <p:cNvPr id="154630" name="Rectangle 6"/>
          <p:cNvSpPr>
            <a:spLocks noChangeArrowheads="1"/>
          </p:cNvSpPr>
          <p:nvPr/>
        </p:nvSpPr>
        <p:spPr bwMode="auto">
          <a:xfrm>
            <a:off x="971550" y="4446588"/>
            <a:ext cx="7162800" cy="1552575"/>
          </a:xfrm>
          <a:prstGeom prst="rect">
            <a:avLst/>
          </a:prstGeom>
          <a:noFill/>
          <a:ln w="9525">
            <a:noFill/>
            <a:miter lim="800000"/>
            <a:headEnd/>
            <a:tailEnd/>
          </a:ln>
          <a:effectLst/>
        </p:spPr>
        <p:txBody>
          <a:bodyPr lIns="91429" tIns="45714" rIns="91429" bIns="45714">
            <a:prstTxWarp prst="textNoShape">
              <a:avLst/>
            </a:prstTxWarp>
            <a:spAutoFit/>
          </a:bodyPr>
          <a:lstStyle/>
          <a:p>
            <a:pPr lvl="2">
              <a:spcBef>
                <a:spcPct val="50000"/>
              </a:spcBef>
              <a:buFontTx/>
              <a:buChar char="•"/>
            </a:pPr>
            <a:r>
              <a:rPr lang="fr-FR" i="1">
                <a:latin typeface="Arial" pitchFamily="-106" charset="0"/>
                <a:ea typeface="Arial" pitchFamily="-106" charset="0"/>
                <a:cs typeface="Arial" pitchFamily="-106" charset="0"/>
              </a:rPr>
              <a:t> Préparation et suivi du vol</a:t>
            </a:r>
          </a:p>
          <a:p>
            <a:pPr lvl="2">
              <a:spcBef>
                <a:spcPct val="50000"/>
              </a:spcBef>
              <a:buFontTx/>
              <a:buChar char="•"/>
            </a:pPr>
            <a:r>
              <a:rPr lang="fr-FR" i="1">
                <a:latin typeface="Arial" pitchFamily="-106" charset="0"/>
                <a:ea typeface="Arial" pitchFamily="-106" charset="0"/>
                <a:cs typeface="Arial" pitchFamily="-106" charset="0"/>
              </a:rPr>
              <a:t> Lecture des conditions météo "dans le ciel"</a:t>
            </a:r>
          </a:p>
          <a:p>
            <a:pPr lvl="2">
              <a:spcBef>
                <a:spcPct val="50000"/>
              </a:spcBef>
              <a:buFontTx/>
              <a:buChar char="•"/>
            </a:pPr>
            <a:r>
              <a:rPr lang="fr-FR" i="1">
                <a:latin typeface="Arial" pitchFamily="-106" charset="0"/>
                <a:ea typeface="Arial" pitchFamily="-106" charset="0"/>
                <a:cs typeface="Arial" pitchFamily="-106" charset="0"/>
              </a:rPr>
              <a:t> Anticipation, prise de décision</a:t>
            </a:r>
          </a:p>
        </p:txBody>
      </p:sp>
      <p:sp>
        <p:nvSpPr>
          <p:cNvPr id="154631" name="Text Box 7"/>
          <p:cNvSpPr txBox="1">
            <a:spLocks noChangeArrowheads="1"/>
          </p:cNvSpPr>
          <p:nvPr/>
        </p:nvSpPr>
        <p:spPr bwMode="auto">
          <a:xfrm>
            <a:off x="468313" y="6188075"/>
            <a:ext cx="3621087" cy="336550"/>
          </a:xfrm>
          <a:prstGeom prst="rect">
            <a:avLst/>
          </a:prstGeom>
          <a:noFill/>
          <a:ln w="9525">
            <a:noFill/>
            <a:miter lim="800000"/>
            <a:headEnd/>
            <a:tailEnd/>
          </a:ln>
          <a:effectLst/>
        </p:spPr>
        <p:txBody>
          <a:bodyPr wrap="none">
            <a:prstTxWarp prst="textNoShape">
              <a:avLst/>
            </a:prstTxWarp>
            <a:spAutoFit/>
          </a:bodyPr>
          <a:lstStyle/>
          <a:p>
            <a:r>
              <a:rPr lang="fr-FR" sz="1600" b="1">
                <a:latin typeface="Arial" pitchFamily="-106" charset="0"/>
                <a:ea typeface="Arial" pitchFamily="-106" charset="0"/>
                <a:cs typeface="Arial" pitchFamily="-106" charset="0"/>
              </a:rPr>
              <a:t>CFIT : Controlled Flight Into Terrain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54627"/>
                                        </p:tgtEl>
                                        <p:attrNameLst>
                                          <p:attrName>style.visibility</p:attrName>
                                        </p:attrNameLst>
                                      </p:cBhvr>
                                      <p:to>
                                        <p:strVal val="visible"/>
                                      </p:to>
                                    </p:set>
                                    <p:animEffect transition="in" filter="wipe(up)">
                                      <p:cBhvr>
                                        <p:cTn id="11" dur="1000"/>
                                        <p:tgtEl>
                                          <p:spTgt spid="154627"/>
                                        </p:tgtEl>
                                      </p:cBhvr>
                                    </p:animEffect>
                                  </p:childTnLst>
                                </p:cTn>
                              </p:par>
                              <p:par>
                                <p:cTn id="12" presetID="4" presetClass="entr" presetSubtype="32" fill="hold" grpId="0" nodeType="withEffect">
                                  <p:stCondLst>
                                    <p:cond delay="0"/>
                                  </p:stCondLst>
                                  <p:childTnLst>
                                    <p:set>
                                      <p:cBhvr>
                                        <p:cTn id="13" dur="1" fill="hold">
                                          <p:stCondLst>
                                            <p:cond delay="0"/>
                                          </p:stCondLst>
                                        </p:cTn>
                                        <p:tgtEl>
                                          <p:spTgt spid="154631"/>
                                        </p:tgtEl>
                                        <p:attrNameLst>
                                          <p:attrName>style.visibility</p:attrName>
                                        </p:attrNameLst>
                                      </p:cBhvr>
                                      <p:to>
                                        <p:strVal val="visible"/>
                                      </p:to>
                                    </p:set>
                                    <p:animEffect transition="in" filter="box(out)">
                                      <p:cBhvr>
                                        <p:cTn id="14" dur="1000"/>
                                        <p:tgtEl>
                                          <p:spTgt spid="15463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4628"/>
                                        </p:tgtEl>
                                        <p:attrNameLst>
                                          <p:attrName>style.visibility</p:attrName>
                                        </p:attrNameLst>
                                      </p:cBhvr>
                                      <p:to>
                                        <p:strVal val="visible"/>
                                      </p:to>
                                    </p:set>
                                    <p:animEffect transition="in" filter="wipe(left)">
                                      <p:cBhvr>
                                        <p:cTn id="19" dur="1000"/>
                                        <p:tgtEl>
                                          <p:spTgt spid="1546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4630">
                                            <p:txEl>
                                              <p:pRg st="0" end="0"/>
                                            </p:txEl>
                                          </p:spTgt>
                                        </p:tgtEl>
                                        <p:attrNameLst>
                                          <p:attrName>style.visibility</p:attrName>
                                        </p:attrNameLst>
                                      </p:cBhvr>
                                      <p:to>
                                        <p:strVal val="visible"/>
                                      </p:to>
                                    </p:set>
                                    <p:animEffect transition="in" filter="wipe(left)">
                                      <p:cBhvr>
                                        <p:cTn id="24" dur="1000"/>
                                        <p:tgtEl>
                                          <p:spTgt spid="15463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4630">
                                            <p:txEl>
                                              <p:pRg st="1" end="1"/>
                                            </p:txEl>
                                          </p:spTgt>
                                        </p:tgtEl>
                                        <p:attrNameLst>
                                          <p:attrName>style.visibility</p:attrName>
                                        </p:attrNameLst>
                                      </p:cBhvr>
                                      <p:to>
                                        <p:strVal val="visible"/>
                                      </p:to>
                                    </p:set>
                                    <p:animEffect transition="in" filter="wipe(left)">
                                      <p:cBhvr>
                                        <p:cTn id="29" dur="1000"/>
                                        <p:tgtEl>
                                          <p:spTgt spid="15463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4630">
                                            <p:txEl>
                                              <p:pRg st="2" end="2"/>
                                            </p:txEl>
                                          </p:spTgt>
                                        </p:tgtEl>
                                        <p:attrNameLst>
                                          <p:attrName>style.visibility</p:attrName>
                                        </p:attrNameLst>
                                      </p:cBhvr>
                                      <p:to>
                                        <p:strVal val="visible"/>
                                      </p:to>
                                    </p:set>
                                    <p:animEffect transition="in" filter="wipe(left)">
                                      <p:cBhvr>
                                        <p:cTn id="34" dur="1000"/>
                                        <p:tgtEl>
                                          <p:spTgt spid="1546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p:bldP spid="154629" grpId="0"/>
      <p:bldP spid="154630" grpId="0" build="p" bldLvl="3"/>
      <p:bldP spid="154631" grpId="0"/>
    </p:bld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fr-FR" smtClean="0"/>
              <a:t>L’interruption volontaire du vol</a:t>
            </a:r>
            <a:endParaRPr lang="fr-FR"/>
          </a:p>
        </p:txBody>
      </p:sp>
      <p:sp>
        <p:nvSpPr>
          <p:cNvPr id="16387" name="Rectangle 3"/>
          <p:cNvSpPr>
            <a:spLocks noGrp="1" noChangeArrowheads="1"/>
          </p:cNvSpPr>
          <p:nvPr>
            <p:ph idx="1"/>
          </p:nvPr>
        </p:nvSpPr>
        <p:spPr/>
        <p:txBody>
          <a:bodyPr/>
          <a:lstStyle/>
          <a:p>
            <a:r>
              <a:rPr lang="fr-FR" smtClean="0"/>
              <a:t>Accident car dommages lors de l’atterrissage </a:t>
            </a:r>
          </a:p>
          <a:p>
            <a:r>
              <a:rPr lang="fr-FR" smtClean="0"/>
              <a:t>10 accidents </a:t>
            </a:r>
          </a:p>
          <a:p>
            <a:pPr lvl="1"/>
            <a:r>
              <a:rPr lang="fr-FR" smtClean="0"/>
              <a:t>Aucune victime</a:t>
            </a:r>
          </a:p>
          <a:p>
            <a:pPr lvl="2"/>
            <a:r>
              <a:rPr lang="fr-FR" smtClean="0"/>
              <a:t>Prise de décision lors de la réalisation du vol</a:t>
            </a:r>
          </a:p>
          <a:p>
            <a:pPr lvl="2"/>
            <a:r>
              <a:rPr lang="fr-FR" smtClean="0"/>
              <a:t>Décision difficile à prendre car forte pression temporelle et sociale…</a:t>
            </a:r>
            <a:endParaRPr lang="fr-FR"/>
          </a:p>
        </p:txBody>
      </p:sp>
      <p:pic>
        <p:nvPicPr>
          <p:cNvPr id="16388" name="Picture 4" descr="rallyepte"/>
          <p:cNvPicPr>
            <a:picLocks noChangeAspect="1" noChangeArrowheads="1"/>
          </p:cNvPicPr>
          <p:nvPr/>
        </p:nvPicPr>
        <p:blipFill>
          <a:blip r:embed="rId3"/>
          <a:srcRect/>
          <a:stretch>
            <a:fillRect/>
          </a:stretch>
        </p:blipFill>
        <p:spPr bwMode="auto">
          <a:xfrm>
            <a:off x="5867400" y="4437063"/>
            <a:ext cx="2743200" cy="2103437"/>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5"/>
          <p:cNvGrpSpPr>
            <a:grpSpLocks/>
          </p:cNvGrpSpPr>
          <p:nvPr/>
        </p:nvGrpSpPr>
        <p:grpSpPr bwMode="auto">
          <a:xfrm>
            <a:off x="5580063" y="1341438"/>
            <a:ext cx="3352800" cy="2057400"/>
            <a:chOff x="3648" y="768"/>
            <a:chExt cx="2112" cy="1296"/>
          </a:xfrm>
        </p:grpSpPr>
        <p:grpSp>
          <p:nvGrpSpPr>
            <p:cNvPr id="3" name="Group 6"/>
            <p:cNvGrpSpPr>
              <a:grpSpLocks/>
            </p:cNvGrpSpPr>
            <p:nvPr/>
          </p:nvGrpSpPr>
          <p:grpSpPr bwMode="auto">
            <a:xfrm>
              <a:off x="3648" y="768"/>
              <a:ext cx="2112" cy="1296"/>
              <a:chOff x="1372" y="1155"/>
              <a:chExt cx="630" cy="361"/>
            </a:xfrm>
          </p:grpSpPr>
          <p:sp>
            <p:nvSpPr>
              <p:cNvPr id="17415" name="Freeform 7"/>
              <p:cNvSpPr>
                <a:spLocks/>
              </p:cNvSpPr>
              <p:nvPr/>
            </p:nvSpPr>
            <p:spPr bwMode="auto">
              <a:xfrm>
                <a:off x="1372" y="1202"/>
                <a:ext cx="182" cy="219"/>
              </a:xfrm>
              <a:custGeom>
                <a:avLst/>
                <a:gdLst/>
                <a:ahLst/>
                <a:cxnLst>
                  <a:cxn ang="0">
                    <a:pos x="111" y="998"/>
                  </a:cxn>
                  <a:cxn ang="0">
                    <a:pos x="48" y="934"/>
                  </a:cxn>
                  <a:cxn ang="0">
                    <a:pos x="0" y="804"/>
                  </a:cxn>
                  <a:cxn ang="0">
                    <a:pos x="10" y="715"/>
                  </a:cxn>
                  <a:cxn ang="0">
                    <a:pos x="59" y="614"/>
                  </a:cxn>
                  <a:cxn ang="0">
                    <a:pos x="111" y="559"/>
                  </a:cxn>
                  <a:cxn ang="0">
                    <a:pos x="143" y="527"/>
                  </a:cxn>
                  <a:cxn ang="0">
                    <a:pos x="128" y="451"/>
                  </a:cxn>
                  <a:cxn ang="0">
                    <a:pos x="122" y="350"/>
                  </a:cxn>
                  <a:cxn ang="0">
                    <a:pos x="143" y="249"/>
                  </a:cxn>
                  <a:cxn ang="0">
                    <a:pos x="202" y="166"/>
                  </a:cxn>
                  <a:cxn ang="0">
                    <a:pos x="291" y="90"/>
                  </a:cxn>
                  <a:cxn ang="0">
                    <a:pos x="388" y="38"/>
                  </a:cxn>
                  <a:cxn ang="0">
                    <a:pos x="472" y="18"/>
                  </a:cxn>
                  <a:cxn ang="0">
                    <a:pos x="556" y="0"/>
                  </a:cxn>
                  <a:cxn ang="0">
                    <a:pos x="622" y="0"/>
                  </a:cxn>
                  <a:cxn ang="0">
                    <a:pos x="647" y="48"/>
                  </a:cxn>
                  <a:cxn ang="0">
                    <a:pos x="590" y="63"/>
                  </a:cxn>
                  <a:cxn ang="0">
                    <a:pos x="514" y="73"/>
                  </a:cxn>
                  <a:cxn ang="0">
                    <a:pos x="421" y="94"/>
                  </a:cxn>
                  <a:cxn ang="0">
                    <a:pos x="354" y="132"/>
                  </a:cxn>
                  <a:cxn ang="0">
                    <a:pos x="287" y="185"/>
                  </a:cxn>
                  <a:cxn ang="0">
                    <a:pos x="229" y="261"/>
                  </a:cxn>
                  <a:cxn ang="0">
                    <a:pos x="202" y="329"/>
                  </a:cxn>
                  <a:cxn ang="0">
                    <a:pos x="194" y="384"/>
                  </a:cxn>
                  <a:cxn ang="0">
                    <a:pos x="198" y="434"/>
                  </a:cxn>
                  <a:cxn ang="0">
                    <a:pos x="219" y="476"/>
                  </a:cxn>
                  <a:cxn ang="0">
                    <a:pos x="236" y="531"/>
                  </a:cxn>
                  <a:cxn ang="0">
                    <a:pos x="232" y="565"/>
                  </a:cxn>
                  <a:cxn ang="0">
                    <a:pos x="177" y="597"/>
                  </a:cxn>
                  <a:cxn ang="0">
                    <a:pos x="111" y="681"/>
                  </a:cxn>
                  <a:cxn ang="0">
                    <a:pos x="76" y="757"/>
                  </a:cxn>
                  <a:cxn ang="0">
                    <a:pos x="69" y="822"/>
                  </a:cxn>
                  <a:cxn ang="0">
                    <a:pos x="94" y="892"/>
                  </a:cxn>
                  <a:cxn ang="0">
                    <a:pos x="128" y="972"/>
                  </a:cxn>
                  <a:cxn ang="0">
                    <a:pos x="170" y="1010"/>
                  </a:cxn>
                  <a:cxn ang="0">
                    <a:pos x="111" y="998"/>
                  </a:cxn>
                  <a:cxn ang="0">
                    <a:pos x="111" y="998"/>
                  </a:cxn>
                  <a:cxn ang="0">
                    <a:pos x="111" y="998"/>
                  </a:cxn>
                </a:cxnLst>
                <a:rect l="0" t="0" r="r" b="b"/>
                <a:pathLst>
                  <a:path w="647" h="1010">
                    <a:moveTo>
                      <a:pt x="111" y="998"/>
                    </a:moveTo>
                    <a:lnTo>
                      <a:pt x="48" y="934"/>
                    </a:lnTo>
                    <a:lnTo>
                      <a:pt x="0" y="804"/>
                    </a:lnTo>
                    <a:lnTo>
                      <a:pt x="10" y="715"/>
                    </a:lnTo>
                    <a:lnTo>
                      <a:pt x="59" y="614"/>
                    </a:lnTo>
                    <a:lnTo>
                      <a:pt x="111" y="559"/>
                    </a:lnTo>
                    <a:lnTo>
                      <a:pt x="143" y="527"/>
                    </a:lnTo>
                    <a:lnTo>
                      <a:pt x="128" y="451"/>
                    </a:lnTo>
                    <a:lnTo>
                      <a:pt x="122" y="350"/>
                    </a:lnTo>
                    <a:lnTo>
                      <a:pt x="143" y="249"/>
                    </a:lnTo>
                    <a:lnTo>
                      <a:pt x="202" y="166"/>
                    </a:lnTo>
                    <a:lnTo>
                      <a:pt x="291" y="90"/>
                    </a:lnTo>
                    <a:lnTo>
                      <a:pt x="388" y="38"/>
                    </a:lnTo>
                    <a:lnTo>
                      <a:pt x="472" y="18"/>
                    </a:lnTo>
                    <a:lnTo>
                      <a:pt x="556" y="0"/>
                    </a:lnTo>
                    <a:lnTo>
                      <a:pt x="622" y="0"/>
                    </a:lnTo>
                    <a:lnTo>
                      <a:pt x="647" y="48"/>
                    </a:lnTo>
                    <a:lnTo>
                      <a:pt x="590" y="63"/>
                    </a:lnTo>
                    <a:lnTo>
                      <a:pt x="514" y="73"/>
                    </a:lnTo>
                    <a:lnTo>
                      <a:pt x="421" y="94"/>
                    </a:lnTo>
                    <a:lnTo>
                      <a:pt x="354" y="132"/>
                    </a:lnTo>
                    <a:lnTo>
                      <a:pt x="287" y="185"/>
                    </a:lnTo>
                    <a:lnTo>
                      <a:pt x="229" y="261"/>
                    </a:lnTo>
                    <a:lnTo>
                      <a:pt x="202" y="329"/>
                    </a:lnTo>
                    <a:lnTo>
                      <a:pt x="194" y="384"/>
                    </a:lnTo>
                    <a:lnTo>
                      <a:pt x="198" y="434"/>
                    </a:lnTo>
                    <a:lnTo>
                      <a:pt x="219" y="476"/>
                    </a:lnTo>
                    <a:lnTo>
                      <a:pt x="236" y="531"/>
                    </a:lnTo>
                    <a:lnTo>
                      <a:pt x="232" y="565"/>
                    </a:lnTo>
                    <a:lnTo>
                      <a:pt x="177" y="597"/>
                    </a:lnTo>
                    <a:lnTo>
                      <a:pt x="111" y="681"/>
                    </a:lnTo>
                    <a:lnTo>
                      <a:pt x="76" y="757"/>
                    </a:lnTo>
                    <a:lnTo>
                      <a:pt x="69" y="822"/>
                    </a:lnTo>
                    <a:lnTo>
                      <a:pt x="94" y="892"/>
                    </a:lnTo>
                    <a:lnTo>
                      <a:pt x="128" y="972"/>
                    </a:lnTo>
                    <a:lnTo>
                      <a:pt x="170" y="1010"/>
                    </a:lnTo>
                    <a:lnTo>
                      <a:pt x="111" y="998"/>
                    </a:lnTo>
                    <a:lnTo>
                      <a:pt x="111" y="998"/>
                    </a:lnTo>
                    <a:lnTo>
                      <a:pt x="111" y="998"/>
                    </a:lnTo>
                    <a:close/>
                  </a:path>
                </a:pathLst>
              </a:custGeom>
              <a:solidFill>
                <a:srgbClr val="000000"/>
              </a:solidFill>
              <a:ln w="9525">
                <a:noFill/>
                <a:round/>
                <a:headEnd/>
                <a:tailEnd/>
              </a:ln>
            </p:spPr>
            <p:txBody>
              <a:bodyPr>
                <a:prstTxWarp prst="textNoShape">
                  <a:avLst/>
                </a:prstTxWarp>
              </a:bodyPr>
              <a:lstStyle/>
              <a:p>
                <a:endParaRPr lang="fr-FR"/>
              </a:p>
            </p:txBody>
          </p:sp>
          <p:sp>
            <p:nvSpPr>
              <p:cNvPr id="17416" name="Freeform 8"/>
              <p:cNvSpPr>
                <a:spLocks/>
              </p:cNvSpPr>
              <p:nvPr/>
            </p:nvSpPr>
            <p:spPr bwMode="auto">
              <a:xfrm>
                <a:off x="1573" y="1155"/>
                <a:ext cx="165" cy="61"/>
              </a:xfrm>
              <a:custGeom>
                <a:avLst/>
                <a:gdLst/>
                <a:ahLst/>
                <a:cxnLst>
                  <a:cxn ang="0">
                    <a:pos x="0" y="273"/>
                  </a:cxn>
                  <a:cxn ang="0">
                    <a:pos x="38" y="186"/>
                  </a:cxn>
                  <a:cxn ang="0">
                    <a:pos x="97" y="106"/>
                  </a:cxn>
                  <a:cxn ang="0">
                    <a:pos x="181" y="51"/>
                  </a:cxn>
                  <a:cxn ang="0">
                    <a:pos x="286" y="13"/>
                  </a:cxn>
                  <a:cxn ang="0">
                    <a:pos x="373" y="0"/>
                  </a:cxn>
                  <a:cxn ang="0">
                    <a:pos x="470" y="9"/>
                  </a:cxn>
                  <a:cxn ang="0">
                    <a:pos x="571" y="34"/>
                  </a:cxn>
                  <a:cxn ang="0">
                    <a:pos x="584" y="68"/>
                  </a:cxn>
                  <a:cxn ang="0">
                    <a:pos x="578" y="89"/>
                  </a:cxn>
                  <a:cxn ang="0">
                    <a:pos x="525" y="85"/>
                  </a:cxn>
                  <a:cxn ang="0">
                    <a:pos x="441" y="68"/>
                  </a:cxn>
                  <a:cxn ang="0">
                    <a:pos x="345" y="68"/>
                  </a:cxn>
                  <a:cxn ang="0">
                    <a:pos x="276" y="97"/>
                  </a:cxn>
                  <a:cxn ang="0">
                    <a:pos x="175" y="155"/>
                  </a:cxn>
                  <a:cxn ang="0">
                    <a:pos x="113" y="220"/>
                  </a:cxn>
                  <a:cxn ang="0">
                    <a:pos x="71" y="256"/>
                  </a:cxn>
                  <a:cxn ang="0">
                    <a:pos x="25" y="283"/>
                  </a:cxn>
                  <a:cxn ang="0">
                    <a:pos x="0" y="273"/>
                  </a:cxn>
                  <a:cxn ang="0">
                    <a:pos x="0" y="273"/>
                  </a:cxn>
                  <a:cxn ang="0">
                    <a:pos x="0" y="273"/>
                  </a:cxn>
                </a:cxnLst>
                <a:rect l="0" t="0" r="r" b="b"/>
                <a:pathLst>
                  <a:path w="584" h="283">
                    <a:moveTo>
                      <a:pt x="0" y="273"/>
                    </a:moveTo>
                    <a:lnTo>
                      <a:pt x="38" y="186"/>
                    </a:lnTo>
                    <a:lnTo>
                      <a:pt x="97" y="106"/>
                    </a:lnTo>
                    <a:lnTo>
                      <a:pt x="181" y="51"/>
                    </a:lnTo>
                    <a:lnTo>
                      <a:pt x="286" y="13"/>
                    </a:lnTo>
                    <a:lnTo>
                      <a:pt x="373" y="0"/>
                    </a:lnTo>
                    <a:lnTo>
                      <a:pt x="470" y="9"/>
                    </a:lnTo>
                    <a:lnTo>
                      <a:pt x="571" y="34"/>
                    </a:lnTo>
                    <a:lnTo>
                      <a:pt x="584" y="68"/>
                    </a:lnTo>
                    <a:lnTo>
                      <a:pt x="578" y="89"/>
                    </a:lnTo>
                    <a:lnTo>
                      <a:pt x="525" y="85"/>
                    </a:lnTo>
                    <a:lnTo>
                      <a:pt x="441" y="68"/>
                    </a:lnTo>
                    <a:lnTo>
                      <a:pt x="345" y="68"/>
                    </a:lnTo>
                    <a:lnTo>
                      <a:pt x="276" y="97"/>
                    </a:lnTo>
                    <a:lnTo>
                      <a:pt x="175" y="155"/>
                    </a:lnTo>
                    <a:lnTo>
                      <a:pt x="113" y="220"/>
                    </a:lnTo>
                    <a:lnTo>
                      <a:pt x="71" y="256"/>
                    </a:lnTo>
                    <a:lnTo>
                      <a:pt x="25" y="283"/>
                    </a:lnTo>
                    <a:lnTo>
                      <a:pt x="0" y="273"/>
                    </a:lnTo>
                    <a:lnTo>
                      <a:pt x="0" y="273"/>
                    </a:lnTo>
                    <a:lnTo>
                      <a:pt x="0" y="273"/>
                    </a:lnTo>
                    <a:close/>
                  </a:path>
                </a:pathLst>
              </a:custGeom>
              <a:solidFill>
                <a:srgbClr val="000000"/>
              </a:solidFill>
              <a:ln w="9525">
                <a:noFill/>
                <a:round/>
                <a:headEnd/>
                <a:tailEnd/>
              </a:ln>
            </p:spPr>
            <p:txBody>
              <a:bodyPr>
                <a:prstTxWarp prst="textNoShape">
                  <a:avLst/>
                </a:prstTxWarp>
              </a:bodyPr>
              <a:lstStyle/>
              <a:p>
                <a:endParaRPr lang="fr-FR"/>
              </a:p>
            </p:txBody>
          </p:sp>
          <p:sp>
            <p:nvSpPr>
              <p:cNvPr id="17417" name="Freeform 9"/>
              <p:cNvSpPr>
                <a:spLocks/>
              </p:cNvSpPr>
              <p:nvPr/>
            </p:nvSpPr>
            <p:spPr bwMode="auto">
              <a:xfrm>
                <a:off x="1764" y="1182"/>
                <a:ext cx="27" cy="40"/>
              </a:xfrm>
              <a:custGeom>
                <a:avLst/>
                <a:gdLst/>
                <a:ahLst/>
                <a:cxnLst>
                  <a:cxn ang="0">
                    <a:pos x="34" y="0"/>
                  </a:cxn>
                  <a:cxn ang="0">
                    <a:pos x="69" y="32"/>
                  </a:cxn>
                  <a:cxn ang="0">
                    <a:pos x="93" y="74"/>
                  </a:cxn>
                  <a:cxn ang="0">
                    <a:pos x="86" y="133"/>
                  </a:cxn>
                  <a:cxn ang="0">
                    <a:pos x="65" y="185"/>
                  </a:cxn>
                  <a:cxn ang="0">
                    <a:pos x="51" y="122"/>
                  </a:cxn>
                  <a:cxn ang="0">
                    <a:pos x="48" y="80"/>
                  </a:cxn>
                  <a:cxn ang="0">
                    <a:pos x="27" y="50"/>
                  </a:cxn>
                  <a:cxn ang="0">
                    <a:pos x="0" y="25"/>
                  </a:cxn>
                  <a:cxn ang="0">
                    <a:pos x="10" y="0"/>
                  </a:cxn>
                  <a:cxn ang="0">
                    <a:pos x="34" y="0"/>
                  </a:cxn>
                  <a:cxn ang="0">
                    <a:pos x="34" y="0"/>
                  </a:cxn>
                  <a:cxn ang="0">
                    <a:pos x="34" y="0"/>
                  </a:cxn>
                </a:cxnLst>
                <a:rect l="0" t="0" r="r" b="b"/>
                <a:pathLst>
                  <a:path w="93" h="185">
                    <a:moveTo>
                      <a:pt x="34" y="0"/>
                    </a:moveTo>
                    <a:lnTo>
                      <a:pt x="69" y="32"/>
                    </a:lnTo>
                    <a:lnTo>
                      <a:pt x="93" y="74"/>
                    </a:lnTo>
                    <a:lnTo>
                      <a:pt x="86" y="133"/>
                    </a:lnTo>
                    <a:lnTo>
                      <a:pt x="65" y="185"/>
                    </a:lnTo>
                    <a:lnTo>
                      <a:pt x="51" y="122"/>
                    </a:lnTo>
                    <a:lnTo>
                      <a:pt x="48" y="80"/>
                    </a:lnTo>
                    <a:lnTo>
                      <a:pt x="27" y="50"/>
                    </a:lnTo>
                    <a:lnTo>
                      <a:pt x="0" y="25"/>
                    </a:lnTo>
                    <a:lnTo>
                      <a:pt x="10" y="0"/>
                    </a:lnTo>
                    <a:lnTo>
                      <a:pt x="34" y="0"/>
                    </a:lnTo>
                    <a:lnTo>
                      <a:pt x="34" y="0"/>
                    </a:lnTo>
                    <a:lnTo>
                      <a:pt x="34" y="0"/>
                    </a:lnTo>
                    <a:close/>
                  </a:path>
                </a:pathLst>
              </a:custGeom>
              <a:solidFill>
                <a:srgbClr val="000000"/>
              </a:solidFill>
              <a:ln w="9525">
                <a:noFill/>
                <a:round/>
                <a:headEnd/>
                <a:tailEnd/>
              </a:ln>
            </p:spPr>
            <p:txBody>
              <a:bodyPr>
                <a:prstTxWarp prst="textNoShape">
                  <a:avLst/>
                </a:prstTxWarp>
              </a:bodyPr>
              <a:lstStyle/>
              <a:p>
                <a:endParaRPr lang="fr-FR"/>
              </a:p>
            </p:txBody>
          </p:sp>
          <p:sp>
            <p:nvSpPr>
              <p:cNvPr id="17418" name="Freeform 10"/>
              <p:cNvSpPr>
                <a:spLocks/>
              </p:cNvSpPr>
              <p:nvPr/>
            </p:nvSpPr>
            <p:spPr bwMode="auto">
              <a:xfrm>
                <a:off x="1781" y="1224"/>
                <a:ext cx="96" cy="62"/>
              </a:xfrm>
              <a:custGeom>
                <a:avLst/>
                <a:gdLst/>
                <a:ahLst/>
                <a:cxnLst>
                  <a:cxn ang="0">
                    <a:pos x="0" y="51"/>
                  </a:cxn>
                  <a:cxn ang="0">
                    <a:pos x="63" y="10"/>
                  </a:cxn>
                  <a:cxn ang="0">
                    <a:pos x="127" y="0"/>
                  </a:cxn>
                  <a:cxn ang="0">
                    <a:pos x="202" y="13"/>
                  </a:cxn>
                  <a:cxn ang="0">
                    <a:pos x="249" y="38"/>
                  </a:cxn>
                  <a:cxn ang="0">
                    <a:pos x="308" y="101"/>
                  </a:cxn>
                  <a:cxn ang="0">
                    <a:pos x="337" y="166"/>
                  </a:cxn>
                  <a:cxn ang="0">
                    <a:pos x="340" y="236"/>
                  </a:cxn>
                  <a:cxn ang="0">
                    <a:pos x="316" y="287"/>
                  </a:cxn>
                  <a:cxn ang="0">
                    <a:pos x="281" y="270"/>
                  </a:cxn>
                  <a:cxn ang="0">
                    <a:pos x="270" y="160"/>
                  </a:cxn>
                  <a:cxn ang="0">
                    <a:pos x="236" y="110"/>
                  </a:cxn>
                  <a:cxn ang="0">
                    <a:pos x="190" y="76"/>
                  </a:cxn>
                  <a:cxn ang="0">
                    <a:pos x="139" y="69"/>
                  </a:cxn>
                  <a:cxn ang="0">
                    <a:pos x="76" y="76"/>
                  </a:cxn>
                  <a:cxn ang="0">
                    <a:pos x="30" y="93"/>
                  </a:cxn>
                  <a:cxn ang="0">
                    <a:pos x="6" y="80"/>
                  </a:cxn>
                  <a:cxn ang="0">
                    <a:pos x="0" y="51"/>
                  </a:cxn>
                  <a:cxn ang="0">
                    <a:pos x="0" y="51"/>
                  </a:cxn>
                  <a:cxn ang="0">
                    <a:pos x="0" y="51"/>
                  </a:cxn>
                </a:cxnLst>
                <a:rect l="0" t="0" r="r" b="b"/>
                <a:pathLst>
                  <a:path w="340" h="287">
                    <a:moveTo>
                      <a:pt x="0" y="51"/>
                    </a:moveTo>
                    <a:lnTo>
                      <a:pt x="63" y="10"/>
                    </a:lnTo>
                    <a:lnTo>
                      <a:pt x="127" y="0"/>
                    </a:lnTo>
                    <a:lnTo>
                      <a:pt x="202" y="13"/>
                    </a:lnTo>
                    <a:lnTo>
                      <a:pt x="249" y="38"/>
                    </a:lnTo>
                    <a:lnTo>
                      <a:pt x="308" y="101"/>
                    </a:lnTo>
                    <a:lnTo>
                      <a:pt x="337" y="166"/>
                    </a:lnTo>
                    <a:lnTo>
                      <a:pt x="340" y="236"/>
                    </a:lnTo>
                    <a:lnTo>
                      <a:pt x="316" y="287"/>
                    </a:lnTo>
                    <a:lnTo>
                      <a:pt x="281" y="270"/>
                    </a:lnTo>
                    <a:lnTo>
                      <a:pt x="270" y="160"/>
                    </a:lnTo>
                    <a:lnTo>
                      <a:pt x="236" y="110"/>
                    </a:lnTo>
                    <a:lnTo>
                      <a:pt x="190" y="76"/>
                    </a:lnTo>
                    <a:lnTo>
                      <a:pt x="139" y="69"/>
                    </a:lnTo>
                    <a:lnTo>
                      <a:pt x="76" y="76"/>
                    </a:lnTo>
                    <a:lnTo>
                      <a:pt x="30" y="93"/>
                    </a:lnTo>
                    <a:lnTo>
                      <a:pt x="6" y="80"/>
                    </a:lnTo>
                    <a:lnTo>
                      <a:pt x="0" y="51"/>
                    </a:lnTo>
                    <a:lnTo>
                      <a:pt x="0" y="51"/>
                    </a:lnTo>
                    <a:lnTo>
                      <a:pt x="0" y="51"/>
                    </a:lnTo>
                    <a:close/>
                  </a:path>
                </a:pathLst>
              </a:custGeom>
              <a:solidFill>
                <a:srgbClr val="000000"/>
              </a:solidFill>
              <a:ln w="9525">
                <a:noFill/>
                <a:round/>
                <a:headEnd/>
                <a:tailEnd/>
              </a:ln>
            </p:spPr>
            <p:txBody>
              <a:bodyPr>
                <a:prstTxWarp prst="textNoShape">
                  <a:avLst/>
                </a:prstTxWarp>
              </a:bodyPr>
              <a:lstStyle/>
              <a:p>
                <a:endParaRPr lang="fr-FR"/>
              </a:p>
            </p:txBody>
          </p:sp>
          <p:sp>
            <p:nvSpPr>
              <p:cNvPr id="17419" name="Freeform 11"/>
              <p:cNvSpPr>
                <a:spLocks/>
              </p:cNvSpPr>
              <p:nvPr/>
            </p:nvSpPr>
            <p:spPr bwMode="auto">
              <a:xfrm>
                <a:off x="1710" y="1291"/>
                <a:ext cx="292" cy="225"/>
              </a:xfrm>
              <a:custGeom>
                <a:avLst/>
                <a:gdLst/>
                <a:ahLst/>
                <a:cxnLst>
                  <a:cxn ang="0">
                    <a:pos x="660" y="21"/>
                  </a:cxn>
                  <a:cxn ang="0">
                    <a:pos x="692" y="0"/>
                  </a:cxn>
                  <a:cxn ang="0">
                    <a:pos x="764" y="8"/>
                  </a:cxn>
                  <a:cxn ang="0">
                    <a:pos x="861" y="46"/>
                  </a:cxn>
                  <a:cxn ang="0">
                    <a:pos x="935" y="118"/>
                  </a:cxn>
                  <a:cxn ang="0">
                    <a:pos x="987" y="181"/>
                  </a:cxn>
                  <a:cxn ang="0">
                    <a:pos x="1015" y="257"/>
                  </a:cxn>
                  <a:cxn ang="0">
                    <a:pos x="1029" y="361"/>
                  </a:cxn>
                  <a:cxn ang="0">
                    <a:pos x="1015" y="441"/>
                  </a:cxn>
                  <a:cxn ang="0">
                    <a:pos x="987" y="500"/>
                  </a:cxn>
                  <a:cxn ang="0">
                    <a:pos x="945" y="559"/>
                  </a:cxn>
                  <a:cxn ang="0">
                    <a:pos x="920" y="589"/>
                  </a:cxn>
                  <a:cxn ang="0">
                    <a:pos x="956" y="643"/>
                  </a:cxn>
                  <a:cxn ang="0">
                    <a:pos x="1011" y="715"/>
                  </a:cxn>
                  <a:cxn ang="0">
                    <a:pos x="1036" y="785"/>
                  </a:cxn>
                  <a:cxn ang="0">
                    <a:pos x="1036" y="840"/>
                  </a:cxn>
                  <a:cxn ang="0">
                    <a:pos x="998" y="895"/>
                  </a:cxn>
                  <a:cxn ang="0">
                    <a:pos x="953" y="907"/>
                  </a:cxn>
                  <a:cxn ang="0">
                    <a:pos x="928" y="971"/>
                  </a:cxn>
                  <a:cxn ang="0">
                    <a:pos x="844" y="1030"/>
                  </a:cxn>
                  <a:cxn ang="0">
                    <a:pos x="785" y="1038"/>
                  </a:cxn>
                  <a:cxn ang="0">
                    <a:pos x="705" y="1034"/>
                  </a:cxn>
                  <a:cxn ang="0">
                    <a:pos x="580" y="1013"/>
                  </a:cxn>
                  <a:cxn ang="0">
                    <a:pos x="500" y="996"/>
                  </a:cxn>
                  <a:cxn ang="0">
                    <a:pos x="396" y="992"/>
                  </a:cxn>
                  <a:cxn ang="0">
                    <a:pos x="306" y="958"/>
                  </a:cxn>
                  <a:cxn ang="0">
                    <a:pos x="202" y="899"/>
                  </a:cxn>
                  <a:cxn ang="0">
                    <a:pos x="135" y="886"/>
                  </a:cxn>
                  <a:cxn ang="0">
                    <a:pos x="50" y="895"/>
                  </a:cxn>
                  <a:cxn ang="0">
                    <a:pos x="0" y="899"/>
                  </a:cxn>
                  <a:cxn ang="0">
                    <a:pos x="8" y="865"/>
                  </a:cxn>
                  <a:cxn ang="0">
                    <a:pos x="101" y="844"/>
                  </a:cxn>
                  <a:cxn ang="0">
                    <a:pos x="243" y="874"/>
                  </a:cxn>
                  <a:cxn ang="0">
                    <a:pos x="416" y="924"/>
                  </a:cxn>
                  <a:cxn ang="0">
                    <a:pos x="487" y="912"/>
                  </a:cxn>
                  <a:cxn ang="0">
                    <a:pos x="629" y="871"/>
                  </a:cxn>
                  <a:cxn ang="0">
                    <a:pos x="726" y="861"/>
                  </a:cxn>
                  <a:cxn ang="0">
                    <a:pos x="823" y="844"/>
                  </a:cxn>
                  <a:cxn ang="0">
                    <a:pos x="873" y="795"/>
                  </a:cxn>
                  <a:cxn ang="0">
                    <a:pos x="914" y="740"/>
                  </a:cxn>
                  <a:cxn ang="0">
                    <a:pos x="924" y="694"/>
                  </a:cxn>
                  <a:cxn ang="0">
                    <a:pos x="865" y="639"/>
                  </a:cxn>
                  <a:cxn ang="0">
                    <a:pos x="831" y="576"/>
                  </a:cxn>
                  <a:cxn ang="0">
                    <a:pos x="852" y="538"/>
                  </a:cxn>
                  <a:cxn ang="0">
                    <a:pos x="907" y="492"/>
                  </a:cxn>
                  <a:cxn ang="0">
                    <a:pos x="945" y="413"/>
                  </a:cxn>
                  <a:cxn ang="0">
                    <a:pos x="962" y="340"/>
                  </a:cxn>
                  <a:cxn ang="0">
                    <a:pos x="953" y="240"/>
                  </a:cxn>
                  <a:cxn ang="0">
                    <a:pos x="897" y="139"/>
                  </a:cxn>
                  <a:cxn ang="0">
                    <a:pos x="823" y="80"/>
                  </a:cxn>
                  <a:cxn ang="0">
                    <a:pos x="743" y="55"/>
                  </a:cxn>
                  <a:cxn ang="0">
                    <a:pos x="684" y="55"/>
                  </a:cxn>
                  <a:cxn ang="0">
                    <a:pos x="660" y="21"/>
                  </a:cxn>
                  <a:cxn ang="0">
                    <a:pos x="660" y="21"/>
                  </a:cxn>
                  <a:cxn ang="0">
                    <a:pos x="660" y="21"/>
                  </a:cxn>
                </a:cxnLst>
                <a:rect l="0" t="0" r="r" b="b"/>
                <a:pathLst>
                  <a:path w="1036" h="1038">
                    <a:moveTo>
                      <a:pt x="660" y="21"/>
                    </a:moveTo>
                    <a:lnTo>
                      <a:pt x="692" y="0"/>
                    </a:lnTo>
                    <a:lnTo>
                      <a:pt x="764" y="8"/>
                    </a:lnTo>
                    <a:lnTo>
                      <a:pt x="861" y="46"/>
                    </a:lnTo>
                    <a:lnTo>
                      <a:pt x="935" y="118"/>
                    </a:lnTo>
                    <a:lnTo>
                      <a:pt x="987" y="181"/>
                    </a:lnTo>
                    <a:lnTo>
                      <a:pt x="1015" y="257"/>
                    </a:lnTo>
                    <a:lnTo>
                      <a:pt x="1029" y="361"/>
                    </a:lnTo>
                    <a:lnTo>
                      <a:pt x="1015" y="441"/>
                    </a:lnTo>
                    <a:lnTo>
                      <a:pt x="987" y="500"/>
                    </a:lnTo>
                    <a:lnTo>
                      <a:pt x="945" y="559"/>
                    </a:lnTo>
                    <a:lnTo>
                      <a:pt x="920" y="589"/>
                    </a:lnTo>
                    <a:lnTo>
                      <a:pt x="956" y="643"/>
                    </a:lnTo>
                    <a:lnTo>
                      <a:pt x="1011" y="715"/>
                    </a:lnTo>
                    <a:lnTo>
                      <a:pt x="1036" y="785"/>
                    </a:lnTo>
                    <a:lnTo>
                      <a:pt x="1036" y="840"/>
                    </a:lnTo>
                    <a:lnTo>
                      <a:pt x="998" y="895"/>
                    </a:lnTo>
                    <a:lnTo>
                      <a:pt x="953" y="907"/>
                    </a:lnTo>
                    <a:lnTo>
                      <a:pt x="928" y="971"/>
                    </a:lnTo>
                    <a:lnTo>
                      <a:pt x="844" y="1030"/>
                    </a:lnTo>
                    <a:lnTo>
                      <a:pt x="785" y="1038"/>
                    </a:lnTo>
                    <a:lnTo>
                      <a:pt x="705" y="1034"/>
                    </a:lnTo>
                    <a:lnTo>
                      <a:pt x="580" y="1013"/>
                    </a:lnTo>
                    <a:lnTo>
                      <a:pt x="500" y="996"/>
                    </a:lnTo>
                    <a:lnTo>
                      <a:pt x="396" y="992"/>
                    </a:lnTo>
                    <a:lnTo>
                      <a:pt x="306" y="958"/>
                    </a:lnTo>
                    <a:lnTo>
                      <a:pt x="202" y="899"/>
                    </a:lnTo>
                    <a:lnTo>
                      <a:pt x="135" y="886"/>
                    </a:lnTo>
                    <a:lnTo>
                      <a:pt x="50" y="895"/>
                    </a:lnTo>
                    <a:lnTo>
                      <a:pt x="0" y="899"/>
                    </a:lnTo>
                    <a:lnTo>
                      <a:pt x="8" y="865"/>
                    </a:lnTo>
                    <a:lnTo>
                      <a:pt x="101" y="844"/>
                    </a:lnTo>
                    <a:lnTo>
                      <a:pt x="243" y="874"/>
                    </a:lnTo>
                    <a:lnTo>
                      <a:pt x="416" y="924"/>
                    </a:lnTo>
                    <a:lnTo>
                      <a:pt x="487" y="912"/>
                    </a:lnTo>
                    <a:lnTo>
                      <a:pt x="629" y="871"/>
                    </a:lnTo>
                    <a:lnTo>
                      <a:pt x="726" y="861"/>
                    </a:lnTo>
                    <a:lnTo>
                      <a:pt x="823" y="844"/>
                    </a:lnTo>
                    <a:lnTo>
                      <a:pt x="873" y="795"/>
                    </a:lnTo>
                    <a:lnTo>
                      <a:pt x="914" y="740"/>
                    </a:lnTo>
                    <a:lnTo>
                      <a:pt x="924" y="694"/>
                    </a:lnTo>
                    <a:lnTo>
                      <a:pt x="865" y="639"/>
                    </a:lnTo>
                    <a:lnTo>
                      <a:pt x="831" y="576"/>
                    </a:lnTo>
                    <a:lnTo>
                      <a:pt x="852" y="538"/>
                    </a:lnTo>
                    <a:lnTo>
                      <a:pt x="907" y="492"/>
                    </a:lnTo>
                    <a:lnTo>
                      <a:pt x="945" y="413"/>
                    </a:lnTo>
                    <a:lnTo>
                      <a:pt x="962" y="340"/>
                    </a:lnTo>
                    <a:lnTo>
                      <a:pt x="953" y="240"/>
                    </a:lnTo>
                    <a:lnTo>
                      <a:pt x="897" y="139"/>
                    </a:lnTo>
                    <a:lnTo>
                      <a:pt x="823" y="80"/>
                    </a:lnTo>
                    <a:lnTo>
                      <a:pt x="743" y="55"/>
                    </a:lnTo>
                    <a:lnTo>
                      <a:pt x="684" y="55"/>
                    </a:lnTo>
                    <a:lnTo>
                      <a:pt x="660" y="21"/>
                    </a:lnTo>
                    <a:lnTo>
                      <a:pt x="660" y="21"/>
                    </a:lnTo>
                    <a:lnTo>
                      <a:pt x="660" y="21"/>
                    </a:lnTo>
                    <a:close/>
                  </a:path>
                </a:pathLst>
              </a:custGeom>
              <a:solidFill>
                <a:srgbClr val="000000"/>
              </a:solidFill>
              <a:ln w="9525">
                <a:noFill/>
                <a:round/>
                <a:headEnd/>
                <a:tailEnd/>
              </a:ln>
            </p:spPr>
            <p:txBody>
              <a:bodyPr>
                <a:prstTxWarp prst="textNoShape">
                  <a:avLst/>
                </a:prstTxWarp>
              </a:bodyPr>
              <a:lstStyle/>
              <a:p>
                <a:endParaRPr lang="fr-FR"/>
              </a:p>
            </p:txBody>
          </p:sp>
          <p:sp>
            <p:nvSpPr>
              <p:cNvPr id="17420" name="Freeform 12"/>
              <p:cNvSpPr>
                <a:spLocks/>
              </p:cNvSpPr>
              <p:nvPr/>
            </p:nvSpPr>
            <p:spPr bwMode="auto">
              <a:xfrm>
                <a:off x="1442" y="1409"/>
                <a:ext cx="250" cy="68"/>
              </a:xfrm>
              <a:custGeom>
                <a:avLst/>
                <a:gdLst/>
                <a:ahLst/>
                <a:cxnLst>
                  <a:cxn ang="0">
                    <a:pos x="265" y="0"/>
                  </a:cxn>
                  <a:cxn ang="0">
                    <a:pos x="310" y="59"/>
                  </a:cxn>
                  <a:cxn ang="0">
                    <a:pos x="362" y="110"/>
                  </a:cxn>
                  <a:cxn ang="0">
                    <a:pos x="462" y="152"/>
                  </a:cxn>
                  <a:cxn ang="0">
                    <a:pos x="529" y="159"/>
                  </a:cxn>
                  <a:cxn ang="0">
                    <a:pos x="592" y="155"/>
                  </a:cxn>
                  <a:cxn ang="0">
                    <a:pos x="637" y="142"/>
                  </a:cxn>
                  <a:cxn ang="0">
                    <a:pos x="679" y="117"/>
                  </a:cxn>
                  <a:cxn ang="0">
                    <a:pos x="730" y="117"/>
                  </a:cxn>
                  <a:cxn ang="0">
                    <a:pos x="776" y="121"/>
                  </a:cxn>
                  <a:cxn ang="0">
                    <a:pos x="839" y="110"/>
                  </a:cxn>
                  <a:cxn ang="0">
                    <a:pos x="886" y="93"/>
                  </a:cxn>
                  <a:cxn ang="0">
                    <a:pos x="856" y="135"/>
                  </a:cxn>
                  <a:cxn ang="0">
                    <a:pos x="807" y="176"/>
                  </a:cxn>
                  <a:cxn ang="0">
                    <a:pos x="710" y="197"/>
                  </a:cxn>
                  <a:cxn ang="0">
                    <a:pos x="654" y="201"/>
                  </a:cxn>
                  <a:cxn ang="0">
                    <a:pos x="601" y="245"/>
                  </a:cxn>
                  <a:cxn ang="0">
                    <a:pos x="559" y="260"/>
                  </a:cxn>
                  <a:cxn ang="0">
                    <a:pos x="516" y="273"/>
                  </a:cxn>
                  <a:cxn ang="0">
                    <a:pos x="466" y="260"/>
                  </a:cxn>
                  <a:cxn ang="0">
                    <a:pos x="432" y="239"/>
                  </a:cxn>
                  <a:cxn ang="0">
                    <a:pos x="383" y="239"/>
                  </a:cxn>
                  <a:cxn ang="0">
                    <a:pos x="348" y="273"/>
                  </a:cxn>
                  <a:cxn ang="0">
                    <a:pos x="320" y="311"/>
                  </a:cxn>
                  <a:cxn ang="0">
                    <a:pos x="282" y="308"/>
                  </a:cxn>
                  <a:cxn ang="0">
                    <a:pos x="213" y="260"/>
                  </a:cxn>
                  <a:cxn ang="0">
                    <a:pos x="160" y="218"/>
                  </a:cxn>
                  <a:cxn ang="0">
                    <a:pos x="130" y="194"/>
                  </a:cxn>
                  <a:cxn ang="0">
                    <a:pos x="80" y="186"/>
                  </a:cxn>
                  <a:cxn ang="0">
                    <a:pos x="46" y="165"/>
                  </a:cxn>
                  <a:cxn ang="0">
                    <a:pos x="25" y="148"/>
                  </a:cxn>
                  <a:cxn ang="0">
                    <a:pos x="0" y="114"/>
                  </a:cxn>
                  <a:cxn ang="0">
                    <a:pos x="16" y="93"/>
                  </a:cxn>
                  <a:cxn ang="0">
                    <a:pos x="71" y="97"/>
                  </a:cxn>
                  <a:cxn ang="0">
                    <a:pos x="105" y="121"/>
                  </a:cxn>
                  <a:cxn ang="0">
                    <a:pos x="134" y="155"/>
                  </a:cxn>
                  <a:cxn ang="0">
                    <a:pos x="160" y="142"/>
                  </a:cxn>
                  <a:cxn ang="0">
                    <a:pos x="192" y="114"/>
                  </a:cxn>
                  <a:cxn ang="0">
                    <a:pos x="234" y="76"/>
                  </a:cxn>
                  <a:cxn ang="0">
                    <a:pos x="240" y="43"/>
                  </a:cxn>
                  <a:cxn ang="0">
                    <a:pos x="240" y="9"/>
                  </a:cxn>
                  <a:cxn ang="0">
                    <a:pos x="265" y="0"/>
                  </a:cxn>
                  <a:cxn ang="0">
                    <a:pos x="265" y="0"/>
                  </a:cxn>
                  <a:cxn ang="0">
                    <a:pos x="265" y="0"/>
                  </a:cxn>
                </a:cxnLst>
                <a:rect l="0" t="0" r="r" b="b"/>
                <a:pathLst>
                  <a:path w="886" h="311">
                    <a:moveTo>
                      <a:pt x="265" y="0"/>
                    </a:moveTo>
                    <a:lnTo>
                      <a:pt x="310" y="59"/>
                    </a:lnTo>
                    <a:lnTo>
                      <a:pt x="362" y="110"/>
                    </a:lnTo>
                    <a:lnTo>
                      <a:pt x="462" y="152"/>
                    </a:lnTo>
                    <a:lnTo>
                      <a:pt x="529" y="159"/>
                    </a:lnTo>
                    <a:lnTo>
                      <a:pt x="592" y="155"/>
                    </a:lnTo>
                    <a:lnTo>
                      <a:pt x="637" y="142"/>
                    </a:lnTo>
                    <a:lnTo>
                      <a:pt x="679" y="117"/>
                    </a:lnTo>
                    <a:lnTo>
                      <a:pt x="730" y="117"/>
                    </a:lnTo>
                    <a:lnTo>
                      <a:pt x="776" y="121"/>
                    </a:lnTo>
                    <a:lnTo>
                      <a:pt x="839" y="110"/>
                    </a:lnTo>
                    <a:lnTo>
                      <a:pt x="886" y="93"/>
                    </a:lnTo>
                    <a:lnTo>
                      <a:pt x="856" y="135"/>
                    </a:lnTo>
                    <a:lnTo>
                      <a:pt x="807" y="176"/>
                    </a:lnTo>
                    <a:lnTo>
                      <a:pt x="710" y="197"/>
                    </a:lnTo>
                    <a:lnTo>
                      <a:pt x="654" y="201"/>
                    </a:lnTo>
                    <a:lnTo>
                      <a:pt x="601" y="245"/>
                    </a:lnTo>
                    <a:lnTo>
                      <a:pt x="559" y="260"/>
                    </a:lnTo>
                    <a:lnTo>
                      <a:pt x="516" y="273"/>
                    </a:lnTo>
                    <a:lnTo>
                      <a:pt x="466" y="260"/>
                    </a:lnTo>
                    <a:lnTo>
                      <a:pt x="432" y="239"/>
                    </a:lnTo>
                    <a:lnTo>
                      <a:pt x="383" y="239"/>
                    </a:lnTo>
                    <a:lnTo>
                      <a:pt x="348" y="273"/>
                    </a:lnTo>
                    <a:lnTo>
                      <a:pt x="320" y="311"/>
                    </a:lnTo>
                    <a:lnTo>
                      <a:pt x="282" y="308"/>
                    </a:lnTo>
                    <a:lnTo>
                      <a:pt x="213" y="260"/>
                    </a:lnTo>
                    <a:lnTo>
                      <a:pt x="160" y="218"/>
                    </a:lnTo>
                    <a:lnTo>
                      <a:pt x="130" y="194"/>
                    </a:lnTo>
                    <a:lnTo>
                      <a:pt x="80" y="186"/>
                    </a:lnTo>
                    <a:lnTo>
                      <a:pt x="46" y="165"/>
                    </a:lnTo>
                    <a:lnTo>
                      <a:pt x="25" y="148"/>
                    </a:lnTo>
                    <a:lnTo>
                      <a:pt x="0" y="114"/>
                    </a:lnTo>
                    <a:lnTo>
                      <a:pt x="16" y="93"/>
                    </a:lnTo>
                    <a:lnTo>
                      <a:pt x="71" y="97"/>
                    </a:lnTo>
                    <a:lnTo>
                      <a:pt x="105" y="121"/>
                    </a:lnTo>
                    <a:lnTo>
                      <a:pt x="134" y="155"/>
                    </a:lnTo>
                    <a:lnTo>
                      <a:pt x="160" y="142"/>
                    </a:lnTo>
                    <a:lnTo>
                      <a:pt x="192" y="114"/>
                    </a:lnTo>
                    <a:lnTo>
                      <a:pt x="234" y="76"/>
                    </a:lnTo>
                    <a:lnTo>
                      <a:pt x="240" y="43"/>
                    </a:lnTo>
                    <a:lnTo>
                      <a:pt x="240" y="9"/>
                    </a:lnTo>
                    <a:lnTo>
                      <a:pt x="265" y="0"/>
                    </a:lnTo>
                    <a:lnTo>
                      <a:pt x="265" y="0"/>
                    </a:lnTo>
                    <a:lnTo>
                      <a:pt x="265" y="0"/>
                    </a:lnTo>
                    <a:close/>
                  </a:path>
                </a:pathLst>
              </a:custGeom>
              <a:solidFill>
                <a:srgbClr val="000000"/>
              </a:solidFill>
              <a:ln w="9525">
                <a:noFill/>
                <a:round/>
                <a:headEnd/>
                <a:tailEnd/>
              </a:ln>
            </p:spPr>
            <p:txBody>
              <a:bodyPr>
                <a:prstTxWarp prst="textNoShape">
                  <a:avLst/>
                </a:prstTxWarp>
              </a:bodyPr>
              <a:lstStyle/>
              <a:p>
                <a:endParaRPr lang="fr-FR"/>
              </a:p>
            </p:txBody>
          </p:sp>
        </p:grpSp>
        <p:sp>
          <p:nvSpPr>
            <p:cNvPr id="17421" name="Text Box 13"/>
            <p:cNvSpPr txBox="1">
              <a:spLocks noChangeArrowheads="1"/>
            </p:cNvSpPr>
            <p:nvPr/>
          </p:nvSpPr>
          <p:spPr bwMode="auto">
            <a:xfrm>
              <a:off x="3796" y="1392"/>
              <a:ext cx="1964" cy="288"/>
            </a:xfrm>
            <a:prstGeom prst="rect">
              <a:avLst/>
            </a:prstGeom>
            <a:noFill/>
            <a:ln w="9525">
              <a:noFill/>
              <a:miter lim="800000"/>
              <a:headEnd/>
              <a:tailEnd/>
            </a:ln>
            <a:effectLst/>
          </p:spPr>
          <p:txBody>
            <a:bodyPr wrap="none" lIns="91429" tIns="45714" rIns="91429" bIns="45714">
              <a:prstTxWarp prst="textNoShape">
                <a:avLst/>
              </a:prstTxWarp>
              <a:spAutoFit/>
            </a:bodyPr>
            <a:lstStyle/>
            <a:p>
              <a:r>
                <a:rPr lang="fr-FR">
                  <a:latin typeface="Arial" pitchFamily="-106" charset="0"/>
                </a:rPr>
                <a:t>Pressions extérieures</a:t>
              </a:r>
            </a:p>
          </p:txBody>
        </p:sp>
      </p:grpSp>
      <p:grpSp>
        <p:nvGrpSpPr>
          <p:cNvPr id="4" name="Group 37"/>
          <p:cNvGrpSpPr>
            <a:grpSpLocks/>
          </p:cNvGrpSpPr>
          <p:nvPr/>
        </p:nvGrpSpPr>
        <p:grpSpPr bwMode="auto">
          <a:xfrm>
            <a:off x="684213" y="4149725"/>
            <a:ext cx="3000375" cy="2251075"/>
            <a:chOff x="431" y="2614"/>
            <a:chExt cx="1890" cy="1418"/>
          </a:xfrm>
        </p:grpSpPr>
        <p:sp>
          <p:nvSpPr>
            <p:cNvPr id="17423" name="Freeform 15"/>
            <p:cNvSpPr>
              <a:spLocks/>
            </p:cNvSpPr>
            <p:nvPr/>
          </p:nvSpPr>
          <p:spPr bwMode="auto">
            <a:xfrm>
              <a:off x="431" y="2827"/>
              <a:ext cx="329" cy="1205"/>
            </a:xfrm>
            <a:custGeom>
              <a:avLst/>
              <a:gdLst/>
              <a:ahLst/>
              <a:cxnLst>
                <a:cxn ang="0">
                  <a:pos x="195" y="1744"/>
                </a:cxn>
                <a:cxn ang="0">
                  <a:pos x="155" y="1728"/>
                </a:cxn>
                <a:cxn ang="0">
                  <a:pos x="136" y="1711"/>
                </a:cxn>
                <a:cxn ang="0">
                  <a:pos x="127" y="1698"/>
                </a:cxn>
                <a:cxn ang="0">
                  <a:pos x="119" y="1684"/>
                </a:cxn>
                <a:cxn ang="0">
                  <a:pos x="113" y="1671"/>
                </a:cxn>
                <a:cxn ang="0">
                  <a:pos x="108" y="1649"/>
                </a:cxn>
                <a:cxn ang="0">
                  <a:pos x="108" y="208"/>
                </a:cxn>
                <a:cxn ang="0">
                  <a:pos x="113" y="186"/>
                </a:cxn>
                <a:cxn ang="0">
                  <a:pos x="119" y="171"/>
                </a:cxn>
                <a:cxn ang="0">
                  <a:pos x="127" y="157"/>
                </a:cxn>
                <a:cxn ang="0">
                  <a:pos x="139" y="141"/>
                </a:cxn>
                <a:cxn ang="0">
                  <a:pos x="155" y="128"/>
                </a:cxn>
                <a:cxn ang="0">
                  <a:pos x="184" y="114"/>
                </a:cxn>
                <a:cxn ang="0">
                  <a:pos x="433" y="110"/>
                </a:cxn>
                <a:cxn ang="0">
                  <a:pos x="173" y="4"/>
                </a:cxn>
                <a:cxn ang="0">
                  <a:pos x="122" y="21"/>
                </a:cxn>
                <a:cxn ang="0">
                  <a:pos x="94" y="37"/>
                </a:cxn>
                <a:cxn ang="0">
                  <a:pos x="71" y="57"/>
                </a:cxn>
                <a:cxn ang="0">
                  <a:pos x="60" y="68"/>
                </a:cxn>
                <a:cxn ang="0">
                  <a:pos x="46" y="84"/>
                </a:cxn>
                <a:cxn ang="0">
                  <a:pos x="37" y="97"/>
                </a:cxn>
                <a:cxn ang="0">
                  <a:pos x="28" y="110"/>
                </a:cxn>
                <a:cxn ang="0">
                  <a:pos x="21" y="124"/>
                </a:cxn>
                <a:cxn ang="0">
                  <a:pos x="14" y="139"/>
                </a:cxn>
                <a:cxn ang="0">
                  <a:pos x="9" y="153"/>
                </a:cxn>
                <a:cxn ang="0">
                  <a:pos x="5" y="168"/>
                </a:cxn>
                <a:cxn ang="0">
                  <a:pos x="0" y="218"/>
                </a:cxn>
                <a:cxn ang="0">
                  <a:pos x="2" y="1672"/>
                </a:cxn>
                <a:cxn ang="0">
                  <a:pos x="6" y="1692"/>
                </a:cxn>
                <a:cxn ang="0">
                  <a:pos x="10" y="1707"/>
                </a:cxn>
                <a:cxn ang="0">
                  <a:pos x="16" y="1722"/>
                </a:cxn>
                <a:cxn ang="0">
                  <a:pos x="23" y="1737"/>
                </a:cxn>
                <a:cxn ang="0">
                  <a:pos x="31" y="1750"/>
                </a:cxn>
                <a:cxn ang="0">
                  <a:pos x="39" y="1764"/>
                </a:cxn>
                <a:cxn ang="0">
                  <a:pos x="48" y="1777"/>
                </a:cxn>
                <a:cxn ang="0">
                  <a:pos x="60" y="1788"/>
                </a:cxn>
                <a:cxn ang="0">
                  <a:pos x="71" y="1800"/>
                </a:cxn>
                <a:cxn ang="0">
                  <a:pos x="86" y="1813"/>
                </a:cxn>
                <a:cxn ang="0">
                  <a:pos x="113" y="1830"/>
                </a:cxn>
                <a:cxn ang="0">
                  <a:pos x="142" y="1843"/>
                </a:cxn>
                <a:cxn ang="0">
                  <a:pos x="195" y="1855"/>
                </a:cxn>
                <a:cxn ang="0">
                  <a:pos x="433" y="1747"/>
                </a:cxn>
              </a:cxnLst>
              <a:rect l="0" t="0" r="r" b="b"/>
              <a:pathLst>
                <a:path w="433" h="1856">
                  <a:moveTo>
                    <a:pt x="433" y="1747"/>
                  </a:moveTo>
                  <a:lnTo>
                    <a:pt x="217" y="1747"/>
                  </a:lnTo>
                  <a:lnTo>
                    <a:pt x="195" y="1744"/>
                  </a:lnTo>
                  <a:lnTo>
                    <a:pt x="174" y="1737"/>
                  </a:lnTo>
                  <a:lnTo>
                    <a:pt x="165" y="1734"/>
                  </a:lnTo>
                  <a:lnTo>
                    <a:pt x="155" y="1728"/>
                  </a:lnTo>
                  <a:lnTo>
                    <a:pt x="147" y="1721"/>
                  </a:lnTo>
                  <a:lnTo>
                    <a:pt x="139" y="1714"/>
                  </a:lnTo>
                  <a:lnTo>
                    <a:pt x="136" y="1711"/>
                  </a:lnTo>
                  <a:lnTo>
                    <a:pt x="132" y="1707"/>
                  </a:lnTo>
                  <a:lnTo>
                    <a:pt x="129" y="1703"/>
                  </a:lnTo>
                  <a:lnTo>
                    <a:pt x="127" y="1698"/>
                  </a:lnTo>
                  <a:lnTo>
                    <a:pt x="123" y="1695"/>
                  </a:lnTo>
                  <a:lnTo>
                    <a:pt x="121" y="1690"/>
                  </a:lnTo>
                  <a:lnTo>
                    <a:pt x="119" y="1684"/>
                  </a:lnTo>
                  <a:lnTo>
                    <a:pt x="116" y="1680"/>
                  </a:lnTo>
                  <a:lnTo>
                    <a:pt x="114" y="1675"/>
                  </a:lnTo>
                  <a:lnTo>
                    <a:pt x="113" y="1671"/>
                  </a:lnTo>
                  <a:lnTo>
                    <a:pt x="111" y="1665"/>
                  </a:lnTo>
                  <a:lnTo>
                    <a:pt x="111" y="1660"/>
                  </a:lnTo>
                  <a:lnTo>
                    <a:pt x="108" y="1649"/>
                  </a:lnTo>
                  <a:lnTo>
                    <a:pt x="108" y="1637"/>
                  </a:lnTo>
                  <a:lnTo>
                    <a:pt x="108" y="218"/>
                  </a:lnTo>
                  <a:lnTo>
                    <a:pt x="108" y="208"/>
                  </a:lnTo>
                  <a:lnTo>
                    <a:pt x="111" y="197"/>
                  </a:lnTo>
                  <a:lnTo>
                    <a:pt x="111" y="192"/>
                  </a:lnTo>
                  <a:lnTo>
                    <a:pt x="113" y="186"/>
                  </a:lnTo>
                  <a:lnTo>
                    <a:pt x="114" y="181"/>
                  </a:lnTo>
                  <a:lnTo>
                    <a:pt x="116" y="175"/>
                  </a:lnTo>
                  <a:lnTo>
                    <a:pt x="119" y="171"/>
                  </a:lnTo>
                  <a:lnTo>
                    <a:pt x="121" y="166"/>
                  </a:lnTo>
                  <a:lnTo>
                    <a:pt x="123" y="163"/>
                  </a:lnTo>
                  <a:lnTo>
                    <a:pt x="127" y="157"/>
                  </a:lnTo>
                  <a:lnTo>
                    <a:pt x="132" y="149"/>
                  </a:lnTo>
                  <a:lnTo>
                    <a:pt x="136" y="144"/>
                  </a:lnTo>
                  <a:lnTo>
                    <a:pt x="139" y="141"/>
                  </a:lnTo>
                  <a:lnTo>
                    <a:pt x="144" y="139"/>
                  </a:lnTo>
                  <a:lnTo>
                    <a:pt x="147" y="134"/>
                  </a:lnTo>
                  <a:lnTo>
                    <a:pt x="155" y="128"/>
                  </a:lnTo>
                  <a:lnTo>
                    <a:pt x="165" y="122"/>
                  </a:lnTo>
                  <a:lnTo>
                    <a:pt x="174" y="118"/>
                  </a:lnTo>
                  <a:lnTo>
                    <a:pt x="184" y="114"/>
                  </a:lnTo>
                  <a:lnTo>
                    <a:pt x="195" y="111"/>
                  </a:lnTo>
                  <a:lnTo>
                    <a:pt x="217" y="110"/>
                  </a:lnTo>
                  <a:lnTo>
                    <a:pt x="433" y="110"/>
                  </a:lnTo>
                  <a:lnTo>
                    <a:pt x="433" y="0"/>
                  </a:lnTo>
                  <a:lnTo>
                    <a:pt x="217" y="0"/>
                  </a:lnTo>
                  <a:lnTo>
                    <a:pt x="173" y="4"/>
                  </a:lnTo>
                  <a:lnTo>
                    <a:pt x="151" y="10"/>
                  </a:lnTo>
                  <a:lnTo>
                    <a:pt x="132" y="18"/>
                  </a:lnTo>
                  <a:lnTo>
                    <a:pt x="122" y="21"/>
                  </a:lnTo>
                  <a:lnTo>
                    <a:pt x="113" y="27"/>
                  </a:lnTo>
                  <a:lnTo>
                    <a:pt x="104" y="33"/>
                  </a:lnTo>
                  <a:lnTo>
                    <a:pt x="94" y="37"/>
                  </a:lnTo>
                  <a:lnTo>
                    <a:pt x="86" y="44"/>
                  </a:lnTo>
                  <a:lnTo>
                    <a:pt x="78" y="50"/>
                  </a:lnTo>
                  <a:lnTo>
                    <a:pt x="71" y="57"/>
                  </a:lnTo>
                  <a:lnTo>
                    <a:pt x="67" y="60"/>
                  </a:lnTo>
                  <a:lnTo>
                    <a:pt x="63" y="64"/>
                  </a:lnTo>
                  <a:lnTo>
                    <a:pt x="60" y="68"/>
                  </a:lnTo>
                  <a:lnTo>
                    <a:pt x="55" y="72"/>
                  </a:lnTo>
                  <a:lnTo>
                    <a:pt x="48" y="80"/>
                  </a:lnTo>
                  <a:lnTo>
                    <a:pt x="46" y="84"/>
                  </a:lnTo>
                  <a:lnTo>
                    <a:pt x="43" y="88"/>
                  </a:lnTo>
                  <a:lnTo>
                    <a:pt x="39" y="91"/>
                  </a:lnTo>
                  <a:lnTo>
                    <a:pt x="37" y="97"/>
                  </a:lnTo>
                  <a:lnTo>
                    <a:pt x="33" y="101"/>
                  </a:lnTo>
                  <a:lnTo>
                    <a:pt x="31" y="105"/>
                  </a:lnTo>
                  <a:lnTo>
                    <a:pt x="28" y="110"/>
                  </a:lnTo>
                  <a:lnTo>
                    <a:pt x="25" y="115"/>
                  </a:lnTo>
                  <a:lnTo>
                    <a:pt x="23" y="119"/>
                  </a:lnTo>
                  <a:lnTo>
                    <a:pt x="21" y="124"/>
                  </a:lnTo>
                  <a:lnTo>
                    <a:pt x="20" y="128"/>
                  </a:lnTo>
                  <a:lnTo>
                    <a:pt x="16" y="133"/>
                  </a:lnTo>
                  <a:lnTo>
                    <a:pt x="14" y="139"/>
                  </a:lnTo>
                  <a:lnTo>
                    <a:pt x="13" y="144"/>
                  </a:lnTo>
                  <a:lnTo>
                    <a:pt x="10" y="149"/>
                  </a:lnTo>
                  <a:lnTo>
                    <a:pt x="9" y="153"/>
                  </a:lnTo>
                  <a:lnTo>
                    <a:pt x="8" y="158"/>
                  </a:lnTo>
                  <a:lnTo>
                    <a:pt x="6" y="164"/>
                  </a:lnTo>
                  <a:lnTo>
                    <a:pt x="5" y="168"/>
                  </a:lnTo>
                  <a:lnTo>
                    <a:pt x="3" y="174"/>
                  </a:lnTo>
                  <a:lnTo>
                    <a:pt x="1" y="196"/>
                  </a:lnTo>
                  <a:lnTo>
                    <a:pt x="0" y="218"/>
                  </a:lnTo>
                  <a:lnTo>
                    <a:pt x="0" y="1637"/>
                  </a:lnTo>
                  <a:lnTo>
                    <a:pt x="1" y="1660"/>
                  </a:lnTo>
                  <a:lnTo>
                    <a:pt x="2" y="1672"/>
                  </a:lnTo>
                  <a:lnTo>
                    <a:pt x="3" y="1682"/>
                  </a:lnTo>
                  <a:lnTo>
                    <a:pt x="5" y="1687"/>
                  </a:lnTo>
                  <a:lnTo>
                    <a:pt x="6" y="1692"/>
                  </a:lnTo>
                  <a:lnTo>
                    <a:pt x="8" y="1697"/>
                  </a:lnTo>
                  <a:lnTo>
                    <a:pt x="9" y="1702"/>
                  </a:lnTo>
                  <a:lnTo>
                    <a:pt x="10" y="1707"/>
                  </a:lnTo>
                  <a:lnTo>
                    <a:pt x="13" y="1713"/>
                  </a:lnTo>
                  <a:lnTo>
                    <a:pt x="14" y="1718"/>
                  </a:lnTo>
                  <a:lnTo>
                    <a:pt x="16" y="1722"/>
                  </a:lnTo>
                  <a:lnTo>
                    <a:pt x="20" y="1727"/>
                  </a:lnTo>
                  <a:lnTo>
                    <a:pt x="21" y="1732"/>
                  </a:lnTo>
                  <a:lnTo>
                    <a:pt x="23" y="1737"/>
                  </a:lnTo>
                  <a:lnTo>
                    <a:pt x="25" y="1742"/>
                  </a:lnTo>
                  <a:lnTo>
                    <a:pt x="28" y="1747"/>
                  </a:lnTo>
                  <a:lnTo>
                    <a:pt x="31" y="1750"/>
                  </a:lnTo>
                  <a:lnTo>
                    <a:pt x="33" y="1756"/>
                  </a:lnTo>
                  <a:lnTo>
                    <a:pt x="37" y="1760"/>
                  </a:lnTo>
                  <a:lnTo>
                    <a:pt x="39" y="1764"/>
                  </a:lnTo>
                  <a:lnTo>
                    <a:pt x="43" y="1768"/>
                  </a:lnTo>
                  <a:lnTo>
                    <a:pt x="46" y="1773"/>
                  </a:lnTo>
                  <a:lnTo>
                    <a:pt x="48" y="1777"/>
                  </a:lnTo>
                  <a:lnTo>
                    <a:pt x="53" y="1780"/>
                  </a:lnTo>
                  <a:lnTo>
                    <a:pt x="55" y="1785"/>
                  </a:lnTo>
                  <a:lnTo>
                    <a:pt x="60" y="1788"/>
                  </a:lnTo>
                  <a:lnTo>
                    <a:pt x="63" y="1791"/>
                  </a:lnTo>
                  <a:lnTo>
                    <a:pt x="67" y="1796"/>
                  </a:lnTo>
                  <a:lnTo>
                    <a:pt x="71" y="1800"/>
                  </a:lnTo>
                  <a:lnTo>
                    <a:pt x="75" y="1803"/>
                  </a:lnTo>
                  <a:lnTo>
                    <a:pt x="78" y="1806"/>
                  </a:lnTo>
                  <a:lnTo>
                    <a:pt x="86" y="1813"/>
                  </a:lnTo>
                  <a:lnTo>
                    <a:pt x="94" y="1819"/>
                  </a:lnTo>
                  <a:lnTo>
                    <a:pt x="104" y="1825"/>
                  </a:lnTo>
                  <a:lnTo>
                    <a:pt x="113" y="1830"/>
                  </a:lnTo>
                  <a:lnTo>
                    <a:pt x="122" y="1834"/>
                  </a:lnTo>
                  <a:lnTo>
                    <a:pt x="132" y="1839"/>
                  </a:lnTo>
                  <a:lnTo>
                    <a:pt x="142" y="1843"/>
                  </a:lnTo>
                  <a:lnTo>
                    <a:pt x="151" y="1846"/>
                  </a:lnTo>
                  <a:lnTo>
                    <a:pt x="173" y="1851"/>
                  </a:lnTo>
                  <a:lnTo>
                    <a:pt x="195" y="1855"/>
                  </a:lnTo>
                  <a:lnTo>
                    <a:pt x="217" y="1856"/>
                  </a:lnTo>
                  <a:lnTo>
                    <a:pt x="433" y="1856"/>
                  </a:lnTo>
                  <a:lnTo>
                    <a:pt x="433" y="1747"/>
                  </a:lnTo>
                  <a:lnTo>
                    <a:pt x="433" y="1747"/>
                  </a:lnTo>
                  <a:close/>
                </a:path>
              </a:pathLst>
            </a:custGeom>
            <a:solidFill>
              <a:srgbClr val="000000"/>
            </a:solidFill>
            <a:ln w="9525">
              <a:noFill/>
              <a:round/>
              <a:headEnd/>
              <a:tailEnd/>
            </a:ln>
          </p:spPr>
          <p:txBody>
            <a:bodyPr>
              <a:prstTxWarp prst="textNoShape">
                <a:avLst/>
              </a:prstTxWarp>
            </a:bodyPr>
            <a:lstStyle/>
            <a:p>
              <a:endParaRPr lang="fr-FR"/>
            </a:p>
          </p:txBody>
        </p:sp>
        <p:sp>
          <p:nvSpPr>
            <p:cNvPr id="17424" name="Freeform 16"/>
            <p:cNvSpPr>
              <a:spLocks/>
            </p:cNvSpPr>
            <p:nvPr/>
          </p:nvSpPr>
          <p:spPr bwMode="auto">
            <a:xfrm>
              <a:off x="1951" y="2827"/>
              <a:ext cx="370" cy="1205"/>
            </a:xfrm>
            <a:custGeom>
              <a:avLst/>
              <a:gdLst/>
              <a:ahLst/>
              <a:cxnLst>
                <a:cxn ang="0">
                  <a:pos x="292" y="1744"/>
                </a:cxn>
                <a:cxn ang="0">
                  <a:pos x="332" y="1728"/>
                </a:cxn>
                <a:cxn ang="0">
                  <a:pos x="351" y="1711"/>
                </a:cxn>
                <a:cxn ang="0">
                  <a:pos x="360" y="1698"/>
                </a:cxn>
                <a:cxn ang="0">
                  <a:pos x="368" y="1684"/>
                </a:cxn>
                <a:cxn ang="0">
                  <a:pos x="374" y="1671"/>
                </a:cxn>
                <a:cxn ang="0">
                  <a:pos x="379" y="1649"/>
                </a:cxn>
                <a:cxn ang="0">
                  <a:pos x="379" y="208"/>
                </a:cxn>
                <a:cxn ang="0">
                  <a:pos x="374" y="186"/>
                </a:cxn>
                <a:cxn ang="0">
                  <a:pos x="368" y="171"/>
                </a:cxn>
                <a:cxn ang="0">
                  <a:pos x="360" y="157"/>
                </a:cxn>
                <a:cxn ang="0">
                  <a:pos x="351" y="144"/>
                </a:cxn>
                <a:cxn ang="0">
                  <a:pos x="340" y="134"/>
                </a:cxn>
                <a:cxn ang="0">
                  <a:pos x="322" y="122"/>
                </a:cxn>
                <a:cxn ang="0">
                  <a:pos x="292" y="111"/>
                </a:cxn>
                <a:cxn ang="0">
                  <a:pos x="0" y="0"/>
                </a:cxn>
                <a:cxn ang="0">
                  <a:pos x="335" y="10"/>
                </a:cxn>
                <a:cxn ang="0">
                  <a:pos x="374" y="27"/>
                </a:cxn>
                <a:cxn ang="0">
                  <a:pos x="401" y="44"/>
                </a:cxn>
                <a:cxn ang="0">
                  <a:pos x="419" y="60"/>
                </a:cxn>
                <a:cxn ang="0">
                  <a:pos x="431" y="72"/>
                </a:cxn>
                <a:cxn ang="0">
                  <a:pos x="441" y="84"/>
                </a:cxn>
                <a:cxn ang="0">
                  <a:pos x="450" y="97"/>
                </a:cxn>
                <a:cxn ang="0">
                  <a:pos x="459" y="110"/>
                </a:cxn>
                <a:cxn ang="0">
                  <a:pos x="465" y="124"/>
                </a:cxn>
                <a:cxn ang="0">
                  <a:pos x="472" y="139"/>
                </a:cxn>
                <a:cxn ang="0">
                  <a:pos x="477" y="153"/>
                </a:cxn>
                <a:cxn ang="0">
                  <a:pos x="482" y="168"/>
                </a:cxn>
                <a:cxn ang="0">
                  <a:pos x="487" y="218"/>
                </a:cxn>
                <a:cxn ang="0">
                  <a:pos x="485" y="1672"/>
                </a:cxn>
                <a:cxn ang="0">
                  <a:pos x="481" y="1692"/>
                </a:cxn>
                <a:cxn ang="0">
                  <a:pos x="477" y="1707"/>
                </a:cxn>
                <a:cxn ang="0">
                  <a:pos x="471" y="1722"/>
                </a:cxn>
                <a:cxn ang="0">
                  <a:pos x="464" y="1737"/>
                </a:cxn>
                <a:cxn ang="0">
                  <a:pos x="456" y="1750"/>
                </a:cxn>
                <a:cxn ang="0">
                  <a:pos x="448" y="1764"/>
                </a:cxn>
                <a:cxn ang="0">
                  <a:pos x="435" y="1780"/>
                </a:cxn>
                <a:cxn ang="0">
                  <a:pos x="424" y="1791"/>
                </a:cxn>
                <a:cxn ang="0">
                  <a:pos x="412" y="1803"/>
                </a:cxn>
                <a:cxn ang="0">
                  <a:pos x="391" y="1819"/>
                </a:cxn>
                <a:cxn ang="0">
                  <a:pos x="364" y="1834"/>
                </a:cxn>
                <a:cxn ang="0">
                  <a:pos x="335" y="1846"/>
                </a:cxn>
                <a:cxn ang="0">
                  <a:pos x="270" y="1856"/>
                </a:cxn>
                <a:cxn ang="0">
                  <a:pos x="54" y="1747"/>
                </a:cxn>
              </a:cxnLst>
              <a:rect l="0" t="0" r="r" b="b"/>
              <a:pathLst>
                <a:path w="487" h="1856">
                  <a:moveTo>
                    <a:pt x="54" y="1747"/>
                  </a:moveTo>
                  <a:lnTo>
                    <a:pt x="270" y="1747"/>
                  </a:lnTo>
                  <a:lnTo>
                    <a:pt x="292" y="1744"/>
                  </a:lnTo>
                  <a:lnTo>
                    <a:pt x="312" y="1737"/>
                  </a:lnTo>
                  <a:lnTo>
                    <a:pt x="322" y="1734"/>
                  </a:lnTo>
                  <a:lnTo>
                    <a:pt x="332" y="1728"/>
                  </a:lnTo>
                  <a:lnTo>
                    <a:pt x="340" y="1721"/>
                  </a:lnTo>
                  <a:lnTo>
                    <a:pt x="346" y="1714"/>
                  </a:lnTo>
                  <a:lnTo>
                    <a:pt x="351" y="1711"/>
                  </a:lnTo>
                  <a:lnTo>
                    <a:pt x="355" y="1707"/>
                  </a:lnTo>
                  <a:lnTo>
                    <a:pt x="357" y="1703"/>
                  </a:lnTo>
                  <a:lnTo>
                    <a:pt x="360" y="1698"/>
                  </a:lnTo>
                  <a:lnTo>
                    <a:pt x="363" y="1695"/>
                  </a:lnTo>
                  <a:lnTo>
                    <a:pt x="366" y="1690"/>
                  </a:lnTo>
                  <a:lnTo>
                    <a:pt x="368" y="1684"/>
                  </a:lnTo>
                  <a:lnTo>
                    <a:pt x="371" y="1680"/>
                  </a:lnTo>
                  <a:lnTo>
                    <a:pt x="373" y="1675"/>
                  </a:lnTo>
                  <a:lnTo>
                    <a:pt x="374" y="1671"/>
                  </a:lnTo>
                  <a:lnTo>
                    <a:pt x="375" y="1665"/>
                  </a:lnTo>
                  <a:lnTo>
                    <a:pt x="376" y="1660"/>
                  </a:lnTo>
                  <a:lnTo>
                    <a:pt x="379" y="1649"/>
                  </a:lnTo>
                  <a:lnTo>
                    <a:pt x="380" y="1637"/>
                  </a:lnTo>
                  <a:lnTo>
                    <a:pt x="380" y="218"/>
                  </a:lnTo>
                  <a:lnTo>
                    <a:pt x="379" y="208"/>
                  </a:lnTo>
                  <a:lnTo>
                    <a:pt x="376" y="197"/>
                  </a:lnTo>
                  <a:lnTo>
                    <a:pt x="375" y="192"/>
                  </a:lnTo>
                  <a:lnTo>
                    <a:pt x="374" y="186"/>
                  </a:lnTo>
                  <a:lnTo>
                    <a:pt x="373" y="181"/>
                  </a:lnTo>
                  <a:lnTo>
                    <a:pt x="371" y="175"/>
                  </a:lnTo>
                  <a:lnTo>
                    <a:pt x="368" y="171"/>
                  </a:lnTo>
                  <a:lnTo>
                    <a:pt x="366" y="166"/>
                  </a:lnTo>
                  <a:lnTo>
                    <a:pt x="363" y="163"/>
                  </a:lnTo>
                  <a:lnTo>
                    <a:pt x="360" y="157"/>
                  </a:lnTo>
                  <a:lnTo>
                    <a:pt x="357" y="153"/>
                  </a:lnTo>
                  <a:lnTo>
                    <a:pt x="355" y="149"/>
                  </a:lnTo>
                  <a:lnTo>
                    <a:pt x="351" y="144"/>
                  </a:lnTo>
                  <a:lnTo>
                    <a:pt x="346" y="141"/>
                  </a:lnTo>
                  <a:lnTo>
                    <a:pt x="344" y="139"/>
                  </a:lnTo>
                  <a:lnTo>
                    <a:pt x="340" y="134"/>
                  </a:lnTo>
                  <a:lnTo>
                    <a:pt x="335" y="132"/>
                  </a:lnTo>
                  <a:lnTo>
                    <a:pt x="332" y="128"/>
                  </a:lnTo>
                  <a:lnTo>
                    <a:pt x="322" y="122"/>
                  </a:lnTo>
                  <a:lnTo>
                    <a:pt x="312" y="118"/>
                  </a:lnTo>
                  <a:lnTo>
                    <a:pt x="303" y="114"/>
                  </a:lnTo>
                  <a:lnTo>
                    <a:pt x="292" y="111"/>
                  </a:lnTo>
                  <a:lnTo>
                    <a:pt x="270" y="110"/>
                  </a:lnTo>
                  <a:lnTo>
                    <a:pt x="0" y="110"/>
                  </a:lnTo>
                  <a:lnTo>
                    <a:pt x="0" y="0"/>
                  </a:lnTo>
                  <a:lnTo>
                    <a:pt x="270" y="0"/>
                  </a:lnTo>
                  <a:lnTo>
                    <a:pt x="314" y="4"/>
                  </a:lnTo>
                  <a:lnTo>
                    <a:pt x="335" y="10"/>
                  </a:lnTo>
                  <a:lnTo>
                    <a:pt x="355" y="18"/>
                  </a:lnTo>
                  <a:lnTo>
                    <a:pt x="364" y="21"/>
                  </a:lnTo>
                  <a:lnTo>
                    <a:pt x="374" y="27"/>
                  </a:lnTo>
                  <a:lnTo>
                    <a:pt x="383" y="33"/>
                  </a:lnTo>
                  <a:lnTo>
                    <a:pt x="391" y="37"/>
                  </a:lnTo>
                  <a:lnTo>
                    <a:pt x="401" y="44"/>
                  </a:lnTo>
                  <a:lnTo>
                    <a:pt x="409" y="50"/>
                  </a:lnTo>
                  <a:lnTo>
                    <a:pt x="416" y="57"/>
                  </a:lnTo>
                  <a:lnTo>
                    <a:pt x="419" y="60"/>
                  </a:lnTo>
                  <a:lnTo>
                    <a:pt x="424" y="64"/>
                  </a:lnTo>
                  <a:lnTo>
                    <a:pt x="427" y="68"/>
                  </a:lnTo>
                  <a:lnTo>
                    <a:pt x="431" y="72"/>
                  </a:lnTo>
                  <a:lnTo>
                    <a:pt x="435" y="75"/>
                  </a:lnTo>
                  <a:lnTo>
                    <a:pt x="437" y="80"/>
                  </a:lnTo>
                  <a:lnTo>
                    <a:pt x="441" y="84"/>
                  </a:lnTo>
                  <a:lnTo>
                    <a:pt x="444" y="88"/>
                  </a:lnTo>
                  <a:lnTo>
                    <a:pt x="448" y="91"/>
                  </a:lnTo>
                  <a:lnTo>
                    <a:pt x="450" y="97"/>
                  </a:lnTo>
                  <a:lnTo>
                    <a:pt x="454" y="101"/>
                  </a:lnTo>
                  <a:lnTo>
                    <a:pt x="456" y="105"/>
                  </a:lnTo>
                  <a:lnTo>
                    <a:pt x="459" y="110"/>
                  </a:lnTo>
                  <a:lnTo>
                    <a:pt x="461" y="115"/>
                  </a:lnTo>
                  <a:lnTo>
                    <a:pt x="464" y="119"/>
                  </a:lnTo>
                  <a:lnTo>
                    <a:pt x="465" y="124"/>
                  </a:lnTo>
                  <a:lnTo>
                    <a:pt x="469" y="128"/>
                  </a:lnTo>
                  <a:lnTo>
                    <a:pt x="471" y="133"/>
                  </a:lnTo>
                  <a:lnTo>
                    <a:pt x="472" y="139"/>
                  </a:lnTo>
                  <a:lnTo>
                    <a:pt x="474" y="144"/>
                  </a:lnTo>
                  <a:lnTo>
                    <a:pt x="477" y="149"/>
                  </a:lnTo>
                  <a:lnTo>
                    <a:pt x="477" y="153"/>
                  </a:lnTo>
                  <a:lnTo>
                    <a:pt x="479" y="158"/>
                  </a:lnTo>
                  <a:lnTo>
                    <a:pt x="481" y="164"/>
                  </a:lnTo>
                  <a:lnTo>
                    <a:pt x="482" y="168"/>
                  </a:lnTo>
                  <a:lnTo>
                    <a:pt x="482" y="174"/>
                  </a:lnTo>
                  <a:lnTo>
                    <a:pt x="487" y="196"/>
                  </a:lnTo>
                  <a:lnTo>
                    <a:pt x="487" y="218"/>
                  </a:lnTo>
                  <a:lnTo>
                    <a:pt x="487" y="1637"/>
                  </a:lnTo>
                  <a:lnTo>
                    <a:pt x="487" y="1660"/>
                  </a:lnTo>
                  <a:lnTo>
                    <a:pt x="485" y="1672"/>
                  </a:lnTo>
                  <a:lnTo>
                    <a:pt x="482" y="1682"/>
                  </a:lnTo>
                  <a:lnTo>
                    <a:pt x="482" y="1687"/>
                  </a:lnTo>
                  <a:lnTo>
                    <a:pt x="481" y="1692"/>
                  </a:lnTo>
                  <a:lnTo>
                    <a:pt x="479" y="1697"/>
                  </a:lnTo>
                  <a:lnTo>
                    <a:pt x="477" y="1702"/>
                  </a:lnTo>
                  <a:lnTo>
                    <a:pt x="477" y="1707"/>
                  </a:lnTo>
                  <a:lnTo>
                    <a:pt x="474" y="1713"/>
                  </a:lnTo>
                  <a:lnTo>
                    <a:pt x="472" y="1718"/>
                  </a:lnTo>
                  <a:lnTo>
                    <a:pt x="471" y="1722"/>
                  </a:lnTo>
                  <a:lnTo>
                    <a:pt x="469" y="1727"/>
                  </a:lnTo>
                  <a:lnTo>
                    <a:pt x="465" y="1732"/>
                  </a:lnTo>
                  <a:lnTo>
                    <a:pt x="464" y="1737"/>
                  </a:lnTo>
                  <a:lnTo>
                    <a:pt x="461" y="1742"/>
                  </a:lnTo>
                  <a:lnTo>
                    <a:pt x="459" y="1747"/>
                  </a:lnTo>
                  <a:lnTo>
                    <a:pt x="456" y="1750"/>
                  </a:lnTo>
                  <a:lnTo>
                    <a:pt x="454" y="1756"/>
                  </a:lnTo>
                  <a:lnTo>
                    <a:pt x="450" y="1760"/>
                  </a:lnTo>
                  <a:lnTo>
                    <a:pt x="448" y="1764"/>
                  </a:lnTo>
                  <a:lnTo>
                    <a:pt x="444" y="1768"/>
                  </a:lnTo>
                  <a:lnTo>
                    <a:pt x="437" y="1777"/>
                  </a:lnTo>
                  <a:lnTo>
                    <a:pt x="435" y="1780"/>
                  </a:lnTo>
                  <a:lnTo>
                    <a:pt x="431" y="1785"/>
                  </a:lnTo>
                  <a:lnTo>
                    <a:pt x="427" y="1788"/>
                  </a:lnTo>
                  <a:lnTo>
                    <a:pt x="424" y="1791"/>
                  </a:lnTo>
                  <a:lnTo>
                    <a:pt x="419" y="1796"/>
                  </a:lnTo>
                  <a:lnTo>
                    <a:pt x="416" y="1800"/>
                  </a:lnTo>
                  <a:lnTo>
                    <a:pt x="412" y="1803"/>
                  </a:lnTo>
                  <a:lnTo>
                    <a:pt x="409" y="1806"/>
                  </a:lnTo>
                  <a:lnTo>
                    <a:pt x="401" y="1813"/>
                  </a:lnTo>
                  <a:lnTo>
                    <a:pt x="391" y="1819"/>
                  </a:lnTo>
                  <a:lnTo>
                    <a:pt x="383" y="1825"/>
                  </a:lnTo>
                  <a:lnTo>
                    <a:pt x="374" y="1830"/>
                  </a:lnTo>
                  <a:lnTo>
                    <a:pt x="364" y="1834"/>
                  </a:lnTo>
                  <a:lnTo>
                    <a:pt x="355" y="1839"/>
                  </a:lnTo>
                  <a:lnTo>
                    <a:pt x="345" y="1843"/>
                  </a:lnTo>
                  <a:lnTo>
                    <a:pt x="335" y="1846"/>
                  </a:lnTo>
                  <a:lnTo>
                    <a:pt x="314" y="1851"/>
                  </a:lnTo>
                  <a:lnTo>
                    <a:pt x="294" y="1855"/>
                  </a:lnTo>
                  <a:lnTo>
                    <a:pt x="270" y="1856"/>
                  </a:lnTo>
                  <a:lnTo>
                    <a:pt x="54" y="1856"/>
                  </a:lnTo>
                  <a:lnTo>
                    <a:pt x="54" y="1747"/>
                  </a:lnTo>
                  <a:lnTo>
                    <a:pt x="54" y="1747"/>
                  </a:lnTo>
                  <a:close/>
                </a:path>
              </a:pathLst>
            </a:custGeom>
            <a:solidFill>
              <a:srgbClr val="000000"/>
            </a:solidFill>
            <a:ln w="9525">
              <a:noFill/>
              <a:round/>
              <a:headEnd/>
              <a:tailEnd/>
            </a:ln>
          </p:spPr>
          <p:txBody>
            <a:bodyPr>
              <a:prstTxWarp prst="textNoShape">
                <a:avLst/>
              </a:prstTxWarp>
            </a:bodyPr>
            <a:lstStyle/>
            <a:p>
              <a:endParaRPr lang="fr-FR"/>
            </a:p>
          </p:txBody>
        </p:sp>
        <p:sp>
          <p:nvSpPr>
            <p:cNvPr id="17425" name="Freeform 17"/>
            <p:cNvSpPr>
              <a:spLocks/>
            </p:cNvSpPr>
            <p:nvPr/>
          </p:nvSpPr>
          <p:spPr bwMode="auto">
            <a:xfrm>
              <a:off x="704" y="3961"/>
              <a:ext cx="1353" cy="71"/>
            </a:xfrm>
            <a:custGeom>
              <a:avLst/>
              <a:gdLst/>
              <a:ahLst/>
              <a:cxnLst>
                <a:cxn ang="0">
                  <a:pos x="0" y="109"/>
                </a:cxn>
                <a:cxn ang="0">
                  <a:pos x="1782" y="109"/>
                </a:cxn>
                <a:cxn ang="0">
                  <a:pos x="1782" y="0"/>
                </a:cxn>
                <a:cxn ang="0">
                  <a:pos x="0" y="0"/>
                </a:cxn>
                <a:cxn ang="0">
                  <a:pos x="0" y="109"/>
                </a:cxn>
                <a:cxn ang="0">
                  <a:pos x="0" y="109"/>
                </a:cxn>
              </a:cxnLst>
              <a:rect l="0" t="0" r="r" b="b"/>
              <a:pathLst>
                <a:path w="1782" h="109">
                  <a:moveTo>
                    <a:pt x="0" y="109"/>
                  </a:moveTo>
                  <a:lnTo>
                    <a:pt x="1782" y="109"/>
                  </a:lnTo>
                  <a:lnTo>
                    <a:pt x="1782" y="0"/>
                  </a:lnTo>
                  <a:lnTo>
                    <a:pt x="0" y="0"/>
                  </a:lnTo>
                  <a:lnTo>
                    <a:pt x="0" y="109"/>
                  </a:lnTo>
                  <a:lnTo>
                    <a:pt x="0" y="109"/>
                  </a:lnTo>
                  <a:close/>
                </a:path>
              </a:pathLst>
            </a:custGeom>
            <a:solidFill>
              <a:srgbClr val="000000"/>
            </a:solidFill>
            <a:ln w="9525">
              <a:noFill/>
              <a:round/>
              <a:headEnd/>
              <a:tailEnd/>
            </a:ln>
          </p:spPr>
          <p:txBody>
            <a:bodyPr>
              <a:prstTxWarp prst="textNoShape">
                <a:avLst/>
              </a:prstTxWarp>
            </a:bodyPr>
            <a:lstStyle/>
            <a:p>
              <a:endParaRPr lang="fr-FR"/>
            </a:p>
          </p:txBody>
        </p:sp>
        <p:sp>
          <p:nvSpPr>
            <p:cNvPr id="17426" name="Freeform 18"/>
            <p:cNvSpPr>
              <a:spLocks/>
            </p:cNvSpPr>
            <p:nvPr/>
          </p:nvSpPr>
          <p:spPr bwMode="auto">
            <a:xfrm>
              <a:off x="739" y="2827"/>
              <a:ext cx="1253" cy="71"/>
            </a:xfrm>
            <a:custGeom>
              <a:avLst/>
              <a:gdLst/>
              <a:ahLst/>
              <a:cxnLst>
                <a:cxn ang="0">
                  <a:pos x="0" y="110"/>
                </a:cxn>
                <a:cxn ang="0">
                  <a:pos x="1650" y="110"/>
                </a:cxn>
                <a:cxn ang="0">
                  <a:pos x="1650" y="0"/>
                </a:cxn>
                <a:cxn ang="0">
                  <a:pos x="0" y="0"/>
                </a:cxn>
                <a:cxn ang="0">
                  <a:pos x="0" y="110"/>
                </a:cxn>
                <a:cxn ang="0">
                  <a:pos x="0" y="110"/>
                </a:cxn>
              </a:cxnLst>
              <a:rect l="0" t="0" r="r" b="b"/>
              <a:pathLst>
                <a:path w="1650" h="110">
                  <a:moveTo>
                    <a:pt x="0" y="110"/>
                  </a:moveTo>
                  <a:lnTo>
                    <a:pt x="1650" y="110"/>
                  </a:lnTo>
                  <a:lnTo>
                    <a:pt x="1650" y="0"/>
                  </a:lnTo>
                  <a:lnTo>
                    <a:pt x="0" y="0"/>
                  </a:lnTo>
                  <a:lnTo>
                    <a:pt x="0" y="110"/>
                  </a:lnTo>
                  <a:lnTo>
                    <a:pt x="0" y="110"/>
                  </a:lnTo>
                  <a:close/>
                </a:path>
              </a:pathLst>
            </a:custGeom>
            <a:solidFill>
              <a:srgbClr val="000000"/>
            </a:solidFill>
            <a:ln w="9525">
              <a:noFill/>
              <a:round/>
              <a:headEnd/>
              <a:tailEnd/>
            </a:ln>
          </p:spPr>
          <p:txBody>
            <a:bodyPr>
              <a:prstTxWarp prst="textNoShape">
                <a:avLst/>
              </a:prstTxWarp>
            </a:bodyPr>
            <a:lstStyle/>
            <a:p>
              <a:endParaRPr lang="fr-FR"/>
            </a:p>
          </p:txBody>
        </p:sp>
        <p:sp>
          <p:nvSpPr>
            <p:cNvPr id="17427" name="Freeform 19"/>
            <p:cNvSpPr>
              <a:spLocks/>
            </p:cNvSpPr>
            <p:nvPr/>
          </p:nvSpPr>
          <p:spPr bwMode="auto">
            <a:xfrm>
              <a:off x="1170" y="2614"/>
              <a:ext cx="410" cy="284"/>
            </a:xfrm>
            <a:custGeom>
              <a:avLst/>
              <a:gdLst/>
              <a:ahLst/>
              <a:cxnLst>
                <a:cxn ang="0">
                  <a:pos x="0" y="109"/>
                </a:cxn>
                <a:cxn ang="0">
                  <a:pos x="3" y="88"/>
                </a:cxn>
                <a:cxn ang="0">
                  <a:pos x="5" y="77"/>
                </a:cxn>
                <a:cxn ang="0">
                  <a:pos x="10" y="67"/>
                </a:cxn>
                <a:cxn ang="0">
                  <a:pos x="13" y="58"/>
                </a:cxn>
                <a:cxn ang="0">
                  <a:pos x="19" y="48"/>
                </a:cxn>
                <a:cxn ang="0">
                  <a:pos x="28" y="36"/>
                </a:cxn>
                <a:cxn ang="0">
                  <a:pos x="36" y="29"/>
                </a:cxn>
                <a:cxn ang="0">
                  <a:pos x="49" y="18"/>
                </a:cxn>
                <a:cxn ang="0">
                  <a:pos x="67" y="9"/>
                </a:cxn>
                <a:cxn ang="0">
                  <a:pos x="87" y="2"/>
                </a:cxn>
                <a:cxn ang="0">
                  <a:pos x="432" y="0"/>
                </a:cxn>
                <a:cxn ang="0">
                  <a:pos x="475" y="9"/>
                </a:cxn>
                <a:cxn ang="0">
                  <a:pos x="493" y="18"/>
                </a:cxn>
                <a:cxn ang="0">
                  <a:pos x="509" y="32"/>
                </a:cxn>
                <a:cxn ang="0">
                  <a:pos x="517" y="40"/>
                </a:cxn>
                <a:cxn ang="0">
                  <a:pos x="523" y="48"/>
                </a:cxn>
                <a:cxn ang="0">
                  <a:pos x="529" y="58"/>
                </a:cxn>
                <a:cxn ang="0">
                  <a:pos x="532" y="67"/>
                </a:cxn>
                <a:cxn ang="0">
                  <a:pos x="536" y="77"/>
                </a:cxn>
                <a:cxn ang="0">
                  <a:pos x="539" y="88"/>
                </a:cxn>
                <a:cxn ang="0">
                  <a:pos x="541" y="109"/>
                </a:cxn>
                <a:cxn ang="0">
                  <a:pos x="432" y="382"/>
                </a:cxn>
                <a:cxn ang="0">
                  <a:pos x="432" y="159"/>
                </a:cxn>
                <a:cxn ang="0">
                  <a:pos x="431" y="147"/>
                </a:cxn>
                <a:cxn ang="0">
                  <a:pos x="426" y="138"/>
                </a:cxn>
                <a:cxn ang="0">
                  <a:pos x="421" y="130"/>
                </a:cxn>
                <a:cxn ang="0">
                  <a:pos x="409" y="119"/>
                </a:cxn>
                <a:cxn ang="0">
                  <a:pos x="390" y="111"/>
                </a:cxn>
                <a:cxn ang="0">
                  <a:pos x="163" y="109"/>
                </a:cxn>
                <a:cxn ang="0">
                  <a:pos x="133" y="119"/>
                </a:cxn>
                <a:cxn ang="0">
                  <a:pos x="118" y="134"/>
                </a:cxn>
                <a:cxn ang="0">
                  <a:pos x="113" y="143"/>
                </a:cxn>
                <a:cxn ang="0">
                  <a:pos x="109" y="165"/>
                </a:cxn>
                <a:cxn ang="0">
                  <a:pos x="0" y="438"/>
                </a:cxn>
              </a:cxnLst>
              <a:rect l="0" t="0" r="r" b="b"/>
              <a:pathLst>
                <a:path w="541" h="438">
                  <a:moveTo>
                    <a:pt x="0" y="438"/>
                  </a:moveTo>
                  <a:lnTo>
                    <a:pt x="0" y="109"/>
                  </a:lnTo>
                  <a:lnTo>
                    <a:pt x="0" y="99"/>
                  </a:lnTo>
                  <a:lnTo>
                    <a:pt x="3" y="88"/>
                  </a:lnTo>
                  <a:lnTo>
                    <a:pt x="4" y="83"/>
                  </a:lnTo>
                  <a:lnTo>
                    <a:pt x="5" y="77"/>
                  </a:lnTo>
                  <a:lnTo>
                    <a:pt x="7" y="71"/>
                  </a:lnTo>
                  <a:lnTo>
                    <a:pt x="10" y="67"/>
                  </a:lnTo>
                  <a:lnTo>
                    <a:pt x="11" y="62"/>
                  </a:lnTo>
                  <a:lnTo>
                    <a:pt x="13" y="58"/>
                  </a:lnTo>
                  <a:lnTo>
                    <a:pt x="16" y="53"/>
                  </a:lnTo>
                  <a:lnTo>
                    <a:pt x="19" y="48"/>
                  </a:lnTo>
                  <a:lnTo>
                    <a:pt x="26" y="40"/>
                  </a:lnTo>
                  <a:lnTo>
                    <a:pt x="28" y="36"/>
                  </a:lnTo>
                  <a:lnTo>
                    <a:pt x="33" y="32"/>
                  </a:lnTo>
                  <a:lnTo>
                    <a:pt x="36" y="29"/>
                  </a:lnTo>
                  <a:lnTo>
                    <a:pt x="40" y="25"/>
                  </a:lnTo>
                  <a:lnTo>
                    <a:pt x="49" y="18"/>
                  </a:lnTo>
                  <a:lnTo>
                    <a:pt x="57" y="14"/>
                  </a:lnTo>
                  <a:lnTo>
                    <a:pt x="67" y="9"/>
                  </a:lnTo>
                  <a:lnTo>
                    <a:pt x="76" y="6"/>
                  </a:lnTo>
                  <a:lnTo>
                    <a:pt x="87" y="2"/>
                  </a:lnTo>
                  <a:lnTo>
                    <a:pt x="109" y="0"/>
                  </a:lnTo>
                  <a:lnTo>
                    <a:pt x="432" y="0"/>
                  </a:lnTo>
                  <a:lnTo>
                    <a:pt x="455" y="2"/>
                  </a:lnTo>
                  <a:lnTo>
                    <a:pt x="475" y="9"/>
                  </a:lnTo>
                  <a:lnTo>
                    <a:pt x="484" y="14"/>
                  </a:lnTo>
                  <a:lnTo>
                    <a:pt x="493" y="18"/>
                  </a:lnTo>
                  <a:lnTo>
                    <a:pt x="501" y="25"/>
                  </a:lnTo>
                  <a:lnTo>
                    <a:pt x="509" y="32"/>
                  </a:lnTo>
                  <a:lnTo>
                    <a:pt x="513" y="36"/>
                  </a:lnTo>
                  <a:lnTo>
                    <a:pt x="517" y="40"/>
                  </a:lnTo>
                  <a:lnTo>
                    <a:pt x="520" y="44"/>
                  </a:lnTo>
                  <a:lnTo>
                    <a:pt x="523" y="48"/>
                  </a:lnTo>
                  <a:lnTo>
                    <a:pt x="526" y="53"/>
                  </a:lnTo>
                  <a:lnTo>
                    <a:pt x="529" y="58"/>
                  </a:lnTo>
                  <a:lnTo>
                    <a:pt x="530" y="62"/>
                  </a:lnTo>
                  <a:lnTo>
                    <a:pt x="532" y="67"/>
                  </a:lnTo>
                  <a:lnTo>
                    <a:pt x="535" y="71"/>
                  </a:lnTo>
                  <a:lnTo>
                    <a:pt x="536" y="77"/>
                  </a:lnTo>
                  <a:lnTo>
                    <a:pt x="538" y="83"/>
                  </a:lnTo>
                  <a:lnTo>
                    <a:pt x="539" y="88"/>
                  </a:lnTo>
                  <a:lnTo>
                    <a:pt x="541" y="99"/>
                  </a:lnTo>
                  <a:lnTo>
                    <a:pt x="541" y="109"/>
                  </a:lnTo>
                  <a:lnTo>
                    <a:pt x="541" y="438"/>
                  </a:lnTo>
                  <a:lnTo>
                    <a:pt x="432" y="382"/>
                  </a:lnTo>
                  <a:lnTo>
                    <a:pt x="432" y="165"/>
                  </a:lnTo>
                  <a:lnTo>
                    <a:pt x="432" y="159"/>
                  </a:lnTo>
                  <a:lnTo>
                    <a:pt x="432" y="153"/>
                  </a:lnTo>
                  <a:lnTo>
                    <a:pt x="431" y="147"/>
                  </a:lnTo>
                  <a:lnTo>
                    <a:pt x="429" y="143"/>
                  </a:lnTo>
                  <a:lnTo>
                    <a:pt x="426" y="138"/>
                  </a:lnTo>
                  <a:lnTo>
                    <a:pt x="424" y="134"/>
                  </a:lnTo>
                  <a:lnTo>
                    <a:pt x="421" y="130"/>
                  </a:lnTo>
                  <a:lnTo>
                    <a:pt x="417" y="126"/>
                  </a:lnTo>
                  <a:lnTo>
                    <a:pt x="409" y="119"/>
                  </a:lnTo>
                  <a:lnTo>
                    <a:pt x="400" y="114"/>
                  </a:lnTo>
                  <a:lnTo>
                    <a:pt x="390" y="111"/>
                  </a:lnTo>
                  <a:lnTo>
                    <a:pt x="379" y="109"/>
                  </a:lnTo>
                  <a:lnTo>
                    <a:pt x="163" y="109"/>
                  </a:lnTo>
                  <a:lnTo>
                    <a:pt x="141" y="114"/>
                  </a:lnTo>
                  <a:lnTo>
                    <a:pt x="133" y="119"/>
                  </a:lnTo>
                  <a:lnTo>
                    <a:pt x="124" y="126"/>
                  </a:lnTo>
                  <a:lnTo>
                    <a:pt x="118" y="134"/>
                  </a:lnTo>
                  <a:lnTo>
                    <a:pt x="116" y="138"/>
                  </a:lnTo>
                  <a:lnTo>
                    <a:pt x="113" y="143"/>
                  </a:lnTo>
                  <a:lnTo>
                    <a:pt x="110" y="153"/>
                  </a:lnTo>
                  <a:lnTo>
                    <a:pt x="109" y="165"/>
                  </a:lnTo>
                  <a:lnTo>
                    <a:pt x="109" y="382"/>
                  </a:lnTo>
                  <a:lnTo>
                    <a:pt x="0" y="438"/>
                  </a:lnTo>
                  <a:lnTo>
                    <a:pt x="0" y="438"/>
                  </a:lnTo>
                  <a:close/>
                </a:path>
              </a:pathLst>
            </a:custGeom>
            <a:solidFill>
              <a:srgbClr val="000000"/>
            </a:solidFill>
            <a:ln w="9525">
              <a:noFill/>
              <a:round/>
              <a:headEnd/>
              <a:tailEnd/>
            </a:ln>
          </p:spPr>
          <p:txBody>
            <a:bodyPr>
              <a:prstTxWarp prst="textNoShape">
                <a:avLst/>
              </a:prstTxWarp>
            </a:bodyPr>
            <a:lstStyle/>
            <a:p>
              <a:endParaRPr lang="fr-FR"/>
            </a:p>
          </p:txBody>
        </p:sp>
        <p:sp>
          <p:nvSpPr>
            <p:cNvPr id="17428" name="Freeform 20"/>
            <p:cNvSpPr>
              <a:spLocks/>
            </p:cNvSpPr>
            <p:nvPr/>
          </p:nvSpPr>
          <p:spPr bwMode="auto">
            <a:xfrm>
              <a:off x="677" y="2756"/>
              <a:ext cx="329" cy="106"/>
            </a:xfrm>
            <a:custGeom>
              <a:avLst/>
              <a:gdLst/>
              <a:ahLst/>
              <a:cxnLst>
                <a:cxn ang="0">
                  <a:pos x="0" y="163"/>
                </a:cxn>
                <a:cxn ang="0">
                  <a:pos x="0" y="54"/>
                </a:cxn>
                <a:cxn ang="0">
                  <a:pos x="108" y="54"/>
                </a:cxn>
                <a:cxn ang="0">
                  <a:pos x="108" y="0"/>
                </a:cxn>
                <a:cxn ang="0">
                  <a:pos x="216" y="0"/>
                </a:cxn>
                <a:cxn ang="0">
                  <a:pos x="216" y="54"/>
                </a:cxn>
                <a:cxn ang="0">
                  <a:pos x="433" y="54"/>
                </a:cxn>
                <a:cxn ang="0">
                  <a:pos x="433" y="163"/>
                </a:cxn>
                <a:cxn ang="0">
                  <a:pos x="0" y="163"/>
                </a:cxn>
                <a:cxn ang="0">
                  <a:pos x="0" y="163"/>
                </a:cxn>
              </a:cxnLst>
              <a:rect l="0" t="0" r="r" b="b"/>
              <a:pathLst>
                <a:path w="433" h="163">
                  <a:moveTo>
                    <a:pt x="0" y="163"/>
                  </a:moveTo>
                  <a:lnTo>
                    <a:pt x="0" y="54"/>
                  </a:lnTo>
                  <a:lnTo>
                    <a:pt x="108" y="54"/>
                  </a:lnTo>
                  <a:lnTo>
                    <a:pt x="108" y="0"/>
                  </a:lnTo>
                  <a:lnTo>
                    <a:pt x="216" y="0"/>
                  </a:lnTo>
                  <a:lnTo>
                    <a:pt x="216" y="54"/>
                  </a:lnTo>
                  <a:lnTo>
                    <a:pt x="433" y="54"/>
                  </a:lnTo>
                  <a:lnTo>
                    <a:pt x="433" y="163"/>
                  </a:lnTo>
                  <a:lnTo>
                    <a:pt x="0" y="163"/>
                  </a:lnTo>
                  <a:lnTo>
                    <a:pt x="0" y="163"/>
                  </a:lnTo>
                  <a:close/>
                </a:path>
              </a:pathLst>
            </a:custGeom>
            <a:solidFill>
              <a:srgbClr val="000000"/>
            </a:solidFill>
            <a:ln w="9525">
              <a:noFill/>
              <a:round/>
              <a:headEnd/>
              <a:tailEnd/>
            </a:ln>
          </p:spPr>
          <p:txBody>
            <a:bodyPr>
              <a:prstTxWarp prst="textNoShape">
                <a:avLst/>
              </a:prstTxWarp>
            </a:bodyPr>
            <a:lstStyle/>
            <a:p>
              <a:endParaRPr lang="fr-FR"/>
            </a:p>
          </p:txBody>
        </p:sp>
        <p:sp>
          <p:nvSpPr>
            <p:cNvPr id="17429" name="Freeform 21"/>
            <p:cNvSpPr>
              <a:spLocks/>
            </p:cNvSpPr>
            <p:nvPr/>
          </p:nvSpPr>
          <p:spPr bwMode="auto">
            <a:xfrm>
              <a:off x="1746" y="2756"/>
              <a:ext cx="329" cy="106"/>
            </a:xfrm>
            <a:custGeom>
              <a:avLst/>
              <a:gdLst/>
              <a:ahLst/>
              <a:cxnLst>
                <a:cxn ang="0">
                  <a:pos x="433" y="163"/>
                </a:cxn>
                <a:cxn ang="0">
                  <a:pos x="433" y="54"/>
                </a:cxn>
                <a:cxn ang="0">
                  <a:pos x="325" y="54"/>
                </a:cxn>
                <a:cxn ang="0">
                  <a:pos x="325" y="0"/>
                </a:cxn>
                <a:cxn ang="0">
                  <a:pos x="217" y="0"/>
                </a:cxn>
                <a:cxn ang="0">
                  <a:pos x="217" y="54"/>
                </a:cxn>
                <a:cxn ang="0">
                  <a:pos x="0" y="54"/>
                </a:cxn>
                <a:cxn ang="0">
                  <a:pos x="0" y="163"/>
                </a:cxn>
                <a:cxn ang="0">
                  <a:pos x="433" y="163"/>
                </a:cxn>
                <a:cxn ang="0">
                  <a:pos x="433" y="163"/>
                </a:cxn>
              </a:cxnLst>
              <a:rect l="0" t="0" r="r" b="b"/>
              <a:pathLst>
                <a:path w="433" h="163">
                  <a:moveTo>
                    <a:pt x="433" y="163"/>
                  </a:moveTo>
                  <a:lnTo>
                    <a:pt x="433" y="54"/>
                  </a:lnTo>
                  <a:lnTo>
                    <a:pt x="325" y="54"/>
                  </a:lnTo>
                  <a:lnTo>
                    <a:pt x="325" y="0"/>
                  </a:lnTo>
                  <a:lnTo>
                    <a:pt x="217" y="0"/>
                  </a:lnTo>
                  <a:lnTo>
                    <a:pt x="217" y="54"/>
                  </a:lnTo>
                  <a:lnTo>
                    <a:pt x="0" y="54"/>
                  </a:lnTo>
                  <a:lnTo>
                    <a:pt x="0" y="163"/>
                  </a:lnTo>
                  <a:lnTo>
                    <a:pt x="433" y="163"/>
                  </a:lnTo>
                  <a:lnTo>
                    <a:pt x="433" y="163"/>
                  </a:lnTo>
                  <a:close/>
                </a:path>
              </a:pathLst>
            </a:custGeom>
            <a:solidFill>
              <a:srgbClr val="000000"/>
            </a:solidFill>
            <a:ln w="9525">
              <a:noFill/>
              <a:round/>
              <a:headEnd/>
              <a:tailEnd/>
            </a:ln>
          </p:spPr>
          <p:txBody>
            <a:bodyPr>
              <a:prstTxWarp prst="textNoShape">
                <a:avLst/>
              </a:prstTxWarp>
            </a:bodyPr>
            <a:lstStyle/>
            <a:p>
              <a:endParaRPr lang="fr-FR"/>
            </a:p>
          </p:txBody>
        </p:sp>
        <p:sp>
          <p:nvSpPr>
            <p:cNvPr id="17430" name="Freeform 22"/>
            <p:cNvSpPr>
              <a:spLocks/>
            </p:cNvSpPr>
            <p:nvPr/>
          </p:nvSpPr>
          <p:spPr bwMode="auto">
            <a:xfrm>
              <a:off x="2018" y="3067"/>
              <a:ext cx="169" cy="141"/>
            </a:xfrm>
            <a:custGeom>
              <a:avLst/>
              <a:gdLst/>
              <a:ahLst/>
              <a:cxnLst>
                <a:cxn ang="0">
                  <a:pos x="226" y="217"/>
                </a:cxn>
                <a:cxn ang="0">
                  <a:pos x="237" y="207"/>
                </a:cxn>
                <a:cxn ang="0">
                  <a:pos x="189" y="89"/>
                </a:cxn>
                <a:cxn ang="0">
                  <a:pos x="197" y="77"/>
                </a:cxn>
                <a:cxn ang="0">
                  <a:pos x="205" y="66"/>
                </a:cxn>
                <a:cxn ang="0">
                  <a:pos x="212" y="54"/>
                </a:cxn>
                <a:cxn ang="0">
                  <a:pos x="219" y="44"/>
                </a:cxn>
                <a:cxn ang="0">
                  <a:pos x="223" y="33"/>
                </a:cxn>
                <a:cxn ang="0">
                  <a:pos x="226" y="25"/>
                </a:cxn>
                <a:cxn ang="0">
                  <a:pos x="227" y="18"/>
                </a:cxn>
                <a:cxn ang="0">
                  <a:pos x="226" y="15"/>
                </a:cxn>
                <a:cxn ang="0">
                  <a:pos x="222" y="14"/>
                </a:cxn>
                <a:cxn ang="0">
                  <a:pos x="215" y="14"/>
                </a:cxn>
                <a:cxn ang="0">
                  <a:pos x="207" y="17"/>
                </a:cxn>
                <a:cxn ang="0">
                  <a:pos x="198" y="22"/>
                </a:cxn>
                <a:cxn ang="0">
                  <a:pos x="186" y="28"/>
                </a:cxn>
                <a:cxn ang="0">
                  <a:pos x="176" y="35"/>
                </a:cxn>
                <a:cxn ang="0">
                  <a:pos x="165" y="43"/>
                </a:cxn>
                <a:cxn ang="0">
                  <a:pos x="153" y="51"/>
                </a:cxn>
                <a:cxn ang="0">
                  <a:pos x="29" y="0"/>
                </a:cxn>
                <a:cxn ang="0">
                  <a:pos x="20" y="12"/>
                </a:cxn>
                <a:cxn ang="0">
                  <a:pos x="119" y="87"/>
                </a:cxn>
                <a:cxn ang="0">
                  <a:pos x="111" y="98"/>
                </a:cxn>
                <a:cxn ang="0">
                  <a:pos x="102" y="109"/>
                </a:cxn>
                <a:cxn ang="0">
                  <a:pos x="93" y="121"/>
                </a:cxn>
                <a:cxn ang="0">
                  <a:pos x="85" y="132"/>
                </a:cxn>
                <a:cxn ang="0">
                  <a:pos x="77" y="144"/>
                </a:cxn>
                <a:cxn ang="0">
                  <a:pos x="69" y="155"/>
                </a:cxn>
                <a:cxn ang="0">
                  <a:pos x="62" y="167"/>
                </a:cxn>
                <a:cxn ang="0">
                  <a:pos x="56" y="176"/>
                </a:cxn>
                <a:cxn ang="0">
                  <a:pos x="9" y="165"/>
                </a:cxn>
                <a:cxn ang="0">
                  <a:pos x="0" y="175"/>
                </a:cxn>
                <a:cxn ang="0">
                  <a:pos x="39" y="199"/>
                </a:cxn>
                <a:cxn ang="0">
                  <a:pos x="63" y="238"/>
                </a:cxn>
                <a:cxn ang="0">
                  <a:pos x="74" y="229"/>
                </a:cxn>
                <a:cxn ang="0">
                  <a:pos x="62" y="184"/>
                </a:cxn>
                <a:cxn ang="0">
                  <a:pos x="71" y="178"/>
                </a:cxn>
                <a:cxn ang="0">
                  <a:pos x="83" y="171"/>
                </a:cxn>
                <a:cxn ang="0">
                  <a:pos x="94" y="163"/>
                </a:cxn>
                <a:cxn ang="0">
                  <a:pos x="106" y="155"/>
                </a:cxn>
                <a:cxn ang="0">
                  <a:pos x="117" y="147"/>
                </a:cxn>
                <a:cxn ang="0">
                  <a:pos x="130" y="138"/>
                </a:cxn>
                <a:cxn ang="0">
                  <a:pos x="142" y="130"/>
                </a:cxn>
                <a:cxn ang="0">
                  <a:pos x="152" y="122"/>
                </a:cxn>
                <a:cxn ang="0">
                  <a:pos x="226" y="217"/>
                </a:cxn>
              </a:cxnLst>
              <a:rect l="0" t="0" r="r" b="b"/>
              <a:pathLst>
                <a:path w="237" h="238">
                  <a:moveTo>
                    <a:pt x="226" y="217"/>
                  </a:moveTo>
                  <a:lnTo>
                    <a:pt x="237" y="207"/>
                  </a:lnTo>
                  <a:lnTo>
                    <a:pt x="189" y="89"/>
                  </a:lnTo>
                  <a:lnTo>
                    <a:pt x="197" y="77"/>
                  </a:lnTo>
                  <a:lnTo>
                    <a:pt x="205" y="66"/>
                  </a:lnTo>
                  <a:lnTo>
                    <a:pt x="212" y="54"/>
                  </a:lnTo>
                  <a:lnTo>
                    <a:pt x="219" y="44"/>
                  </a:lnTo>
                  <a:lnTo>
                    <a:pt x="223" y="33"/>
                  </a:lnTo>
                  <a:lnTo>
                    <a:pt x="226" y="25"/>
                  </a:lnTo>
                  <a:lnTo>
                    <a:pt x="227" y="18"/>
                  </a:lnTo>
                  <a:lnTo>
                    <a:pt x="226" y="15"/>
                  </a:lnTo>
                  <a:lnTo>
                    <a:pt x="222" y="14"/>
                  </a:lnTo>
                  <a:lnTo>
                    <a:pt x="215" y="14"/>
                  </a:lnTo>
                  <a:lnTo>
                    <a:pt x="207" y="17"/>
                  </a:lnTo>
                  <a:lnTo>
                    <a:pt x="198" y="22"/>
                  </a:lnTo>
                  <a:lnTo>
                    <a:pt x="186" y="28"/>
                  </a:lnTo>
                  <a:lnTo>
                    <a:pt x="176" y="35"/>
                  </a:lnTo>
                  <a:lnTo>
                    <a:pt x="165" y="43"/>
                  </a:lnTo>
                  <a:lnTo>
                    <a:pt x="153" y="51"/>
                  </a:lnTo>
                  <a:lnTo>
                    <a:pt x="29" y="0"/>
                  </a:lnTo>
                  <a:lnTo>
                    <a:pt x="20" y="12"/>
                  </a:lnTo>
                  <a:lnTo>
                    <a:pt x="119" y="87"/>
                  </a:lnTo>
                  <a:lnTo>
                    <a:pt x="111" y="98"/>
                  </a:lnTo>
                  <a:lnTo>
                    <a:pt x="102" y="109"/>
                  </a:lnTo>
                  <a:lnTo>
                    <a:pt x="93" y="121"/>
                  </a:lnTo>
                  <a:lnTo>
                    <a:pt x="85" y="132"/>
                  </a:lnTo>
                  <a:lnTo>
                    <a:pt x="77" y="144"/>
                  </a:lnTo>
                  <a:lnTo>
                    <a:pt x="69" y="155"/>
                  </a:lnTo>
                  <a:lnTo>
                    <a:pt x="62" y="167"/>
                  </a:lnTo>
                  <a:lnTo>
                    <a:pt x="56" y="176"/>
                  </a:lnTo>
                  <a:lnTo>
                    <a:pt x="9" y="165"/>
                  </a:lnTo>
                  <a:lnTo>
                    <a:pt x="0" y="175"/>
                  </a:lnTo>
                  <a:lnTo>
                    <a:pt x="39" y="199"/>
                  </a:lnTo>
                  <a:lnTo>
                    <a:pt x="63" y="238"/>
                  </a:lnTo>
                  <a:lnTo>
                    <a:pt x="74" y="229"/>
                  </a:lnTo>
                  <a:lnTo>
                    <a:pt x="62" y="184"/>
                  </a:lnTo>
                  <a:lnTo>
                    <a:pt x="71" y="178"/>
                  </a:lnTo>
                  <a:lnTo>
                    <a:pt x="83" y="171"/>
                  </a:lnTo>
                  <a:lnTo>
                    <a:pt x="94" y="163"/>
                  </a:lnTo>
                  <a:lnTo>
                    <a:pt x="106" y="155"/>
                  </a:lnTo>
                  <a:lnTo>
                    <a:pt x="117" y="147"/>
                  </a:lnTo>
                  <a:lnTo>
                    <a:pt x="130" y="138"/>
                  </a:lnTo>
                  <a:lnTo>
                    <a:pt x="142" y="130"/>
                  </a:lnTo>
                  <a:lnTo>
                    <a:pt x="152" y="122"/>
                  </a:lnTo>
                  <a:lnTo>
                    <a:pt x="226" y="217"/>
                  </a:lnTo>
                  <a:close/>
                </a:path>
              </a:pathLst>
            </a:custGeom>
            <a:solidFill>
              <a:srgbClr val="000000"/>
            </a:solidFill>
            <a:ln w="9525">
              <a:noFill/>
              <a:round/>
              <a:headEnd/>
              <a:tailEnd/>
            </a:ln>
          </p:spPr>
          <p:txBody>
            <a:bodyPr>
              <a:prstTxWarp prst="textNoShape">
                <a:avLst/>
              </a:prstTxWarp>
            </a:bodyPr>
            <a:lstStyle/>
            <a:p>
              <a:endParaRPr lang="fr-FR"/>
            </a:p>
          </p:txBody>
        </p:sp>
      </p:grpSp>
      <p:sp>
        <p:nvSpPr>
          <p:cNvPr id="17431" name="Text Box 23"/>
          <p:cNvSpPr txBox="1">
            <a:spLocks noChangeArrowheads="1"/>
          </p:cNvSpPr>
          <p:nvPr/>
        </p:nvSpPr>
        <p:spPr bwMode="auto">
          <a:xfrm>
            <a:off x="855663" y="4652963"/>
            <a:ext cx="2924175" cy="1462087"/>
          </a:xfrm>
          <a:prstGeom prst="rect">
            <a:avLst/>
          </a:prstGeom>
          <a:noFill/>
          <a:ln w="9525">
            <a:noFill/>
            <a:miter lim="800000"/>
            <a:headEnd/>
            <a:tailEnd/>
          </a:ln>
          <a:effectLst/>
        </p:spPr>
        <p:txBody>
          <a:bodyPr lIns="91429" tIns="45714" rIns="91429" bIns="45714">
            <a:prstTxWarp prst="textNoShape">
              <a:avLst/>
            </a:prstTxWarp>
            <a:spAutoFit/>
          </a:bodyPr>
          <a:lstStyle/>
          <a:p>
            <a:r>
              <a:rPr lang="fr-FR">
                <a:latin typeface="Arial" pitchFamily="-106" charset="0"/>
              </a:rPr>
              <a:t>Ressources extérieures</a:t>
            </a:r>
          </a:p>
          <a:p>
            <a:r>
              <a:rPr lang="fr-FR" sz="1800">
                <a:latin typeface="Arial" pitchFamily="-106" charset="0"/>
              </a:rPr>
              <a:t>Club, Chef pilote, Instructeur, Contrôleur</a:t>
            </a:r>
            <a:r>
              <a:rPr lang="fr-FR">
                <a:latin typeface="Arial" pitchFamily="-106" charset="0"/>
              </a:rPr>
              <a:t>…</a:t>
            </a:r>
          </a:p>
        </p:txBody>
      </p:sp>
      <p:sp>
        <p:nvSpPr>
          <p:cNvPr id="17432" name="Text Box 24"/>
          <p:cNvSpPr txBox="1">
            <a:spLocks noChangeArrowheads="1"/>
          </p:cNvSpPr>
          <p:nvPr/>
        </p:nvSpPr>
        <p:spPr bwMode="auto">
          <a:xfrm>
            <a:off x="611188" y="2060575"/>
            <a:ext cx="2971800" cy="822325"/>
          </a:xfrm>
          <a:prstGeom prst="rect">
            <a:avLst/>
          </a:prstGeom>
          <a:noFill/>
          <a:ln w="9525">
            <a:noFill/>
            <a:miter lim="800000"/>
            <a:headEnd/>
            <a:tailEnd/>
          </a:ln>
          <a:effectLst/>
        </p:spPr>
        <p:txBody>
          <a:bodyPr lIns="91429" tIns="45714" rIns="91429" bIns="45714">
            <a:prstTxWarp prst="textNoShape">
              <a:avLst/>
            </a:prstTxWarp>
            <a:spAutoFit/>
          </a:bodyPr>
          <a:lstStyle/>
          <a:p>
            <a:r>
              <a:rPr lang="fr-FR">
                <a:latin typeface="Arial" pitchFamily="-106" charset="0"/>
              </a:rPr>
              <a:t>Ressources propres au pilote</a:t>
            </a:r>
          </a:p>
        </p:txBody>
      </p:sp>
      <p:grpSp>
        <p:nvGrpSpPr>
          <p:cNvPr id="5" name="Group 25"/>
          <p:cNvGrpSpPr>
            <a:grpSpLocks/>
          </p:cNvGrpSpPr>
          <p:nvPr/>
        </p:nvGrpSpPr>
        <p:grpSpPr bwMode="auto">
          <a:xfrm>
            <a:off x="3635375" y="1916113"/>
            <a:ext cx="1295400" cy="2743200"/>
            <a:chOff x="1344" y="1968"/>
            <a:chExt cx="229" cy="573"/>
          </a:xfrm>
        </p:grpSpPr>
        <p:sp>
          <p:nvSpPr>
            <p:cNvPr id="17434" name="Freeform 26"/>
            <p:cNvSpPr>
              <a:spLocks/>
            </p:cNvSpPr>
            <p:nvPr/>
          </p:nvSpPr>
          <p:spPr bwMode="auto">
            <a:xfrm>
              <a:off x="1406" y="2006"/>
              <a:ext cx="97" cy="67"/>
            </a:xfrm>
            <a:custGeom>
              <a:avLst/>
              <a:gdLst/>
              <a:ahLst/>
              <a:cxnLst>
                <a:cxn ang="0">
                  <a:pos x="96" y="16"/>
                </a:cxn>
                <a:cxn ang="0">
                  <a:pos x="82" y="16"/>
                </a:cxn>
                <a:cxn ang="0">
                  <a:pos x="69" y="15"/>
                </a:cxn>
                <a:cxn ang="0">
                  <a:pos x="57" y="14"/>
                </a:cxn>
                <a:cxn ang="0">
                  <a:pos x="45" y="11"/>
                </a:cxn>
                <a:cxn ang="0">
                  <a:pos x="34" y="9"/>
                </a:cxn>
                <a:cxn ang="0">
                  <a:pos x="24" y="7"/>
                </a:cxn>
                <a:cxn ang="0">
                  <a:pos x="15" y="3"/>
                </a:cxn>
                <a:cxn ang="0">
                  <a:pos x="7" y="0"/>
                </a:cxn>
                <a:cxn ang="0">
                  <a:pos x="4" y="9"/>
                </a:cxn>
                <a:cxn ang="0">
                  <a:pos x="2" y="18"/>
                </a:cxn>
                <a:cxn ang="0">
                  <a:pos x="0" y="28"/>
                </a:cxn>
                <a:cxn ang="0">
                  <a:pos x="0" y="37"/>
                </a:cxn>
                <a:cxn ang="0">
                  <a:pos x="2" y="56"/>
                </a:cxn>
                <a:cxn ang="0">
                  <a:pos x="8" y="75"/>
                </a:cxn>
                <a:cxn ang="0">
                  <a:pos x="16" y="91"/>
                </a:cxn>
                <a:cxn ang="0">
                  <a:pos x="29" y="105"/>
                </a:cxn>
                <a:cxn ang="0">
                  <a:pos x="43" y="117"/>
                </a:cxn>
                <a:cxn ang="0">
                  <a:pos x="59" y="125"/>
                </a:cxn>
                <a:cxn ang="0">
                  <a:pos x="77" y="131"/>
                </a:cxn>
                <a:cxn ang="0">
                  <a:pos x="97" y="133"/>
                </a:cxn>
                <a:cxn ang="0">
                  <a:pos x="116" y="131"/>
                </a:cxn>
                <a:cxn ang="0">
                  <a:pos x="135" y="125"/>
                </a:cxn>
                <a:cxn ang="0">
                  <a:pos x="151" y="117"/>
                </a:cxn>
                <a:cxn ang="0">
                  <a:pos x="165" y="105"/>
                </a:cxn>
                <a:cxn ang="0">
                  <a:pos x="177" y="91"/>
                </a:cxn>
                <a:cxn ang="0">
                  <a:pos x="185" y="75"/>
                </a:cxn>
                <a:cxn ang="0">
                  <a:pos x="191" y="56"/>
                </a:cxn>
                <a:cxn ang="0">
                  <a:pos x="193" y="37"/>
                </a:cxn>
                <a:cxn ang="0">
                  <a:pos x="193" y="28"/>
                </a:cxn>
                <a:cxn ang="0">
                  <a:pos x="192" y="18"/>
                </a:cxn>
                <a:cxn ang="0">
                  <a:pos x="190" y="9"/>
                </a:cxn>
                <a:cxn ang="0">
                  <a:pos x="186" y="0"/>
                </a:cxn>
                <a:cxn ang="0">
                  <a:pos x="178" y="3"/>
                </a:cxn>
                <a:cxn ang="0">
                  <a:pos x="170" y="7"/>
                </a:cxn>
                <a:cxn ang="0">
                  <a:pos x="160" y="9"/>
                </a:cxn>
                <a:cxn ang="0">
                  <a:pos x="148" y="11"/>
                </a:cxn>
                <a:cxn ang="0">
                  <a:pos x="137" y="14"/>
                </a:cxn>
                <a:cxn ang="0">
                  <a:pos x="123" y="15"/>
                </a:cxn>
                <a:cxn ang="0">
                  <a:pos x="111" y="16"/>
                </a:cxn>
                <a:cxn ang="0">
                  <a:pos x="96" y="16"/>
                </a:cxn>
              </a:cxnLst>
              <a:rect l="0" t="0" r="r" b="b"/>
              <a:pathLst>
                <a:path w="193" h="133">
                  <a:moveTo>
                    <a:pt x="96" y="16"/>
                  </a:moveTo>
                  <a:lnTo>
                    <a:pt x="82" y="16"/>
                  </a:lnTo>
                  <a:lnTo>
                    <a:pt x="69" y="15"/>
                  </a:lnTo>
                  <a:lnTo>
                    <a:pt x="57" y="14"/>
                  </a:lnTo>
                  <a:lnTo>
                    <a:pt x="45" y="11"/>
                  </a:lnTo>
                  <a:lnTo>
                    <a:pt x="34" y="9"/>
                  </a:lnTo>
                  <a:lnTo>
                    <a:pt x="24" y="7"/>
                  </a:lnTo>
                  <a:lnTo>
                    <a:pt x="15" y="3"/>
                  </a:lnTo>
                  <a:lnTo>
                    <a:pt x="7" y="0"/>
                  </a:lnTo>
                  <a:lnTo>
                    <a:pt x="4" y="9"/>
                  </a:lnTo>
                  <a:lnTo>
                    <a:pt x="2" y="18"/>
                  </a:lnTo>
                  <a:lnTo>
                    <a:pt x="0" y="28"/>
                  </a:lnTo>
                  <a:lnTo>
                    <a:pt x="0" y="37"/>
                  </a:lnTo>
                  <a:lnTo>
                    <a:pt x="2" y="56"/>
                  </a:lnTo>
                  <a:lnTo>
                    <a:pt x="8" y="75"/>
                  </a:lnTo>
                  <a:lnTo>
                    <a:pt x="16" y="91"/>
                  </a:lnTo>
                  <a:lnTo>
                    <a:pt x="29" y="105"/>
                  </a:lnTo>
                  <a:lnTo>
                    <a:pt x="43" y="117"/>
                  </a:lnTo>
                  <a:lnTo>
                    <a:pt x="59" y="125"/>
                  </a:lnTo>
                  <a:lnTo>
                    <a:pt x="77" y="131"/>
                  </a:lnTo>
                  <a:lnTo>
                    <a:pt x="97" y="133"/>
                  </a:lnTo>
                  <a:lnTo>
                    <a:pt x="116" y="131"/>
                  </a:lnTo>
                  <a:lnTo>
                    <a:pt x="135" y="125"/>
                  </a:lnTo>
                  <a:lnTo>
                    <a:pt x="151" y="117"/>
                  </a:lnTo>
                  <a:lnTo>
                    <a:pt x="165" y="105"/>
                  </a:lnTo>
                  <a:lnTo>
                    <a:pt x="177" y="91"/>
                  </a:lnTo>
                  <a:lnTo>
                    <a:pt x="185" y="75"/>
                  </a:lnTo>
                  <a:lnTo>
                    <a:pt x="191" y="56"/>
                  </a:lnTo>
                  <a:lnTo>
                    <a:pt x="193" y="37"/>
                  </a:lnTo>
                  <a:lnTo>
                    <a:pt x="193" y="28"/>
                  </a:lnTo>
                  <a:lnTo>
                    <a:pt x="192" y="18"/>
                  </a:lnTo>
                  <a:lnTo>
                    <a:pt x="190" y="9"/>
                  </a:lnTo>
                  <a:lnTo>
                    <a:pt x="186" y="0"/>
                  </a:lnTo>
                  <a:lnTo>
                    <a:pt x="178" y="3"/>
                  </a:lnTo>
                  <a:lnTo>
                    <a:pt x="170" y="7"/>
                  </a:lnTo>
                  <a:lnTo>
                    <a:pt x="160" y="9"/>
                  </a:lnTo>
                  <a:lnTo>
                    <a:pt x="148" y="11"/>
                  </a:lnTo>
                  <a:lnTo>
                    <a:pt x="137" y="14"/>
                  </a:lnTo>
                  <a:lnTo>
                    <a:pt x="123" y="15"/>
                  </a:lnTo>
                  <a:lnTo>
                    <a:pt x="111" y="16"/>
                  </a:lnTo>
                  <a:lnTo>
                    <a:pt x="96" y="16"/>
                  </a:lnTo>
                  <a:close/>
                </a:path>
              </a:pathLst>
            </a:custGeom>
            <a:solidFill>
              <a:srgbClr val="000000"/>
            </a:solidFill>
            <a:ln w="9525">
              <a:noFill/>
              <a:round/>
              <a:headEnd/>
              <a:tailEnd/>
            </a:ln>
          </p:spPr>
          <p:txBody>
            <a:bodyPr>
              <a:prstTxWarp prst="textNoShape">
                <a:avLst/>
              </a:prstTxWarp>
            </a:bodyPr>
            <a:lstStyle/>
            <a:p>
              <a:endParaRPr lang="fr-FR"/>
            </a:p>
          </p:txBody>
        </p:sp>
        <p:sp>
          <p:nvSpPr>
            <p:cNvPr id="17435" name="Freeform 27"/>
            <p:cNvSpPr>
              <a:spLocks/>
            </p:cNvSpPr>
            <p:nvPr/>
          </p:nvSpPr>
          <p:spPr bwMode="auto">
            <a:xfrm>
              <a:off x="1400" y="1968"/>
              <a:ext cx="106" cy="38"/>
            </a:xfrm>
            <a:custGeom>
              <a:avLst/>
              <a:gdLst/>
              <a:ahLst/>
              <a:cxnLst>
                <a:cxn ang="0">
                  <a:pos x="158" y="0"/>
                </a:cxn>
                <a:cxn ang="0">
                  <a:pos x="105" y="8"/>
                </a:cxn>
                <a:cxn ang="0">
                  <a:pos x="56" y="0"/>
                </a:cxn>
                <a:cxn ang="0">
                  <a:pos x="0" y="8"/>
                </a:cxn>
                <a:cxn ang="0">
                  <a:pos x="26" y="62"/>
                </a:cxn>
                <a:cxn ang="0">
                  <a:pos x="26" y="63"/>
                </a:cxn>
                <a:cxn ang="0">
                  <a:pos x="26" y="63"/>
                </a:cxn>
                <a:cxn ang="0">
                  <a:pos x="26" y="63"/>
                </a:cxn>
                <a:cxn ang="0">
                  <a:pos x="26" y="63"/>
                </a:cxn>
                <a:cxn ang="0">
                  <a:pos x="26" y="63"/>
                </a:cxn>
                <a:cxn ang="0">
                  <a:pos x="26" y="63"/>
                </a:cxn>
                <a:cxn ang="0">
                  <a:pos x="26" y="63"/>
                </a:cxn>
                <a:cxn ang="0">
                  <a:pos x="26" y="63"/>
                </a:cxn>
                <a:cxn ang="0">
                  <a:pos x="26" y="63"/>
                </a:cxn>
                <a:cxn ang="0">
                  <a:pos x="26" y="63"/>
                </a:cxn>
                <a:cxn ang="0">
                  <a:pos x="34" y="66"/>
                </a:cxn>
                <a:cxn ang="0">
                  <a:pos x="42" y="69"/>
                </a:cxn>
                <a:cxn ang="0">
                  <a:pos x="52" y="71"/>
                </a:cxn>
                <a:cxn ang="0">
                  <a:pos x="62" y="72"/>
                </a:cxn>
                <a:cxn ang="0">
                  <a:pos x="73" y="74"/>
                </a:cxn>
                <a:cxn ang="0">
                  <a:pos x="83" y="75"/>
                </a:cxn>
                <a:cxn ang="0">
                  <a:pos x="96" y="76"/>
                </a:cxn>
                <a:cxn ang="0">
                  <a:pos x="108" y="76"/>
                </a:cxn>
                <a:cxn ang="0">
                  <a:pos x="120" y="76"/>
                </a:cxn>
                <a:cxn ang="0">
                  <a:pos x="133" y="75"/>
                </a:cxn>
                <a:cxn ang="0">
                  <a:pos x="144" y="74"/>
                </a:cxn>
                <a:cxn ang="0">
                  <a:pos x="155" y="72"/>
                </a:cxn>
                <a:cxn ang="0">
                  <a:pos x="165" y="70"/>
                </a:cxn>
                <a:cxn ang="0">
                  <a:pos x="175" y="68"/>
                </a:cxn>
                <a:cxn ang="0">
                  <a:pos x="183" y="66"/>
                </a:cxn>
                <a:cxn ang="0">
                  <a:pos x="192" y="62"/>
                </a:cxn>
                <a:cxn ang="0">
                  <a:pos x="211" y="8"/>
                </a:cxn>
                <a:cxn ang="0">
                  <a:pos x="158" y="0"/>
                </a:cxn>
              </a:cxnLst>
              <a:rect l="0" t="0" r="r" b="b"/>
              <a:pathLst>
                <a:path w="211" h="76">
                  <a:moveTo>
                    <a:pt x="158" y="0"/>
                  </a:moveTo>
                  <a:lnTo>
                    <a:pt x="105" y="8"/>
                  </a:lnTo>
                  <a:lnTo>
                    <a:pt x="56" y="0"/>
                  </a:lnTo>
                  <a:lnTo>
                    <a:pt x="0" y="8"/>
                  </a:lnTo>
                  <a:lnTo>
                    <a:pt x="26" y="62"/>
                  </a:lnTo>
                  <a:lnTo>
                    <a:pt x="26" y="63"/>
                  </a:lnTo>
                  <a:lnTo>
                    <a:pt x="26" y="63"/>
                  </a:lnTo>
                  <a:lnTo>
                    <a:pt x="26" y="63"/>
                  </a:lnTo>
                  <a:lnTo>
                    <a:pt x="26" y="63"/>
                  </a:lnTo>
                  <a:lnTo>
                    <a:pt x="26" y="63"/>
                  </a:lnTo>
                  <a:lnTo>
                    <a:pt x="26" y="63"/>
                  </a:lnTo>
                  <a:lnTo>
                    <a:pt x="26" y="63"/>
                  </a:lnTo>
                  <a:lnTo>
                    <a:pt x="26" y="63"/>
                  </a:lnTo>
                  <a:lnTo>
                    <a:pt x="26" y="63"/>
                  </a:lnTo>
                  <a:lnTo>
                    <a:pt x="26" y="63"/>
                  </a:lnTo>
                  <a:lnTo>
                    <a:pt x="34" y="66"/>
                  </a:lnTo>
                  <a:lnTo>
                    <a:pt x="42" y="69"/>
                  </a:lnTo>
                  <a:lnTo>
                    <a:pt x="52" y="71"/>
                  </a:lnTo>
                  <a:lnTo>
                    <a:pt x="62" y="72"/>
                  </a:lnTo>
                  <a:lnTo>
                    <a:pt x="73" y="74"/>
                  </a:lnTo>
                  <a:lnTo>
                    <a:pt x="83" y="75"/>
                  </a:lnTo>
                  <a:lnTo>
                    <a:pt x="96" y="76"/>
                  </a:lnTo>
                  <a:lnTo>
                    <a:pt x="108" y="76"/>
                  </a:lnTo>
                  <a:lnTo>
                    <a:pt x="120" y="76"/>
                  </a:lnTo>
                  <a:lnTo>
                    <a:pt x="133" y="75"/>
                  </a:lnTo>
                  <a:lnTo>
                    <a:pt x="144" y="74"/>
                  </a:lnTo>
                  <a:lnTo>
                    <a:pt x="155" y="72"/>
                  </a:lnTo>
                  <a:lnTo>
                    <a:pt x="165" y="70"/>
                  </a:lnTo>
                  <a:lnTo>
                    <a:pt x="175" y="68"/>
                  </a:lnTo>
                  <a:lnTo>
                    <a:pt x="183" y="66"/>
                  </a:lnTo>
                  <a:lnTo>
                    <a:pt x="192" y="62"/>
                  </a:lnTo>
                  <a:lnTo>
                    <a:pt x="211" y="8"/>
                  </a:lnTo>
                  <a:lnTo>
                    <a:pt x="158" y="0"/>
                  </a:lnTo>
                  <a:close/>
                </a:path>
              </a:pathLst>
            </a:custGeom>
            <a:solidFill>
              <a:srgbClr val="000000"/>
            </a:solidFill>
            <a:ln w="9525">
              <a:noFill/>
              <a:round/>
              <a:headEnd/>
              <a:tailEnd/>
            </a:ln>
          </p:spPr>
          <p:txBody>
            <a:bodyPr>
              <a:prstTxWarp prst="textNoShape">
                <a:avLst/>
              </a:prstTxWarp>
            </a:bodyPr>
            <a:lstStyle/>
            <a:p>
              <a:endParaRPr lang="fr-FR"/>
            </a:p>
          </p:txBody>
        </p:sp>
        <p:sp>
          <p:nvSpPr>
            <p:cNvPr id="17436" name="Freeform 28"/>
            <p:cNvSpPr>
              <a:spLocks/>
            </p:cNvSpPr>
            <p:nvPr/>
          </p:nvSpPr>
          <p:spPr bwMode="auto">
            <a:xfrm>
              <a:off x="1344" y="2082"/>
              <a:ext cx="229" cy="459"/>
            </a:xfrm>
            <a:custGeom>
              <a:avLst/>
              <a:gdLst/>
              <a:ahLst/>
              <a:cxnLst>
                <a:cxn ang="0">
                  <a:pos x="392" y="870"/>
                </a:cxn>
                <a:cxn ang="0">
                  <a:pos x="402" y="582"/>
                </a:cxn>
                <a:cxn ang="0">
                  <a:pos x="455" y="461"/>
                </a:cxn>
                <a:cxn ang="0">
                  <a:pos x="386" y="412"/>
                </a:cxn>
                <a:cxn ang="0">
                  <a:pos x="455" y="398"/>
                </a:cxn>
                <a:cxn ang="0">
                  <a:pos x="386" y="388"/>
                </a:cxn>
                <a:cxn ang="0">
                  <a:pos x="455" y="374"/>
                </a:cxn>
                <a:cxn ang="0">
                  <a:pos x="386" y="363"/>
                </a:cxn>
                <a:cxn ang="0">
                  <a:pos x="455" y="350"/>
                </a:cxn>
                <a:cxn ang="0">
                  <a:pos x="455" y="182"/>
                </a:cxn>
                <a:cxn ang="0">
                  <a:pos x="456" y="168"/>
                </a:cxn>
                <a:cxn ang="0">
                  <a:pos x="454" y="116"/>
                </a:cxn>
                <a:cxn ang="0">
                  <a:pos x="433" y="53"/>
                </a:cxn>
                <a:cxn ang="0">
                  <a:pos x="397" y="17"/>
                </a:cxn>
                <a:cxn ang="0">
                  <a:pos x="346" y="2"/>
                </a:cxn>
                <a:cxn ang="0">
                  <a:pos x="313" y="30"/>
                </a:cxn>
                <a:cxn ang="0">
                  <a:pos x="298" y="131"/>
                </a:cxn>
                <a:cxn ang="0">
                  <a:pos x="337" y="191"/>
                </a:cxn>
                <a:cxn ang="0">
                  <a:pos x="325" y="176"/>
                </a:cxn>
                <a:cxn ang="0">
                  <a:pos x="346" y="179"/>
                </a:cxn>
                <a:cxn ang="0">
                  <a:pos x="322" y="160"/>
                </a:cxn>
                <a:cxn ang="0">
                  <a:pos x="367" y="185"/>
                </a:cxn>
                <a:cxn ang="0">
                  <a:pos x="412" y="160"/>
                </a:cxn>
                <a:cxn ang="0">
                  <a:pos x="387" y="179"/>
                </a:cxn>
                <a:cxn ang="0">
                  <a:pos x="408" y="176"/>
                </a:cxn>
                <a:cxn ang="0">
                  <a:pos x="381" y="199"/>
                </a:cxn>
                <a:cxn ang="0">
                  <a:pos x="353" y="199"/>
                </a:cxn>
                <a:cxn ang="0">
                  <a:pos x="286" y="191"/>
                </a:cxn>
                <a:cxn ang="0">
                  <a:pos x="281" y="214"/>
                </a:cxn>
                <a:cxn ang="0">
                  <a:pos x="275" y="237"/>
                </a:cxn>
                <a:cxn ang="0">
                  <a:pos x="268" y="261"/>
                </a:cxn>
                <a:cxn ang="0">
                  <a:pos x="262" y="284"/>
                </a:cxn>
                <a:cxn ang="0">
                  <a:pos x="221" y="17"/>
                </a:cxn>
                <a:cxn ang="0">
                  <a:pos x="187" y="306"/>
                </a:cxn>
                <a:cxn ang="0">
                  <a:pos x="174" y="262"/>
                </a:cxn>
                <a:cxn ang="0">
                  <a:pos x="158" y="202"/>
                </a:cxn>
                <a:cxn ang="0">
                  <a:pos x="144" y="131"/>
                </a:cxn>
                <a:cxn ang="0">
                  <a:pos x="133" y="65"/>
                </a:cxn>
                <a:cxn ang="0">
                  <a:pos x="128" y="17"/>
                </a:cxn>
                <a:cxn ang="0">
                  <a:pos x="99" y="4"/>
                </a:cxn>
                <a:cxn ang="0">
                  <a:pos x="53" y="21"/>
                </a:cxn>
                <a:cxn ang="0">
                  <a:pos x="20" y="56"/>
                </a:cxn>
                <a:cxn ang="0">
                  <a:pos x="2" y="118"/>
                </a:cxn>
                <a:cxn ang="0">
                  <a:pos x="0" y="161"/>
                </a:cxn>
                <a:cxn ang="0">
                  <a:pos x="0" y="161"/>
                </a:cxn>
                <a:cxn ang="0">
                  <a:pos x="0" y="350"/>
                </a:cxn>
                <a:cxn ang="0">
                  <a:pos x="75" y="363"/>
                </a:cxn>
                <a:cxn ang="0">
                  <a:pos x="0" y="374"/>
                </a:cxn>
                <a:cxn ang="0">
                  <a:pos x="75" y="388"/>
                </a:cxn>
                <a:cxn ang="0">
                  <a:pos x="0" y="398"/>
                </a:cxn>
                <a:cxn ang="0">
                  <a:pos x="75" y="412"/>
                </a:cxn>
                <a:cxn ang="0">
                  <a:pos x="0" y="458"/>
                </a:cxn>
                <a:cxn ang="0">
                  <a:pos x="44" y="582"/>
                </a:cxn>
                <a:cxn ang="0">
                  <a:pos x="53" y="879"/>
                </a:cxn>
                <a:cxn ang="0">
                  <a:pos x="220" y="918"/>
                </a:cxn>
                <a:cxn ang="0">
                  <a:pos x="235" y="582"/>
                </a:cxn>
                <a:cxn ang="0">
                  <a:pos x="459" y="918"/>
                </a:cxn>
              </a:cxnLst>
              <a:rect l="0" t="0" r="r" b="b"/>
              <a:pathLst>
                <a:path w="459" h="918">
                  <a:moveTo>
                    <a:pt x="459" y="918"/>
                  </a:moveTo>
                  <a:lnTo>
                    <a:pt x="392" y="870"/>
                  </a:lnTo>
                  <a:lnTo>
                    <a:pt x="392" y="582"/>
                  </a:lnTo>
                  <a:lnTo>
                    <a:pt x="402" y="582"/>
                  </a:lnTo>
                  <a:lnTo>
                    <a:pt x="402" y="461"/>
                  </a:lnTo>
                  <a:lnTo>
                    <a:pt x="455" y="461"/>
                  </a:lnTo>
                  <a:lnTo>
                    <a:pt x="455" y="412"/>
                  </a:lnTo>
                  <a:lnTo>
                    <a:pt x="386" y="412"/>
                  </a:lnTo>
                  <a:lnTo>
                    <a:pt x="386" y="398"/>
                  </a:lnTo>
                  <a:lnTo>
                    <a:pt x="455" y="398"/>
                  </a:lnTo>
                  <a:lnTo>
                    <a:pt x="455" y="388"/>
                  </a:lnTo>
                  <a:lnTo>
                    <a:pt x="386" y="388"/>
                  </a:lnTo>
                  <a:lnTo>
                    <a:pt x="386" y="374"/>
                  </a:lnTo>
                  <a:lnTo>
                    <a:pt x="455" y="374"/>
                  </a:lnTo>
                  <a:lnTo>
                    <a:pt x="455" y="363"/>
                  </a:lnTo>
                  <a:lnTo>
                    <a:pt x="386" y="363"/>
                  </a:lnTo>
                  <a:lnTo>
                    <a:pt x="386" y="350"/>
                  </a:lnTo>
                  <a:lnTo>
                    <a:pt x="455" y="350"/>
                  </a:lnTo>
                  <a:lnTo>
                    <a:pt x="455" y="189"/>
                  </a:lnTo>
                  <a:lnTo>
                    <a:pt x="455" y="182"/>
                  </a:lnTo>
                  <a:lnTo>
                    <a:pt x="456" y="175"/>
                  </a:lnTo>
                  <a:lnTo>
                    <a:pt x="456" y="168"/>
                  </a:lnTo>
                  <a:lnTo>
                    <a:pt x="456" y="161"/>
                  </a:lnTo>
                  <a:lnTo>
                    <a:pt x="454" y="116"/>
                  </a:lnTo>
                  <a:lnTo>
                    <a:pt x="446" y="80"/>
                  </a:lnTo>
                  <a:lnTo>
                    <a:pt x="433" y="53"/>
                  </a:lnTo>
                  <a:lnTo>
                    <a:pt x="417" y="32"/>
                  </a:lnTo>
                  <a:lnTo>
                    <a:pt x="397" y="17"/>
                  </a:lnTo>
                  <a:lnTo>
                    <a:pt x="372" y="8"/>
                  </a:lnTo>
                  <a:lnTo>
                    <a:pt x="346" y="2"/>
                  </a:lnTo>
                  <a:lnTo>
                    <a:pt x="316" y="0"/>
                  </a:lnTo>
                  <a:lnTo>
                    <a:pt x="313" y="30"/>
                  </a:lnTo>
                  <a:lnTo>
                    <a:pt x="307" y="75"/>
                  </a:lnTo>
                  <a:lnTo>
                    <a:pt x="298" y="131"/>
                  </a:lnTo>
                  <a:lnTo>
                    <a:pt x="286" y="191"/>
                  </a:lnTo>
                  <a:lnTo>
                    <a:pt x="337" y="191"/>
                  </a:lnTo>
                  <a:lnTo>
                    <a:pt x="322" y="183"/>
                  </a:lnTo>
                  <a:lnTo>
                    <a:pt x="325" y="176"/>
                  </a:lnTo>
                  <a:lnTo>
                    <a:pt x="344" y="184"/>
                  </a:lnTo>
                  <a:lnTo>
                    <a:pt x="346" y="179"/>
                  </a:lnTo>
                  <a:lnTo>
                    <a:pt x="321" y="166"/>
                  </a:lnTo>
                  <a:lnTo>
                    <a:pt x="322" y="160"/>
                  </a:lnTo>
                  <a:lnTo>
                    <a:pt x="362" y="172"/>
                  </a:lnTo>
                  <a:lnTo>
                    <a:pt x="367" y="185"/>
                  </a:lnTo>
                  <a:lnTo>
                    <a:pt x="371" y="172"/>
                  </a:lnTo>
                  <a:lnTo>
                    <a:pt x="412" y="160"/>
                  </a:lnTo>
                  <a:lnTo>
                    <a:pt x="413" y="166"/>
                  </a:lnTo>
                  <a:lnTo>
                    <a:pt x="387" y="179"/>
                  </a:lnTo>
                  <a:lnTo>
                    <a:pt x="390" y="184"/>
                  </a:lnTo>
                  <a:lnTo>
                    <a:pt x="408" y="176"/>
                  </a:lnTo>
                  <a:lnTo>
                    <a:pt x="412" y="183"/>
                  </a:lnTo>
                  <a:lnTo>
                    <a:pt x="381" y="199"/>
                  </a:lnTo>
                  <a:lnTo>
                    <a:pt x="367" y="197"/>
                  </a:lnTo>
                  <a:lnTo>
                    <a:pt x="353" y="199"/>
                  </a:lnTo>
                  <a:lnTo>
                    <a:pt x="337" y="191"/>
                  </a:lnTo>
                  <a:lnTo>
                    <a:pt x="286" y="191"/>
                  </a:lnTo>
                  <a:lnTo>
                    <a:pt x="284" y="202"/>
                  </a:lnTo>
                  <a:lnTo>
                    <a:pt x="281" y="214"/>
                  </a:lnTo>
                  <a:lnTo>
                    <a:pt x="277" y="226"/>
                  </a:lnTo>
                  <a:lnTo>
                    <a:pt x="275" y="237"/>
                  </a:lnTo>
                  <a:lnTo>
                    <a:pt x="271" y="250"/>
                  </a:lnTo>
                  <a:lnTo>
                    <a:pt x="268" y="261"/>
                  </a:lnTo>
                  <a:lnTo>
                    <a:pt x="264" y="273"/>
                  </a:lnTo>
                  <a:lnTo>
                    <a:pt x="262" y="284"/>
                  </a:lnTo>
                  <a:lnTo>
                    <a:pt x="231" y="17"/>
                  </a:lnTo>
                  <a:lnTo>
                    <a:pt x="221" y="17"/>
                  </a:lnTo>
                  <a:lnTo>
                    <a:pt x="193" y="325"/>
                  </a:lnTo>
                  <a:lnTo>
                    <a:pt x="187" y="306"/>
                  </a:lnTo>
                  <a:lnTo>
                    <a:pt x="181" y="285"/>
                  </a:lnTo>
                  <a:lnTo>
                    <a:pt x="174" y="262"/>
                  </a:lnTo>
                  <a:lnTo>
                    <a:pt x="167" y="237"/>
                  </a:lnTo>
                  <a:lnTo>
                    <a:pt x="158" y="202"/>
                  </a:lnTo>
                  <a:lnTo>
                    <a:pt x="151" y="167"/>
                  </a:lnTo>
                  <a:lnTo>
                    <a:pt x="144" y="131"/>
                  </a:lnTo>
                  <a:lnTo>
                    <a:pt x="138" y="96"/>
                  </a:lnTo>
                  <a:lnTo>
                    <a:pt x="133" y="65"/>
                  </a:lnTo>
                  <a:lnTo>
                    <a:pt x="130" y="39"/>
                  </a:lnTo>
                  <a:lnTo>
                    <a:pt x="128" y="17"/>
                  </a:lnTo>
                  <a:lnTo>
                    <a:pt x="125" y="1"/>
                  </a:lnTo>
                  <a:lnTo>
                    <a:pt x="99" y="4"/>
                  </a:lnTo>
                  <a:lnTo>
                    <a:pt x="75" y="10"/>
                  </a:lnTo>
                  <a:lnTo>
                    <a:pt x="53" y="21"/>
                  </a:lnTo>
                  <a:lnTo>
                    <a:pt x="34" y="35"/>
                  </a:lnTo>
                  <a:lnTo>
                    <a:pt x="20" y="56"/>
                  </a:lnTo>
                  <a:lnTo>
                    <a:pt x="9" y="84"/>
                  </a:lnTo>
                  <a:lnTo>
                    <a:pt x="2" y="118"/>
                  </a:lnTo>
                  <a:lnTo>
                    <a:pt x="0" y="161"/>
                  </a:lnTo>
                  <a:lnTo>
                    <a:pt x="0" y="161"/>
                  </a:lnTo>
                  <a:lnTo>
                    <a:pt x="0" y="161"/>
                  </a:lnTo>
                  <a:lnTo>
                    <a:pt x="0" y="161"/>
                  </a:lnTo>
                  <a:lnTo>
                    <a:pt x="0" y="161"/>
                  </a:lnTo>
                  <a:lnTo>
                    <a:pt x="0" y="350"/>
                  </a:lnTo>
                  <a:lnTo>
                    <a:pt x="75" y="350"/>
                  </a:lnTo>
                  <a:lnTo>
                    <a:pt x="75" y="363"/>
                  </a:lnTo>
                  <a:lnTo>
                    <a:pt x="0" y="363"/>
                  </a:lnTo>
                  <a:lnTo>
                    <a:pt x="0" y="374"/>
                  </a:lnTo>
                  <a:lnTo>
                    <a:pt x="75" y="374"/>
                  </a:lnTo>
                  <a:lnTo>
                    <a:pt x="75" y="388"/>
                  </a:lnTo>
                  <a:lnTo>
                    <a:pt x="0" y="388"/>
                  </a:lnTo>
                  <a:lnTo>
                    <a:pt x="0" y="398"/>
                  </a:lnTo>
                  <a:lnTo>
                    <a:pt x="75" y="398"/>
                  </a:lnTo>
                  <a:lnTo>
                    <a:pt x="75" y="412"/>
                  </a:lnTo>
                  <a:lnTo>
                    <a:pt x="0" y="412"/>
                  </a:lnTo>
                  <a:lnTo>
                    <a:pt x="0" y="458"/>
                  </a:lnTo>
                  <a:lnTo>
                    <a:pt x="44" y="458"/>
                  </a:lnTo>
                  <a:lnTo>
                    <a:pt x="44" y="582"/>
                  </a:lnTo>
                  <a:lnTo>
                    <a:pt x="53" y="582"/>
                  </a:lnTo>
                  <a:lnTo>
                    <a:pt x="53" y="879"/>
                  </a:lnTo>
                  <a:lnTo>
                    <a:pt x="1" y="918"/>
                  </a:lnTo>
                  <a:lnTo>
                    <a:pt x="220" y="918"/>
                  </a:lnTo>
                  <a:lnTo>
                    <a:pt x="210" y="582"/>
                  </a:lnTo>
                  <a:lnTo>
                    <a:pt x="235" y="582"/>
                  </a:lnTo>
                  <a:lnTo>
                    <a:pt x="225" y="918"/>
                  </a:lnTo>
                  <a:lnTo>
                    <a:pt x="459" y="918"/>
                  </a:lnTo>
                  <a:close/>
                </a:path>
              </a:pathLst>
            </a:custGeom>
            <a:solidFill>
              <a:srgbClr val="000000"/>
            </a:solidFill>
            <a:ln w="9525">
              <a:noFill/>
              <a:round/>
              <a:headEnd/>
              <a:tailEnd/>
            </a:ln>
          </p:spPr>
          <p:txBody>
            <a:bodyPr>
              <a:prstTxWarp prst="textNoShape">
                <a:avLst/>
              </a:prstTxWarp>
            </a:bodyPr>
            <a:lstStyle/>
            <a:p>
              <a:endParaRPr lang="fr-FR"/>
            </a:p>
          </p:txBody>
        </p:sp>
        <p:sp>
          <p:nvSpPr>
            <p:cNvPr id="17437" name="Freeform 29"/>
            <p:cNvSpPr>
              <a:spLocks/>
            </p:cNvSpPr>
            <p:nvPr/>
          </p:nvSpPr>
          <p:spPr bwMode="auto">
            <a:xfrm>
              <a:off x="1349" y="2319"/>
              <a:ext cx="27" cy="47"/>
            </a:xfrm>
            <a:custGeom>
              <a:avLst/>
              <a:gdLst/>
              <a:ahLst/>
              <a:cxnLst>
                <a:cxn ang="0">
                  <a:pos x="0" y="1"/>
                </a:cxn>
                <a:cxn ang="0">
                  <a:pos x="0" y="8"/>
                </a:cxn>
                <a:cxn ang="0">
                  <a:pos x="1" y="24"/>
                </a:cxn>
                <a:cxn ang="0">
                  <a:pos x="4" y="46"/>
                </a:cxn>
                <a:cxn ang="0">
                  <a:pos x="8" y="65"/>
                </a:cxn>
                <a:cxn ang="0">
                  <a:pos x="14" y="79"/>
                </a:cxn>
                <a:cxn ang="0">
                  <a:pos x="20" y="87"/>
                </a:cxn>
                <a:cxn ang="0">
                  <a:pos x="27" y="92"/>
                </a:cxn>
                <a:cxn ang="0">
                  <a:pos x="32" y="93"/>
                </a:cxn>
                <a:cxn ang="0">
                  <a:pos x="39" y="92"/>
                </a:cxn>
                <a:cxn ang="0">
                  <a:pos x="46" y="88"/>
                </a:cxn>
                <a:cxn ang="0">
                  <a:pos x="52" y="85"/>
                </a:cxn>
                <a:cxn ang="0">
                  <a:pos x="54" y="84"/>
                </a:cxn>
                <a:cxn ang="0">
                  <a:pos x="52" y="0"/>
                </a:cxn>
                <a:cxn ang="0">
                  <a:pos x="0" y="1"/>
                </a:cxn>
              </a:cxnLst>
              <a:rect l="0" t="0" r="r" b="b"/>
              <a:pathLst>
                <a:path w="54" h="93">
                  <a:moveTo>
                    <a:pt x="0" y="1"/>
                  </a:moveTo>
                  <a:lnTo>
                    <a:pt x="0" y="8"/>
                  </a:lnTo>
                  <a:lnTo>
                    <a:pt x="1" y="24"/>
                  </a:lnTo>
                  <a:lnTo>
                    <a:pt x="4" y="46"/>
                  </a:lnTo>
                  <a:lnTo>
                    <a:pt x="8" y="65"/>
                  </a:lnTo>
                  <a:lnTo>
                    <a:pt x="14" y="79"/>
                  </a:lnTo>
                  <a:lnTo>
                    <a:pt x="20" y="87"/>
                  </a:lnTo>
                  <a:lnTo>
                    <a:pt x="27" y="92"/>
                  </a:lnTo>
                  <a:lnTo>
                    <a:pt x="32" y="93"/>
                  </a:lnTo>
                  <a:lnTo>
                    <a:pt x="39" y="92"/>
                  </a:lnTo>
                  <a:lnTo>
                    <a:pt x="46" y="88"/>
                  </a:lnTo>
                  <a:lnTo>
                    <a:pt x="52" y="85"/>
                  </a:lnTo>
                  <a:lnTo>
                    <a:pt x="54" y="84"/>
                  </a:lnTo>
                  <a:lnTo>
                    <a:pt x="52" y="0"/>
                  </a:lnTo>
                  <a:lnTo>
                    <a:pt x="0" y="1"/>
                  </a:lnTo>
                  <a:close/>
                </a:path>
              </a:pathLst>
            </a:custGeom>
            <a:solidFill>
              <a:srgbClr val="000000"/>
            </a:solidFill>
            <a:ln w="9525">
              <a:noFill/>
              <a:round/>
              <a:headEnd/>
              <a:tailEnd/>
            </a:ln>
          </p:spPr>
          <p:txBody>
            <a:bodyPr>
              <a:prstTxWarp prst="textNoShape">
                <a:avLst/>
              </a:prstTxWarp>
            </a:bodyPr>
            <a:lstStyle/>
            <a:p>
              <a:endParaRPr lang="fr-FR"/>
            </a:p>
          </p:txBody>
        </p:sp>
        <p:sp>
          <p:nvSpPr>
            <p:cNvPr id="17438" name="Freeform 30"/>
            <p:cNvSpPr>
              <a:spLocks/>
            </p:cNvSpPr>
            <p:nvPr/>
          </p:nvSpPr>
          <p:spPr bwMode="auto">
            <a:xfrm>
              <a:off x="1541" y="2319"/>
              <a:ext cx="27" cy="47"/>
            </a:xfrm>
            <a:custGeom>
              <a:avLst/>
              <a:gdLst/>
              <a:ahLst/>
              <a:cxnLst>
                <a:cxn ang="0">
                  <a:pos x="53" y="1"/>
                </a:cxn>
                <a:cxn ang="0">
                  <a:pos x="53" y="8"/>
                </a:cxn>
                <a:cxn ang="0">
                  <a:pos x="52" y="24"/>
                </a:cxn>
                <a:cxn ang="0">
                  <a:pos x="50" y="46"/>
                </a:cxn>
                <a:cxn ang="0">
                  <a:pos x="46" y="65"/>
                </a:cxn>
                <a:cxn ang="0">
                  <a:pos x="41" y="79"/>
                </a:cxn>
                <a:cxn ang="0">
                  <a:pos x="34" y="87"/>
                </a:cxn>
                <a:cxn ang="0">
                  <a:pos x="28" y="92"/>
                </a:cxn>
                <a:cxn ang="0">
                  <a:pos x="21" y="93"/>
                </a:cxn>
                <a:cxn ang="0">
                  <a:pos x="14" y="92"/>
                </a:cxn>
                <a:cxn ang="0">
                  <a:pos x="7" y="88"/>
                </a:cxn>
                <a:cxn ang="0">
                  <a:pos x="3" y="85"/>
                </a:cxn>
                <a:cxn ang="0">
                  <a:pos x="0" y="84"/>
                </a:cxn>
                <a:cxn ang="0">
                  <a:pos x="1" y="0"/>
                </a:cxn>
                <a:cxn ang="0">
                  <a:pos x="53" y="1"/>
                </a:cxn>
              </a:cxnLst>
              <a:rect l="0" t="0" r="r" b="b"/>
              <a:pathLst>
                <a:path w="53" h="93">
                  <a:moveTo>
                    <a:pt x="53" y="1"/>
                  </a:moveTo>
                  <a:lnTo>
                    <a:pt x="53" y="8"/>
                  </a:lnTo>
                  <a:lnTo>
                    <a:pt x="52" y="24"/>
                  </a:lnTo>
                  <a:lnTo>
                    <a:pt x="50" y="46"/>
                  </a:lnTo>
                  <a:lnTo>
                    <a:pt x="46" y="65"/>
                  </a:lnTo>
                  <a:lnTo>
                    <a:pt x="41" y="79"/>
                  </a:lnTo>
                  <a:lnTo>
                    <a:pt x="34" y="87"/>
                  </a:lnTo>
                  <a:lnTo>
                    <a:pt x="28" y="92"/>
                  </a:lnTo>
                  <a:lnTo>
                    <a:pt x="21" y="93"/>
                  </a:lnTo>
                  <a:lnTo>
                    <a:pt x="14" y="92"/>
                  </a:lnTo>
                  <a:lnTo>
                    <a:pt x="7" y="88"/>
                  </a:lnTo>
                  <a:lnTo>
                    <a:pt x="3" y="85"/>
                  </a:lnTo>
                  <a:lnTo>
                    <a:pt x="0" y="84"/>
                  </a:lnTo>
                  <a:lnTo>
                    <a:pt x="1" y="0"/>
                  </a:lnTo>
                  <a:lnTo>
                    <a:pt x="53" y="1"/>
                  </a:lnTo>
                  <a:close/>
                </a:path>
              </a:pathLst>
            </a:custGeom>
            <a:solidFill>
              <a:srgbClr val="000000"/>
            </a:solidFill>
            <a:ln w="9525">
              <a:noFill/>
              <a:round/>
              <a:headEnd/>
              <a:tailEnd/>
            </a:ln>
          </p:spPr>
          <p:txBody>
            <a:bodyPr>
              <a:prstTxWarp prst="textNoShape">
                <a:avLst/>
              </a:prstTxWarp>
            </a:bodyPr>
            <a:lstStyle/>
            <a:p>
              <a:endParaRPr lang="fr-FR"/>
            </a:p>
          </p:txBody>
        </p:sp>
      </p:grpSp>
      <p:sp>
        <p:nvSpPr>
          <p:cNvPr id="17439" name="Oval 31"/>
          <p:cNvSpPr>
            <a:spLocks noChangeArrowheads="1"/>
          </p:cNvSpPr>
          <p:nvPr/>
        </p:nvSpPr>
        <p:spPr bwMode="auto">
          <a:xfrm>
            <a:off x="4646613" y="4100513"/>
            <a:ext cx="3813175" cy="481012"/>
          </a:xfrm>
          <a:prstGeom prst="ellipse">
            <a:avLst/>
          </a:prstGeom>
          <a:noFill/>
          <a:ln w="9525">
            <a:noFill/>
            <a:round/>
            <a:headEnd/>
            <a:tailEnd/>
          </a:ln>
          <a:effectLst/>
        </p:spPr>
        <p:txBody>
          <a:bodyPr anchor="ctr">
            <a:prstTxWarp prst="textNoShape">
              <a:avLst/>
            </a:prstTxWarp>
            <a:spAutoFit/>
          </a:bodyPr>
          <a:lstStyle/>
          <a:p>
            <a:r>
              <a:rPr lang="fr-FR" sz="1800" b="1">
                <a:solidFill>
                  <a:schemeClr val="accent2"/>
                </a:solidFill>
                <a:effectLst>
                  <a:outerShdw blurRad="38100" dist="38100" dir="2700000" algn="tl">
                    <a:srgbClr val="DDDDDD"/>
                  </a:outerShdw>
                </a:effectLst>
                <a:latin typeface="Arial" pitchFamily="-106" charset="0"/>
                <a:ea typeface="Arial" pitchFamily="-106" charset="0"/>
                <a:cs typeface="Arial" pitchFamily="-106" charset="0"/>
              </a:rPr>
              <a:t>Préparation long terme</a:t>
            </a:r>
          </a:p>
        </p:txBody>
      </p:sp>
      <p:sp>
        <p:nvSpPr>
          <p:cNvPr id="17440" name="Oval 32"/>
          <p:cNvSpPr>
            <a:spLocks noChangeArrowheads="1"/>
          </p:cNvSpPr>
          <p:nvPr/>
        </p:nvSpPr>
        <p:spPr bwMode="auto">
          <a:xfrm>
            <a:off x="4356100" y="4676775"/>
            <a:ext cx="5435600" cy="481013"/>
          </a:xfrm>
          <a:prstGeom prst="ellipse">
            <a:avLst/>
          </a:prstGeom>
          <a:noFill/>
          <a:ln w="9525">
            <a:noFill/>
            <a:round/>
            <a:headEnd/>
            <a:tailEnd/>
          </a:ln>
          <a:effectLst/>
        </p:spPr>
        <p:txBody>
          <a:bodyPr anchor="ctr">
            <a:prstTxWarp prst="textNoShape">
              <a:avLst/>
            </a:prstTxWarp>
            <a:spAutoFit/>
          </a:bodyPr>
          <a:lstStyle/>
          <a:p>
            <a:r>
              <a:rPr lang="fr-FR" sz="1800" b="1">
                <a:solidFill>
                  <a:schemeClr val="accent2"/>
                </a:solidFill>
                <a:effectLst>
                  <a:outerShdw blurRad="38100" dist="38100" dir="2700000" algn="tl">
                    <a:srgbClr val="DDDDDD"/>
                  </a:outerShdw>
                </a:effectLst>
                <a:latin typeface="Arial" pitchFamily="-106" charset="0"/>
                <a:ea typeface="Arial" pitchFamily="-106" charset="0"/>
                <a:cs typeface="Arial" pitchFamily="-106" charset="0"/>
              </a:rPr>
              <a:t>Préparation court terme : départ</a:t>
            </a:r>
            <a:endParaRPr lang="fr-FR" sz="1800" b="1">
              <a:solidFill>
                <a:schemeClr val="accent2"/>
              </a:solidFill>
              <a:effectLst>
                <a:outerShdw blurRad="38100" dist="38100" dir="2700000" algn="tl">
                  <a:srgbClr val="DDDDDD"/>
                </a:outerShdw>
              </a:effectLst>
            </a:endParaRPr>
          </a:p>
        </p:txBody>
      </p:sp>
      <p:sp>
        <p:nvSpPr>
          <p:cNvPr id="17441" name="Oval 33"/>
          <p:cNvSpPr>
            <a:spLocks noChangeArrowheads="1"/>
          </p:cNvSpPr>
          <p:nvPr/>
        </p:nvSpPr>
        <p:spPr bwMode="auto">
          <a:xfrm>
            <a:off x="4427538" y="5324475"/>
            <a:ext cx="4752975" cy="481013"/>
          </a:xfrm>
          <a:prstGeom prst="ellipse">
            <a:avLst/>
          </a:prstGeom>
          <a:noFill/>
          <a:ln w="9525">
            <a:noFill/>
            <a:round/>
            <a:headEnd/>
            <a:tailEnd/>
          </a:ln>
          <a:effectLst/>
        </p:spPr>
        <p:txBody>
          <a:bodyPr anchor="ctr">
            <a:prstTxWarp prst="textNoShape">
              <a:avLst/>
            </a:prstTxWarp>
            <a:spAutoFit/>
          </a:bodyPr>
          <a:lstStyle/>
          <a:p>
            <a:r>
              <a:rPr lang="fr-FR" sz="1800" b="1">
                <a:solidFill>
                  <a:schemeClr val="accent2"/>
                </a:solidFill>
                <a:effectLst>
                  <a:outerShdw blurRad="38100" dist="38100" dir="2700000" algn="tl">
                    <a:srgbClr val="DDDDDD"/>
                  </a:outerShdw>
                </a:effectLst>
                <a:latin typeface="Arial" pitchFamily="-106" charset="0"/>
                <a:ea typeface="Arial" pitchFamily="-106" charset="0"/>
                <a:cs typeface="Arial" pitchFamily="-106" charset="0"/>
              </a:rPr>
              <a:t>Déroutement, replanification</a:t>
            </a:r>
          </a:p>
        </p:txBody>
      </p:sp>
      <p:sp>
        <p:nvSpPr>
          <p:cNvPr id="17442" name="Oval 34"/>
          <p:cNvSpPr>
            <a:spLocks noChangeArrowheads="1"/>
          </p:cNvSpPr>
          <p:nvPr/>
        </p:nvSpPr>
        <p:spPr bwMode="auto">
          <a:xfrm>
            <a:off x="4570413" y="5972175"/>
            <a:ext cx="3889375" cy="481013"/>
          </a:xfrm>
          <a:prstGeom prst="ellipse">
            <a:avLst/>
          </a:prstGeom>
          <a:noFill/>
          <a:ln w="9525">
            <a:noFill/>
            <a:round/>
            <a:headEnd/>
            <a:tailEnd/>
          </a:ln>
          <a:effectLst/>
        </p:spPr>
        <p:txBody>
          <a:bodyPr anchor="ctr">
            <a:prstTxWarp prst="textNoShape">
              <a:avLst/>
            </a:prstTxWarp>
            <a:spAutoFit/>
          </a:bodyPr>
          <a:lstStyle/>
          <a:p>
            <a:r>
              <a:rPr lang="fr-FR" sz="1800" b="1">
                <a:solidFill>
                  <a:schemeClr val="accent2"/>
                </a:solidFill>
                <a:effectLst>
                  <a:outerShdw blurRad="38100" dist="38100" dir="2700000" algn="tl">
                    <a:srgbClr val="DDDDDD"/>
                  </a:outerShdw>
                </a:effectLst>
                <a:latin typeface="Arial" pitchFamily="-106" charset="0"/>
                <a:ea typeface="Arial" pitchFamily="-106" charset="0"/>
                <a:cs typeface="Arial" pitchFamily="-106" charset="0"/>
              </a:rPr>
              <a:t>Interruption volontaire</a:t>
            </a:r>
            <a:endParaRPr lang="fr-FR" sz="1800" b="1">
              <a:solidFill>
                <a:schemeClr val="accent2"/>
              </a:solidFill>
              <a:effectLst>
                <a:outerShdw blurRad="38100" dist="38100" dir="2700000" algn="tl">
                  <a:srgbClr val="DDDDDD"/>
                </a:outerShdw>
              </a:effectLst>
            </a:endParaRPr>
          </a:p>
        </p:txBody>
      </p:sp>
      <p:sp>
        <p:nvSpPr>
          <p:cNvPr id="17444" name="Rectangle 36"/>
          <p:cNvSpPr>
            <a:spLocks noGrp="1" noChangeArrowheads="1"/>
          </p:cNvSpPr>
          <p:nvPr>
            <p:ph type="title"/>
          </p:nvPr>
        </p:nvSpPr>
        <p:spPr/>
        <p:txBody>
          <a:bodyPr>
            <a:normAutofit fontScale="90000"/>
          </a:bodyPr>
          <a:lstStyle/>
          <a:p>
            <a:r>
              <a:rPr lang="fr-FR" sz="4000" dirty="0">
                <a:effectLst>
                  <a:outerShdw blurRad="38100" dist="38100" dir="2700000" algn="tl">
                    <a:srgbClr val="DDDDDD"/>
                  </a:outerShdw>
                </a:effectLst>
                <a:ea typeface="Arial" pitchFamily="-106" charset="0"/>
                <a:cs typeface="Arial" pitchFamily="-106" charset="0"/>
              </a:rPr>
              <a:t>Prise de décision : avec ou sans pression !</a:t>
            </a:r>
          </a:p>
        </p:txBody>
      </p:sp>
      <p:sp>
        <p:nvSpPr>
          <p:cNvPr id="17446" name="Text Box 38"/>
          <p:cNvSpPr txBox="1">
            <a:spLocks noChangeArrowheads="1"/>
          </p:cNvSpPr>
          <p:nvPr/>
        </p:nvSpPr>
        <p:spPr bwMode="auto">
          <a:xfrm>
            <a:off x="5148263" y="3548063"/>
            <a:ext cx="3751262" cy="396875"/>
          </a:xfrm>
          <a:prstGeom prst="rect">
            <a:avLst/>
          </a:prstGeom>
          <a:noFill/>
          <a:ln w="9525">
            <a:noFill/>
            <a:miter lim="800000"/>
            <a:headEnd/>
            <a:tailEnd/>
          </a:ln>
          <a:effectLst/>
        </p:spPr>
        <p:txBody>
          <a:bodyPr wrap="none">
            <a:prstTxWarp prst="textNoShape">
              <a:avLst/>
            </a:prstTxWarp>
            <a:spAutoFit/>
          </a:bodyPr>
          <a:lstStyle/>
          <a:p>
            <a:r>
              <a:rPr lang="fr-FR" sz="2000" b="1">
                <a:solidFill>
                  <a:schemeClr val="accent2"/>
                </a:solidFill>
                <a:effectLst>
                  <a:outerShdw blurRad="38100" dist="38100" dir="2700000" algn="tl">
                    <a:srgbClr val="DDDDDD"/>
                  </a:outerShdw>
                </a:effectLst>
                <a:latin typeface="Arial" pitchFamily="-106" charset="0"/>
                <a:ea typeface="Arial" pitchFamily="-106" charset="0"/>
                <a:cs typeface="Arial" pitchFamily="-106" charset="0"/>
              </a:rPr>
              <a:t>Phases de réalisation du vol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04800" y="228600"/>
            <a:ext cx="1817688" cy="1565275"/>
            <a:chOff x="3653" y="3186"/>
            <a:chExt cx="1145" cy="986"/>
          </a:xfrm>
        </p:grpSpPr>
        <p:grpSp>
          <p:nvGrpSpPr>
            <p:cNvPr id="3" name="Group 6"/>
            <p:cNvGrpSpPr>
              <a:grpSpLocks/>
            </p:cNvGrpSpPr>
            <p:nvPr/>
          </p:nvGrpSpPr>
          <p:grpSpPr bwMode="auto">
            <a:xfrm>
              <a:off x="3653" y="3207"/>
              <a:ext cx="1145" cy="965"/>
              <a:chOff x="3653" y="3207"/>
              <a:chExt cx="1145" cy="965"/>
            </a:xfrm>
          </p:grpSpPr>
          <p:sp>
            <p:nvSpPr>
              <p:cNvPr id="19463" name="Freeform 7"/>
              <p:cNvSpPr>
                <a:spLocks/>
              </p:cNvSpPr>
              <p:nvPr/>
            </p:nvSpPr>
            <p:spPr bwMode="auto">
              <a:xfrm>
                <a:off x="3719" y="3734"/>
                <a:ext cx="1079" cy="438"/>
              </a:xfrm>
              <a:custGeom>
                <a:avLst/>
                <a:gdLst/>
                <a:ahLst/>
                <a:cxnLst>
                  <a:cxn ang="0">
                    <a:pos x="2085" y="93"/>
                  </a:cxn>
                  <a:cxn ang="0">
                    <a:pos x="2097" y="91"/>
                  </a:cxn>
                  <a:cxn ang="0">
                    <a:pos x="2158" y="92"/>
                  </a:cxn>
                  <a:cxn ang="0">
                    <a:pos x="2108" y="137"/>
                  </a:cxn>
                  <a:cxn ang="0">
                    <a:pos x="2045" y="192"/>
                  </a:cxn>
                  <a:cxn ang="0">
                    <a:pos x="1970" y="254"/>
                  </a:cxn>
                  <a:cxn ang="0">
                    <a:pos x="1887" y="322"/>
                  </a:cxn>
                  <a:cxn ang="0">
                    <a:pos x="1800" y="391"/>
                  </a:cxn>
                  <a:cxn ang="0">
                    <a:pos x="1711" y="462"/>
                  </a:cxn>
                  <a:cxn ang="0">
                    <a:pos x="1622" y="531"/>
                  </a:cxn>
                  <a:cxn ang="0">
                    <a:pos x="1539" y="594"/>
                  </a:cxn>
                  <a:cxn ang="0">
                    <a:pos x="1462" y="652"/>
                  </a:cxn>
                  <a:cxn ang="0">
                    <a:pos x="1395" y="700"/>
                  </a:cxn>
                  <a:cxn ang="0">
                    <a:pos x="1324" y="748"/>
                  </a:cxn>
                  <a:cxn ang="0">
                    <a:pos x="1217" y="804"/>
                  </a:cxn>
                  <a:cxn ang="0">
                    <a:pos x="1110" y="842"/>
                  </a:cxn>
                  <a:cxn ang="0">
                    <a:pos x="1010" y="865"/>
                  </a:cxn>
                  <a:cxn ang="0">
                    <a:pos x="925" y="875"/>
                  </a:cxn>
                  <a:cxn ang="0">
                    <a:pos x="867" y="875"/>
                  </a:cxn>
                  <a:cxn ang="0">
                    <a:pos x="817" y="867"/>
                  </a:cxn>
                  <a:cxn ang="0">
                    <a:pos x="760" y="851"/>
                  </a:cxn>
                  <a:cxn ang="0">
                    <a:pos x="696" y="831"/>
                  </a:cxn>
                  <a:cxn ang="0">
                    <a:pos x="631" y="812"/>
                  </a:cxn>
                  <a:cxn ang="0">
                    <a:pos x="566" y="794"/>
                  </a:cxn>
                  <a:cxn ang="0">
                    <a:pos x="506" y="782"/>
                  </a:cxn>
                  <a:cxn ang="0">
                    <a:pos x="453" y="772"/>
                  </a:cxn>
                  <a:cxn ang="0">
                    <a:pos x="405" y="768"/>
                  </a:cxn>
                  <a:cxn ang="0">
                    <a:pos x="361" y="768"/>
                  </a:cxn>
                  <a:cxn ang="0">
                    <a:pos x="321" y="774"/>
                  </a:cxn>
                  <a:cxn ang="0">
                    <a:pos x="280" y="785"/>
                  </a:cxn>
                  <a:cxn ang="0">
                    <a:pos x="231" y="786"/>
                  </a:cxn>
                  <a:cxn ang="0">
                    <a:pos x="174" y="775"/>
                  </a:cxn>
                  <a:cxn ang="0">
                    <a:pos x="115" y="755"/>
                  </a:cxn>
                  <a:cxn ang="0">
                    <a:pos x="55" y="730"/>
                  </a:cxn>
                  <a:cxn ang="0">
                    <a:pos x="0" y="703"/>
                  </a:cxn>
                  <a:cxn ang="0">
                    <a:pos x="76" y="664"/>
                  </a:cxn>
                  <a:cxn ang="0">
                    <a:pos x="158" y="614"/>
                  </a:cxn>
                  <a:cxn ang="0">
                    <a:pos x="245" y="556"/>
                  </a:cxn>
                  <a:cxn ang="0">
                    <a:pos x="332" y="497"/>
                  </a:cxn>
                  <a:cxn ang="0">
                    <a:pos x="421" y="444"/>
                  </a:cxn>
                  <a:cxn ang="0">
                    <a:pos x="523" y="391"/>
                  </a:cxn>
                  <a:cxn ang="0">
                    <a:pos x="672" y="313"/>
                  </a:cxn>
                  <a:cxn ang="0">
                    <a:pos x="839" y="221"/>
                  </a:cxn>
                  <a:cxn ang="0">
                    <a:pos x="997" y="135"/>
                  </a:cxn>
                  <a:cxn ang="0">
                    <a:pos x="1116" y="69"/>
                  </a:cxn>
                  <a:cxn ang="0">
                    <a:pos x="1164" y="42"/>
                  </a:cxn>
                  <a:cxn ang="0">
                    <a:pos x="1189" y="25"/>
                  </a:cxn>
                  <a:cxn ang="0">
                    <a:pos x="1221" y="8"/>
                  </a:cxn>
                  <a:cxn ang="0">
                    <a:pos x="1254" y="0"/>
                  </a:cxn>
                  <a:cxn ang="0">
                    <a:pos x="1287" y="0"/>
                  </a:cxn>
                  <a:cxn ang="0">
                    <a:pos x="1311" y="5"/>
                  </a:cxn>
                  <a:cxn ang="0">
                    <a:pos x="1333" y="9"/>
                  </a:cxn>
                  <a:cxn ang="0">
                    <a:pos x="1363" y="16"/>
                  </a:cxn>
                  <a:cxn ang="0">
                    <a:pos x="2072" y="91"/>
                  </a:cxn>
                </a:cxnLst>
                <a:rect l="0" t="0" r="r" b="b"/>
                <a:pathLst>
                  <a:path w="2158" h="876">
                    <a:moveTo>
                      <a:pt x="2072" y="91"/>
                    </a:moveTo>
                    <a:lnTo>
                      <a:pt x="2081" y="93"/>
                    </a:lnTo>
                    <a:lnTo>
                      <a:pt x="2085" y="93"/>
                    </a:lnTo>
                    <a:lnTo>
                      <a:pt x="2088" y="92"/>
                    </a:lnTo>
                    <a:lnTo>
                      <a:pt x="2091" y="91"/>
                    </a:lnTo>
                    <a:lnTo>
                      <a:pt x="2097" y="91"/>
                    </a:lnTo>
                    <a:lnTo>
                      <a:pt x="2108" y="90"/>
                    </a:lnTo>
                    <a:lnTo>
                      <a:pt x="2128" y="90"/>
                    </a:lnTo>
                    <a:lnTo>
                      <a:pt x="2158" y="92"/>
                    </a:lnTo>
                    <a:lnTo>
                      <a:pt x="2143" y="106"/>
                    </a:lnTo>
                    <a:lnTo>
                      <a:pt x="2127" y="121"/>
                    </a:lnTo>
                    <a:lnTo>
                      <a:pt x="2108" y="137"/>
                    </a:lnTo>
                    <a:lnTo>
                      <a:pt x="2089" y="155"/>
                    </a:lnTo>
                    <a:lnTo>
                      <a:pt x="2067" y="173"/>
                    </a:lnTo>
                    <a:lnTo>
                      <a:pt x="2045" y="192"/>
                    </a:lnTo>
                    <a:lnTo>
                      <a:pt x="2021" y="213"/>
                    </a:lnTo>
                    <a:lnTo>
                      <a:pt x="1996" y="234"/>
                    </a:lnTo>
                    <a:lnTo>
                      <a:pt x="1970" y="254"/>
                    </a:lnTo>
                    <a:lnTo>
                      <a:pt x="1943" y="276"/>
                    </a:lnTo>
                    <a:lnTo>
                      <a:pt x="1916" y="299"/>
                    </a:lnTo>
                    <a:lnTo>
                      <a:pt x="1887" y="322"/>
                    </a:lnTo>
                    <a:lnTo>
                      <a:pt x="1859" y="345"/>
                    </a:lnTo>
                    <a:lnTo>
                      <a:pt x="1830" y="368"/>
                    </a:lnTo>
                    <a:lnTo>
                      <a:pt x="1800" y="391"/>
                    </a:lnTo>
                    <a:lnTo>
                      <a:pt x="1771" y="416"/>
                    </a:lnTo>
                    <a:lnTo>
                      <a:pt x="1741" y="439"/>
                    </a:lnTo>
                    <a:lnTo>
                      <a:pt x="1711" y="462"/>
                    </a:lnTo>
                    <a:lnTo>
                      <a:pt x="1681" y="485"/>
                    </a:lnTo>
                    <a:lnTo>
                      <a:pt x="1652" y="508"/>
                    </a:lnTo>
                    <a:lnTo>
                      <a:pt x="1622" y="531"/>
                    </a:lnTo>
                    <a:lnTo>
                      <a:pt x="1595" y="553"/>
                    </a:lnTo>
                    <a:lnTo>
                      <a:pt x="1566" y="573"/>
                    </a:lnTo>
                    <a:lnTo>
                      <a:pt x="1539" y="594"/>
                    </a:lnTo>
                    <a:lnTo>
                      <a:pt x="1513" y="615"/>
                    </a:lnTo>
                    <a:lnTo>
                      <a:pt x="1486" y="633"/>
                    </a:lnTo>
                    <a:lnTo>
                      <a:pt x="1462" y="652"/>
                    </a:lnTo>
                    <a:lnTo>
                      <a:pt x="1439" y="669"/>
                    </a:lnTo>
                    <a:lnTo>
                      <a:pt x="1416" y="685"/>
                    </a:lnTo>
                    <a:lnTo>
                      <a:pt x="1395" y="700"/>
                    </a:lnTo>
                    <a:lnTo>
                      <a:pt x="1376" y="714"/>
                    </a:lnTo>
                    <a:lnTo>
                      <a:pt x="1359" y="726"/>
                    </a:lnTo>
                    <a:lnTo>
                      <a:pt x="1324" y="748"/>
                    </a:lnTo>
                    <a:lnTo>
                      <a:pt x="1289" y="769"/>
                    </a:lnTo>
                    <a:lnTo>
                      <a:pt x="1253" y="787"/>
                    </a:lnTo>
                    <a:lnTo>
                      <a:pt x="1217" y="804"/>
                    </a:lnTo>
                    <a:lnTo>
                      <a:pt x="1181" y="819"/>
                    </a:lnTo>
                    <a:lnTo>
                      <a:pt x="1144" y="831"/>
                    </a:lnTo>
                    <a:lnTo>
                      <a:pt x="1110" y="842"/>
                    </a:lnTo>
                    <a:lnTo>
                      <a:pt x="1075" y="851"/>
                    </a:lnTo>
                    <a:lnTo>
                      <a:pt x="1042" y="859"/>
                    </a:lnTo>
                    <a:lnTo>
                      <a:pt x="1010" y="865"/>
                    </a:lnTo>
                    <a:lnTo>
                      <a:pt x="980" y="869"/>
                    </a:lnTo>
                    <a:lnTo>
                      <a:pt x="951" y="873"/>
                    </a:lnTo>
                    <a:lnTo>
                      <a:pt x="925" y="875"/>
                    </a:lnTo>
                    <a:lnTo>
                      <a:pt x="902" y="876"/>
                    </a:lnTo>
                    <a:lnTo>
                      <a:pt x="883" y="876"/>
                    </a:lnTo>
                    <a:lnTo>
                      <a:pt x="867" y="875"/>
                    </a:lnTo>
                    <a:lnTo>
                      <a:pt x="852" y="873"/>
                    </a:lnTo>
                    <a:lnTo>
                      <a:pt x="834" y="870"/>
                    </a:lnTo>
                    <a:lnTo>
                      <a:pt x="817" y="867"/>
                    </a:lnTo>
                    <a:lnTo>
                      <a:pt x="799" y="862"/>
                    </a:lnTo>
                    <a:lnTo>
                      <a:pt x="779" y="857"/>
                    </a:lnTo>
                    <a:lnTo>
                      <a:pt x="760" y="851"/>
                    </a:lnTo>
                    <a:lnTo>
                      <a:pt x="739" y="845"/>
                    </a:lnTo>
                    <a:lnTo>
                      <a:pt x="718" y="838"/>
                    </a:lnTo>
                    <a:lnTo>
                      <a:pt x="696" y="831"/>
                    </a:lnTo>
                    <a:lnTo>
                      <a:pt x="674" y="825"/>
                    </a:lnTo>
                    <a:lnTo>
                      <a:pt x="652" y="819"/>
                    </a:lnTo>
                    <a:lnTo>
                      <a:pt x="631" y="812"/>
                    </a:lnTo>
                    <a:lnTo>
                      <a:pt x="609" y="806"/>
                    </a:lnTo>
                    <a:lnTo>
                      <a:pt x="587" y="800"/>
                    </a:lnTo>
                    <a:lnTo>
                      <a:pt x="566" y="794"/>
                    </a:lnTo>
                    <a:lnTo>
                      <a:pt x="545" y="790"/>
                    </a:lnTo>
                    <a:lnTo>
                      <a:pt x="526" y="785"/>
                    </a:lnTo>
                    <a:lnTo>
                      <a:pt x="506" y="782"/>
                    </a:lnTo>
                    <a:lnTo>
                      <a:pt x="488" y="778"/>
                    </a:lnTo>
                    <a:lnTo>
                      <a:pt x="469" y="775"/>
                    </a:lnTo>
                    <a:lnTo>
                      <a:pt x="453" y="772"/>
                    </a:lnTo>
                    <a:lnTo>
                      <a:pt x="436" y="770"/>
                    </a:lnTo>
                    <a:lnTo>
                      <a:pt x="421" y="769"/>
                    </a:lnTo>
                    <a:lnTo>
                      <a:pt x="405" y="768"/>
                    </a:lnTo>
                    <a:lnTo>
                      <a:pt x="390" y="767"/>
                    </a:lnTo>
                    <a:lnTo>
                      <a:pt x="376" y="767"/>
                    </a:lnTo>
                    <a:lnTo>
                      <a:pt x="361" y="768"/>
                    </a:lnTo>
                    <a:lnTo>
                      <a:pt x="347" y="769"/>
                    </a:lnTo>
                    <a:lnTo>
                      <a:pt x="335" y="771"/>
                    </a:lnTo>
                    <a:lnTo>
                      <a:pt x="321" y="774"/>
                    </a:lnTo>
                    <a:lnTo>
                      <a:pt x="307" y="777"/>
                    </a:lnTo>
                    <a:lnTo>
                      <a:pt x="294" y="782"/>
                    </a:lnTo>
                    <a:lnTo>
                      <a:pt x="280" y="785"/>
                    </a:lnTo>
                    <a:lnTo>
                      <a:pt x="265" y="787"/>
                    </a:lnTo>
                    <a:lnTo>
                      <a:pt x="248" y="787"/>
                    </a:lnTo>
                    <a:lnTo>
                      <a:pt x="231" y="786"/>
                    </a:lnTo>
                    <a:lnTo>
                      <a:pt x="214" y="783"/>
                    </a:lnTo>
                    <a:lnTo>
                      <a:pt x="194" y="779"/>
                    </a:lnTo>
                    <a:lnTo>
                      <a:pt x="174" y="775"/>
                    </a:lnTo>
                    <a:lnTo>
                      <a:pt x="155" y="769"/>
                    </a:lnTo>
                    <a:lnTo>
                      <a:pt x="134" y="762"/>
                    </a:lnTo>
                    <a:lnTo>
                      <a:pt x="115" y="755"/>
                    </a:lnTo>
                    <a:lnTo>
                      <a:pt x="94" y="747"/>
                    </a:lnTo>
                    <a:lnTo>
                      <a:pt x="74" y="739"/>
                    </a:lnTo>
                    <a:lnTo>
                      <a:pt x="55" y="730"/>
                    </a:lnTo>
                    <a:lnTo>
                      <a:pt x="36" y="722"/>
                    </a:lnTo>
                    <a:lnTo>
                      <a:pt x="18" y="713"/>
                    </a:lnTo>
                    <a:lnTo>
                      <a:pt x="0" y="703"/>
                    </a:lnTo>
                    <a:lnTo>
                      <a:pt x="25" y="692"/>
                    </a:lnTo>
                    <a:lnTo>
                      <a:pt x="50" y="679"/>
                    </a:lnTo>
                    <a:lnTo>
                      <a:pt x="76" y="664"/>
                    </a:lnTo>
                    <a:lnTo>
                      <a:pt x="103" y="648"/>
                    </a:lnTo>
                    <a:lnTo>
                      <a:pt x="131" y="631"/>
                    </a:lnTo>
                    <a:lnTo>
                      <a:pt x="158" y="614"/>
                    </a:lnTo>
                    <a:lnTo>
                      <a:pt x="187" y="594"/>
                    </a:lnTo>
                    <a:lnTo>
                      <a:pt x="216" y="574"/>
                    </a:lnTo>
                    <a:lnTo>
                      <a:pt x="245" y="556"/>
                    </a:lnTo>
                    <a:lnTo>
                      <a:pt x="273" y="537"/>
                    </a:lnTo>
                    <a:lnTo>
                      <a:pt x="303" y="517"/>
                    </a:lnTo>
                    <a:lnTo>
                      <a:pt x="332" y="497"/>
                    </a:lnTo>
                    <a:lnTo>
                      <a:pt x="362" y="479"/>
                    </a:lnTo>
                    <a:lnTo>
                      <a:pt x="392" y="462"/>
                    </a:lnTo>
                    <a:lnTo>
                      <a:pt x="421" y="444"/>
                    </a:lnTo>
                    <a:lnTo>
                      <a:pt x="451" y="429"/>
                    </a:lnTo>
                    <a:lnTo>
                      <a:pt x="484" y="412"/>
                    </a:lnTo>
                    <a:lnTo>
                      <a:pt x="523" y="391"/>
                    </a:lnTo>
                    <a:lnTo>
                      <a:pt x="568" y="368"/>
                    </a:lnTo>
                    <a:lnTo>
                      <a:pt x="619" y="341"/>
                    </a:lnTo>
                    <a:lnTo>
                      <a:pt x="672" y="313"/>
                    </a:lnTo>
                    <a:lnTo>
                      <a:pt x="726" y="283"/>
                    </a:lnTo>
                    <a:lnTo>
                      <a:pt x="783" y="252"/>
                    </a:lnTo>
                    <a:lnTo>
                      <a:pt x="839" y="221"/>
                    </a:lnTo>
                    <a:lnTo>
                      <a:pt x="894" y="191"/>
                    </a:lnTo>
                    <a:lnTo>
                      <a:pt x="947" y="162"/>
                    </a:lnTo>
                    <a:lnTo>
                      <a:pt x="997" y="135"/>
                    </a:lnTo>
                    <a:lnTo>
                      <a:pt x="1043" y="109"/>
                    </a:lnTo>
                    <a:lnTo>
                      <a:pt x="1082" y="88"/>
                    </a:lnTo>
                    <a:lnTo>
                      <a:pt x="1116" y="69"/>
                    </a:lnTo>
                    <a:lnTo>
                      <a:pt x="1141" y="55"/>
                    </a:lnTo>
                    <a:lnTo>
                      <a:pt x="1157" y="46"/>
                    </a:lnTo>
                    <a:lnTo>
                      <a:pt x="1164" y="42"/>
                    </a:lnTo>
                    <a:lnTo>
                      <a:pt x="1171" y="37"/>
                    </a:lnTo>
                    <a:lnTo>
                      <a:pt x="1180" y="31"/>
                    </a:lnTo>
                    <a:lnTo>
                      <a:pt x="1189" y="25"/>
                    </a:lnTo>
                    <a:lnTo>
                      <a:pt x="1200" y="18"/>
                    </a:lnTo>
                    <a:lnTo>
                      <a:pt x="1211" y="13"/>
                    </a:lnTo>
                    <a:lnTo>
                      <a:pt x="1221" y="8"/>
                    </a:lnTo>
                    <a:lnTo>
                      <a:pt x="1232" y="5"/>
                    </a:lnTo>
                    <a:lnTo>
                      <a:pt x="1242" y="2"/>
                    </a:lnTo>
                    <a:lnTo>
                      <a:pt x="1254" y="0"/>
                    </a:lnTo>
                    <a:lnTo>
                      <a:pt x="1265" y="0"/>
                    </a:lnTo>
                    <a:lnTo>
                      <a:pt x="1277" y="0"/>
                    </a:lnTo>
                    <a:lnTo>
                      <a:pt x="1287" y="0"/>
                    </a:lnTo>
                    <a:lnTo>
                      <a:pt x="1296" y="1"/>
                    </a:lnTo>
                    <a:lnTo>
                      <a:pt x="1306" y="4"/>
                    </a:lnTo>
                    <a:lnTo>
                      <a:pt x="1311" y="5"/>
                    </a:lnTo>
                    <a:lnTo>
                      <a:pt x="1317" y="6"/>
                    </a:lnTo>
                    <a:lnTo>
                      <a:pt x="1325" y="7"/>
                    </a:lnTo>
                    <a:lnTo>
                      <a:pt x="1333" y="9"/>
                    </a:lnTo>
                    <a:lnTo>
                      <a:pt x="1344" y="12"/>
                    </a:lnTo>
                    <a:lnTo>
                      <a:pt x="1353" y="14"/>
                    </a:lnTo>
                    <a:lnTo>
                      <a:pt x="1363" y="16"/>
                    </a:lnTo>
                    <a:lnTo>
                      <a:pt x="1374" y="18"/>
                    </a:lnTo>
                    <a:lnTo>
                      <a:pt x="1383" y="22"/>
                    </a:lnTo>
                    <a:lnTo>
                      <a:pt x="2072" y="91"/>
                    </a:lnTo>
                    <a:close/>
                  </a:path>
                </a:pathLst>
              </a:custGeom>
              <a:solidFill>
                <a:srgbClr val="994C00"/>
              </a:solidFill>
              <a:ln w="9525">
                <a:noFill/>
                <a:round/>
                <a:headEnd/>
                <a:tailEnd/>
              </a:ln>
            </p:spPr>
            <p:txBody>
              <a:bodyPr>
                <a:prstTxWarp prst="textNoShape">
                  <a:avLst/>
                </a:prstTxWarp>
              </a:bodyPr>
              <a:lstStyle/>
              <a:p>
                <a:endParaRPr lang="fr-FR"/>
              </a:p>
            </p:txBody>
          </p:sp>
          <p:sp>
            <p:nvSpPr>
              <p:cNvPr id="19464" name="Freeform 8"/>
              <p:cNvSpPr>
                <a:spLocks/>
              </p:cNvSpPr>
              <p:nvPr/>
            </p:nvSpPr>
            <p:spPr bwMode="auto">
              <a:xfrm>
                <a:off x="3653" y="3640"/>
                <a:ext cx="791" cy="449"/>
              </a:xfrm>
              <a:custGeom>
                <a:avLst/>
                <a:gdLst/>
                <a:ahLst/>
                <a:cxnLst>
                  <a:cxn ang="0">
                    <a:pos x="66" y="896"/>
                  </a:cxn>
                  <a:cxn ang="0">
                    <a:pos x="12" y="849"/>
                  </a:cxn>
                  <a:cxn ang="0">
                    <a:pos x="3" y="759"/>
                  </a:cxn>
                  <a:cxn ang="0">
                    <a:pos x="50" y="591"/>
                  </a:cxn>
                  <a:cxn ang="0">
                    <a:pos x="90" y="513"/>
                  </a:cxn>
                  <a:cxn ang="0">
                    <a:pos x="142" y="420"/>
                  </a:cxn>
                  <a:cxn ang="0">
                    <a:pos x="222" y="312"/>
                  </a:cxn>
                  <a:cxn ang="0">
                    <a:pos x="328" y="210"/>
                  </a:cxn>
                  <a:cxn ang="0">
                    <a:pos x="427" y="134"/>
                  </a:cxn>
                  <a:cxn ang="0">
                    <a:pos x="503" y="85"/>
                  </a:cxn>
                  <a:cxn ang="0">
                    <a:pos x="556" y="58"/>
                  </a:cxn>
                  <a:cxn ang="0">
                    <a:pos x="627" y="26"/>
                  </a:cxn>
                  <a:cxn ang="0">
                    <a:pos x="705" y="1"/>
                  </a:cxn>
                  <a:cxn ang="0">
                    <a:pos x="760" y="17"/>
                  </a:cxn>
                  <a:cxn ang="0">
                    <a:pos x="809" y="166"/>
                  </a:cxn>
                  <a:cxn ang="0">
                    <a:pos x="934" y="268"/>
                  </a:cxn>
                  <a:cxn ang="0">
                    <a:pos x="1022" y="251"/>
                  </a:cxn>
                  <a:cxn ang="0">
                    <a:pos x="1083" y="207"/>
                  </a:cxn>
                  <a:cxn ang="0">
                    <a:pos x="1119" y="193"/>
                  </a:cxn>
                  <a:cxn ang="0">
                    <a:pos x="1178" y="196"/>
                  </a:cxn>
                  <a:cxn ang="0">
                    <a:pos x="1259" y="222"/>
                  </a:cxn>
                  <a:cxn ang="0">
                    <a:pos x="1368" y="272"/>
                  </a:cxn>
                  <a:cxn ang="0">
                    <a:pos x="1465" y="325"/>
                  </a:cxn>
                  <a:cxn ang="0">
                    <a:pos x="1521" y="368"/>
                  </a:cxn>
                  <a:cxn ang="0">
                    <a:pos x="1583" y="421"/>
                  </a:cxn>
                  <a:cxn ang="0">
                    <a:pos x="1538" y="424"/>
                  </a:cxn>
                  <a:cxn ang="0">
                    <a:pos x="1506" y="436"/>
                  </a:cxn>
                  <a:cxn ang="0">
                    <a:pos x="1481" y="459"/>
                  </a:cxn>
                  <a:cxn ang="0">
                    <a:pos x="1469" y="492"/>
                  </a:cxn>
                  <a:cxn ang="0">
                    <a:pos x="1448" y="461"/>
                  </a:cxn>
                  <a:cxn ang="0">
                    <a:pos x="1431" y="452"/>
                  </a:cxn>
                  <a:cxn ang="0">
                    <a:pos x="1416" y="452"/>
                  </a:cxn>
                  <a:cxn ang="0">
                    <a:pos x="1385" y="445"/>
                  </a:cxn>
                  <a:cxn ang="0">
                    <a:pos x="1342" y="422"/>
                  </a:cxn>
                  <a:cxn ang="0">
                    <a:pos x="1239" y="386"/>
                  </a:cxn>
                  <a:cxn ang="0">
                    <a:pos x="1098" y="375"/>
                  </a:cxn>
                  <a:cxn ang="0">
                    <a:pos x="1034" y="384"/>
                  </a:cxn>
                  <a:cxn ang="0">
                    <a:pos x="1015" y="386"/>
                  </a:cxn>
                  <a:cxn ang="0">
                    <a:pos x="988" y="399"/>
                  </a:cxn>
                  <a:cxn ang="0">
                    <a:pos x="991" y="455"/>
                  </a:cxn>
                  <a:cxn ang="0">
                    <a:pos x="918" y="607"/>
                  </a:cxn>
                  <a:cxn ang="0">
                    <a:pos x="774" y="724"/>
                  </a:cxn>
                  <a:cxn ang="0">
                    <a:pos x="700" y="709"/>
                  </a:cxn>
                  <a:cxn ang="0">
                    <a:pos x="668" y="690"/>
                  </a:cxn>
                  <a:cxn ang="0">
                    <a:pos x="640" y="674"/>
                  </a:cxn>
                  <a:cxn ang="0">
                    <a:pos x="606" y="661"/>
                  </a:cxn>
                  <a:cxn ang="0">
                    <a:pos x="584" y="650"/>
                  </a:cxn>
                  <a:cxn ang="0">
                    <a:pos x="569" y="635"/>
                  </a:cxn>
                  <a:cxn ang="0">
                    <a:pos x="538" y="660"/>
                  </a:cxn>
                  <a:cxn ang="0">
                    <a:pos x="481" y="703"/>
                  </a:cxn>
                  <a:cxn ang="0">
                    <a:pos x="386" y="757"/>
                  </a:cxn>
                  <a:cxn ang="0">
                    <a:pos x="283" y="811"/>
                  </a:cxn>
                  <a:cxn ang="0">
                    <a:pos x="187" y="864"/>
                  </a:cxn>
                  <a:cxn ang="0">
                    <a:pos x="139" y="887"/>
                  </a:cxn>
                </a:cxnLst>
                <a:rect l="0" t="0" r="r" b="b"/>
                <a:pathLst>
                  <a:path w="1583" h="897">
                    <a:moveTo>
                      <a:pt x="132" y="889"/>
                    </a:moveTo>
                    <a:lnTo>
                      <a:pt x="113" y="893"/>
                    </a:lnTo>
                    <a:lnTo>
                      <a:pt x="96" y="896"/>
                    </a:lnTo>
                    <a:lnTo>
                      <a:pt x="79" y="897"/>
                    </a:lnTo>
                    <a:lnTo>
                      <a:pt x="66" y="896"/>
                    </a:lnTo>
                    <a:lnTo>
                      <a:pt x="53" y="894"/>
                    </a:lnTo>
                    <a:lnTo>
                      <a:pt x="40" y="887"/>
                    </a:lnTo>
                    <a:lnTo>
                      <a:pt x="30" y="878"/>
                    </a:lnTo>
                    <a:lnTo>
                      <a:pt x="20" y="865"/>
                    </a:lnTo>
                    <a:lnTo>
                      <a:pt x="12" y="849"/>
                    </a:lnTo>
                    <a:lnTo>
                      <a:pt x="5" y="830"/>
                    </a:lnTo>
                    <a:lnTo>
                      <a:pt x="1" y="809"/>
                    </a:lnTo>
                    <a:lnTo>
                      <a:pt x="0" y="793"/>
                    </a:lnTo>
                    <a:lnTo>
                      <a:pt x="1" y="780"/>
                    </a:lnTo>
                    <a:lnTo>
                      <a:pt x="3" y="759"/>
                    </a:lnTo>
                    <a:lnTo>
                      <a:pt x="9" y="729"/>
                    </a:lnTo>
                    <a:lnTo>
                      <a:pt x="16" y="696"/>
                    </a:lnTo>
                    <a:lnTo>
                      <a:pt x="25" y="660"/>
                    </a:lnTo>
                    <a:lnTo>
                      <a:pt x="37" y="625"/>
                    </a:lnTo>
                    <a:lnTo>
                      <a:pt x="50" y="591"/>
                    </a:lnTo>
                    <a:lnTo>
                      <a:pt x="66" y="562"/>
                    </a:lnTo>
                    <a:lnTo>
                      <a:pt x="70" y="553"/>
                    </a:lnTo>
                    <a:lnTo>
                      <a:pt x="76" y="542"/>
                    </a:lnTo>
                    <a:lnTo>
                      <a:pt x="82" y="528"/>
                    </a:lnTo>
                    <a:lnTo>
                      <a:pt x="90" y="513"/>
                    </a:lnTo>
                    <a:lnTo>
                      <a:pt x="98" y="497"/>
                    </a:lnTo>
                    <a:lnTo>
                      <a:pt x="107" y="480"/>
                    </a:lnTo>
                    <a:lnTo>
                      <a:pt x="117" y="460"/>
                    </a:lnTo>
                    <a:lnTo>
                      <a:pt x="129" y="440"/>
                    </a:lnTo>
                    <a:lnTo>
                      <a:pt x="142" y="420"/>
                    </a:lnTo>
                    <a:lnTo>
                      <a:pt x="156" y="399"/>
                    </a:lnTo>
                    <a:lnTo>
                      <a:pt x="170" y="377"/>
                    </a:lnTo>
                    <a:lnTo>
                      <a:pt x="187" y="355"/>
                    </a:lnTo>
                    <a:lnTo>
                      <a:pt x="204" y="333"/>
                    </a:lnTo>
                    <a:lnTo>
                      <a:pt x="222" y="312"/>
                    </a:lnTo>
                    <a:lnTo>
                      <a:pt x="242" y="290"/>
                    </a:lnTo>
                    <a:lnTo>
                      <a:pt x="264" y="269"/>
                    </a:lnTo>
                    <a:lnTo>
                      <a:pt x="286" y="248"/>
                    </a:lnTo>
                    <a:lnTo>
                      <a:pt x="308" y="229"/>
                    </a:lnTo>
                    <a:lnTo>
                      <a:pt x="328" y="210"/>
                    </a:lnTo>
                    <a:lnTo>
                      <a:pt x="349" y="193"/>
                    </a:lnTo>
                    <a:lnTo>
                      <a:pt x="370" y="177"/>
                    </a:lnTo>
                    <a:lnTo>
                      <a:pt x="389" y="162"/>
                    </a:lnTo>
                    <a:lnTo>
                      <a:pt x="409" y="148"/>
                    </a:lnTo>
                    <a:lnTo>
                      <a:pt x="427" y="134"/>
                    </a:lnTo>
                    <a:lnTo>
                      <a:pt x="445" y="123"/>
                    </a:lnTo>
                    <a:lnTo>
                      <a:pt x="461" y="111"/>
                    </a:lnTo>
                    <a:lnTo>
                      <a:pt x="477" y="102"/>
                    </a:lnTo>
                    <a:lnTo>
                      <a:pt x="491" y="93"/>
                    </a:lnTo>
                    <a:lnTo>
                      <a:pt x="503" y="85"/>
                    </a:lnTo>
                    <a:lnTo>
                      <a:pt x="516" y="79"/>
                    </a:lnTo>
                    <a:lnTo>
                      <a:pt x="526" y="73"/>
                    </a:lnTo>
                    <a:lnTo>
                      <a:pt x="536" y="69"/>
                    </a:lnTo>
                    <a:lnTo>
                      <a:pt x="545" y="64"/>
                    </a:lnTo>
                    <a:lnTo>
                      <a:pt x="556" y="58"/>
                    </a:lnTo>
                    <a:lnTo>
                      <a:pt x="568" y="53"/>
                    </a:lnTo>
                    <a:lnTo>
                      <a:pt x="582" y="46"/>
                    </a:lnTo>
                    <a:lnTo>
                      <a:pt x="596" y="39"/>
                    </a:lnTo>
                    <a:lnTo>
                      <a:pt x="611" y="32"/>
                    </a:lnTo>
                    <a:lnTo>
                      <a:pt x="627" y="26"/>
                    </a:lnTo>
                    <a:lnTo>
                      <a:pt x="643" y="19"/>
                    </a:lnTo>
                    <a:lnTo>
                      <a:pt x="658" y="13"/>
                    </a:lnTo>
                    <a:lnTo>
                      <a:pt x="674" y="8"/>
                    </a:lnTo>
                    <a:lnTo>
                      <a:pt x="690" y="4"/>
                    </a:lnTo>
                    <a:lnTo>
                      <a:pt x="705" y="1"/>
                    </a:lnTo>
                    <a:lnTo>
                      <a:pt x="720" y="0"/>
                    </a:lnTo>
                    <a:lnTo>
                      <a:pt x="734" y="0"/>
                    </a:lnTo>
                    <a:lnTo>
                      <a:pt x="748" y="1"/>
                    </a:lnTo>
                    <a:lnTo>
                      <a:pt x="759" y="4"/>
                    </a:lnTo>
                    <a:lnTo>
                      <a:pt x="760" y="17"/>
                    </a:lnTo>
                    <a:lnTo>
                      <a:pt x="763" y="38"/>
                    </a:lnTo>
                    <a:lnTo>
                      <a:pt x="767" y="64"/>
                    </a:lnTo>
                    <a:lnTo>
                      <a:pt x="775" y="95"/>
                    </a:lnTo>
                    <a:lnTo>
                      <a:pt x="789" y="130"/>
                    </a:lnTo>
                    <a:lnTo>
                      <a:pt x="809" y="166"/>
                    </a:lnTo>
                    <a:lnTo>
                      <a:pt x="836" y="202"/>
                    </a:lnTo>
                    <a:lnTo>
                      <a:pt x="873" y="238"/>
                    </a:lnTo>
                    <a:lnTo>
                      <a:pt x="894" y="252"/>
                    </a:lnTo>
                    <a:lnTo>
                      <a:pt x="915" y="262"/>
                    </a:lnTo>
                    <a:lnTo>
                      <a:pt x="934" y="268"/>
                    </a:lnTo>
                    <a:lnTo>
                      <a:pt x="953" y="269"/>
                    </a:lnTo>
                    <a:lnTo>
                      <a:pt x="971" y="268"/>
                    </a:lnTo>
                    <a:lnTo>
                      <a:pt x="989" y="264"/>
                    </a:lnTo>
                    <a:lnTo>
                      <a:pt x="1006" y="259"/>
                    </a:lnTo>
                    <a:lnTo>
                      <a:pt x="1022" y="251"/>
                    </a:lnTo>
                    <a:lnTo>
                      <a:pt x="1036" y="241"/>
                    </a:lnTo>
                    <a:lnTo>
                      <a:pt x="1049" y="232"/>
                    </a:lnTo>
                    <a:lnTo>
                      <a:pt x="1062" y="223"/>
                    </a:lnTo>
                    <a:lnTo>
                      <a:pt x="1074" y="215"/>
                    </a:lnTo>
                    <a:lnTo>
                      <a:pt x="1083" y="207"/>
                    </a:lnTo>
                    <a:lnTo>
                      <a:pt x="1091" y="200"/>
                    </a:lnTo>
                    <a:lnTo>
                      <a:pt x="1098" y="196"/>
                    </a:lnTo>
                    <a:lnTo>
                      <a:pt x="1102" y="194"/>
                    </a:lnTo>
                    <a:lnTo>
                      <a:pt x="1110" y="194"/>
                    </a:lnTo>
                    <a:lnTo>
                      <a:pt x="1119" y="193"/>
                    </a:lnTo>
                    <a:lnTo>
                      <a:pt x="1128" y="193"/>
                    </a:lnTo>
                    <a:lnTo>
                      <a:pt x="1138" y="192"/>
                    </a:lnTo>
                    <a:lnTo>
                      <a:pt x="1150" y="193"/>
                    </a:lnTo>
                    <a:lnTo>
                      <a:pt x="1162" y="194"/>
                    </a:lnTo>
                    <a:lnTo>
                      <a:pt x="1178" y="196"/>
                    </a:lnTo>
                    <a:lnTo>
                      <a:pt x="1197" y="200"/>
                    </a:lnTo>
                    <a:lnTo>
                      <a:pt x="1208" y="203"/>
                    </a:lnTo>
                    <a:lnTo>
                      <a:pt x="1223" y="208"/>
                    </a:lnTo>
                    <a:lnTo>
                      <a:pt x="1241" y="215"/>
                    </a:lnTo>
                    <a:lnTo>
                      <a:pt x="1259" y="222"/>
                    </a:lnTo>
                    <a:lnTo>
                      <a:pt x="1280" y="231"/>
                    </a:lnTo>
                    <a:lnTo>
                      <a:pt x="1301" y="240"/>
                    </a:lnTo>
                    <a:lnTo>
                      <a:pt x="1322" y="251"/>
                    </a:lnTo>
                    <a:lnTo>
                      <a:pt x="1345" y="261"/>
                    </a:lnTo>
                    <a:lnTo>
                      <a:pt x="1368" y="272"/>
                    </a:lnTo>
                    <a:lnTo>
                      <a:pt x="1390" y="283"/>
                    </a:lnTo>
                    <a:lnTo>
                      <a:pt x="1411" y="294"/>
                    </a:lnTo>
                    <a:lnTo>
                      <a:pt x="1431" y="305"/>
                    </a:lnTo>
                    <a:lnTo>
                      <a:pt x="1449" y="316"/>
                    </a:lnTo>
                    <a:lnTo>
                      <a:pt x="1465" y="325"/>
                    </a:lnTo>
                    <a:lnTo>
                      <a:pt x="1479" y="335"/>
                    </a:lnTo>
                    <a:lnTo>
                      <a:pt x="1491" y="343"/>
                    </a:lnTo>
                    <a:lnTo>
                      <a:pt x="1501" y="352"/>
                    </a:lnTo>
                    <a:lnTo>
                      <a:pt x="1511" y="360"/>
                    </a:lnTo>
                    <a:lnTo>
                      <a:pt x="1521" y="368"/>
                    </a:lnTo>
                    <a:lnTo>
                      <a:pt x="1530" y="376"/>
                    </a:lnTo>
                    <a:lnTo>
                      <a:pt x="1539" y="384"/>
                    </a:lnTo>
                    <a:lnTo>
                      <a:pt x="1552" y="394"/>
                    </a:lnTo>
                    <a:lnTo>
                      <a:pt x="1565" y="406"/>
                    </a:lnTo>
                    <a:lnTo>
                      <a:pt x="1583" y="421"/>
                    </a:lnTo>
                    <a:lnTo>
                      <a:pt x="1571" y="423"/>
                    </a:lnTo>
                    <a:lnTo>
                      <a:pt x="1562" y="423"/>
                    </a:lnTo>
                    <a:lnTo>
                      <a:pt x="1553" y="424"/>
                    </a:lnTo>
                    <a:lnTo>
                      <a:pt x="1545" y="424"/>
                    </a:lnTo>
                    <a:lnTo>
                      <a:pt x="1538" y="424"/>
                    </a:lnTo>
                    <a:lnTo>
                      <a:pt x="1531" y="424"/>
                    </a:lnTo>
                    <a:lnTo>
                      <a:pt x="1524" y="427"/>
                    </a:lnTo>
                    <a:lnTo>
                      <a:pt x="1518" y="429"/>
                    </a:lnTo>
                    <a:lnTo>
                      <a:pt x="1512" y="432"/>
                    </a:lnTo>
                    <a:lnTo>
                      <a:pt x="1506" y="436"/>
                    </a:lnTo>
                    <a:lnTo>
                      <a:pt x="1500" y="439"/>
                    </a:lnTo>
                    <a:lnTo>
                      <a:pt x="1494" y="443"/>
                    </a:lnTo>
                    <a:lnTo>
                      <a:pt x="1488" y="447"/>
                    </a:lnTo>
                    <a:lnTo>
                      <a:pt x="1485" y="452"/>
                    </a:lnTo>
                    <a:lnTo>
                      <a:pt x="1481" y="459"/>
                    </a:lnTo>
                    <a:lnTo>
                      <a:pt x="1479" y="467"/>
                    </a:lnTo>
                    <a:lnTo>
                      <a:pt x="1478" y="483"/>
                    </a:lnTo>
                    <a:lnTo>
                      <a:pt x="1478" y="496"/>
                    </a:lnTo>
                    <a:lnTo>
                      <a:pt x="1476" y="500"/>
                    </a:lnTo>
                    <a:lnTo>
                      <a:pt x="1469" y="492"/>
                    </a:lnTo>
                    <a:lnTo>
                      <a:pt x="1464" y="484"/>
                    </a:lnTo>
                    <a:lnTo>
                      <a:pt x="1459" y="477"/>
                    </a:lnTo>
                    <a:lnTo>
                      <a:pt x="1456" y="472"/>
                    </a:lnTo>
                    <a:lnTo>
                      <a:pt x="1451" y="466"/>
                    </a:lnTo>
                    <a:lnTo>
                      <a:pt x="1448" y="461"/>
                    </a:lnTo>
                    <a:lnTo>
                      <a:pt x="1443" y="458"/>
                    </a:lnTo>
                    <a:lnTo>
                      <a:pt x="1439" y="454"/>
                    </a:lnTo>
                    <a:lnTo>
                      <a:pt x="1434" y="451"/>
                    </a:lnTo>
                    <a:lnTo>
                      <a:pt x="1430" y="449"/>
                    </a:lnTo>
                    <a:lnTo>
                      <a:pt x="1431" y="452"/>
                    </a:lnTo>
                    <a:lnTo>
                      <a:pt x="1432" y="457"/>
                    </a:lnTo>
                    <a:lnTo>
                      <a:pt x="1428" y="459"/>
                    </a:lnTo>
                    <a:lnTo>
                      <a:pt x="1423" y="457"/>
                    </a:lnTo>
                    <a:lnTo>
                      <a:pt x="1419" y="454"/>
                    </a:lnTo>
                    <a:lnTo>
                      <a:pt x="1416" y="452"/>
                    </a:lnTo>
                    <a:lnTo>
                      <a:pt x="1409" y="447"/>
                    </a:lnTo>
                    <a:lnTo>
                      <a:pt x="1400" y="444"/>
                    </a:lnTo>
                    <a:lnTo>
                      <a:pt x="1394" y="444"/>
                    </a:lnTo>
                    <a:lnTo>
                      <a:pt x="1389" y="446"/>
                    </a:lnTo>
                    <a:lnTo>
                      <a:pt x="1385" y="445"/>
                    </a:lnTo>
                    <a:lnTo>
                      <a:pt x="1382" y="443"/>
                    </a:lnTo>
                    <a:lnTo>
                      <a:pt x="1377" y="439"/>
                    </a:lnTo>
                    <a:lnTo>
                      <a:pt x="1367" y="435"/>
                    </a:lnTo>
                    <a:lnTo>
                      <a:pt x="1356" y="429"/>
                    </a:lnTo>
                    <a:lnTo>
                      <a:pt x="1342" y="422"/>
                    </a:lnTo>
                    <a:lnTo>
                      <a:pt x="1326" y="415"/>
                    </a:lnTo>
                    <a:lnTo>
                      <a:pt x="1306" y="407"/>
                    </a:lnTo>
                    <a:lnTo>
                      <a:pt x="1287" y="399"/>
                    </a:lnTo>
                    <a:lnTo>
                      <a:pt x="1264" y="392"/>
                    </a:lnTo>
                    <a:lnTo>
                      <a:pt x="1239" y="386"/>
                    </a:lnTo>
                    <a:lnTo>
                      <a:pt x="1213" y="381"/>
                    </a:lnTo>
                    <a:lnTo>
                      <a:pt x="1186" y="376"/>
                    </a:lnTo>
                    <a:lnTo>
                      <a:pt x="1158" y="374"/>
                    </a:lnTo>
                    <a:lnTo>
                      <a:pt x="1128" y="373"/>
                    </a:lnTo>
                    <a:lnTo>
                      <a:pt x="1098" y="375"/>
                    </a:lnTo>
                    <a:lnTo>
                      <a:pt x="1067" y="378"/>
                    </a:lnTo>
                    <a:lnTo>
                      <a:pt x="1060" y="379"/>
                    </a:lnTo>
                    <a:lnTo>
                      <a:pt x="1052" y="381"/>
                    </a:lnTo>
                    <a:lnTo>
                      <a:pt x="1042" y="383"/>
                    </a:lnTo>
                    <a:lnTo>
                      <a:pt x="1034" y="384"/>
                    </a:lnTo>
                    <a:lnTo>
                      <a:pt x="1028" y="385"/>
                    </a:lnTo>
                    <a:lnTo>
                      <a:pt x="1022" y="385"/>
                    </a:lnTo>
                    <a:lnTo>
                      <a:pt x="1017" y="386"/>
                    </a:lnTo>
                    <a:lnTo>
                      <a:pt x="1016" y="386"/>
                    </a:lnTo>
                    <a:lnTo>
                      <a:pt x="1015" y="386"/>
                    </a:lnTo>
                    <a:lnTo>
                      <a:pt x="1010" y="389"/>
                    </a:lnTo>
                    <a:lnTo>
                      <a:pt x="1006" y="390"/>
                    </a:lnTo>
                    <a:lnTo>
                      <a:pt x="999" y="393"/>
                    </a:lnTo>
                    <a:lnTo>
                      <a:pt x="993" y="396"/>
                    </a:lnTo>
                    <a:lnTo>
                      <a:pt x="988" y="399"/>
                    </a:lnTo>
                    <a:lnTo>
                      <a:pt x="986" y="401"/>
                    </a:lnTo>
                    <a:lnTo>
                      <a:pt x="987" y="404"/>
                    </a:lnTo>
                    <a:lnTo>
                      <a:pt x="995" y="419"/>
                    </a:lnTo>
                    <a:lnTo>
                      <a:pt x="995" y="437"/>
                    </a:lnTo>
                    <a:lnTo>
                      <a:pt x="991" y="455"/>
                    </a:lnTo>
                    <a:lnTo>
                      <a:pt x="983" y="473"/>
                    </a:lnTo>
                    <a:lnTo>
                      <a:pt x="976" y="489"/>
                    </a:lnTo>
                    <a:lnTo>
                      <a:pt x="962" y="521"/>
                    </a:lnTo>
                    <a:lnTo>
                      <a:pt x="941" y="561"/>
                    </a:lnTo>
                    <a:lnTo>
                      <a:pt x="918" y="607"/>
                    </a:lnTo>
                    <a:lnTo>
                      <a:pt x="890" y="651"/>
                    </a:lnTo>
                    <a:lnTo>
                      <a:pt x="860" y="689"/>
                    </a:lnTo>
                    <a:lnTo>
                      <a:pt x="831" y="716"/>
                    </a:lnTo>
                    <a:lnTo>
                      <a:pt x="801" y="725"/>
                    </a:lnTo>
                    <a:lnTo>
                      <a:pt x="774" y="724"/>
                    </a:lnTo>
                    <a:lnTo>
                      <a:pt x="752" y="721"/>
                    </a:lnTo>
                    <a:lnTo>
                      <a:pt x="735" y="719"/>
                    </a:lnTo>
                    <a:lnTo>
                      <a:pt x="721" y="717"/>
                    </a:lnTo>
                    <a:lnTo>
                      <a:pt x="710" y="713"/>
                    </a:lnTo>
                    <a:lnTo>
                      <a:pt x="700" y="709"/>
                    </a:lnTo>
                    <a:lnTo>
                      <a:pt x="691" y="704"/>
                    </a:lnTo>
                    <a:lnTo>
                      <a:pt x="683" y="699"/>
                    </a:lnTo>
                    <a:lnTo>
                      <a:pt x="676" y="695"/>
                    </a:lnTo>
                    <a:lnTo>
                      <a:pt x="672" y="693"/>
                    </a:lnTo>
                    <a:lnTo>
                      <a:pt x="668" y="690"/>
                    </a:lnTo>
                    <a:lnTo>
                      <a:pt x="666" y="689"/>
                    </a:lnTo>
                    <a:lnTo>
                      <a:pt x="664" y="687"/>
                    </a:lnTo>
                    <a:lnTo>
                      <a:pt x="659" y="685"/>
                    </a:lnTo>
                    <a:lnTo>
                      <a:pt x="651" y="680"/>
                    </a:lnTo>
                    <a:lnTo>
                      <a:pt x="640" y="674"/>
                    </a:lnTo>
                    <a:lnTo>
                      <a:pt x="629" y="668"/>
                    </a:lnTo>
                    <a:lnTo>
                      <a:pt x="620" y="665"/>
                    </a:lnTo>
                    <a:lnTo>
                      <a:pt x="614" y="663"/>
                    </a:lnTo>
                    <a:lnTo>
                      <a:pt x="609" y="663"/>
                    </a:lnTo>
                    <a:lnTo>
                      <a:pt x="606" y="661"/>
                    </a:lnTo>
                    <a:lnTo>
                      <a:pt x="602" y="661"/>
                    </a:lnTo>
                    <a:lnTo>
                      <a:pt x="598" y="659"/>
                    </a:lnTo>
                    <a:lnTo>
                      <a:pt x="593" y="656"/>
                    </a:lnTo>
                    <a:lnTo>
                      <a:pt x="586" y="651"/>
                    </a:lnTo>
                    <a:lnTo>
                      <a:pt x="584" y="650"/>
                    </a:lnTo>
                    <a:lnTo>
                      <a:pt x="582" y="651"/>
                    </a:lnTo>
                    <a:lnTo>
                      <a:pt x="575" y="649"/>
                    </a:lnTo>
                    <a:lnTo>
                      <a:pt x="568" y="642"/>
                    </a:lnTo>
                    <a:lnTo>
                      <a:pt x="568" y="636"/>
                    </a:lnTo>
                    <a:lnTo>
                      <a:pt x="569" y="635"/>
                    </a:lnTo>
                    <a:lnTo>
                      <a:pt x="568" y="638"/>
                    </a:lnTo>
                    <a:lnTo>
                      <a:pt x="564" y="642"/>
                    </a:lnTo>
                    <a:lnTo>
                      <a:pt x="559" y="647"/>
                    </a:lnTo>
                    <a:lnTo>
                      <a:pt x="549" y="652"/>
                    </a:lnTo>
                    <a:lnTo>
                      <a:pt x="538" y="660"/>
                    </a:lnTo>
                    <a:lnTo>
                      <a:pt x="531" y="666"/>
                    </a:lnTo>
                    <a:lnTo>
                      <a:pt x="522" y="673"/>
                    </a:lnTo>
                    <a:lnTo>
                      <a:pt x="510" y="681"/>
                    </a:lnTo>
                    <a:lnTo>
                      <a:pt x="498" y="691"/>
                    </a:lnTo>
                    <a:lnTo>
                      <a:pt x="481" y="703"/>
                    </a:lnTo>
                    <a:lnTo>
                      <a:pt x="463" y="714"/>
                    </a:lnTo>
                    <a:lnTo>
                      <a:pt x="441" y="728"/>
                    </a:lnTo>
                    <a:lnTo>
                      <a:pt x="417" y="741"/>
                    </a:lnTo>
                    <a:lnTo>
                      <a:pt x="402" y="748"/>
                    </a:lnTo>
                    <a:lnTo>
                      <a:pt x="386" y="757"/>
                    </a:lnTo>
                    <a:lnTo>
                      <a:pt x="367" y="766"/>
                    </a:lnTo>
                    <a:lnTo>
                      <a:pt x="348" y="777"/>
                    </a:lnTo>
                    <a:lnTo>
                      <a:pt x="327" y="788"/>
                    </a:lnTo>
                    <a:lnTo>
                      <a:pt x="305" y="800"/>
                    </a:lnTo>
                    <a:lnTo>
                      <a:pt x="283" y="811"/>
                    </a:lnTo>
                    <a:lnTo>
                      <a:pt x="263" y="823"/>
                    </a:lnTo>
                    <a:lnTo>
                      <a:pt x="241" y="834"/>
                    </a:lnTo>
                    <a:lnTo>
                      <a:pt x="221" y="845"/>
                    </a:lnTo>
                    <a:lnTo>
                      <a:pt x="204" y="855"/>
                    </a:lnTo>
                    <a:lnTo>
                      <a:pt x="187" y="864"/>
                    </a:lnTo>
                    <a:lnTo>
                      <a:pt x="173" y="871"/>
                    </a:lnTo>
                    <a:lnTo>
                      <a:pt x="161" y="877"/>
                    </a:lnTo>
                    <a:lnTo>
                      <a:pt x="153" y="881"/>
                    </a:lnTo>
                    <a:lnTo>
                      <a:pt x="149" y="884"/>
                    </a:lnTo>
                    <a:lnTo>
                      <a:pt x="139" y="887"/>
                    </a:lnTo>
                    <a:lnTo>
                      <a:pt x="135" y="888"/>
                    </a:lnTo>
                    <a:lnTo>
                      <a:pt x="132" y="889"/>
                    </a:lnTo>
                    <a:lnTo>
                      <a:pt x="132" y="889"/>
                    </a:lnTo>
                    <a:close/>
                  </a:path>
                </a:pathLst>
              </a:custGeom>
              <a:solidFill>
                <a:srgbClr val="7FF2FF"/>
              </a:solidFill>
              <a:ln w="9525">
                <a:noFill/>
                <a:round/>
                <a:headEnd/>
                <a:tailEnd/>
              </a:ln>
            </p:spPr>
            <p:txBody>
              <a:bodyPr>
                <a:prstTxWarp prst="textNoShape">
                  <a:avLst/>
                </a:prstTxWarp>
              </a:bodyPr>
              <a:lstStyle/>
              <a:p>
                <a:endParaRPr lang="fr-FR"/>
              </a:p>
            </p:txBody>
          </p:sp>
          <p:sp>
            <p:nvSpPr>
              <p:cNvPr id="19465" name="Freeform 9"/>
              <p:cNvSpPr>
                <a:spLocks/>
              </p:cNvSpPr>
              <p:nvPr/>
            </p:nvSpPr>
            <p:spPr bwMode="auto">
              <a:xfrm>
                <a:off x="4031" y="3548"/>
                <a:ext cx="264" cy="291"/>
              </a:xfrm>
              <a:custGeom>
                <a:avLst/>
                <a:gdLst/>
                <a:ahLst/>
                <a:cxnLst>
                  <a:cxn ang="0">
                    <a:pos x="113" y="454"/>
                  </a:cxn>
                  <a:cxn ang="0">
                    <a:pos x="122" y="433"/>
                  </a:cxn>
                  <a:cxn ang="0">
                    <a:pos x="111" y="416"/>
                  </a:cxn>
                  <a:cxn ang="0">
                    <a:pos x="101" y="478"/>
                  </a:cxn>
                  <a:cxn ang="0">
                    <a:pos x="71" y="476"/>
                  </a:cxn>
                  <a:cxn ang="0">
                    <a:pos x="51" y="439"/>
                  </a:cxn>
                  <a:cxn ang="0">
                    <a:pos x="56" y="361"/>
                  </a:cxn>
                  <a:cxn ang="0">
                    <a:pos x="31" y="301"/>
                  </a:cxn>
                  <a:cxn ang="0">
                    <a:pos x="7" y="242"/>
                  </a:cxn>
                  <a:cxn ang="0">
                    <a:pos x="1" y="224"/>
                  </a:cxn>
                  <a:cxn ang="0">
                    <a:pos x="5" y="197"/>
                  </a:cxn>
                  <a:cxn ang="0">
                    <a:pos x="19" y="176"/>
                  </a:cxn>
                  <a:cxn ang="0">
                    <a:pos x="34" y="176"/>
                  </a:cxn>
                  <a:cxn ang="0">
                    <a:pos x="58" y="188"/>
                  </a:cxn>
                  <a:cxn ang="0">
                    <a:pos x="81" y="190"/>
                  </a:cxn>
                  <a:cxn ang="0">
                    <a:pos x="104" y="188"/>
                  </a:cxn>
                  <a:cxn ang="0">
                    <a:pos x="123" y="143"/>
                  </a:cxn>
                  <a:cxn ang="0">
                    <a:pos x="146" y="107"/>
                  </a:cxn>
                  <a:cxn ang="0">
                    <a:pos x="162" y="99"/>
                  </a:cxn>
                  <a:cxn ang="0">
                    <a:pos x="174" y="117"/>
                  </a:cxn>
                  <a:cxn ang="0">
                    <a:pos x="182" y="126"/>
                  </a:cxn>
                  <a:cxn ang="0">
                    <a:pos x="198" y="119"/>
                  </a:cxn>
                  <a:cxn ang="0">
                    <a:pos x="213" y="110"/>
                  </a:cxn>
                  <a:cxn ang="0">
                    <a:pos x="235" y="104"/>
                  </a:cxn>
                  <a:cxn ang="0">
                    <a:pos x="266" y="97"/>
                  </a:cxn>
                  <a:cxn ang="0">
                    <a:pos x="284" y="84"/>
                  </a:cxn>
                  <a:cxn ang="0">
                    <a:pos x="305" y="58"/>
                  </a:cxn>
                  <a:cxn ang="0">
                    <a:pos x="321" y="30"/>
                  </a:cxn>
                  <a:cxn ang="0">
                    <a:pos x="329" y="14"/>
                  </a:cxn>
                  <a:cxn ang="0">
                    <a:pos x="348" y="4"/>
                  </a:cxn>
                  <a:cxn ang="0">
                    <a:pos x="358" y="0"/>
                  </a:cxn>
                  <a:cxn ang="0">
                    <a:pos x="477" y="6"/>
                  </a:cxn>
                  <a:cxn ang="0">
                    <a:pos x="512" y="41"/>
                  </a:cxn>
                  <a:cxn ang="0">
                    <a:pos x="527" y="53"/>
                  </a:cxn>
                  <a:cxn ang="0">
                    <a:pos x="525" y="59"/>
                  </a:cxn>
                  <a:cxn ang="0">
                    <a:pos x="506" y="119"/>
                  </a:cxn>
                  <a:cxn ang="0">
                    <a:pos x="480" y="176"/>
                  </a:cxn>
                  <a:cxn ang="0">
                    <a:pos x="471" y="218"/>
                  </a:cxn>
                  <a:cxn ang="0">
                    <a:pos x="466" y="311"/>
                  </a:cxn>
                  <a:cxn ang="0">
                    <a:pos x="460" y="325"/>
                  </a:cxn>
                  <a:cxn ang="0">
                    <a:pos x="436" y="328"/>
                  </a:cxn>
                  <a:cxn ang="0">
                    <a:pos x="412" y="329"/>
                  </a:cxn>
                  <a:cxn ang="0">
                    <a:pos x="401" y="329"/>
                  </a:cxn>
                  <a:cxn ang="0">
                    <a:pos x="346" y="380"/>
                  </a:cxn>
                  <a:cxn ang="0">
                    <a:pos x="299" y="430"/>
                  </a:cxn>
                  <a:cxn ang="0">
                    <a:pos x="288" y="480"/>
                  </a:cxn>
                  <a:cxn ang="0">
                    <a:pos x="263" y="522"/>
                  </a:cxn>
                  <a:cxn ang="0">
                    <a:pos x="232" y="572"/>
                  </a:cxn>
                  <a:cxn ang="0">
                    <a:pos x="223" y="579"/>
                  </a:cxn>
                  <a:cxn ang="0">
                    <a:pos x="208" y="557"/>
                  </a:cxn>
                  <a:cxn ang="0">
                    <a:pos x="181" y="545"/>
                  </a:cxn>
                  <a:cxn ang="0">
                    <a:pos x="149" y="549"/>
                  </a:cxn>
                  <a:cxn ang="0">
                    <a:pos x="137" y="533"/>
                  </a:cxn>
                  <a:cxn ang="0">
                    <a:pos x="133" y="511"/>
                  </a:cxn>
                  <a:cxn ang="0">
                    <a:pos x="119" y="478"/>
                  </a:cxn>
                </a:cxnLst>
                <a:rect l="0" t="0" r="r" b="b"/>
                <a:pathLst>
                  <a:path w="528" h="584">
                    <a:moveTo>
                      <a:pt x="115" y="469"/>
                    </a:moveTo>
                    <a:lnTo>
                      <a:pt x="111" y="461"/>
                    </a:lnTo>
                    <a:lnTo>
                      <a:pt x="113" y="454"/>
                    </a:lnTo>
                    <a:lnTo>
                      <a:pt x="115" y="447"/>
                    </a:lnTo>
                    <a:lnTo>
                      <a:pt x="119" y="440"/>
                    </a:lnTo>
                    <a:lnTo>
                      <a:pt x="122" y="433"/>
                    </a:lnTo>
                    <a:lnTo>
                      <a:pt x="123" y="427"/>
                    </a:lnTo>
                    <a:lnTo>
                      <a:pt x="119" y="422"/>
                    </a:lnTo>
                    <a:lnTo>
                      <a:pt x="111" y="416"/>
                    </a:lnTo>
                    <a:lnTo>
                      <a:pt x="109" y="426"/>
                    </a:lnTo>
                    <a:lnTo>
                      <a:pt x="107" y="450"/>
                    </a:lnTo>
                    <a:lnTo>
                      <a:pt x="101" y="478"/>
                    </a:lnTo>
                    <a:lnTo>
                      <a:pt x="87" y="496"/>
                    </a:lnTo>
                    <a:lnTo>
                      <a:pt x="81" y="491"/>
                    </a:lnTo>
                    <a:lnTo>
                      <a:pt x="71" y="476"/>
                    </a:lnTo>
                    <a:lnTo>
                      <a:pt x="60" y="461"/>
                    </a:lnTo>
                    <a:lnTo>
                      <a:pt x="54" y="453"/>
                    </a:lnTo>
                    <a:lnTo>
                      <a:pt x="51" y="439"/>
                    </a:lnTo>
                    <a:lnTo>
                      <a:pt x="55" y="414"/>
                    </a:lnTo>
                    <a:lnTo>
                      <a:pt x="60" y="385"/>
                    </a:lnTo>
                    <a:lnTo>
                      <a:pt x="56" y="361"/>
                    </a:lnTo>
                    <a:lnTo>
                      <a:pt x="49" y="343"/>
                    </a:lnTo>
                    <a:lnTo>
                      <a:pt x="40" y="324"/>
                    </a:lnTo>
                    <a:lnTo>
                      <a:pt x="31" y="301"/>
                    </a:lnTo>
                    <a:lnTo>
                      <a:pt x="22" y="279"/>
                    </a:lnTo>
                    <a:lnTo>
                      <a:pt x="13" y="259"/>
                    </a:lnTo>
                    <a:lnTo>
                      <a:pt x="7" y="242"/>
                    </a:lnTo>
                    <a:lnTo>
                      <a:pt x="1" y="232"/>
                    </a:lnTo>
                    <a:lnTo>
                      <a:pt x="0" y="227"/>
                    </a:lnTo>
                    <a:lnTo>
                      <a:pt x="1" y="224"/>
                    </a:lnTo>
                    <a:lnTo>
                      <a:pt x="3" y="214"/>
                    </a:lnTo>
                    <a:lnTo>
                      <a:pt x="4" y="205"/>
                    </a:lnTo>
                    <a:lnTo>
                      <a:pt x="5" y="197"/>
                    </a:lnTo>
                    <a:lnTo>
                      <a:pt x="8" y="191"/>
                    </a:lnTo>
                    <a:lnTo>
                      <a:pt x="13" y="183"/>
                    </a:lnTo>
                    <a:lnTo>
                      <a:pt x="19" y="176"/>
                    </a:lnTo>
                    <a:lnTo>
                      <a:pt x="23" y="171"/>
                    </a:lnTo>
                    <a:lnTo>
                      <a:pt x="27" y="173"/>
                    </a:lnTo>
                    <a:lnTo>
                      <a:pt x="34" y="176"/>
                    </a:lnTo>
                    <a:lnTo>
                      <a:pt x="42" y="181"/>
                    </a:lnTo>
                    <a:lnTo>
                      <a:pt x="50" y="184"/>
                    </a:lnTo>
                    <a:lnTo>
                      <a:pt x="58" y="188"/>
                    </a:lnTo>
                    <a:lnTo>
                      <a:pt x="66" y="190"/>
                    </a:lnTo>
                    <a:lnTo>
                      <a:pt x="75" y="191"/>
                    </a:lnTo>
                    <a:lnTo>
                      <a:pt x="81" y="190"/>
                    </a:lnTo>
                    <a:lnTo>
                      <a:pt x="92" y="189"/>
                    </a:lnTo>
                    <a:lnTo>
                      <a:pt x="99" y="191"/>
                    </a:lnTo>
                    <a:lnTo>
                      <a:pt x="104" y="188"/>
                    </a:lnTo>
                    <a:lnTo>
                      <a:pt x="111" y="171"/>
                    </a:lnTo>
                    <a:lnTo>
                      <a:pt x="116" y="157"/>
                    </a:lnTo>
                    <a:lnTo>
                      <a:pt x="123" y="143"/>
                    </a:lnTo>
                    <a:lnTo>
                      <a:pt x="130" y="129"/>
                    </a:lnTo>
                    <a:lnTo>
                      <a:pt x="138" y="118"/>
                    </a:lnTo>
                    <a:lnTo>
                      <a:pt x="146" y="107"/>
                    </a:lnTo>
                    <a:lnTo>
                      <a:pt x="153" y="100"/>
                    </a:lnTo>
                    <a:lnTo>
                      <a:pt x="159" y="98"/>
                    </a:lnTo>
                    <a:lnTo>
                      <a:pt x="162" y="99"/>
                    </a:lnTo>
                    <a:lnTo>
                      <a:pt x="168" y="107"/>
                    </a:lnTo>
                    <a:lnTo>
                      <a:pt x="171" y="112"/>
                    </a:lnTo>
                    <a:lnTo>
                      <a:pt x="174" y="117"/>
                    </a:lnTo>
                    <a:lnTo>
                      <a:pt x="176" y="123"/>
                    </a:lnTo>
                    <a:lnTo>
                      <a:pt x="178" y="126"/>
                    </a:lnTo>
                    <a:lnTo>
                      <a:pt x="182" y="126"/>
                    </a:lnTo>
                    <a:lnTo>
                      <a:pt x="186" y="125"/>
                    </a:lnTo>
                    <a:lnTo>
                      <a:pt x="192" y="122"/>
                    </a:lnTo>
                    <a:lnTo>
                      <a:pt x="198" y="119"/>
                    </a:lnTo>
                    <a:lnTo>
                      <a:pt x="204" y="115"/>
                    </a:lnTo>
                    <a:lnTo>
                      <a:pt x="209" y="112"/>
                    </a:lnTo>
                    <a:lnTo>
                      <a:pt x="213" y="110"/>
                    </a:lnTo>
                    <a:lnTo>
                      <a:pt x="217" y="107"/>
                    </a:lnTo>
                    <a:lnTo>
                      <a:pt x="225" y="106"/>
                    </a:lnTo>
                    <a:lnTo>
                      <a:pt x="235" y="104"/>
                    </a:lnTo>
                    <a:lnTo>
                      <a:pt x="245" y="102"/>
                    </a:lnTo>
                    <a:lnTo>
                      <a:pt x="255" y="99"/>
                    </a:lnTo>
                    <a:lnTo>
                      <a:pt x="266" y="97"/>
                    </a:lnTo>
                    <a:lnTo>
                      <a:pt x="274" y="93"/>
                    </a:lnTo>
                    <a:lnTo>
                      <a:pt x="280" y="90"/>
                    </a:lnTo>
                    <a:lnTo>
                      <a:pt x="284" y="84"/>
                    </a:lnTo>
                    <a:lnTo>
                      <a:pt x="291" y="76"/>
                    </a:lnTo>
                    <a:lnTo>
                      <a:pt x="298" y="67"/>
                    </a:lnTo>
                    <a:lnTo>
                      <a:pt x="305" y="58"/>
                    </a:lnTo>
                    <a:lnTo>
                      <a:pt x="311" y="47"/>
                    </a:lnTo>
                    <a:lnTo>
                      <a:pt x="316" y="38"/>
                    </a:lnTo>
                    <a:lnTo>
                      <a:pt x="321" y="30"/>
                    </a:lnTo>
                    <a:lnTo>
                      <a:pt x="322" y="23"/>
                    </a:lnTo>
                    <a:lnTo>
                      <a:pt x="324" y="19"/>
                    </a:lnTo>
                    <a:lnTo>
                      <a:pt x="329" y="14"/>
                    </a:lnTo>
                    <a:lnTo>
                      <a:pt x="335" y="9"/>
                    </a:lnTo>
                    <a:lnTo>
                      <a:pt x="341" y="6"/>
                    </a:lnTo>
                    <a:lnTo>
                      <a:pt x="348" y="4"/>
                    </a:lnTo>
                    <a:lnTo>
                      <a:pt x="352" y="1"/>
                    </a:lnTo>
                    <a:lnTo>
                      <a:pt x="357" y="0"/>
                    </a:lnTo>
                    <a:lnTo>
                      <a:pt x="358" y="0"/>
                    </a:lnTo>
                    <a:lnTo>
                      <a:pt x="389" y="18"/>
                    </a:lnTo>
                    <a:lnTo>
                      <a:pt x="445" y="1"/>
                    </a:lnTo>
                    <a:lnTo>
                      <a:pt x="477" y="6"/>
                    </a:lnTo>
                    <a:lnTo>
                      <a:pt x="497" y="37"/>
                    </a:lnTo>
                    <a:lnTo>
                      <a:pt x="502" y="38"/>
                    </a:lnTo>
                    <a:lnTo>
                      <a:pt x="512" y="41"/>
                    </a:lnTo>
                    <a:lnTo>
                      <a:pt x="523" y="44"/>
                    </a:lnTo>
                    <a:lnTo>
                      <a:pt x="527" y="51"/>
                    </a:lnTo>
                    <a:lnTo>
                      <a:pt x="527" y="53"/>
                    </a:lnTo>
                    <a:lnTo>
                      <a:pt x="528" y="52"/>
                    </a:lnTo>
                    <a:lnTo>
                      <a:pt x="527" y="52"/>
                    </a:lnTo>
                    <a:lnTo>
                      <a:pt x="525" y="59"/>
                    </a:lnTo>
                    <a:lnTo>
                      <a:pt x="520" y="75"/>
                    </a:lnTo>
                    <a:lnTo>
                      <a:pt x="515" y="97"/>
                    </a:lnTo>
                    <a:lnTo>
                      <a:pt x="506" y="119"/>
                    </a:lnTo>
                    <a:lnTo>
                      <a:pt x="497" y="137"/>
                    </a:lnTo>
                    <a:lnTo>
                      <a:pt x="488" y="154"/>
                    </a:lnTo>
                    <a:lnTo>
                      <a:pt x="480" y="176"/>
                    </a:lnTo>
                    <a:lnTo>
                      <a:pt x="474" y="194"/>
                    </a:lnTo>
                    <a:lnTo>
                      <a:pt x="472" y="202"/>
                    </a:lnTo>
                    <a:lnTo>
                      <a:pt x="471" y="218"/>
                    </a:lnTo>
                    <a:lnTo>
                      <a:pt x="470" y="255"/>
                    </a:lnTo>
                    <a:lnTo>
                      <a:pt x="467" y="291"/>
                    </a:lnTo>
                    <a:lnTo>
                      <a:pt x="466" y="311"/>
                    </a:lnTo>
                    <a:lnTo>
                      <a:pt x="466" y="316"/>
                    </a:lnTo>
                    <a:lnTo>
                      <a:pt x="464" y="320"/>
                    </a:lnTo>
                    <a:lnTo>
                      <a:pt x="460" y="325"/>
                    </a:lnTo>
                    <a:lnTo>
                      <a:pt x="451" y="327"/>
                    </a:lnTo>
                    <a:lnTo>
                      <a:pt x="444" y="328"/>
                    </a:lnTo>
                    <a:lnTo>
                      <a:pt x="436" y="328"/>
                    </a:lnTo>
                    <a:lnTo>
                      <a:pt x="428" y="329"/>
                    </a:lnTo>
                    <a:lnTo>
                      <a:pt x="420" y="329"/>
                    </a:lnTo>
                    <a:lnTo>
                      <a:pt x="412" y="329"/>
                    </a:lnTo>
                    <a:lnTo>
                      <a:pt x="406" y="329"/>
                    </a:lnTo>
                    <a:lnTo>
                      <a:pt x="402" y="329"/>
                    </a:lnTo>
                    <a:lnTo>
                      <a:pt x="401" y="329"/>
                    </a:lnTo>
                    <a:lnTo>
                      <a:pt x="383" y="357"/>
                    </a:lnTo>
                    <a:lnTo>
                      <a:pt x="369" y="369"/>
                    </a:lnTo>
                    <a:lnTo>
                      <a:pt x="346" y="380"/>
                    </a:lnTo>
                    <a:lnTo>
                      <a:pt x="336" y="394"/>
                    </a:lnTo>
                    <a:lnTo>
                      <a:pt x="303" y="408"/>
                    </a:lnTo>
                    <a:lnTo>
                      <a:pt x="299" y="430"/>
                    </a:lnTo>
                    <a:lnTo>
                      <a:pt x="296" y="450"/>
                    </a:lnTo>
                    <a:lnTo>
                      <a:pt x="291" y="469"/>
                    </a:lnTo>
                    <a:lnTo>
                      <a:pt x="288" y="480"/>
                    </a:lnTo>
                    <a:lnTo>
                      <a:pt x="282" y="489"/>
                    </a:lnTo>
                    <a:lnTo>
                      <a:pt x="274" y="504"/>
                    </a:lnTo>
                    <a:lnTo>
                      <a:pt x="263" y="522"/>
                    </a:lnTo>
                    <a:lnTo>
                      <a:pt x="252" y="540"/>
                    </a:lnTo>
                    <a:lnTo>
                      <a:pt x="242" y="559"/>
                    </a:lnTo>
                    <a:lnTo>
                      <a:pt x="232" y="572"/>
                    </a:lnTo>
                    <a:lnTo>
                      <a:pt x="227" y="582"/>
                    </a:lnTo>
                    <a:lnTo>
                      <a:pt x="224" y="584"/>
                    </a:lnTo>
                    <a:lnTo>
                      <a:pt x="223" y="579"/>
                    </a:lnTo>
                    <a:lnTo>
                      <a:pt x="220" y="572"/>
                    </a:lnTo>
                    <a:lnTo>
                      <a:pt x="214" y="565"/>
                    </a:lnTo>
                    <a:lnTo>
                      <a:pt x="208" y="557"/>
                    </a:lnTo>
                    <a:lnTo>
                      <a:pt x="199" y="552"/>
                    </a:lnTo>
                    <a:lnTo>
                      <a:pt x="190" y="547"/>
                    </a:lnTo>
                    <a:lnTo>
                      <a:pt x="181" y="545"/>
                    </a:lnTo>
                    <a:lnTo>
                      <a:pt x="170" y="547"/>
                    </a:lnTo>
                    <a:lnTo>
                      <a:pt x="159" y="550"/>
                    </a:lnTo>
                    <a:lnTo>
                      <a:pt x="149" y="549"/>
                    </a:lnTo>
                    <a:lnTo>
                      <a:pt x="144" y="546"/>
                    </a:lnTo>
                    <a:lnTo>
                      <a:pt x="139" y="540"/>
                    </a:lnTo>
                    <a:lnTo>
                      <a:pt x="137" y="533"/>
                    </a:lnTo>
                    <a:lnTo>
                      <a:pt x="136" y="525"/>
                    </a:lnTo>
                    <a:lnTo>
                      <a:pt x="134" y="517"/>
                    </a:lnTo>
                    <a:lnTo>
                      <a:pt x="133" y="511"/>
                    </a:lnTo>
                    <a:lnTo>
                      <a:pt x="130" y="502"/>
                    </a:lnTo>
                    <a:lnTo>
                      <a:pt x="124" y="489"/>
                    </a:lnTo>
                    <a:lnTo>
                      <a:pt x="119" y="478"/>
                    </a:lnTo>
                    <a:lnTo>
                      <a:pt x="115" y="469"/>
                    </a:lnTo>
                    <a:close/>
                  </a:path>
                </a:pathLst>
              </a:custGeom>
              <a:solidFill>
                <a:srgbClr val="E1B99B"/>
              </a:solidFill>
              <a:ln w="9525">
                <a:noFill/>
                <a:round/>
                <a:headEnd/>
                <a:tailEnd/>
              </a:ln>
            </p:spPr>
            <p:txBody>
              <a:bodyPr>
                <a:prstTxWarp prst="textNoShape">
                  <a:avLst/>
                </a:prstTxWarp>
              </a:bodyPr>
              <a:lstStyle/>
              <a:p>
                <a:endParaRPr lang="fr-FR"/>
              </a:p>
            </p:txBody>
          </p:sp>
          <p:sp>
            <p:nvSpPr>
              <p:cNvPr id="19466" name="Freeform 10"/>
              <p:cNvSpPr>
                <a:spLocks/>
              </p:cNvSpPr>
              <p:nvPr/>
            </p:nvSpPr>
            <p:spPr bwMode="auto">
              <a:xfrm>
                <a:off x="4390" y="3847"/>
                <a:ext cx="89" cy="89"/>
              </a:xfrm>
              <a:custGeom>
                <a:avLst/>
                <a:gdLst/>
                <a:ahLst/>
                <a:cxnLst>
                  <a:cxn ang="0">
                    <a:pos x="3" y="154"/>
                  </a:cxn>
                  <a:cxn ang="0">
                    <a:pos x="0" y="137"/>
                  </a:cxn>
                  <a:cxn ang="0">
                    <a:pos x="2" y="114"/>
                  </a:cxn>
                  <a:cxn ang="0">
                    <a:pos x="3" y="90"/>
                  </a:cxn>
                  <a:cxn ang="0">
                    <a:pos x="3" y="70"/>
                  </a:cxn>
                  <a:cxn ang="0">
                    <a:pos x="4" y="61"/>
                  </a:cxn>
                  <a:cxn ang="0">
                    <a:pos x="6" y="52"/>
                  </a:cxn>
                  <a:cxn ang="0">
                    <a:pos x="10" y="41"/>
                  </a:cxn>
                  <a:cxn ang="0">
                    <a:pos x="15" y="31"/>
                  </a:cxn>
                  <a:cxn ang="0">
                    <a:pos x="22" y="23"/>
                  </a:cxn>
                  <a:cxn ang="0">
                    <a:pos x="29" y="16"/>
                  </a:cxn>
                  <a:cxn ang="0">
                    <a:pos x="37" y="10"/>
                  </a:cxn>
                  <a:cxn ang="0">
                    <a:pos x="44" y="9"/>
                  </a:cxn>
                  <a:cxn ang="0">
                    <a:pos x="52" y="9"/>
                  </a:cxn>
                  <a:cxn ang="0">
                    <a:pos x="61" y="8"/>
                  </a:cxn>
                  <a:cxn ang="0">
                    <a:pos x="71" y="6"/>
                  </a:cxn>
                  <a:cxn ang="0">
                    <a:pos x="81" y="5"/>
                  </a:cxn>
                  <a:cxn ang="0">
                    <a:pos x="90" y="3"/>
                  </a:cxn>
                  <a:cxn ang="0">
                    <a:pos x="100" y="1"/>
                  </a:cxn>
                  <a:cxn ang="0">
                    <a:pos x="106" y="0"/>
                  </a:cxn>
                  <a:cxn ang="0">
                    <a:pos x="112" y="0"/>
                  </a:cxn>
                  <a:cxn ang="0">
                    <a:pos x="120" y="1"/>
                  </a:cxn>
                  <a:cxn ang="0">
                    <a:pos x="127" y="3"/>
                  </a:cxn>
                  <a:cxn ang="0">
                    <a:pos x="133" y="10"/>
                  </a:cxn>
                  <a:cxn ang="0">
                    <a:pos x="140" y="21"/>
                  </a:cxn>
                  <a:cxn ang="0">
                    <a:pos x="148" y="32"/>
                  </a:cxn>
                  <a:cxn ang="0">
                    <a:pos x="156" y="43"/>
                  </a:cxn>
                  <a:cxn ang="0">
                    <a:pos x="162" y="52"/>
                  </a:cxn>
                  <a:cxn ang="0">
                    <a:pos x="165" y="62"/>
                  </a:cxn>
                  <a:cxn ang="0">
                    <a:pos x="169" y="75"/>
                  </a:cxn>
                  <a:cxn ang="0">
                    <a:pos x="173" y="86"/>
                  </a:cxn>
                  <a:cxn ang="0">
                    <a:pos x="177" y="96"/>
                  </a:cxn>
                  <a:cxn ang="0">
                    <a:pos x="178" y="99"/>
                  </a:cxn>
                  <a:cxn ang="0">
                    <a:pos x="173" y="132"/>
                  </a:cxn>
                  <a:cxn ang="0">
                    <a:pos x="148" y="163"/>
                  </a:cxn>
                  <a:cxn ang="0">
                    <a:pos x="112" y="176"/>
                  </a:cxn>
                  <a:cxn ang="0">
                    <a:pos x="83" y="160"/>
                  </a:cxn>
                  <a:cxn ang="0">
                    <a:pos x="64" y="160"/>
                  </a:cxn>
                  <a:cxn ang="0">
                    <a:pos x="36" y="137"/>
                  </a:cxn>
                  <a:cxn ang="0">
                    <a:pos x="3" y="154"/>
                  </a:cxn>
                </a:cxnLst>
                <a:rect l="0" t="0" r="r" b="b"/>
                <a:pathLst>
                  <a:path w="178" h="176">
                    <a:moveTo>
                      <a:pt x="3" y="154"/>
                    </a:moveTo>
                    <a:lnTo>
                      <a:pt x="0" y="137"/>
                    </a:lnTo>
                    <a:lnTo>
                      <a:pt x="2" y="114"/>
                    </a:lnTo>
                    <a:lnTo>
                      <a:pt x="3" y="90"/>
                    </a:lnTo>
                    <a:lnTo>
                      <a:pt x="3" y="70"/>
                    </a:lnTo>
                    <a:lnTo>
                      <a:pt x="4" y="61"/>
                    </a:lnTo>
                    <a:lnTo>
                      <a:pt x="6" y="52"/>
                    </a:lnTo>
                    <a:lnTo>
                      <a:pt x="10" y="41"/>
                    </a:lnTo>
                    <a:lnTo>
                      <a:pt x="15" y="31"/>
                    </a:lnTo>
                    <a:lnTo>
                      <a:pt x="22" y="23"/>
                    </a:lnTo>
                    <a:lnTo>
                      <a:pt x="29" y="16"/>
                    </a:lnTo>
                    <a:lnTo>
                      <a:pt x="37" y="10"/>
                    </a:lnTo>
                    <a:lnTo>
                      <a:pt x="44" y="9"/>
                    </a:lnTo>
                    <a:lnTo>
                      <a:pt x="52" y="9"/>
                    </a:lnTo>
                    <a:lnTo>
                      <a:pt x="61" y="8"/>
                    </a:lnTo>
                    <a:lnTo>
                      <a:pt x="71" y="6"/>
                    </a:lnTo>
                    <a:lnTo>
                      <a:pt x="81" y="5"/>
                    </a:lnTo>
                    <a:lnTo>
                      <a:pt x="90" y="3"/>
                    </a:lnTo>
                    <a:lnTo>
                      <a:pt x="100" y="1"/>
                    </a:lnTo>
                    <a:lnTo>
                      <a:pt x="106" y="0"/>
                    </a:lnTo>
                    <a:lnTo>
                      <a:pt x="112" y="0"/>
                    </a:lnTo>
                    <a:lnTo>
                      <a:pt x="120" y="1"/>
                    </a:lnTo>
                    <a:lnTo>
                      <a:pt x="127" y="3"/>
                    </a:lnTo>
                    <a:lnTo>
                      <a:pt x="133" y="10"/>
                    </a:lnTo>
                    <a:lnTo>
                      <a:pt x="140" y="21"/>
                    </a:lnTo>
                    <a:lnTo>
                      <a:pt x="148" y="32"/>
                    </a:lnTo>
                    <a:lnTo>
                      <a:pt x="156" y="43"/>
                    </a:lnTo>
                    <a:lnTo>
                      <a:pt x="162" y="52"/>
                    </a:lnTo>
                    <a:lnTo>
                      <a:pt x="165" y="62"/>
                    </a:lnTo>
                    <a:lnTo>
                      <a:pt x="169" y="75"/>
                    </a:lnTo>
                    <a:lnTo>
                      <a:pt x="173" y="86"/>
                    </a:lnTo>
                    <a:lnTo>
                      <a:pt x="177" y="96"/>
                    </a:lnTo>
                    <a:lnTo>
                      <a:pt x="178" y="99"/>
                    </a:lnTo>
                    <a:lnTo>
                      <a:pt x="173" y="132"/>
                    </a:lnTo>
                    <a:lnTo>
                      <a:pt x="148" y="163"/>
                    </a:lnTo>
                    <a:lnTo>
                      <a:pt x="112" y="176"/>
                    </a:lnTo>
                    <a:lnTo>
                      <a:pt x="83" y="160"/>
                    </a:lnTo>
                    <a:lnTo>
                      <a:pt x="64" y="160"/>
                    </a:lnTo>
                    <a:lnTo>
                      <a:pt x="36" y="137"/>
                    </a:lnTo>
                    <a:lnTo>
                      <a:pt x="3" y="154"/>
                    </a:lnTo>
                    <a:close/>
                  </a:path>
                </a:pathLst>
              </a:custGeom>
              <a:solidFill>
                <a:srgbClr val="E1B99B"/>
              </a:solidFill>
              <a:ln w="9525">
                <a:noFill/>
                <a:round/>
                <a:headEnd/>
                <a:tailEnd/>
              </a:ln>
            </p:spPr>
            <p:txBody>
              <a:bodyPr>
                <a:prstTxWarp prst="textNoShape">
                  <a:avLst/>
                </a:prstTxWarp>
              </a:bodyPr>
              <a:lstStyle/>
              <a:p>
                <a:endParaRPr lang="fr-FR"/>
              </a:p>
            </p:txBody>
          </p:sp>
          <p:sp>
            <p:nvSpPr>
              <p:cNvPr id="19467" name="Freeform 11"/>
              <p:cNvSpPr>
                <a:spLocks/>
              </p:cNvSpPr>
              <p:nvPr/>
            </p:nvSpPr>
            <p:spPr bwMode="auto">
              <a:xfrm>
                <a:off x="4137" y="3848"/>
                <a:ext cx="425" cy="150"/>
              </a:xfrm>
              <a:custGeom>
                <a:avLst/>
                <a:gdLst/>
                <a:ahLst/>
                <a:cxnLst>
                  <a:cxn ang="0">
                    <a:pos x="4" y="245"/>
                  </a:cxn>
                  <a:cxn ang="0">
                    <a:pos x="43" y="253"/>
                  </a:cxn>
                  <a:cxn ang="0">
                    <a:pos x="93" y="259"/>
                  </a:cxn>
                  <a:cxn ang="0">
                    <a:pos x="127" y="263"/>
                  </a:cxn>
                  <a:cxn ang="0">
                    <a:pos x="182" y="270"/>
                  </a:cxn>
                  <a:cxn ang="0">
                    <a:pos x="245" y="276"/>
                  </a:cxn>
                  <a:cxn ang="0">
                    <a:pos x="307" y="283"/>
                  </a:cxn>
                  <a:cxn ang="0">
                    <a:pos x="359" y="288"/>
                  </a:cxn>
                  <a:cxn ang="0">
                    <a:pos x="418" y="290"/>
                  </a:cxn>
                  <a:cxn ang="0">
                    <a:pos x="482" y="296"/>
                  </a:cxn>
                  <a:cxn ang="0">
                    <a:pos x="539" y="299"/>
                  </a:cxn>
                  <a:cxn ang="0">
                    <a:pos x="579" y="301"/>
                  </a:cxn>
                  <a:cxn ang="0">
                    <a:pos x="609" y="296"/>
                  </a:cxn>
                  <a:cxn ang="0">
                    <a:pos x="645" y="271"/>
                  </a:cxn>
                  <a:cxn ang="0">
                    <a:pos x="700" y="221"/>
                  </a:cxn>
                  <a:cxn ang="0">
                    <a:pos x="753" y="173"/>
                  </a:cxn>
                  <a:cxn ang="0">
                    <a:pos x="790" y="143"/>
                  </a:cxn>
                  <a:cxn ang="0">
                    <a:pos x="829" y="108"/>
                  </a:cxn>
                  <a:cxn ang="0">
                    <a:pos x="850" y="84"/>
                  </a:cxn>
                  <a:cxn ang="0">
                    <a:pos x="846" y="76"/>
                  </a:cxn>
                  <a:cxn ang="0">
                    <a:pos x="832" y="73"/>
                  </a:cxn>
                  <a:cxn ang="0">
                    <a:pos x="805" y="72"/>
                  </a:cxn>
                  <a:cxn ang="0">
                    <a:pos x="745" y="65"/>
                  </a:cxn>
                  <a:cxn ang="0">
                    <a:pos x="690" y="59"/>
                  </a:cxn>
                  <a:cxn ang="0">
                    <a:pos x="673" y="58"/>
                  </a:cxn>
                  <a:cxn ang="0">
                    <a:pos x="677" y="65"/>
                  </a:cxn>
                  <a:cxn ang="0">
                    <a:pos x="682" y="86"/>
                  </a:cxn>
                  <a:cxn ang="0">
                    <a:pos x="685" y="106"/>
                  </a:cxn>
                  <a:cxn ang="0">
                    <a:pos x="687" y="124"/>
                  </a:cxn>
                  <a:cxn ang="0">
                    <a:pos x="685" y="133"/>
                  </a:cxn>
                  <a:cxn ang="0">
                    <a:pos x="679" y="143"/>
                  </a:cxn>
                  <a:cxn ang="0">
                    <a:pos x="660" y="166"/>
                  </a:cxn>
                  <a:cxn ang="0">
                    <a:pos x="581" y="157"/>
                  </a:cxn>
                  <a:cxn ang="0">
                    <a:pos x="495" y="108"/>
                  </a:cxn>
                  <a:cxn ang="0">
                    <a:pos x="476" y="42"/>
                  </a:cxn>
                  <a:cxn ang="0">
                    <a:pos x="456" y="39"/>
                  </a:cxn>
                  <a:cxn ang="0">
                    <a:pos x="426" y="32"/>
                  </a:cxn>
                  <a:cxn ang="0">
                    <a:pos x="398" y="22"/>
                  </a:cxn>
                  <a:cxn ang="0">
                    <a:pos x="367" y="7"/>
                  </a:cxn>
                  <a:cxn ang="0">
                    <a:pos x="352" y="0"/>
                  </a:cxn>
                  <a:cxn ang="0">
                    <a:pos x="300" y="40"/>
                  </a:cxn>
                  <a:cxn ang="0">
                    <a:pos x="238" y="76"/>
                  </a:cxn>
                  <a:cxn ang="0">
                    <a:pos x="193" y="98"/>
                  </a:cxn>
                  <a:cxn ang="0">
                    <a:pos x="134" y="129"/>
                  </a:cxn>
                  <a:cxn ang="0">
                    <a:pos x="79" y="162"/>
                  </a:cxn>
                  <a:cxn ang="0">
                    <a:pos x="49" y="187"/>
                  </a:cxn>
                  <a:cxn ang="0">
                    <a:pos x="19" y="215"/>
                  </a:cxn>
                  <a:cxn ang="0">
                    <a:pos x="1" y="234"/>
                  </a:cxn>
                </a:cxnLst>
                <a:rect l="0" t="0" r="r" b="b"/>
                <a:pathLst>
                  <a:path w="850" h="301">
                    <a:moveTo>
                      <a:pt x="1" y="234"/>
                    </a:moveTo>
                    <a:lnTo>
                      <a:pt x="0" y="240"/>
                    </a:lnTo>
                    <a:lnTo>
                      <a:pt x="4" y="245"/>
                    </a:lnTo>
                    <a:lnTo>
                      <a:pt x="13" y="249"/>
                    </a:lnTo>
                    <a:lnTo>
                      <a:pt x="27" y="251"/>
                    </a:lnTo>
                    <a:lnTo>
                      <a:pt x="43" y="253"/>
                    </a:lnTo>
                    <a:lnTo>
                      <a:pt x="60" y="256"/>
                    </a:lnTo>
                    <a:lnTo>
                      <a:pt x="77" y="258"/>
                    </a:lnTo>
                    <a:lnTo>
                      <a:pt x="93" y="259"/>
                    </a:lnTo>
                    <a:lnTo>
                      <a:pt x="102" y="260"/>
                    </a:lnTo>
                    <a:lnTo>
                      <a:pt x="114" y="261"/>
                    </a:lnTo>
                    <a:lnTo>
                      <a:pt x="127" y="263"/>
                    </a:lnTo>
                    <a:lnTo>
                      <a:pt x="145" y="265"/>
                    </a:lnTo>
                    <a:lnTo>
                      <a:pt x="162" y="267"/>
                    </a:lnTo>
                    <a:lnTo>
                      <a:pt x="182" y="270"/>
                    </a:lnTo>
                    <a:lnTo>
                      <a:pt x="202" y="272"/>
                    </a:lnTo>
                    <a:lnTo>
                      <a:pt x="224" y="274"/>
                    </a:lnTo>
                    <a:lnTo>
                      <a:pt x="245" y="276"/>
                    </a:lnTo>
                    <a:lnTo>
                      <a:pt x="267" y="279"/>
                    </a:lnTo>
                    <a:lnTo>
                      <a:pt x="288" y="281"/>
                    </a:lnTo>
                    <a:lnTo>
                      <a:pt x="307" y="283"/>
                    </a:lnTo>
                    <a:lnTo>
                      <a:pt x="327" y="286"/>
                    </a:lnTo>
                    <a:lnTo>
                      <a:pt x="343" y="287"/>
                    </a:lnTo>
                    <a:lnTo>
                      <a:pt x="359" y="288"/>
                    </a:lnTo>
                    <a:lnTo>
                      <a:pt x="372" y="288"/>
                    </a:lnTo>
                    <a:lnTo>
                      <a:pt x="395" y="289"/>
                    </a:lnTo>
                    <a:lnTo>
                      <a:pt x="418" y="290"/>
                    </a:lnTo>
                    <a:lnTo>
                      <a:pt x="441" y="293"/>
                    </a:lnTo>
                    <a:lnTo>
                      <a:pt x="463" y="295"/>
                    </a:lnTo>
                    <a:lnTo>
                      <a:pt x="482" y="296"/>
                    </a:lnTo>
                    <a:lnTo>
                      <a:pt x="503" y="298"/>
                    </a:lnTo>
                    <a:lnTo>
                      <a:pt x="521" y="299"/>
                    </a:lnTo>
                    <a:lnTo>
                      <a:pt x="539" y="299"/>
                    </a:lnTo>
                    <a:lnTo>
                      <a:pt x="554" y="299"/>
                    </a:lnTo>
                    <a:lnTo>
                      <a:pt x="567" y="301"/>
                    </a:lnTo>
                    <a:lnTo>
                      <a:pt x="579" y="301"/>
                    </a:lnTo>
                    <a:lnTo>
                      <a:pt x="589" y="301"/>
                    </a:lnTo>
                    <a:lnTo>
                      <a:pt x="599" y="298"/>
                    </a:lnTo>
                    <a:lnTo>
                      <a:pt x="609" y="296"/>
                    </a:lnTo>
                    <a:lnTo>
                      <a:pt x="619" y="290"/>
                    </a:lnTo>
                    <a:lnTo>
                      <a:pt x="631" y="282"/>
                    </a:lnTo>
                    <a:lnTo>
                      <a:pt x="645" y="271"/>
                    </a:lnTo>
                    <a:lnTo>
                      <a:pt x="662" y="256"/>
                    </a:lnTo>
                    <a:lnTo>
                      <a:pt x="680" y="238"/>
                    </a:lnTo>
                    <a:lnTo>
                      <a:pt x="700" y="221"/>
                    </a:lnTo>
                    <a:lnTo>
                      <a:pt x="720" y="203"/>
                    </a:lnTo>
                    <a:lnTo>
                      <a:pt x="738" y="187"/>
                    </a:lnTo>
                    <a:lnTo>
                      <a:pt x="753" y="173"/>
                    </a:lnTo>
                    <a:lnTo>
                      <a:pt x="766" y="162"/>
                    </a:lnTo>
                    <a:lnTo>
                      <a:pt x="777" y="153"/>
                    </a:lnTo>
                    <a:lnTo>
                      <a:pt x="790" y="143"/>
                    </a:lnTo>
                    <a:lnTo>
                      <a:pt x="804" y="131"/>
                    </a:lnTo>
                    <a:lnTo>
                      <a:pt x="817" y="120"/>
                    </a:lnTo>
                    <a:lnTo>
                      <a:pt x="829" y="108"/>
                    </a:lnTo>
                    <a:lnTo>
                      <a:pt x="839" y="98"/>
                    </a:lnTo>
                    <a:lnTo>
                      <a:pt x="846" y="90"/>
                    </a:lnTo>
                    <a:lnTo>
                      <a:pt x="850" y="84"/>
                    </a:lnTo>
                    <a:lnTo>
                      <a:pt x="850" y="81"/>
                    </a:lnTo>
                    <a:lnTo>
                      <a:pt x="849" y="78"/>
                    </a:lnTo>
                    <a:lnTo>
                      <a:pt x="846" y="76"/>
                    </a:lnTo>
                    <a:lnTo>
                      <a:pt x="843" y="74"/>
                    </a:lnTo>
                    <a:lnTo>
                      <a:pt x="838" y="73"/>
                    </a:lnTo>
                    <a:lnTo>
                      <a:pt x="832" y="73"/>
                    </a:lnTo>
                    <a:lnTo>
                      <a:pt x="824" y="72"/>
                    </a:lnTo>
                    <a:lnTo>
                      <a:pt x="816" y="72"/>
                    </a:lnTo>
                    <a:lnTo>
                      <a:pt x="805" y="72"/>
                    </a:lnTo>
                    <a:lnTo>
                      <a:pt x="788" y="69"/>
                    </a:lnTo>
                    <a:lnTo>
                      <a:pt x="767" y="68"/>
                    </a:lnTo>
                    <a:lnTo>
                      <a:pt x="745" y="65"/>
                    </a:lnTo>
                    <a:lnTo>
                      <a:pt x="723" y="62"/>
                    </a:lnTo>
                    <a:lnTo>
                      <a:pt x="705" y="61"/>
                    </a:lnTo>
                    <a:lnTo>
                      <a:pt x="690" y="59"/>
                    </a:lnTo>
                    <a:lnTo>
                      <a:pt x="682" y="59"/>
                    </a:lnTo>
                    <a:lnTo>
                      <a:pt x="676" y="59"/>
                    </a:lnTo>
                    <a:lnTo>
                      <a:pt x="673" y="58"/>
                    </a:lnTo>
                    <a:lnTo>
                      <a:pt x="675" y="59"/>
                    </a:lnTo>
                    <a:lnTo>
                      <a:pt x="676" y="61"/>
                    </a:lnTo>
                    <a:lnTo>
                      <a:pt x="677" y="65"/>
                    </a:lnTo>
                    <a:lnTo>
                      <a:pt x="679" y="68"/>
                    </a:lnTo>
                    <a:lnTo>
                      <a:pt x="680" y="74"/>
                    </a:lnTo>
                    <a:lnTo>
                      <a:pt x="682" y="86"/>
                    </a:lnTo>
                    <a:lnTo>
                      <a:pt x="682" y="98"/>
                    </a:lnTo>
                    <a:lnTo>
                      <a:pt x="683" y="103"/>
                    </a:lnTo>
                    <a:lnTo>
                      <a:pt x="685" y="106"/>
                    </a:lnTo>
                    <a:lnTo>
                      <a:pt x="687" y="111"/>
                    </a:lnTo>
                    <a:lnTo>
                      <a:pt x="688" y="118"/>
                    </a:lnTo>
                    <a:lnTo>
                      <a:pt x="687" y="124"/>
                    </a:lnTo>
                    <a:lnTo>
                      <a:pt x="686" y="129"/>
                    </a:lnTo>
                    <a:lnTo>
                      <a:pt x="685" y="131"/>
                    </a:lnTo>
                    <a:lnTo>
                      <a:pt x="685" y="133"/>
                    </a:lnTo>
                    <a:lnTo>
                      <a:pt x="684" y="135"/>
                    </a:lnTo>
                    <a:lnTo>
                      <a:pt x="682" y="138"/>
                    </a:lnTo>
                    <a:lnTo>
                      <a:pt x="679" y="143"/>
                    </a:lnTo>
                    <a:lnTo>
                      <a:pt x="675" y="150"/>
                    </a:lnTo>
                    <a:lnTo>
                      <a:pt x="667" y="159"/>
                    </a:lnTo>
                    <a:lnTo>
                      <a:pt x="660" y="166"/>
                    </a:lnTo>
                    <a:lnTo>
                      <a:pt x="656" y="169"/>
                    </a:lnTo>
                    <a:lnTo>
                      <a:pt x="609" y="181"/>
                    </a:lnTo>
                    <a:lnTo>
                      <a:pt x="581" y="157"/>
                    </a:lnTo>
                    <a:lnTo>
                      <a:pt x="544" y="137"/>
                    </a:lnTo>
                    <a:lnTo>
                      <a:pt x="508" y="159"/>
                    </a:lnTo>
                    <a:lnTo>
                      <a:pt x="495" y="108"/>
                    </a:lnTo>
                    <a:lnTo>
                      <a:pt x="503" y="58"/>
                    </a:lnTo>
                    <a:lnTo>
                      <a:pt x="478" y="42"/>
                    </a:lnTo>
                    <a:lnTo>
                      <a:pt x="476" y="42"/>
                    </a:lnTo>
                    <a:lnTo>
                      <a:pt x="471" y="40"/>
                    </a:lnTo>
                    <a:lnTo>
                      <a:pt x="464" y="40"/>
                    </a:lnTo>
                    <a:lnTo>
                      <a:pt x="456" y="39"/>
                    </a:lnTo>
                    <a:lnTo>
                      <a:pt x="445" y="37"/>
                    </a:lnTo>
                    <a:lnTo>
                      <a:pt x="435" y="36"/>
                    </a:lnTo>
                    <a:lnTo>
                      <a:pt x="426" y="32"/>
                    </a:lnTo>
                    <a:lnTo>
                      <a:pt x="417" y="30"/>
                    </a:lnTo>
                    <a:lnTo>
                      <a:pt x="407" y="27"/>
                    </a:lnTo>
                    <a:lnTo>
                      <a:pt x="398" y="22"/>
                    </a:lnTo>
                    <a:lnTo>
                      <a:pt x="387" y="17"/>
                    </a:lnTo>
                    <a:lnTo>
                      <a:pt x="376" y="12"/>
                    </a:lnTo>
                    <a:lnTo>
                      <a:pt x="367" y="7"/>
                    </a:lnTo>
                    <a:lnTo>
                      <a:pt x="359" y="4"/>
                    </a:lnTo>
                    <a:lnTo>
                      <a:pt x="354" y="1"/>
                    </a:lnTo>
                    <a:lnTo>
                      <a:pt x="352" y="0"/>
                    </a:lnTo>
                    <a:lnTo>
                      <a:pt x="338" y="14"/>
                    </a:lnTo>
                    <a:lnTo>
                      <a:pt x="321" y="28"/>
                    </a:lnTo>
                    <a:lnTo>
                      <a:pt x="300" y="40"/>
                    </a:lnTo>
                    <a:lnTo>
                      <a:pt x="280" y="54"/>
                    </a:lnTo>
                    <a:lnTo>
                      <a:pt x="258" y="66"/>
                    </a:lnTo>
                    <a:lnTo>
                      <a:pt x="238" y="76"/>
                    </a:lnTo>
                    <a:lnTo>
                      <a:pt x="221" y="84"/>
                    </a:lnTo>
                    <a:lnTo>
                      <a:pt x="207" y="91"/>
                    </a:lnTo>
                    <a:lnTo>
                      <a:pt x="193" y="98"/>
                    </a:lnTo>
                    <a:lnTo>
                      <a:pt x="175" y="106"/>
                    </a:lnTo>
                    <a:lnTo>
                      <a:pt x="155" y="118"/>
                    </a:lnTo>
                    <a:lnTo>
                      <a:pt x="134" y="129"/>
                    </a:lnTo>
                    <a:lnTo>
                      <a:pt x="114" y="141"/>
                    </a:lnTo>
                    <a:lnTo>
                      <a:pt x="94" y="152"/>
                    </a:lnTo>
                    <a:lnTo>
                      <a:pt x="79" y="162"/>
                    </a:lnTo>
                    <a:lnTo>
                      <a:pt x="68" y="171"/>
                    </a:lnTo>
                    <a:lnTo>
                      <a:pt x="58" y="179"/>
                    </a:lnTo>
                    <a:lnTo>
                      <a:pt x="49" y="187"/>
                    </a:lnTo>
                    <a:lnTo>
                      <a:pt x="39" y="197"/>
                    </a:lnTo>
                    <a:lnTo>
                      <a:pt x="28" y="206"/>
                    </a:lnTo>
                    <a:lnTo>
                      <a:pt x="19" y="215"/>
                    </a:lnTo>
                    <a:lnTo>
                      <a:pt x="11" y="223"/>
                    </a:lnTo>
                    <a:lnTo>
                      <a:pt x="4" y="229"/>
                    </a:lnTo>
                    <a:lnTo>
                      <a:pt x="1" y="234"/>
                    </a:lnTo>
                    <a:close/>
                  </a:path>
                </a:pathLst>
              </a:custGeom>
              <a:solidFill>
                <a:srgbClr val="FFFFFF"/>
              </a:solidFill>
              <a:ln w="9525">
                <a:noFill/>
                <a:round/>
                <a:headEnd/>
                <a:tailEnd/>
              </a:ln>
            </p:spPr>
            <p:txBody>
              <a:bodyPr>
                <a:prstTxWarp prst="textNoShape">
                  <a:avLst/>
                </a:prstTxWarp>
              </a:bodyPr>
              <a:lstStyle/>
              <a:p>
                <a:endParaRPr lang="fr-FR"/>
              </a:p>
            </p:txBody>
          </p:sp>
          <p:sp>
            <p:nvSpPr>
              <p:cNvPr id="19468" name="Freeform 12"/>
              <p:cNvSpPr>
                <a:spLocks/>
              </p:cNvSpPr>
              <p:nvPr/>
            </p:nvSpPr>
            <p:spPr bwMode="auto">
              <a:xfrm>
                <a:off x="4078" y="3223"/>
                <a:ext cx="437" cy="408"/>
              </a:xfrm>
              <a:custGeom>
                <a:avLst/>
                <a:gdLst/>
                <a:ahLst/>
                <a:cxnLst>
                  <a:cxn ang="0">
                    <a:pos x="797" y="5"/>
                  </a:cxn>
                  <a:cxn ang="0">
                    <a:pos x="812" y="0"/>
                  </a:cxn>
                  <a:cxn ang="0">
                    <a:pos x="836" y="7"/>
                  </a:cxn>
                  <a:cxn ang="0">
                    <a:pos x="858" y="23"/>
                  </a:cxn>
                  <a:cxn ang="0">
                    <a:pos x="866" y="169"/>
                  </a:cxn>
                  <a:cxn ang="0">
                    <a:pos x="871" y="685"/>
                  </a:cxn>
                  <a:cxn ang="0">
                    <a:pos x="873" y="815"/>
                  </a:cxn>
                  <a:cxn ang="0">
                    <a:pos x="862" y="816"/>
                  </a:cxn>
                  <a:cxn ang="0">
                    <a:pos x="843" y="810"/>
                  </a:cxn>
                  <a:cxn ang="0">
                    <a:pos x="831" y="805"/>
                  </a:cxn>
                  <a:cxn ang="0">
                    <a:pos x="823" y="747"/>
                  </a:cxn>
                  <a:cxn ang="0">
                    <a:pos x="818" y="652"/>
                  </a:cxn>
                  <a:cxn ang="0">
                    <a:pos x="811" y="580"/>
                  </a:cxn>
                  <a:cxn ang="0">
                    <a:pos x="790" y="533"/>
                  </a:cxn>
                  <a:cxn ang="0">
                    <a:pos x="756" y="512"/>
                  </a:cxn>
                  <a:cxn ang="0">
                    <a:pos x="720" y="503"/>
                  </a:cxn>
                  <a:cxn ang="0">
                    <a:pos x="674" y="497"/>
                  </a:cxn>
                  <a:cxn ang="0">
                    <a:pos x="622" y="493"/>
                  </a:cxn>
                  <a:cxn ang="0">
                    <a:pos x="569" y="490"/>
                  </a:cxn>
                  <a:cxn ang="0">
                    <a:pos x="517" y="489"/>
                  </a:cxn>
                  <a:cxn ang="0">
                    <a:pos x="471" y="489"/>
                  </a:cxn>
                  <a:cxn ang="0">
                    <a:pos x="433" y="489"/>
                  </a:cxn>
                  <a:cxn ang="0">
                    <a:pos x="403" y="489"/>
                  </a:cxn>
                  <a:cxn ang="0">
                    <a:pos x="358" y="490"/>
                  </a:cxn>
                  <a:cxn ang="0">
                    <a:pos x="302" y="493"/>
                  </a:cxn>
                  <a:cxn ang="0">
                    <a:pos x="237" y="495"/>
                  </a:cxn>
                  <a:cxn ang="0">
                    <a:pos x="173" y="497"/>
                  </a:cxn>
                  <a:cxn ang="0">
                    <a:pos x="112" y="500"/>
                  </a:cxn>
                  <a:cxn ang="0">
                    <a:pos x="62" y="501"/>
                  </a:cxn>
                  <a:cxn ang="0">
                    <a:pos x="29" y="502"/>
                  </a:cxn>
                  <a:cxn ang="0">
                    <a:pos x="4" y="488"/>
                  </a:cxn>
                  <a:cxn ang="0">
                    <a:pos x="1" y="427"/>
                  </a:cxn>
                  <a:cxn ang="0">
                    <a:pos x="12" y="413"/>
                  </a:cxn>
                  <a:cxn ang="0">
                    <a:pos x="31" y="413"/>
                  </a:cxn>
                  <a:cxn ang="0">
                    <a:pos x="57" y="413"/>
                  </a:cxn>
                  <a:cxn ang="0">
                    <a:pos x="85" y="413"/>
                  </a:cxn>
                  <a:cxn ang="0">
                    <a:pos x="114" y="412"/>
                  </a:cxn>
                  <a:cxn ang="0">
                    <a:pos x="143" y="411"/>
                  </a:cxn>
                  <a:cxn ang="0">
                    <a:pos x="169" y="410"/>
                  </a:cxn>
                  <a:cxn ang="0">
                    <a:pos x="191" y="410"/>
                  </a:cxn>
                  <a:cxn ang="0">
                    <a:pos x="209" y="410"/>
                  </a:cxn>
                  <a:cxn ang="0">
                    <a:pos x="234" y="410"/>
                  </a:cxn>
                  <a:cxn ang="0">
                    <a:pos x="266" y="409"/>
                  </a:cxn>
                  <a:cxn ang="0">
                    <a:pos x="303" y="407"/>
                  </a:cxn>
                  <a:cxn ang="0">
                    <a:pos x="341" y="407"/>
                  </a:cxn>
                  <a:cxn ang="0">
                    <a:pos x="377" y="406"/>
                  </a:cxn>
                  <a:cxn ang="0">
                    <a:pos x="408" y="407"/>
                  </a:cxn>
                  <a:cxn ang="0">
                    <a:pos x="431" y="407"/>
                  </a:cxn>
                  <a:cxn ang="0">
                    <a:pos x="448" y="410"/>
                  </a:cxn>
                  <a:cxn ang="0">
                    <a:pos x="480" y="410"/>
                  </a:cxn>
                  <a:cxn ang="0">
                    <a:pos x="529" y="410"/>
                  </a:cxn>
                  <a:cxn ang="0">
                    <a:pos x="585" y="410"/>
                  </a:cxn>
                  <a:cxn ang="0">
                    <a:pos x="644" y="409"/>
                  </a:cxn>
                  <a:cxn ang="0">
                    <a:pos x="698" y="407"/>
                  </a:cxn>
                  <a:cxn ang="0">
                    <a:pos x="742" y="405"/>
                  </a:cxn>
                  <a:cxn ang="0">
                    <a:pos x="768" y="403"/>
                  </a:cxn>
                  <a:cxn ang="0">
                    <a:pos x="780" y="383"/>
                  </a:cxn>
                  <a:cxn ang="0">
                    <a:pos x="794" y="281"/>
                  </a:cxn>
                  <a:cxn ang="0">
                    <a:pos x="805" y="143"/>
                  </a:cxn>
                  <a:cxn ang="0">
                    <a:pos x="806" y="33"/>
                  </a:cxn>
                </a:cxnLst>
                <a:rect l="0" t="0" r="r" b="b"/>
                <a:pathLst>
                  <a:path w="874" h="816">
                    <a:moveTo>
                      <a:pt x="800" y="9"/>
                    </a:moveTo>
                    <a:lnTo>
                      <a:pt x="797" y="5"/>
                    </a:lnTo>
                    <a:lnTo>
                      <a:pt x="803" y="1"/>
                    </a:lnTo>
                    <a:lnTo>
                      <a:pt x="812" y="0"/>
                    </a:lnTo>
                    <a:lnTo>
                      <a:pt x="824" y="2"/>
                    </a:lnTo>
                    <a:lnTo>
                      <a:pt x="836" y="7"/>
                    </a:lnTo>
                    <a:lnTo>
                      <a:pt x="849" y="14"/>
                    </a:lnTo>
                    <a:lnTo>
                      <a:pt x="858" y="23"/>
                    </a:lnTo>
                    <a:lnTo>
                      <a:pt x="863" y="36"/>
                    </a:lnTo>
                    <a:lnTo>
                      <a:pt x="866" y="169"/>
                    </a:lnTo>
                    <a:lnTo>
                      <a:pt x="869" y="429"/>
                    </a:lnTo>
                    <a:lnTo>
                      <a:pt x="871" y="685"/>
                    </a:lnTo>
                    <a:lnTo>
                      <a:pt x="874" y="809"/>
                    </a:lnTo>
                    <a:lnTo>
                      <a:pt x="873" y="815"/>
                    </a:lnTo>
                    <a:lnTo>
                      <a:pt x="869" y="816"/>
                    </a:lnTo>
                    <a:lnTo>
                      <a:pt x="862" y="816"/>
                    </a:lnTo>
                    <a:lnTo>
                      <a:pt x="853" y="814"/>
                    </a:lnTo>
                    <a:lnTo>
                      <a:pt x="843" y="810"/>
                    </a:lnTo>
                    <a:lnTo>
                      <a:pt x="836" y="807"/>
                    </a:lnTo>
                    <a:lnTo>
                      <a:pt x="831" y="805"/>
                    </a:lnTo>
                    <a:lnTo>
                      <a:pt x="828" y="803"/>
                    </a:lnTo>
                    <a:lnTo>
                      <a:pt x="823" y="747"/>
                    </a:lnTo>
                    <a:lnTo>
                      <a:pt x="820" y="696"/>
                    </a:lnTo>
                    <a:lnTo>
                      <a:pt x="818" y="652"/>
                    </a:lnTo>
                    <a:lnTo>
                      <a:pt x="816" y="612"/>
                    </a:lnTo>
                    <a:lnTo>
                      <a:pt x="811" y="580"/>
                    </a:lnTo>
                    <a:lnTo>
                      <a:pt x="803" y="554"/>
                    </a:lnTo>
                    <a:lnTo>
                      <a:pt x="790" y="533"/>
                    </a:lnTo>
                    <a:lnTo>
                      <a:pt x="770" y="518"/>
                    </a:lnTo>
                    <a:lnTo>
                      <a:pt x="756" y="512"/>
                    </a:lnTo>
                    <a:lnTo>
                      <a:pt x="740" y="508"/>
                    </a:lnTo>
                    <a:lnTo>
                      <a:pt x="720" y="503"/>
                    </a:lnTo>
                    <a:lnTo>
                      <a:pt x="698" y="500"/>
                    </a:lnTo>
                    <a:lnTo>
                      <a:pt x="674" y="497"/>
                    </a:lnTo>
                    <a:lnTo>
                      <a:pt x="649" y="495"/>
                    </a:lnTo>
                    <a:lnTo>
                      <a:pt x="622" y="493"/>
                    </a:lnTo>
                    <a:lnTo>
                      <a:pt x="596" y="492"/>
                    </a:lnTo>
                    <a:lnTo>
                      <a:pt x="569" y="490"/>
                    </a:lnTo>
                    <a:lnTo>
                      <a:pt x="543" y="490"/>
                    </a:lnTo>
                    <a:lnTo>
                      <a:pt x="517" y="489"/>
                    </a:lnTo>
                    <a:lnTo>
                      <a:pt x="493" y="489"/>
                    </a:lnTo>
                    <a:lnTo>
                      <a:pt x="471" y="489"/>
                    </a:lnTo>
                    <a:lnTo>
                      <a:pt x="451" y="489"/>
                    </a:lnTo>
                    <a:lnTo>
                      <a:pt x="433" y="489"/>
                    </a:lnTo>
                    <a:lnTo>
                      <a:pt x="418" y="489"/>
                    </a:lnTo>
                    <a:lnTo>
                      <a:pt x="403" y="489"/>
                    </a:lnTo>
                    <a:lnTo>
                      <a:pt x="383" y="490"/>
                    </a:lnTo>
                    <a:lnTo>
                      <a:pt x="358" y="490"/>
                    </a:lnTo>
                    <a:lnTo>
                      <a:pt x="331" y="492"/>
                    </a:lnTo>
                    <a:lnTo>
                      <a:pt x="302" y="493"/>
                    </a:lnTo>
                    <a:lnTo>
                      <a:pt x="270" y="494"/>
                    </a:lnTo>
                    <a:lnTo>
                      <a:pt x="237" y="495"/>
                    </a:lnTo>
                    <a:lnTo>
                      <a:pt x="205" y="496"/>
                    </a:lnTo>
                    <a:lnTo>
                      <a:pt x="173" y="497"/>
                    </a:lnTo>
                    <a:lnTo>
                      <a:pt x="142" y="498"/>
                    </a:lnTo>
                    <a:lnTo>
                      <a:pt x="112" y="500"/>
                    </a:lnTo>
                    <a:lnTo>
                      <a:pt x="85" y="500"/>
                    </a:lnTo>
                    <a:lnTo>
                      <a:pt x="62" y="501"/>
                    </a:lnTo>
                    <a:lnTo>
                      <a:pt x="43" y="502"/>
                    </a:lnTo>
                    <a:lnTo>
                      <a:pt x="29" y="502"/>
                    </a:lnTo>
                    <a:lnTo>
                      <a:pt x="20" y="502"/>
                    </a:lnTo>
                    <a:lnTo>
                      <a:pt x="4" y="488"/>
                    </a:lnTo>
                    <a:lnTo>
                      <a:pt x="0" y="457"/>
                    </a:lnTo>
                    <a:lnTo>
                      <a:pt x="1" y="427"/>
                    </a:lnTo>
                    <a:lnTo>
                      <a:pt x="4" y="413"/>
                    </a:lnTo>
                    <a:lnTo>
                      <a:pt x="12" y="413"/>
                    </a:lnTo>
                    <a:lnTo>
                      <a:pt x="21" y="413"/>
                    </a:lnTo>
                    <a:lnTo>
                      <a:pt x="31" y="413"/>
                    </a:lnTo>
                    <a:lnTo>
                      <a:pt x="44" y="413"/>
                    </a:lnTo>
                    <a:lnTo>
                      <a:pt x="57" y="413"/>
                    </a:lnTo>
                    <a:lnTo>
                      <a:pt x="70" y="413"/>
                    </a:lnTo>
                    <a:lnTo>
                      <a:pt x="85" y="413"/>
                    </a:lnTo>
                    <a:lnTo>
                      <a:pt x="100" y="412"/>
                    </a:lnTo>
                    <a:lnTo>
                      <a:pt x="114" y="412"/>
                    </a:lnTo>
                    <a:lnTo>
                      <a:pt x="129" y="411"/>
                    </a:lnTo>
                    <a:lnTo>
                      <a:pt x="143" y="411"/>
                    </a:lnTo>
                    <a:lnTo>
                      <a:pt x="157" y="411"/>
                    </a:lnTo>
                    <a:lnTo>
                      <a:pt x="169" y="410"/>
                    </a:lnTo>
                    <a:lnTo>
                      <a:pt x="181" y="410"/>
                    </a:lnTo>
                    <a:lnTo>
                      <a:pt x="191" y="410"/>
                    </a:lnTo>
                    <a:lnTo>
                      <a:pt x="199" y="410"/>
                    </a:lnTo>
                    <a:lnTo>
                      <a:pt x="209" y="410"/>
                    </a:lnTo>
                    <a:lnTo>
                      <a:pt x="220" y="410"/>
                    </a:lnTo>
                    <a:lnTo>
                      <a:pt x="234" y="410"/>
                    </a:lnTo>
                    <a:lnTo>
                      <a:pt x="249" y="409"/>
                    </a:lnTo>
                    <a:lnTo>
                      <a:pt x="266" y="409"/>
                    </a:lnTo>
                    <a:lnTo>
                      <a:pt x="285" y="409"/>
                    </a:lnTo>
                    <a:lnTo>
                      <a:pt x="303" y="407"/>
                    </a:lnTo>
                    <a:lnTo>
                      <a:pt x="323" y="407"/>
                    </a:lnTo>
                    <a:lnTo>
                      <a:pt x="341" y="407"/>
                    </a:lnTo>
                    <a:lnTo>
                      <a:pt x="360" y="407"/>
                    </a:lnTo>
                    <a:lnTo>
                      <a:pt x="377" y="406"/>
                    </a:lnTo>
                    <a:lnTo>
                      <a:pt x="394" y="406"/>
                    </a:lnTo>
                    <a:lnTo>
                      <a:pt x="408" y="407"/>
                    </a:lnTo>
                    <a:lnTo>
                      <a:pt x="421" y="407"/>
                    </a:lnTo>
                    <a:lnTo>
                      <a:pt x="431" y="407"/>
                    </a:lnTo>
                    <a:lnTo>
                      <a:pt x="439" y="409"/>
                    </a:lnTo>
                    <a:lnTo>
                      <a:pt x="448" y="410"/>
                    </a:lnTo>
                    <a:lnTo>
                      <a:pt x="462" y="410"/>
                    </a:lnTo>
                    <a:lnTo>
                      <a:pt x="480" y="410"/>
                    </a:lnTo>
                    <a:lnTo>
                      <a:pt x="503" y="410"/>
                    </a:lnTo>
                    <a:lnTo>
                      <a:pt x="529" y="410"/>
                    </a:lnTo>
                    <a:lnTo>
                      <a:pt x="556" y="410"/>
                    </a:lnTo>
                    <a:lnTo>
                      <a:pt x="585" y="410"/>
                    </a:lnTo>
                    <a:lnTo>
                      <a:pt x="614" y="410"/>
                    </a:lnTo>
                    <a:lnTo>
                      <a:pt x="644" y="409"/>
                    </a:lnTo>
                    <a:lnTo>
                      <a:pt x="672" y="409"/>
                    </a:lnTo>
                    <a:lnTo>
                      <a:pt x="698" y="407"/>
                    </a:lnTo>
                    <a:lnTo>
                      <a:pt x="721" y="406"/>
                    </a:lnTo>
                    <a:lnTo>
                      <a:pt x="742" y="405"/>
                    </a:lnTo>
                    <a:lnTo>
                      <a:pt x="758" y="404"/>
                    </a:lnTo>
                    <a:lnTo>
                      <a:pt x="768" y="403"/>
                    </a:lnTo>
                    <a:lnTo>
                      <a:pt x="774" y="402"/>
                    </a:lnTo>
                    <a:lnTo>
                      <a:pt x="780" y="383"/>
                    </a:lnTo>
                    <a:lnTo>
                      <a:pt x="787" y="341"/>
                    </a:lnTo>
                    <a:lnTo>
                      <a:pt x="794" y="281"/>
                    </a:lnTo>
                    <a:lnTo>
                      <a:pt x="801" y="212"/>
                    </a:lnTo>
                    <a:lnTo>
                      <a:pt x="805" y="143"/>
                    </a:lnTo>
                    <a:lnTo>
                      <a:pt x="808" y="81"/>
                    </a:lnTo>
                    <a:lnTo>
                      <a:pt x="806" y="33"/>
                    </a:lnTo>
                    <a:lnTo>
                      <a:pt x="800" y="9"/>
                    </a:lnTo>
                    <a:close/>
                  </a:path>
                </a:pathLst>
              </a:custGeom>
              <a:solidFill>
                <a:srgbClr val="DBE2E0"/>
              </a:solidFill>
              <a:ln w="9525">
                <a:noFill/>
                <a:round/>
                <a:headEnd/>
                <a:tailEnd/>
              </a:ln>
            </p:spPr>
            <p:txBody>
              <a:bodyPr>
                <a:prstTxWarp prst="textNoShape">
                  <a:avLst/>
                </a:prstTxWarp>
              </a:bodyPr>
              <a:lstStyle/>
              <a:p>
                <a:endParaRPr lang="fr-FR"/>
              </a:p>
            </p:txBody>
          </p:sp>
          <p:sp>
            <p:nvSpPr>
              <p:cNvPr id="19469" name="Freeform 13"/>
              <p:cNvSpPr>
                <a:spLocks/>
              </p:cNvSpPr>
              <p:nvPr/>
            </p:nvSpPr>
            <p:spPr bwMode="auto">
              <a:xfrm>
                <a:off x="4207" y="3467"/>
                <a:ext cx="285" cy="288"/>
              </a:xfrm>
              <a:custGeom>
                <a:avLst/>
                <a:gdLst/>
                <a:ahLst/>
                <a:cxnLst>
                  <a:cxn ang="0">
                    <a:pos x="438" y="12"/>
                  </a:cxn>
                  <a:cxn ang="0">
                    <a:pos x="498" y="9"/>
                  </a:cxn>
                  <a:cxn ang="0">
                    <a:pos x="531" y="20"/>
                  </a:cxn>
                  <a:cxn ang="0">
                    <a:pos x="548" y="138"/>
                  </a:cxn>
                  <a:cxn ang="0">
                    <a:pos x="560" y="282"/>
                  </a:cxn>
                  <a:cxn ang="0">
                    <a:pos x="555" y="416"/>
                  </a:cxn>
                  <a:cxn ang="0">
                    <a:pos x="506" y="433"/>
                  </a:cxn>
                  <a:cxn ang="0">
                    <a:pos x="460" y="450"/>
                  </a:cxn>
                  <a:cxn ang="0">
                    <a:pos x="424" y="470"/>
                  </a:cxn>
                  <a:cxn ang="0">
                    <a:pos x="417" y="488"/>
                  </a:cxn>
                  <a:cxn ang="0">
                    <a:pos x="436" y="508"/>
                  </a:cxn>
                  <a:cxn ang="0">
                    <a:pos x="454" y="525"/>
                  </a:cxn>
                  <a:cxn ang="0">
                    <a:pos x="426" y="545"/>
                  </a:cxn>
                  <a:cxn ang="0">
                    <a:pos x="413" y="553"/>
                  </a:cxn>
                  <a:cxn ang="0">
                    <a:pos x="376" y="549"/>
                  </a:cxn>
                  <a:cxn ang="0">
                    <a:pos x="325" y="545"/>
                  </a:cxn>
                  <a:cxn ang="0">
                    <a:pos x="295" y="543"/>
                  </a:cxn>
                  <a:cxn ang="0">
                    <a:pos x="273" y="541"/>
                  </a:cxn>
                  <a:cxn ang="0">
                    <a:pos x="250" y="542"/>
                  </a:cxn>
                  <a:cxn ang="0">
                    <a:pos x="231" y="549"/>
                  </a:cxn>
                  <a:cxn ang="0">
                    <a:pos x="211" y="560"/>
                  </a:cxn>
                  <a:cxn ang="0">
                    <a:pos x="197" y="572"/>
                  </a:cxn>
                  <a:cxn ang="0">
                    <a:pos x="168" y="573"/>
                  </a:cxn>
                  <a:cxn ang="0">
                    <a:pos x="153" y="568"/>
                  </a:cxn>
                  <a:cxn ang="0">
                    <a:pos x="110" y="556"/>
                  </a:cxn>
                  <a:cxn ang="0">
                    <a:pos x="73" y="549"/>
                  </a:cxn>
                  <a:cxn ang="0">
                    <a:pos x="46" y="547"/>
                  </a:cxn>
                  <a:cxn ang="0">
                    <a:pos x="16" y="545"/>
                  </a:cxn>
                  <a:cxn ang="0">
                    <a:pos x="9" y="538"/>
                  </a:cxn>
                  <a:cxn ang="0">
                    <a:pos x="28" y="524"/>
                  </a:cxn>
                  <a:cxn ang="0">
                    <a:pos x="55" y="487"/>
                  </a:cxn>
                  <a:cxn ang="0">
                    <a:pos x="87" y="488"/>
                  </a:cxn>
                  <a:cxn ang="0">
                    <a:pos x="100" y="488"/>
                  </a:cxn>
                  <a:cxn ang="0">
                    <a:pos x="105" y="484"/>
                  </a:cxn>
                  <a:cxn ang="0">
                    <a:pos x="114" y="418"/>
                  </a:cxn>
                  <a:cxn ang="0">
                    <a:pos x="118" y="341"/>
                  </a:cxn>
                  <a:cxn ang="0">
                    <a:pos x="138" y="299"/>
                  </a:cxn>
                  <a:cxn ang="0">
                    <a:pos x="163" y="227"/>
                  </a:cxn>
                  <a:cxn ang="0">
                    <a:pos x="164" y="208"/>
                  </a:cxn>
                  <a:cxn ang="0">
                    <a:pos x="187" y="190"/>
                  </a:cxn>
                  <a:cxn ang="0">
                    <a:pos x="201" y="130"/>
                  </a:cxn>
                  <a:cxn ang="0">
                    <a:pos x="175" y="76"/>
                  </a:cxn>
                  <a:cxn ang="0">
                    <a:pos x="161" y="54"/>
                  </a:cxn>
                  <a:cxn ang="0">
                    <a:pos x="137" y="27"/>
                  </a:cxn>
                  <a:cxn ang="0">
                    <a:pos x="111" y="8"/>
                  </a:cxn>
                  <a:cxn ang="0">
                    <a:pos x="91" y="2"/>
                  </a:cxn>
                  <a:cxn ang="0">
                    <a:pos x="115" y="1"/>
                  </a:cxn>
                  <a:cxn ang="0">
                    <a:pos x="173" y="0"/>
                  </a:cxn>
                  <a:cxn ang="0">
                    <a:pos x="236" y="2"/>
                  </a:cxn>
                  <a:cxn ang="0">
                    <a:pos x="311" y="7"/>
                  </a:cxn>
                  <a:cxn ang="0">
                    <a:pos x="384" y="12"/>
                  </a:cxn>
                </a:cxnLst>
                <a:rect l="0" t="0" r="r" b="b"/>
                <a:pathLst>
                  <a:path w="569" h="577">
                    <a:moveTo>
                      <a:pt x="402" y="13"/>
                    </a:moveTo>
                    <a:lnTo>
                      <a:pt x="418" y="13"/>
                    </a:lnTo>
                    <a:lnTo>
                      <a:pt x="438" y="12"/>
                    </a:lnTo>
                    <a:lnTo>
                      <a:pt x="459" y="9"/>
                    </a:lnTo>
                    <a:lnTo>
                      <a:pt x="479" y="9"/>
                    </a:lnTo>
                    <a:lnTo>
                      <a:pt x="498" y="9"/>
                    </a:lnTo>
                    <a:lnTo>
                      <a:pt x="514" y="10"/>
                    </a:lnTo>
                    <a:lnTo>
                      <a:pt x="525" y="14"/>
                    </a:lnTo>
                    <a:lnTo>
                      <a:pt x="531" y="20"/>
                    </a:lnTo>
                    <a:lnTo>
                      <a:pt x="538" y="50"/>
                    </a:lnTo>
                    <a:lnTo>
                      <a:pt x="544" y="96"/>
                    </a:lnTo>
                    <a:lnTo>
                      <a:pt x="548" y="138"/>
                    </a:lnTo>
                    <a:lnTo>
                      <a:pt x="551" y="157"/>
                    </a:lnTo>
                    <a:lnTo>
                      <a:pt x="554" y="199"/>
                    </a:lnTo>
                    <a:lnTo>
                      <a:pt x="560" y="282"/>
                    </a:lnTo>
                    <a:lnTo>
                      <a:pt x="566" y="366"/>
                    </a:lnTo>
                    <a:lnTo>
                      <a:pt x="569" y="411"/>
                    </a:lnTo>
                    <a:lnTo>
                      <a:pt x="555" y="416"/>
                    </a:lnTo>
                    <a:lnTo>
                      <a:pt x="540" y="421"/>
                    </a:lnTo>
                    <a:lnTo>
                      <a:pt x="523" y="427"/>
                    </a:lnTo>
                    <a:lnTo>
                      <a:pt x="506" y="433"/>
                    </a:lnTo>
                    <a:lnTo>
                      <a:pt x="489" y="439"/>
                    </a:lnTo>
                    <a:lnTo>
                      <a:pt x="472" y="444"/>
                    </a:lnTo>
                    <a:lnTo>
                      <a:pt x="460" y="450"/>
                    </a:lnTo>
                    <a:lnTo>
                      <a:pt x="449" y="455"/>
                    </a:lnTo>
                    <a:lnTo>
                      <a:pt x="434" y="463"/>
                    </a:lnTo>
                    <a:lnTo>
                      <a:pt x="424" y="470"/>
                    </a:lnTo>
                    <a:lnTo>
                      <a:pt x="418" y="477"/>
                    </a:lnTo>
                    <a:lnTo>
                      <a:pt x="416" y="484"/>
                    </a:lnTo>
                    <a:lnTo>
                      <a:pt x="417" y="488"/>
                    </a:lnTo>
                    <a:lnTo>
                      <a:pt x="422" y="494"/>
                    </a:lnTo>
                    <a:lnTo>
                      <a:pt x="429" y="501"/>
                    </a:lnTo>
                    <a:lnTo>
                      <a:pt x="436" y="508"/>
                    </a:lnTo>
                    <a:lnTo>
                      <a:pt x="442" y="515"/>
                    </a:lnTo>
                    <a:lnTo>
                      <a:pt x="449" y="520"/>
                    </a:lnTo>
                    <a:lnTo>
                      <a:pt x="454" y="525"/>
                    </a:lnTo>
                    <a:lnTo>
                      <a:pt x="455" y="526"/>
                    </a:lnTo>
                    <a:lnTo>
                      <a:pt x="426" y="543"/>
                    </a:lnTo>
                    <a:lnTo>
                      <a:pt x="426" y="545"/>
                    </a:lnTo>
                    <a:lnTo>
                      <a:pt x="425" y="548"/>
                    </a:lnTo>
                    <a:lnTo>
                      <a:pt x="421" y="551"/>
                    </a:lnTo>
                    <a:lnTo>
                      <a:pt x="413" y="553"/>
                    </a:lnTo>
                    <a:lnTo>
                      <a:pt x="404" y="553"/>
                    </a:lnTo>
                    <a:lnTo>
                      <a:pt x="391" y="551"/>
                    </a:lnTo>
                    <a:lnTo>
                      <a:pt x="376" y="549"/>
                    </a:lnTo>
                    <a:lnTo>
                      <a:pt x="358" y="548"/>
                    </a:lnTo>
                    <a:lnTo>
                      <a:pt x="341" y="547"/>
                    </a:lnTo>
                    <a:lnTo>
                      <a:pt x="325" y="545"/>
                    </a:lnTo>
                    <a:lnTo>
                      <a:pt x="311" y="543"/>
                    </a:lnTo>
                    <a:lnTo>
                      <a:pt x="302" y="543"/>
                    </a:lnTo>
                    <a:lnTo>
                      <a:pt x="295" y="543"/>
                    </a:lnTo>
                    <a:lnTo>
                      <a:pt x="288" y="542"/>
                    </a:lnTo>
                    <a:lnTo>
                      <a:pt x="280" y="542"/>
                    </a:lnTo>
                    <a:lnTo>
                      <a:pt x="273" y="541"/>
                    </a:lnTo>
                    <a:lnTo>
                      <a:pt x="265" y="541"/>
                    </a:lnTo>
                    <a:lnTo>
                      <a:pt x="258" y="541"/>
                    </a:lnTo>
                    <a:lnTo>
                      <a:pt x="250" y="542"/>
                    </a:lnTo>
                    <a:lnTo>
                      <a:pt x="243" y="543"/>
                    </a:lnTo>
                    <a:lnTo>
                      <a:pt x="236" y="546"/>
                    </a:lnTo>
                    <a:lnTo>
                      <a:pt x="231" y="549"/>
                    </a:lnTo>
                    <a:lnTo>
                      <a:pt x="224" y="551"/>
                    </a:lnTo>
                    <a:lnTo>
                      <a:pt x="217" y="556"/>
                    </a:lnTo>
                    <a:lnTo>
                      <a:pt x="211" y="560"/>
                    </a:lnTo>
                    <a:lnTo>
                      <a:pt x="206" y="564"/>
                    </a:lnTo>
                    <a:lnTo>
                      <a:pt x="201" y="568"/>
                    </a:lnTo>
                    <a:lnTo>
                      <a:pt x="197" y="572"/>
                    </a:lnTo>
                    <a:lnTo>
                      <a:pt x="188" y="577"/>
                    </a:lnTo>
                    <a:lnTo>
                      <a:pt x="178" y="577"/>
                    </a:lnTo>
                    <a:lnTo>
                      <a:pt x="168" y="573"/>
                    </a:lnTo>
                    <a:lnTo>
                      <a:pt x="165" y="571"/>
                    </a:lnTo>
                    <a:lnTo>
                      <a:pt x="161" y="570"/>
                    </a:lnTo>
                    <a:lnTo>
                      <a:pt x="153" y="568"/>
                    </a:lnTo>
                    <a:lnTo>
                      <a:pt x="141" y="564"/>
                    </a:lnTo>
                    <a:lnTo>
                      <a:pt x="126" y="560"/>
                    </a:lnTo>
                    <a:lnTo>
                      <a:pt x="110" y="556"/>
                    </a:lnTo>
                    <a:lnTo>
                      <a:pt x="95" y="553"/>
                    </a:lnTo>
                    <a:lnTo>
                      <a:pt x="82" y="550"/>
                    </a:lnTo>
                    <a:lnTo>
                      <a:pt x="73" y="549"/>
                    </a:lnTo>
                    <a:lnTo>
                      <a:pt x="65" y="549"/>
                    </a:lnTo>
                    <a:lnTo>
                      <a:pt x="55" y="548"/>
                    </a:lnTo>
                    <a:lnTo>
                      <a:pt x="46" y="547"/>
                    </a:lnTo>
                    <a:lnTo>
                      <a:pt x="36" y="546"/>
                    </a:lnTo>
                    <a:lnTo>
                      <a:pt x="25" y="546"/>
                    </a:lnTo>
                    <a:lnTo>
                      <a:pt x="16" y="545"/>
                    </a:lnTo>
                    <a:lnTo>
                      <a:pt x="7" y="543"/>
                    </a:lnTo>
                    <a:lnTo>
                      <a:pt x="0" y="543"/>
                    </a:lnTo>
                    <a:lnTo>
                      <a:pt x="9" y="538"/>
                    </a:lnTo>
                    <a:lnTo>
                      <a:pt x="19" y="532"/>
                    </a:lnTo>
                    <a:lnTo>
                      <a:pt x="25" y="526"/>
                    </a:lnTo>
                    <a:lnTo>
                      <a:pt x="28" y="524"/>
                    </a:lnTo>
                    <a:lnTo>
                      <a:pt x="36" y="485"/>
                    </a:lnTo>
                    <a:lnTo>
                      <a:pt x="45" y="486"/>
                    </a:lnTo>
                    <a:lnTo>
                      <a:pt x="55" y="487"/>
                    </a:lnTo>
                    <a:lnTo>
                      <a:pt x="67" y="487"/>
                    </a:lnTo>
                    <a:lnTo>
                      <a:pt x="77" y="488"/>
                    </a:lnTo>
                    <a:lnTo>
                      <a:pt x="87" y="488"/>
                    </a:lnTo>
                    <a:lnTo>
                      <a:pt x="93" y="488"/>
                    </a:lnTo>
                    <a:lnTo>
                      <a:pt x="98" y="488"/>
                    </a:lnTo>
                    <a:lnTo>
                      <a:pt x="100" y="488"/>
                    </a:lnTo>
                    <a:lnTo>
                      <a:pt x="100" y="488"/>
                    </a:lnTo>
                    <a:lnTo>
                      <a:pt x="103" y="487"/>
                    </a:lnTo>
                    <a:lnTo>
                      <a:pt x="105" y="484"/>
                    </a:lnTo>
                    <a:lnTo>
                      <a:pt x="108" y="478"/>
                    </a:lnTo>
                    <a:lnTo>
                      <a:pt x="112" y="456"/>
                    </a:lnTo>
                    <a:lnTo>
                      <a:pt x="114" y="418"/>
                    </a:lnTo>
                    <a:lnTo>
                      <a:pt x="116" y="380"/>
                    </a:lnTo>
                    <a:lnTo>
                      <a:pt x="116" y="355"/>
                    </a:lnTo>
                    <a:lnTo>
                      <a:pt x="118" y="341"/>
                    </a:lnTo>
                    <a:lnTo>
                      <a:pt x="122" y="325"/>
                    </a:lnTo>
                    <a:lnTo>
                      <a:pt x="129" y="311"/>
                    </a:lnTo>
                    <a:lnTo>
                      <a:pt x="138" y="299"/>
                    </a:lnTo>
                    <a:lnTo>
                      <a:pt x="149" y="282"/>
                    </a:lnTo>
                    <a:lnTo>
                      <a:pt x="157" y="253"/>
                    </a:lnTo>
                    <a:lnTo>
                      <a:pt x="163" y="227"/>
                    </a:lnTo>
                    <a:lnTo>
                      <a:pt x="165" y="212"/>
                    </a:lnTo>
                    <a:lnTo>
                      <a:pt x="164" y="210"/>
                    </a:lnTo>
                    <a:lnTo>
                      <a:pt x="164" y="208"/>
                    </a:lnTo>
                    <a:lnTo>
                      <a:pt x="166" y="207"/>
                    </a:lnTo>
                    <a:lnTo>
                      <a:pt x="175" y="204"/>
                    </a:lnTo>
                    <a:lnTo>
                      <a:pt x="187" y="190"/>
                    </a:lnTo>
                    <a:lnTo>
                      <a:pt x="195" y="168"/>
                    </a:lnTo>
                    <a:lnTo>
                      <a:pt x="199" y="145"/>
                    </a:lnTo>
                    <a:lnTo>
                      <a:pt x="201" y="130"/>
                    </a:lnTo>
                    <a:lnTo>
                      <a:pt x="196" y="115"/>
                    </a:lnTo>
                    <a:lnTo>
                      <a:pt x="187" y="96"/>
                    </a:lnTo>
                    <a:lnTo>
                      <a:pt x="175" y="76"/>
                    </a:lnTo>
                    <a:lnTo>
                      <a:pt x="169" y="65"/>
                    </a:lnTo>
                    <a:lnTo>
                      <a:pt x="166" y="61"/>
                    </a:lnTo>
                    <a:lnTo>
                      <a:pt x="161" y="54"/>
                    </a:lnTo>
                    <a:lnTo>
                      <a:pt x="154" y="46"/>
                    </a:lnTo>
                    <a:lnTo>
                      <a:pt x="146" y="36"/>
                    </a:lnTo>
                    <a:lnTo>
                      <a:pt x="137" y="27"/>
                    </a:lnTo>
                    <a:lnTo>
                      <a:pt x="128" y="18"/>
                    </a:lnTo>
                    <a:lnTo>
                      <a:pt x="119" y="12"/>
                    </a:lnTo>
                    <a:lnTo>
                      <a:pt x="111" y="8"/>
                    </a:lnTo>
                    <a:lnTo>
                      <a:pt x="98" y="5"/>
                    </a:lnTo>
                    <a:lnTo>
                      <a:pt x="92" y="4"/>
                    </a:lnTo>
                    <a:lnTo>
                      <a:pt x="91" y="2"/>
                    </a:lnTo>
                    <a:lnTo>
                      <a:pt x="91" y="2"/>
                    </a:lnTo>
                    <a:lnTo>
                      <a:pt x="100" y="1"/>
                    </a:lnTo>
                    <a:lnTo>
                      <a:pt x="115" y="1"/>
                    </a:lnTo>
                    <a:lnTo>
                      <a:pt x="131" y="0"/>
                    </a:lnTo>
                    <a:lnTo>
                      <a:pt x="152" y="0"/>
                    </a:lnTo>
                    <a:lnTo>
                      <a:pt x="173" y="0"/>
                    </a:lnTo>
                    <a:lnTo>
                      <a:pt x="195" y="0"/>
                    </a:lnTo>
                    <a:lnTo>
                      <a:pt x="216" y="1"/>
                    </a:lnTo>
                    <a:lnTo>
                      <a:pt x="236" y="2"/>
                    </a:lnTo>
                    <a:lnTo>
                      <a:pt x="258" y="4"/>
                    </a:lnTo>
                    <a:lnTo>
                      <a:pt x="284" y="6"/>
                    </a:lnTo>
                    <a:lnTo>
                      <a:pt x="311" y="7"/>
                    </a:lnTo>
                    <a:lnTo>
                      <a:pt x="339" y="9"/>
                    </a:lnTo>
                    <a:lnTo>
                      <a:pt x="363" y="10"/>
                    </a:lnTo>
                    <a:lnTo>
                      <a:pt x="384" y="12"/>
                    </a:lnTo>
                    <a:lnTo>
                      <a:pt x="398" y="13"/>
                    </a:lnTo>
                    <a:lnTo>
                      <a:pt x="402" y="13"/>
                    </a:lnTo>
                    <a:close/>
                  </a:path>
                </a:pathLst>
              </a:custGeom>
              <a:solidFill>
                <a:srgbClr val="0019E5"/>
              </a:solidFill>
              <a:ln w="9525">
                <a:noFill/>
                <a:round/>
                <a:headEnd/>
                <a:tailEnd/>
              </a:ln>
            </p:spPr>
            <p:txBody>
              <a:bodyPr>
                <a:prstTxWarp prst="textNoShape">
                  <a:avLst/>
                </a:prstTxWarp>
              </a:bodyPr>
              <a:lstStyle/>
              <a:p>
                <a:endParaRPr lang="fr-FR"/>
              </a:p>
            </p:txBody>
          </p:sp>
          <p:sp>
            <p:nvSpPr>
              <p:cNvPr id="19470" name="Freeform 14"/>
              <p:cNvSpPr>
                <a:spLocks/>
              </p:cNvSpPr>
              <p:nvPr/>
            </p:nvSpPr>
            <p:spPr bwMode="auto">
              <a:xfrm>
                <a:off x="4041" y="3452"/>
                <a:ext cx="267" cy="196"/>
              </a:xfrm>
              <a:custGeom>
                <a:avLst/>
                <a:gdLst/>
                <a:ahLst/>
                <a:cxnLst>
                  <a:cxn ang="0">
                    <a:pos x="0" y="320"/>
                  </a:cxn>
                  <a:cxn ang="0">
                    <a:pos x="6" y="238"/>
                  </a:cxn>
                  <a:cxn ang="0">
                    <a:pos x="8" y="175"/>
                  </a:cxn>
                  <a:cxn ang="0">
                    <a:pos x="15" y="143"/>
                  </a:cxn>
                  <a:cxn ang="0">
                    <a:pos x="31" y="106"/>
                  </a:cxn>
                  <a:cxn ang="0">
                    <a:pos x="63" y="76"/>
                  </a:cxn>
                  <a:cxn ang="0">
                    <a:pos x="105" y="40"/>
                  </a:cxn>
                  <a:cxn ang="0">
                    <a:pos x="144" y="13"/>
                  </a:cxn>
                  <a:cxn ang="0">
                    <a:pos x="172" y="6"/>
                  </a:cxn>
                  <a:cxn ang="0">
                    <a:pos x="208" y="0"/>
                  </a:cxn>
                  <a:cxn ang="0">
                    <a:pos x="240" y="1"/>
                  </a:cxn>
                  <a:cxn ang="0">
                    <a:pos x="275" y="11"/>
                  </a:cxn>
                  <a:cxn ang="0">
                    <a:pos x="316" y="22"/>
                  </a:cxn>
                  <a:cxn ang="0">
                    <a:pos x="347" y="28"/>
                  </a:cxn>
                  <a:cxn ang="0">
                    <a:pos x="379" y="30"/>
                  </a:cxn>
                  <a:cxn ang="0">
                    <a:pos x="414" y="35"/>
                  </a:cxn>
                  <a:cxn ang="0">
                    <a:pos x="443" y="45"/>
                  </a:cxn>
                  <a:cxn ang="0">
                    <a:pos x="458" y="55"/>
                  </a:cxn>
                  <a:cxn ang="0">
                    <a:pos x="474" y="72"/>
                  </a:cxn>
                  <a:cxn ang="0">
                    <a:pos x="499" y="97"/>
                  </a:cxn>
                  <a:cxn ang="0">
                    <a:pos x="521" y="121"/>
                  </a:cxn>
                  <a:cxn ang="0">
                    <a:pos x="530" y="143"/>
                  </a:cxn>
                  <a:cxn ang="0">
                    <a:pos x="529" y="173"/>
                  </a:cxn>
                  <a:cxn ang="0">
                    <a:pos x="535" y="198"/>
                  </a:cxn>
                  <a:cxn ang="0">
                    <a:pos x="527" y="229"/>
                  </a:cxn>
                  <a:cxn ang="0">
                    <a:pos x="505" y="242"/>
                  </a:cxn>
                  <a:cxn ang="0">
                    <a:pos x="489" y="245"/>
                  </a:cxn>
                  <a:cxn ang="0">
                    <a:pos x="475" y="244"/>
                  </a:cxn>
                  <a:cxn ang="0">
                    <a:pos x="462" y="226"/>
                  </a:cxn>
                  <a:cxn ang="0">
                    <a:pos x="443" y="207"/>
                  </a:cxn>
                  <a:cxn ang="0">
                    <a:pos x="425" y="200"/>
                  </a:cxn>
                  <a:cxn ang="0">
                    <a:pos x="414" y="197"/>
                  </a:cxn>
                  <a:cxn ang="0">
                    <a:pos x="405" y="206"/>
                  </a:cxn>
                  <a:cxn ang="0">
                    <a:pos x="381" y="218"/>
                  </a:cxn>
                  <a:cxn ang="0">
                    <a:pos x="357" y="212"/>
                  </a:cxn>
                  <a:cxn ang="0">
                    <a:pos x="332" y="199"/>
                  </a:cxn>
                  <a:cxn ang="0">
                    <a:pos x="311" y="206"/>
                  </a:cxn>
                  <a:cxn ang="0">
                    <a:pos x="301" y="225"/>
                  </a:cxn>
                  <a:cxn ang="0">
                    <a:pos x="295" y="250"/>
                  </a:cxn>
                  <a:cxn ang="0">
                    <a:pos x="270" y="268"/>
                  </a:cxn>
                  <a:cxn ang="0">
                    <a:pos x="253" y="279"/>
                  </a:cxn>
                  <a:cxn ang="0">
                    <a:pos x="235" y="283"/>
                  </a:cxn>
                  <a:cxn ang="0">
                    <a:pos x="226" y="284"/>
                  </a:cxn>
                  <a:cxn ang="0">
                    <a:pos x="216" y="288"/>
                  </a:cxn>
                  <a:cxn ang="0">
                    <a:pos x="199" y="297"/>
                  </a:cxn>
                  <a:cxn ang="0">
                    <a:pos x="187" y="311"/>
                  </a:cxn>
                  <a:cxn ang="0">
                    <a:pos x="178" y="334"/>
                  </a:cxn>
                  <a:cxn ang="0">
                    <a:pos x="151" y="316"/>
                  </a:cxn>
                  <a:cxn ang="0">
                    <a:pos x="134" y="298"/>
                  </a:cxn>
                  <a:cxn ang="0">
                    <a:pos x="117" y="306"/>
                  </a:cxn>
                  <a:cxn ang="0">
                    <a:pos x="94" y="333"/>
                  </a:cxn>
                  <a:cxn ang="0">
                    <a:pos x="90" y="370"/>
                  </a:cxn>
                  <a:cxn ang="0">
                    <a:pos x="86" y="387"/>
                  </a:cxn>
                  <a:cxn ang="0">
                    <a:pos x="64" y="392"/>
                  </a:cxn>
                  <a:cxn ang="0">
                    <a:pos x="43" y="390"/>
                  </a:cxn>
                  <a:cxn ang="0">
                    <a:pos x="21" y="380"/>
                  </a:cxn>
                  <a:cxn ang="0">
                    <a:pos x="5" y="369"/>
                  </a:cxn>
                </a:cxnLst>
                <a:rect l="0" t="0" r="r" b="b"/>
                <a:pathLst>
                  <a:path w="535" h="392">
                    <a:moveTo>
                      <a:pt x="5" y="369"/>
                    </a:moveTo>
                    <a:lnTo>
                      <a:pt x="3" y="344"/>
                    </a:lnTo>
                    <a:lnTo>
                      <a:pt x="0" y="320"/>
                    </a:lnTo>
                    <a:lnTo>
                      <a:pt x="0" y="296"/>
                    </a:lnTo>
                    <a:lnTo>
                      <a:pt x="3" y="267"/>
                    </a:lnTo>
                    <a:lnTo>
                      <a:pt x="6" y="238"/>
                    </a:lnTo>
                    <a:lnTo>
                      <a:pt x="7" y="214"/>
                    </a:lnTo>
                    <a:lnTo>
                      <a:pt x="8" y="192"/>
                    </a:lnTo>
                    <a:lnTo>
                      <a:pt x="8" y="175"/>
                    </a:lnTo>
                    <a:lnTo>
                      <a:pt x="10" y="166"/>
                    </a:lnTo>
                    <a:lnTo>
                      <a:pt x="12" y="154"/>
                    </a:lnTo>
                    <a:lnTo>
                      <a:pt x="15" y="143"/>
                    </a:lnTo>
                    <a:lnTo>
                      <a:pt x="19" y="130"/>
                    </a:lnTo>
                    <a:lnTo>
                      <a:pt x="25" y="118"/>
                    </a:lnTo>
                    <a:lnTo>
                      <a:pt x="31" y="106"/>
                    </a:lnTo>
                    <a:lnTo>
                      <a:pt x="40" y="95"/>
                    </a:lnTo>
                    <a:lnTo>
                      <a:pt x="50" y="85"/>
                    </a:lnTo>
                    <a:lnTo>
                      <a:pt x="63" y="76"/>
                    </a:lnTo>
                    <a:lnTo>
                      <a:pt x="76" y="65"/>
                    </a:lnTo>
                    <a:lnTo>
                      <a:pt x="90" y="53"/>
                    </a:lnTo>
                    <a:lnTo>
                      <a:pt x="105" y="40"/>
                    </a:lnTo>
                    <a:lnTo>
                      <a:pt x="120" y="29"/>
                    </a:lnTo>
                    <a:lnTo>
                      <a:pt x="133" y="20"/>
                    </a:lnTo>
                    <a:lnTo>
                      <a:pt x="144" y="13"/>
                    </a:lnTo>
                    <a:lnTo>
                      <a:pt x="154" y="9"/>
                    </a:lnTo>
                    <a:lnTo>
                      <a:pt x="162" y="7"/>
                    </a:lnTo>
                    <a:lnTo>
                      <a:pt x="172" y="6"/>
                    </a:lnTo>
                    <a:lnTo>
                      <a:pt x="184" y="4"/>
                    </a:lnTo>
                    <a:lnTo>
                      <a:pt x="196" y="1"/>
                    </a:lnTo>
                    <a:lnTo>
                      <a:pt x="208" y="0"/>
                    </a:lnTo>
                    <a:lnTo>
                      <a:pt x="220" y="0"/>
                    </a:lnTo>
                    <a:lnTo>
                      <a:pt x="231" y="0"/>
                    </a:lnTo>
                    <a:lnTo>
                      <a:pt x="240" y="1"/>
                    </a:lnTo>
                    <a:lnTo>
                      <a:pt x="249" y="4"/>
                    </a:lnTo>
                    <a:lnTo>
                      <a:pt x="261" y="6"/>
                    </a:lnTo>
                    <a:lnTo>
                      <a:pt x="275" y="11"/>
                    </a:lnTo>
                    <a:lnTo>
                      <a:pt x="288" y="14"/>
                    </a:lnTo>
                    <a:lnTo>
                      <a:pt x="302" y="19"/>
                    </a:lnTo>
                    <a:lnTo>
                      <a:pt x="316" y="22"/>
                    </a:lnTo>
                    <a:lnTo>
                      <a:pt x="328" y="25"/>
                    </a:lnTo>
                    <a:lnTo>
                      <a:pt x="338" y="27"/>
                    </a:lnTo>
                    <a:lnTo>
                      <a:pt x="347" y="28"/>
                    </a:lnTo>
                    <a:lnTo>
                      <a:pt x="357" y="28"/>
                    </a:lnTo>
                    <a:lnTo>
                      <a:pt x="368" y="29"/>
                    </a:lnTo>
                    <a:lnTo>
                      <a:pt x="379" y="30"/>
                    </a:lnTo>
                    <a:lnTo>
                      <a:pt x="391" y="31"/>
                    </a:lnTo>
                    <a:lnTo>
                      <a:pt x="402" y="32"/>
                    </a:lnTo>
                    <a:lnTo>
                      <a:pt x="414" y="35"/>
                    </a:lnTo>
                    <a:lnTo>
                      <a:pt x="425" y="38"/>
                    </a:lnTo>
                    <a:lnTo>
                      <a:pt x="435" y="42"/>
                    </a:lnTo>
                    <a:lnTo>
                      <a:pt x="443" y="45"/>
                    </a:lnTo>
                    <a:lnTo>
                      <a:pt x="448" y="48"/>
                    </a:lnTo>
                    <a:lnTo>
                      <a:pt x="453" y="51"/>
                    </a:lnTo>
                    <a:lnTo>
                      <a:pt x="458" y="55"/>
                    </a:lnTo>
                    <a:lnTo>
                      <a:pt x="462" y="60"/>
                    </a:lnTo>
                    <a:lnTo>
                      <a:pt x="467" y="65"/>
                    </a:lnTo>
                    <a:lnTo>
                      <a:pt x="474" y="72"/>
                    </a:lnTo>
                    <a:lnTo>
                      <a:pt x="482" y="80"/>
                    </a:lnTo>
                    <a:lnTo>
                      <a:pt x="490" y="88"/>
                    </a:lnTo>
                    <a:lnTo>
                      <a:pt x="499" y="97"/>
                    </a:lnTo>
                    <a:lnTo>
                      <a:pt x="507" y="105"/>
                    </a:lnTo>
                    <a:lnTo>
                      <a:pt x="515" y="113"/>
                    </a:lnTo>
                    <a:lnTo>
                      <a:pt x="521" y="121"/>
                    </a:lnTo>
                    <a:lnTo>
                      <a:pt x="526" y="128"/>
                    </a:lnTo>
                    <a:lnTo>
                      <a:pt x="529" y="133"/>
                    </a:lnTo>
                    <a:lnTo>
                      <a:pt x="530" y="143"/>
                    </a:lnTo>
                    <a:lnTo>
                      <a:pt x="529" y="153"/>
                    </a:lnTo>
                    <a:lnTo>
                      <a:pt x="529" y="165"/>
                    </a:lnTo>
                    <a:lnTo>
                      <a:pt x="529" y="173"/>
                    </a:lnTo>
                    <a:lnTo>
                      <a:pt x="531" y="181"/>
                    </a:lnTo>
                    <a:lnTo>
                      <a:pt x="534" y="189"/>
                    </a:lnTo>
                    <a:lnTo>
                      <a:pt x="535" y="198"/>
                    </a:lnTo>
                    <a:lnTo>
                      <a:pt x="533" y="209"/>
                    </a:lnTo>
                    <a:lnTo>
                      <a:pt x="529" y="220"/>
                    </a:lnTo>
                    <a:lnTo>
                      <a:pt x="527" y="229"/>
                    </a:lnTo>
                    <a:lnTo>
                      <a:pt x="521" y="235"/>
                    </a:lnTo>
                    <a:lnTo>
                      <a:pt x="511" y="240"/>
                    </a:lnTo>
                    <a:lnTo>
                      <a:pt x="505" y="242"/>
                    </a:lnTo>
                    <a:lnTo>
                      <a:pt x="499" y="243"/>
                    </a:lnTo>
                    <a:lnTo>
                      <a:pt x="493" y="244"/>
                    </a:lnTo>
                    <a:lnTo>
                      <a:pt x="489" y="245"/>
                    </a:lnTo>
                    <a:lnTo>
                      <a:pt x="484" y="246"/>
                    </a:lnTo>
                    <a:lnTo>
                      <a:pt x="480" y="246"/>
                    </a:lnTo>
                    <a:lnTo>
                      <a:pt x="475" y="244"/>
                    </a:lnTo>
                    <a:lnTo>
                      <a:pt x="472" y="242"/>
                    </a:lnTo>
                    <a:lnTo>
                      <a:pt x="466" y="234"/>
                    </a:lnTo>
                    <a:lnTo>
                      <a:pt x="462" y="226"/>
                    </a:lnTo>
                    <a:lnTo>
                      <a:pt x="457" y="218"/>
                    </a:lnTo>
                    <a:lnTo>
                      <a:pt x="448" y="211"/>
                    </a:lnTo>
                    <a:lnTo>
                      <a:pt x="443" y="207"/>
                    </a:lnTo>
                    <a:lnTo>
                      <a:pt x="437" y="204"/>
                    </a:lnTo>
                    <a:lnTo>
                      <a:pt x="431" y="202"/>
                    </a:lnTo>
                    <a:lnTo>
                      <a:pt x="425" y="200"/>
                    </a:lnTo>
                    <a:lnTo>
                      <a:pt x="421" y="198"/>
                    </a:lnTo>
                    <a:lnTo>
                      <a:pt x="416" y="198"/>
                    </a:lnTo>
                    <a:lnTo>
                      <a:pt x="414" y="197"/>
                    </a:lnTo>
                    <a:lnTo>
                      <a:pt x="413" y="197"/>
                    </a:lnTo>
                    <a:lnTo>
                      <a:pt x="410" y="199"/>
                    </a:lnTo>
                    <a:lnTo>
                      <a:pt x="405" y="206"/>
                    </a:lnTo>
                    <a:lnTo>
                      <a:pt x="398" y="212"/>
                    </a:lnTo>
                    <a:lnTo>
                      <a:pt x="389" y="217"/>
                    </a:lnTo>
                    <a:lnTo>
                      <a:pt x="381" y="218"/>
                    </a:lnTo>
                    <a:lnTo>
                      <a:pt x="371" y="218"/>
                    </a:lnTo>
                    <a:lnTo>
                      <a:pt x="364" y="215"/>
                    </a:lnTo>
                    <a:lnTo>
                      <a:pt x="357" y="212"/>
                    </a:lnTo>
                    <a:lnTo>
                      <a:pt x="351" y="207"/>
                    </a:lnTo>
                    <a:lnTo>
                      <a:pt x="341" y="203"/>
                    </a:lnTo>
                    <a:lnTo>
                      <a:pt x="332" y="199"/>
                    </a:lnTo>
                    <a:lnTo>
                      <a:pt x="324" y="199"/>
                    </a:lnTo>
                    <a:lnTo>
                      <a:pt x="317" y="202"/>
                    </a:lnTo>
                    <a:lnTo>
                      <a:pt x="311" y="206"/>
                    </a:lnTo>
                    <a:lnTo>
                      <a:pt x="306" y="212"/>
                    </a:lnTo>
                    <a:lnTo>
                      <a:pt x="302" y="217"/>
                    </a:lnTo>
                    <a:lnTo>
                      <a:pt x="301" y="225"/>
                    </a:lnTo>
                    <a:lnTo>
                      <a:pt x="299" y="235"/>
                    </a:lnTo>
                    <a:lnTo>
                      <a:pt x="296" y="245"/>
                    </a:lnTo>
                    <a:lnTo>
                      <a:pt x="295" y="250"/>
                    </a:lnTo>
                    <a:lnTo>
                      <a:pt x="291" y="253"/>
                    </a:lnTo>
                    <a:lnTo>
                      <a:pt x="281" y="260"/>
                    </a:lnTo>
                    <a:lnTo>
                      <a:pt x="270" y="268"/>
                    </a:lnTo>
                    <a:lnTo>
                      <a:pt x="262" y="275"/>
                    </a:lnTo>
                    <a:lnTo>
                      <a:pt x="258" y="278"/>
                    </a:lnTo>
                    <a:lnTo>
                      <a:pt x="253" y="279"/>
                    </a:lnTo>
                    <a:lnTo>
                      <a:pt x="247" y="281"/>
                    </a:lnTo>
                    <a:lnTo>
                      <a:pt x="241" y="282"/>
                    </a:lnTo>
                    <a:lnTo>
                      <a:pt x="235" y="283"/>
                    </a:lnTo>
                    <a:lnTo>
                      <a:pt x="231" y="283"/>
                    </a:lnTo>
                    <a:lnTo>
                      <a:pt x="227" y="284"/>
                    </a:lnTo>
                    <a:lnTo>
                      <a:pt x="226" y="284"/>
                    </a:lnTo>
                    <a:lnTo>
                      <a:pt x="225" y="284"/>
                    </a:lnTo>
                    <a:lnTo>
                      <a:pt x="222" y="287"/>
                    </a:lnTo>
                    <a:lnTo>
                      <a:pt x="216" y="288"/>
                    </a:lnTo>
                    <a:lnTo>
                      <a:pt x="210" y="290"/>
                    </a:lnTo>
                    <a:lnTo>
                      <a:pt x="204" y="294"/>
                    </a:lnTo>
                    <a:lnTo>
                      <a:pt x="199" y="297"/>
                    </a:lnTo>
                    <a:lnTo>
                      <a:pt x="194" y="299"/>
                    </a:lnTo>
                    <a:lnTo>
                      <a:pt x="192" y="303"/>
                    </a:lnTo>
                    <a:lnTo>
                      <a:pt x="187" y="311"/>
                    </a:lnTo>
                    <a:lnTo>
                      <a:pt x="184" y="321"/>
                    </a:lnTo>
                    <a:lnTo>
                      <a:pt x="179" y="331"/>
                    </a:lnTo>
                    <a:lnTo>
                      <a:pt x="178" y="334"/>
                    </a:lnTo>
                    <a:lnTo>
                      <a:pt x="159" y="324"/>
                    </a:lnTo>
                    <a:lnTo>
                      <a:pt x="157" y="321"/>
                    </a:lnTo>
                    <a:lnTo>
                      <a:pt x="151" y="316"/>
                    </a:lnTo>
                    <a:lnTo>
                      <a:pt x="144" y="309"/>
                    </a:lnTo>
                    <a:lnTo>
                      <a:pt x="139" y="303"/>
                    </a:lnTo>
                    <a:lnTo>
                      <a:pt x="134" y="298"/>
                    </a:lnTo>
                    <a:lnTo>
                      <a:pt x="128" y="297"/>
                    </a:lnTo>
                    <a:lnTo>
                      <a:pt x="122" y="299"/>
                    </a:lnTo>
                    <a:lnTo>
                      <a:pt x="117" y="306"/>
                    </a:lnTo>
                    <a:lnTo>
                      <a:pt x="110" y="314"/>
                    </a:lnTo>
                    <a:lnTo>
                      <a:pt x="101" y="322"/>
                    </a:lnTo>
                    <a:lnTo>
                      <a:pt x="94" y="333"/>
                    </a:lnTo>
                    <a:lnTo>
                      <a:pt x="91" y="345"/>
                    </a:lnTo>
                    <a:lnTo>
                      <a:pt x="91" y="359"/>
                    </a:lnTo>
                    <a:lnTo>
                      <a:pt x="90" y="370"/>
                    </a:lnTo>
                    <a:lnTo>
                      <a:pt x="90" y="379"/>
                    </a:lnTo>
                    <a:lnTo>
                      <a:pt x="91" y="385"/>
                    </a:lnTo>
                    <a:lnTo>
                      <a:pt x="86" y="387"/>
                    </a:lnTo>
                    <a:lnTo>
                      <a:pt x="80" y="389"/>
                    </a:lnTo>
                    <a:lnTo>
                      <a:pt x="72" y="390"/>
                    </a:lnTo>
                    <a:lnTo>
                      <a:pt x="64" y="392"/>
                    </a:lnTo>
                    <a:lnTo>
                      <a:pt x="56" y="392"/>
                    </a:lnTo>
                    <a:lnTo>
                      <a:pt x="49" y="392"/>
                    </a:lnTo>
                    <a:lnTo>
                      <a:pt x="43" y="390"/>
                    </a:lnTo>
                    <a:lnTo>
                      <a:pt x="38" y="388"/>
                    </a:lnTo>
                    <a:lnTo>
                      <a:pt x="29" y="383"/>
                    </a:lnTo>
                    <a:lnTo>
                      <a:pt x="21" y="380"/>
                    </a:lnTo>
                    <a:lnTo>
                      <a:pt x="13" y="378"/>
                    </a:lnTo>
                    <a:lnTo>
                      <a:pt x="11" y="377"/>
                    </a:lnTo>
                    <a:lnTo>
                      <a:pt x="5" y="369"/>
                    </a:lnTo>
                    <a:close/>
                  </a:path>
                </a:pathLst>
              </a:custGeom>
              <a:solidFill>
                <a:srgbClr val="19334C"/>
              </a:solidFill>
              <a:ln w="9525">
                <a:noFill/>
                <a:round/>
                <a:headEnd/>
                <a:tailEnd/>
              </a:ln>
            </p:spPr>
            <p:txBody>
              <a:bodyPr>
                <a:prstTxWarp prst="textNoShape">
                  <a:avLst/>
                </a:prstTxWarp>
              </a:bodyPr>
              <a:lstStyle/>
              <a:p>
                <a:endParaRPr lang="fr-FR"/>
              </a:p>
            </p:txBody>
          </p:sp>
          <p:sp>
            <p:nvSpPr>
              <p:cNvPr id="19471" name="Freeform 15"/>
              <p:cNvSpPr>
                <a:spLocks/>
              </p:cNvSpPr>
              <p:nvPr/>
            </p:nvSpPr>
            <p:spPr bwMode="auto">
              <a:xfrm>
                <a:off x="4422" y="3816"/>
                <a:ext cx="57" cy="69"/>
              </a:xfrm>
              <a:custGeom>
                <a:avLst/>
                <a:gdLst/>
                <a:ahLst/>
                <a:cxnLst>
                  <a:cxn ang="0">
                    <a:pos x="0" y="139"/>
                  </a:cxn>
                  <a:cxn ang="0">
                    <a:pos x="3" y="133"/>
                  </a:cxn>
                  <a:cxn ang="0">
                    <a:pos x="9" y="122"/>
                  </a:cxn>
                  <a:cxn ang="0">
                    <a:pos x="16" y="108"/>
                  </a:cxn>
                  <a:cxn ang="0">
                    <a:pos x="25" y="92"/>
                  </a:cxn>
                  <a:cxn ang="0">
                    <a:pos x="34" y="75"/>
                  </a:cxn>
                  <a:cxn ang="0">
                    <a:pos x="44" y="61"/>
                  </a:cxn>
                  <a:cxn ang="0">
                    <a:pos x="50" y="48"/>
                  </a:cxn>
                  <a:cxn ang="0">
                    <a:pos x="56" y="41"/>
                  </a:cxn>
                  <a:cxn ang="0">
                    <a:pos x="65" y="30"/>
                  </a:cxn>
                  <a:cxn ang="0">
                    <a:pos x="74" y="16"/>
                  </a:cxn>
                  <a:cxn ang="0">
                    <a:pos x="82" y="4"/>
                  </a:cxn>
                  <a:cxn ang="0">
                    <a:pos x="87" y="0"/>
                  </a:cxn>
                  <a:cxn ang="0">
                    <a:pos x="92" y="0"/>
                  </a:cxn>
                  <a:cxn ang="0">
                    <a:pos x="97" y="1"/>
                  </a:cxn>
                  <a:cxn ang="0">
                    <a:pos x="99" y="2"/>
                  </a:cxn>
                  <a:cxn ang="0">
                    <a:pos x="101" y="5"/>
                  </a:cxn>
                  <a:cxn ang="0">
                    <a:pos x="106" y="10"/>
                  </a:cxn>
                  <a:cxn ang="0">
                    <a:pos x="110" y="15"/>
                  </a:cxn>
                  <a:cxn ang="0">
                    <a:pos x="114" y="18"/>
                  </a:cxn>
                  <a:cxn ang="0">
                    <a:pos x="115" y="19"/>
                  </a:cxn>
                  <a:cxn ang="0">
                    <a:pos x="112" y="25"/>
                  </a:cxn>
                  <a:cxn ang="0">
                    <a:pos x="105" y="40"/>
                  </a:cxn>
                  <a:cxn ang="0">
                    <a:pos x="93" y="57"/>
                  </a:cxn>
                  <a:cxn ang="0">
                    <a:pos x="82" y="72"/>
                  </a:cxn>
                  <a:cxn ang="0">
                    <a:pos x="76" y="78"/>
                  </a:cxn>
                  <a:cxn ang="0">
                    <a:pos x="70" y="84"/>
                  </a:cxn>
                  <a:cxn ang="0">
                    <a:pos x="64" y="88"/>
                  </a:cxn>
                  <a:cxn ang="0">
                    <a:pos x="59" y="93"/>
                  </a:cxn>
                  <a:cxn ang="0">
                    <a:pos x="54" y="96"/>
                  </a:cxn>
                  <a:cxn ang="0">
                    <a:pos x="50" y="100"/>
                  </a:cxn>
                  <a:cxn ang="0">
                    <a:pos x="48" y="101"/>
                  </a:cxn>
                  <a:cxn ang="0">
                    <a:pos x="47" y="102"/>
                  </a:cxn>
                  <a:cxn ang="0">
                    <a:pos x="17" y="133"/>
                  </a:cxn>
                  <a:cxn ang="0">
                    <a:pos x="0" y="139"/>
                  </a:cxn>
                </a:cxnLst>
                <a:rect l="0" t="0" r="r" b="b"/>
                <a:pathLst>
                  <a:path w="115" h="139">
                    <a:moveTo>
                      <a:pt x="0" y="139"/>
                    </a:moveTo>
                    <a:lnTo>
                      <a:pt x="3" y="133"/>
                    </a:lnTo>
                    <a:lnTo>
                      <a:pt x="9" y="122"/>
                    </a:lnTo>
                    <a:lnTo>
                      <a:pt x="16" y="108"/>
                    </a:lnTo>
                    <a:lnTo>
                      <a:pt x="25" y="92"/>
                    </a:lnTo>
                    <a:lnTo>
                      <a:pt x="34" y="75"/>
                    </a:lnTo>
                    <a:lnTo>
                      <a:pt x="44" y="61"/>
                    </a:lnTo>
                    <a:lnTo>
                      <a:pt x="50" y="48"/>
                    </a:lnTo>
                    <a:lnTo>
                      <a:pt x="56" y="41"/>
                    </a:lnTo>
                    <a:lnTo>
                      <a:pt x="65" y="30"/>
                    </a:lnTo>
                    <a:lnTo>
                      <a:pt x="74" y="16"/>
                    </a:lnTo>
                    <a:lnTo>
                      <a:pt x="82" y="4"/>
                    </a:lnTo>
                    <a:lnTo>
                      <a:pt x="87" y="0"/>
                    </a:lnTo>
                    <a:lnTo>
                      <a:pt x="92" y="0"/>
                    </a:lnTo>
                    <a:lnTo>
                      <a:pt x="97" y="1"/>
                    </a:lnTo>
                    <a:lnTo>
                      <a:pt x="99" y="2"/>
                    </a:lnTo>
                    <a:lnTo>
                      <a:pt x="101" y="5"/>
                    </a:lnTo>
                    <a:lnTo>
                      <a:pt x="106" y="10"/>
                    </a:lnTo>
                    <a:lnTo>
                      <a:pt x="110" y="15"/>
                    </a:lnTo>
                    <a:lnTo>
                      <a:pt x="114" y="18"/>
                    </a:lnTo>
                    <a:lnTo>
                      <a:pt x="115" y="19"/>
                    </a:lnTo>
                    <a:lnTo>
                      <a:pt x="112" y="25"/>
                    </a:lnTo>
                    <a:lnTo>
                      <a:pt x="105" y="40"/>
                    </a:lnTo>
                    <a:lnTo>
                      <a:pt x="93" y="57"/>
                    </a:lnTo>
                    <a:lnTo>
                      <a:pt x="82" y="72"/>
                    </a:lnTo>
                    <a:lnTo>
                      <a:pt x="76" y="78"/>
                    </a:lnTo>
                    <a:lnTo>
                      <a:pt x="70" y="84"/>
                    </a:lnTo>
                    <a:lnTo>
                      <a:pt x="64" y="88"/>
                    </a:lnTo>
                    <a:lnTo>
                      <a:pt x="59" y="93"/>
                    </a:lnTo>
                    <a:lnTo>
                      <a:pt x="54" y="96"/>
                    </a:lnTo>
                    <a:lnTo>
                      <a:pt x="50" y="100"/>
                    </a:lnTo>
                    <a:lnTo>
                      <a:pt x="48" y="101"/>
                    </a:lnTo>
                    <a:lnTo>
                      <a:pt x="47" y="102"/>
                    </a:lnTo>
                    <a:lnTo>
                      <a:pt x="17" y="133"/>
                    </a:lnTo>
                    <a:lnTo>
                      <a:pt x="0" y="139"/>
                    </a:lnTo>
                    <a:close/>
                  </a:path>
                </a:pathLst>
              </a:custGeom>
              <a:solidFill>
                <a:srgbClr val="D80000"/>
              </a:solidFill>
              <a:ln w="9525">
                <a:noFill/>
                <a:round/>
                <a:headEnd/>
                <a:tailEnd/>
              </a:ln>
            </p:spPr>
            <p:txBody>
              <a:bodyPr>
                <a:prstTxWarp prst="textNoShape">
                  <a:avLst/>
                </a:prstTxWarp>
              </a:bodyPr>
              <a:lstStyle/>
              <a:p>
                <a:endParaRPr lang="fr-FR"/>
              </a:p>
            </p:txBody>
          </p:sp>
          <p:sp>
            <p:nvSpPr>
              <p:cNvPr id="19472" name="Freeform 16"/>
              <p:cNvSpPr>
                <a:spLocks/>
              </p:cNvSpPr>
              <p:nvPr/>
            </p:nvSpPr>
            <p:spPr bwMode="auto">
              <a:xfrm>
                <a:off x="4068" y="3207"/>
                <a:ext cx="455" cy="437"/>
              </a:xfrm>
              <a:custGeom>
                <a:avLst/>
                <a:gdLst/>
                <a:ahLst/>
                <a:cxnLst>
                  <a:cxn ang="0">
                    <a:pos x="8" y="328"/>
                  </a:cxn>
                  <a:cxn ang="0">
                    <a:pos x="4" y="139"/>
                  </a:cxn>
                  <a:cxn ang="0">
                    <a:pos x="12" y="31"/>
                  </a:cxn>
                  <a:cxn ang="0">
                    <a:pos x="41" y="12"/>
                  </a:cxn>
                  <a:cxn ang="0">
                    <a:pos x="76" y="9"/>
                  </a:cxn>
                  <a:cxn ang="0">
                    <a:pos x="117" y="8"/>
                  </a:cxn>
                  <a:cxn ang="0">
                    <a:pos x="170" y="6"/>
                  </a:cxn>
                  <a:cxn ang="0">
                    <a:pos x="223" y="3"/>
                  </a:cxn>
                  <a:cxn ang="0">
                    <a:pos x="275" y="1"/>
                  </a:cxn>
                  <a:cxn ang="0">
                    <a:pos x="327" y="0"/>
                  </a:cxn>
                  <a:cxn ang="0">
                    <a:pos x="379" y="0"/>
                  </a:cxn>
                  <a:cxn ang="0">
                    <a:pos x="436" y="0"/>
                  </a:cxn>
                  <a:cxn ang="0">
                    <a:pos x="494" y="0"/>
                  </a:cxn>
                  <a:cxn ang="0">
                    <a:pos x="552" y="0"/>
                  </a:cxn>
                  <a:cxn ang="0">
                    <a:pos x="610" y="1"/>
                  </a:cxn>
                  <a:cxn ang="0">
                    <a:pos x="668" y="3"/>
                  </a:cxn>
                  <a:cxn ang="0">
                    <a:pos x="710" y="4"/>
                  </a:cxn>
                  <a:cxn ang="0">
                    <a:pos x="745" y="2"/>
                  </a:cxn>
                  <a:cxn ang="0">
                    <a:pos x="781" y="2"/>
                  </a:cxn>
                  <a:cxn ang="0">
                    <a:pos x="816" y="3"/>
                  </a:cxn>
                  <a:cxn ang="0">
                    <a:pos x="851" y="8"/>
                  </a:cxn>
                  <a:cxn ang="0">
                    <a:pos x="881" y="22"/>
                  </a:cxn>
                  <a:cxn ang="0">
                    <a:pos x="900" y="100"/>
                  </a:cxn>
                  <a:cxn ang="0">
                    <a:pos x="903" y="221"/>
                  </a:cxn>
                  <a:cxn ang="0">
                    <a:pos x="908" y="368"/>
                  </a:cxn>
                  <a:cxn ang="0">
                    <a:pos x="910" y="533"/>
                  </a:cxn>
                  <a:cxn ang="0">
                    <a:pos x="905" y="786"/>
                  </a:cxn>
                  <a:cxn ang="0">
                    <a:pos x="900" y="873"/>
                  </a:cxn>
                  <a:cxn ang="0">
                    <a:pos x="892" y="850"/>
                  </a:cxn>
                  <a:cxn ang="0">
                    <a:pos x="890" y="781"/>
                  </a:cxn>
                  <a:cxn ang="0">
                    <a:pos x="883" y="548"/>
                  </a:cxn>
                  <a:cxn ang="0">
                    <a:pos x="873" y="367"/>
                  </a:cxn>
                  <a:cxn ang="0">
                    <a:pos x="866" y="216"/>
                  </a:cxn>
                  <a:cxn ang="0">
                    <a:pos x="854" y="69"/>
                  </a:cxn>
                  <a:cxn ang="0">
                    <a:pos x="839" y="56"/>
                  </a:cxn>
                  <a:cxn ang="0">
                    <a:pos x="820" y="50"/>
                  </a:cxn>
                  <a:cxn ang="0">
                    <a:pos x="775" y="46"/>
                  </a:cxn>
                  <a:cxn ang="0">
                    <a:pos x="680" y="40"/>
                  </a:cxn>
                  <a:cxn ang="0">
                    <a:pos x="587" y="34"/>
                  </a:cxn>
                  <a:cxn ang="0">
                    <a:pos x="495" y="31"/>
                  </a:cxn>
                  <a:cxn ang="0">
                    <a:pos x="402" y="30"/>
                  </a:cxn>
                  <a:cxn ang="0">
                    <a:pos x="307" y="32"/>
                  </a:cxn>
                  <a:cxn ang="0">
                    <a:pos x="263" y="33"/>
                  </a:cxn>
                  <a:cxn ang="0">
                    <a:pos x="218" y="34"/>
                  </a:cxn>
                  <a:cxn ang="0">
                    <a:pos x="173" y="35"/>
                  </a:cxn>
                  <a:cxn ang="0">
                    <a:pos x="130" y="38"/>
                  </a:cxn>
                  <a:cxn ang="0">
                    <a:pos x="86" y="42"/>
                  </a:cxn>
                  <a:cxn ang="0">
                    <a:pos x="58" y="49"/>
                  </a:cxn>
                  <a:cxn ang="0">
                    <a:pos x="38" y="84"/>
                  </a:cxn>
                  <a:cxn ang="0">
                    <a:pos x="33" y="168"/>
                  </a:cxn>
                  <a:cxn ang="0">
                    <a:pos x="42" y="381"/>
                  </a:cxn>
                </a:cxnLst>
                <a:rect l="0" t="0" r="r" b="b"/>
                <a:pathLst>
                  <a:path w="910" h="873">
                    <a:moveTo>
                      <a:pt x="15" y="477"/>
                    </a:moveTo>
                    <a:lnTo>
                      <a:pt x="11" y="404"/>
                    </a:lnTo>
                    <a:lnTo>
                      <a:pt x="8" y="328"/>
                    </a:lnTo>
                    <a:lnTo>
                      <a:pt x="5" y="250"/>
                    </a:lnTo>
                    <a:lnTo>
                      <a:pt x="8" y="175"/>
                    </a:lnTo>
                    <a:lnTo>
                      <a:pt x="4" y="139"/>
                    </a:lnTo>
                    <a:lnTo>
                      <a:pt x="0" y="101"/>
                    </a:lnTo>
                    <a:lnTo>
                      <a:pt x="1" y="65"/>
                    </a:lnTo>
                    <a:lnTo>
                      <a:pt x="12" y="31"/>
                    </a:lnTo>
                    <a:lnTo>
                      <a:pt x="21" y="22"/>
                    </a:lnTo>
                    <a:lnTo>
                      <a:pt x="31" y="16"/>
                    </a:lnTo>
                    <a:lnTo>
                      <a:pt x="41" y="12"/>
                    </a:lnTo>
                    <a:lnTo>
                      <a:pt x="53" y="10"/>
                    </a:lnTo>
                    <a:lnTo>
                      <a:pt x="64" y="9"/>
                    </a:lnTo>
                    <a:lnTo>
                      <a:pt x="76" y="9"/>
                    </a:lnTo>
                    <a:lnTo>
                      <a:pt x="88" y="9"/>
                    </a:lnTo>
                    <a:lnTo>
                      <a:pt x="100" y="9"/>
                    </a:lnTo>
                    <a:lnTo>
                      <a:pt x="117" y="8"/>
                    </a:lnTo>
                    <a:lnTo>
                      <a:pt x="135" y="8"/>
                    </a:lnTo>
                    <a:lnTo>
                      <a:pt x="153" y="7"/>
                    </a:lnTo>
                    <a:lnTo>
                      <a:pt x="170" y="6"/>
                    </a:lnTo>
                    <a:lnTo>
                      <a:pt x="187" y="4"/>
                    </a:lnTo>
                    <a:lnTo>
                      <a:pt x="206" y="4"/>
                    </a:lnTo>
                    <a:lnTo>
                      <a:pt x="223" y="3"/>
                    </a:lnTo>
                    <a:lnTo>
                      <a:pt x="240" y="2"/>
                    </a:lnTo>
                    <a:lnTo>
                      <a:pt x="258" y="1"/>
                    </a:lnTo>
                    <a:lnTo>
                      <a:pt x="275" y="1"/>
                    </a:lnTo>
                    <a:lnTo>
                      <a:pt x="292" y="0"/>
                    </a:lnTo>
                    <a:lnTo>
                      <a:pt x="309" y="0"/>
                    </a:lnTo>
                    <a:lnTo>
                      <a:pt x="327" y="0"/>
                    </a:lnTo>
                    <a:lnTo>
                      <a:pt x="344" y="0"/>
                    </a:lnTo>
                    <a:lnTo>
                      <a:pt x="361" y="0"/>
                    </a:lnTo>
                    <a:lnTo>
                      <a:pt x="379" y="0"/>
                    </a:lnTo>
                    <a:lnTo>
                      <a:pt x="398" y="0"/>
                    </a:lnTo>
                    <a:lnTo>
                      <a:pt x="417" y="0"/>
                    </a:lnTo>
                    <a:lnTo>
                      <a:pt x="436" y="0"/>
                    </a:lnTo>
                    <a:lnTo>
                      <a:pt x="456" y="0"/>
                    </a:lnTo>
                    <a:lnTo>
                      <a:pt x="475" y="0"/>
                    </a:lnTo>
                    <a:lnTo>
                      <a:pt x="494" y="0"/>
                    </a:lnTo>
                    <a:lnTo>
                      <a:pt x="513" y="0"/>
                    </a:lnTo>
                    <a:lnTo>
                      <a:pt x="533" y="0"/>
                    </a:lnTo>
                    <a:lnTo>
                      <a:pt x="552" y="0"/>
                    </a:lnTo>
                    <a:lnTo>
                      <a:pt x="572" y="0"/>
                    </a:lnTo>
                    <a:lnTo>
                      <a:pt x="590" y="0"/>
                    </a:lnTo>
                    <a:lnTo>
                      <a:pt x="610" y="1"/>
                    </a:lnTo>
                    <a:lnTo>
                      <a:pt x="630" y="1"/>
                    </a:lnTo>
                    <a:lnTo>
                      <a:pt x="649" y="2"/>
                    </a:lnTo>
                    <a:lnTo>
                      <a:pt x="668" y="3"/>
                    </a:lnTo>
                    <a:lnTo>
                      <a:pt x="687" y="4"/>
                    </a:lnTo>
                    <a:lnTo>
                      <a:pt x="699" y="4"/>
                    </a:lnTo>
                    <a:lnTo>
                      <a:pt x="710" y="4"/>
                    </a:lnTo>
                    <a:lnTo>
                      <a:pt x="722" y="3"/>
                    </a:lnTo>
                    <a:lnTo>
                      <a:pt x="733" y="3"/>
                    </a:lnTo>
                    <a:lnTo>
                      <a:pt x="745" y="2"/>
                    </a:lnTo>
                    <a:lnTo>
                      <a:pt x="756" y="2"/>
                    </a:lnTo>
                    <a:lnTo>
                      <a:pt x="769" y="2"/>
                    </a:lnTo>
                    <a:lnTo>
                      <a:pt x="781" y="2"/>
                    </a:lnTo>
                    <a:lnTo>
                      <a:pt x="793" y="2"/>
                    </a:lnTo>
                    <a:lnTo>
                      <a:pt x="805" y="2"/>
                    </a:lnTo>
                    <a:lnTo>
                      <a:pt x="816" y="3"/>
                    </a:lnTo>
                    <a:lnTo>
                      <a:pt x="828" y="4"/>
                    </a:lnTo>
                    <a:lnTo>
                      <a:pt x="839" y="6"/>
                    </a:lnTo>
                    <a:lnTo>
                      <a:pt x="851" y="8"/>
                    </a:lnTo>
                    <a:lnTo>
                      <a:pt x="862" y="10"/>
                    </a:lnTo>
                    <a:lnTo>
                      <a:pt x="873" y="14"/>
                    </a:lnTo>
                    <a:lnTo>
                      <a:pt x="881" y="22"/>
                    </a:lnTo>
                    <a:lnTo>
                      <a:pt x="893" y="46"/>
                    </a:lnTo>
                    <a:lnTo>
                      <a:pt x="899" y="72"/>
                    </a:lnTo>
                    <a:lnTo>
                      <a:pt x="900" y="100"/>
                    </a:lnTo>
                    <a:lnTo>
                      <a:pt x="901" y="128"/>
                    </a:lnTo>
                    <a:lnTo>
                      <a:pt x="903" y="175"/>
                    </a:lnTo>
                    <a:lnTo>
                      <a:pt x="903" y="221"/>
                    </a:lnTo>
                    <a:lnTo>
                      <a:pt x="903" y="267"/>
                    </a:lnTo>
                    <a:lnTo>
                      <a:pt x="903" y="314"/>
                    </a:lnTo>
                    <a:lnTo>
                      <a:pt x="908" y="368"/>
                    </a:lnTo>
                    <a:lnTo>
                      <a:pt x="910" y="423"/>
                    </a:lnTo>
                    <a:lnTo>
                      <a:pt x="908" y="479"/>
                    </a:lnTo>
                    <a:lnTo>
                      <a:pt x="910" y="533"/>
                    </a:lnTo>
                    <a:lnTo>
                      <a:pt x="908" y="618"/>
                    </a:lnTo>
                    <a:lnTo>
                      <a:pt x="907" y="702"/>
                    </a:lnTo>
                    <a:lnTo>
                      <a:pt x="905" y="786"/>
                    </a:lnTo>
                    <a:lnTo>
                      <a:pt x="904" y="871"/>
                    </a:lnTo>
                    <a:lnTo>
                      <a:pt x="903" y="872"/>
                    </a:lnTo>
                    <a:lnTo>
                      <a:pt x="900" y="873"/>
                    </a:lnTo>
                    <a:lnTo>
                      <a:pt x="899" y="873"/>
                    </a:lnTo>
                    <a:lnTo>
                      <a:pt x="897" y="872"/>
                    </a:lnTo>
                    <a:lnTo>
                      <a:pt x="892" y="850"/>
                    </a:lnTo>
                    <a:lnTo>
                      <a:pt x="892" y="826"/>
                    </a:lnTo>
                    <a:lnTo>
                      <a:pt x="892" y="803"/>
                    </a:lnTo>
                    <a:lnTo>
                      <a:pt x="890" y="781"/>
                    </a:lnTo>
                    <a:lnTo>
                      <a:pt x="889" y="703"/>
                    </a:lnTo>
                    <a:lnTo>
                      <a:pt x="887" y="625"/>
                    </a:lnTo>
                    <a:lnTo>
                      <a:pt x="883" y="548"/>
                    </a:lnTo>
                    <a:lnTo>
                      <a:pt x="877" y="469"/>
                    </a:lnTo>
                    <a:lnTo>
                      <a:pt x="876" y="418"/>
                    </a:lnTo>
                    <a:lnTo>
                      <a:pt x="873" y="367"/>
                    </a:lnTo>
                    <a:lnTo>
                      <a:pt x="869" y="316"/>
                    </a:lnTo>
                    <a:lnTo>
                      <a:pt x="868" y="266"/>
                    </a:lnTo>
                    <a:lnTo>
                      <a:pt x="866" y="216"/>
                    </a:lnTo>
                    <a:lnTo>
                      <a:pt x="863" y="167"/>
                    </a:lnTo>
                    <a:lnTo>
                      <a:pt x="860" y="117"/>
                    </a:lnTo>
                    <a:lnTo>
                      <a:pt x="854" y="69"/>
                    </a:lnTo>
                    <a:lnTo>
                      <a:pt x="850" y="63"/>
                    </a:lnTo>
                    <a:lnTo>
                      <a:pt x="845" y="58"/>
                    </a:lnTo>
                    <a:lnTo>
                      <a:pt x="839" y="56"/>
                    </a:lnTo>
                    <a:lnTo>
                      <a:pt x="834" y="53"/>
                    </a:lnTo>
                    <a:lnTo>
                      <a:pt x="827" y="52"/>
                    </a:lnTo>
                    <a:lnTo>
                      <a:pt x="820" y="50"/>
                    </a:lnTo>
                    <a:lnTo>
                      <a:pt x="814" y="49"/>
                    </a:lnTo>
                    <a:lnTo>
                      <a:pt x="807" y="48"/>
                    </a:lnTo>
                    <a:lnTo>
                      <a:pt x="775" y="46"/>
                    </a:lnTo>
                    <a:lnTo>
                      <a:pt x="743" y="43"/>
                    </a:lnTo>
                    <a:lnTo>
                      <a:pt x="711" y="41"/>
                    </a:lnTo>
                    <a:lnTo>
                      <a:pt x="680" y="40"/>
                    </a:lnTo>
                    <a:lnTo>
                      <a:pt x="649" y="38"/>
                    </a:lnTo>
                    <a:lnTo>
                      <a:pt x="618" y="37"/>
                    </a:lnTo>
                    <a:lnTo>
                      <a:pt x="587" y="34"/>
                    </a:lnTo>
                    <a:lnTo>
                      <a:pt x="556" y="33"/>
                    </a:lnTo>
                    <a:lnTo>
                      <a:pt x="526" y="32"/>
                    </a:lnTo>
                    <a:lnTo>
                      <a:pt x="495" y="31"/>
                    </a:lnTo>
                    <a:lnTo>
                      <a:pt x="464" y="31"/>
                    </a:lnTo>
                    <a:lnTo>
                      <a:pt x="433" y="30"/>
                    </a:lnTo>
                    <a:lnTo>
                      <a:pt x="402" y="30"/>
                    </a:lnTo>
                    <a:lnTo>
                      <a:pt x="370" y="30"/>
                    </a:lnTo>
                    <a:lnTo>
                      <a:pt x="339" y="31"/>
                    </a:lnTo>
                    <a:lnTo>
                      <a:pt x="307" y="32"/>
                    </a:lnTo>
                    <a:lnTo>
                      <a:pt x="292" y="33"/>
                    </a:lnTo>
                    <a:lnTo>
                      <a:pt x="277" y="33"/>
                    </a:lnTo>
                    <a:lnTo>
                      <a:pt x="263" y="33"/>
                    </a:lnTo>
                    <a:lnTo>
                      <a:pt x="248" y="34"/>
                    </a:lnTo>
                    <a:lnTo>
                      <a:pt x="233" y="34"/>
                    </a:lnTo>
                    <a:lnTo>
                      <a:pt x="218" y="34"/>
                    </a:lnTo>
                    <a:lnTo>
                      <a:pt x="203" y="34"/>
                    </a:lnTo>
                    <a:lnTo>
                      <a:pt x="188" y="35"/>
                    </a:lnTo>
                    <a:lnTo>
                      <a:pt x="173" y="35"/>
                    </a:lnTo>
                    <a:lnTo>
                      <a:pt x="160" y="37"/>
                    </a:lnTo>
                    <a:lnTo>
                      <a:pt x="145" y="38"/>
                    </a:lnTo>
                    <a:lnTo>
                      <a:pt x="130" y="38"/>
                    </a:lnTo>
                    <a:lnTo>
                      <a:pt x="116" y="40"/>
                    </a:lnTo>
                    <a:lnTo>
                      <a:pt x="101" y="41"/>
                    </a:lnTo>
                    <a:lnTo>
                      <a:pt x="86" y="42"/>
                    </a:lnTo>
                    <a:lnTo>
                      <a:pt x="72" y="45"/>
                    </a:lnTo>
                    <a:lnTo>
                      <a:pt x="65" y="47"/>
                    </a:lnTo>
                    <a:lnTo>
                      <a:pt x="58" y="49"/>
                    </a:lnTo>
                    <a:lnTo>
                      <a:pt x="53" y="53"/>
                    </a:lnTo>
                    <a:lnTo>
                      <a:pt x="48" y="58"/>
                    </a:lnTo>
                    <a:lnTo>
                      <a:pt x="38" y="84"/>
                    </a:lnTo>
                    <a:lnTo>
                      <a:pt x="35" y="111"/>
                    </a:lnTo>
                    <a:lnTo>
                      <a:pt x="34" y="139"/>
                    </a:lnTo>
                    <a:lnTo>
                      <a:pt x="33" y="168"/>
                    </a:lnTo>
                    <a:lnTo>
                      <a:pt x="36" y="238"/>
                    </a:lnTo>
                    <a:lnTo>
                      <a:pt x="40" y="309"/>
                    </a:lnTo>
                    <a:lnTo>
                      <a:pt x="42" y="381"/>
                    </a:lnTo>
                    <a:lnTo>
                      <a:pt x="43" y="451"/>
                    </a:lnTo>
                    <a:lnTo>
                      <a:pt x="15" y="477"/>
                    </a:lnTo>
                    <a:close/>
                  </a:path>
                </a:pathLst>
              </a:custGeom>
              <a:solidFill>
                <a:srgbClr val="000000"/>
              </a:solidFill>
              <a:ln w="9525">
                <a:noFill/>
                <a:round/>
                <a:headEnd/>
                <a:tailEnd/>
              </a:ln>
            </p:spPr>
            <p:txBody>
              <a:bodyPr>
                <a:prstTxWarp prst="textNoShape">
                  <a:avLst/>
                </a:prstTxWarp>
              </a:bodyPr>
              <a:lstStyle/>
              <a:p>
                <a:endParaRPr lang="fr-FR"/>
              </a:p>
            </p:txBody>
          </p:sp>
          <p:sp>
            <p:nvSpPr>
              <p:cNvPr id="19473" name="Freeform 17"/>
              <p:cNvSpPr>
                <a:spLocks/>
              </p:cNvSpPr>
              <p:nvPr/>
            </p:nvSpPr>
            <p:spPr bwMode="auto">
              <a:xfrm>
                <a:off x="4080" y="3216"/>
                <a:ext cx="401" cy="221"/>
              </a:xfrm>
              <a:custGeom>
                <a:avLst/>
                <a:gdLst/>
                <a:ahLst/>
                <a:cxnLst>
                  <a:cxn ang="0">
                    <a:pos x="8" y="151"/>
                  </a:cxn>
                  <a:cxn ang="0">
                    <a:pos x="1" y="63"/>
                  </a:cxn>
                  <a:cxn ang="0">
                    <a:pos x="12" y="31"/>
                  </a:cxn>
                  <a:cxn ang="0">
                    <a:pos x="47" y="22"/>
                  </a:cxn>
                  <a:cxn ang="0">
                    <a:pos x="102" y="15"/>
                  </a:cxn>
                  <a:cxn ang="0">
                    <a:pos x="170" y="9"/>
                  </a:cxn>
                  <a:cxn ang="0">
                    <a:pos x="245" y="5"/>
                  </a:cxn>
                  <a:cxn ang="0">
                    <a:pos x="317" y="1"/>
                  </a:cxn>
                  <a:cxn ang="0">
                    <a:pos x="381" y="0"/>
                  </a:cxn>
                  <a:cxn ang="0">
                    <a:pos x="427" y="0"/>
                  </a:cxn>
                  <a:cxn ang="0">
                    <a:pos x="456" y="2"/>
                  </a:cxn>
                  <a:cxn ang="0">
                    <a:pos x="495" y="3"/>
                  </a:cxn>
                  <a:cxn ang="0">
                    <a:pos x="548" y="5"/>
                  </a:cxn>
                  <a:cxn ang="0">
                    <a:pos x="607" y="7"/>
                  </a:cxn>
                  <a:cxn ang="0">
                    <a:pos x="665" y="9"/>
                  </a:cxn>
                  <a:cxn ang="0">
                    <a:pos x="721" y="13"/>
                  </a:cxn>
                  <a:cxn ang="0">
                    <a:pos x="763" y="16"/>
                  </a:cxn>
                  <a:cxn ang="0">
                    <a:pos x="790" y="22"/>
                  </a:cxn>
                  <a:cxn ang="0">
                    <a:pos x="801" y="35"/>
                  </a:cxn>
                  <a:cxn ang="0">
                    <a:pos x="802" y="61"/>
                  </a:cxn>
                  <a:cxn ang="0">
                    <a:pos x="801" y="139"/>
                  </a:cxn>
                  <a:cxn ang="0">
                    <a:pos x="799" y="336"/>
                  </a:cxn>
                  <a:cxn ang="0">
                    <a:pos x="799" y="395"/>
                  </a:cxn>
                  <a:cxn ang="0">
                    <a:pos x="797" y="406"/>
                  </a:cxn>
                  <a:cxn ang="0">
                    <a:pos x="787" y="416"/>
                  </a:cxn>
                  <a:cxn ang="0">
                    <a:pos x="768" y="421"/>
                  </a:cxn>
                  <a:cxn ang="0">
                    <a:pos x="741" y="424"/>
                  </a:cxn>
                  <a:cxn ang="0">
                    <a:pos x="713" y="425"/>
                  </a:cxn>
                  <a:cxn ang="0">
                    <a:pos x="673" y="425"/>
                  </a:cxn>
                  <a:cxn ang="0">
                    <a:pos x="629" y="424"/>
                  </a:cxn>
                  <a:cxn ang="0">
                    <a:pos x="581" y="422"/>
                  </a:cxn>
                  <a:cxn ang="0">
                    <a:pos x="534" y="422"/>
                  </a:cxn>
                  <a:cxn ang="0">
                    <a:pos x="489" y="422"/>
                  </a:cxn>
                  <a:cxn ang="0">
                    <a:pos x="451" y="422"/>
                  </a:cxn>
                  <a:cxn ang="0">
                    <a:pos x="420" y="425"/>
                  </a:cxn>
                  <a:cxn ang="0">
                    <a:pos x="388" y="426"/>
                  </a:cxn>
                  <a:cxn ang="0">
                    <a:pos x="354" y="427"/>
                  </a:cxn>
                  <a:cxn ang="0">
                    <a:pos x="320" y="429"/>
                  </a:cxn>
                  <a:cxn ang="0">
                    <a:pos x="285" y="431"/>
                  </a:cxn>
                  <a:cxn ang="0">
                    <a:pos x="252" y="432"/>
                  </a:cxn>
                  <a:cxn ang="0">
                    <a:pos x="222" y="434"/>
                  </a:cxn>
                  <a:cxn ang="0">
                    <a:pos x="194" y="435"/>
                  </a:cxn>
                  <a:cxn ang="0">
                    <a:pos x="153" y="436"/>
                  </a:cxn>
                  <a:cxn ang="0">
                    <a:pos x="92" y="441"/>
                  </a:cxn>
                  <a:cxn ang="0">
                    <a:pos x="38" y="442"/>
                  </a:cxn>
                  <a:cxn ang="0">
                    <a:pos x="4" y="435"/>
                  </a:cxn>
                  <a:cxn ang="0">
                    <a:pos x="1" y="383"/>
                  </a:cxn>
                  <a:cxn ang="0">
                    <a:pos x="4" y="236"/>
                  </a:cxn>
                </a:cxnLst>
                <a:rect l="0" t="0" r="r" b="b"/>
                <a:pathLst>
                  <a:path w="802" h="442">
                    <a:moveTo>
                      <a:pt x="5" y="204"/>
                    </a:moveTo>
                    <a:lnTo>
                      <a:pt x="8" y="151"/>
                    </a:lnTo>
                    <a:lnTo>
                      <a:pt x="4" y="102"/>
                    </a:lnTo>
                    <a:lnTo>
                      <a:pt x="1" y="63"/>
                    </a:lnTo>
                    <a:lnTo>
                      <a:pt x="5" y="36"/>
                    </a:lnTo>
                    <a:lnTo>
                      <a:pt x="12" y="31"/>
                    </a:lnTo>
                    <a:lnTo>
                      <a:pt x="26" y="26"/>
                    </a:lnTo>
                    <a:lnTo>
                      <a:pt x="47" y="22"/>
                    </a:lnTo>
                    <a:lnTo>
                      <a:pt x="72" y="18"/>
                    </a:lnTo>
                    <a:lnTo>
                      <a:pt x="102" y="15"/>
                    </a:lnTo>
                    <a:lnTo>
                      <a:pt x="135" y="12"/>
                    </a:lnTo>
                    <a:lnTo>
                      <a:pt x="170" y="9"/>
                    </a:lnTo>
                    <a:lnTo>
                      <a:pt x="208" y="6"/>
                    </a:lnTo>
                    <a:lnTo>
                      <a:pt x="245" y="5"/>
                    </a:lnTo>
                    <a:lnTo>
                      <a:pt x="282" y="2"/>
                    </a:lnTo>
                    <a:lnTo>
                      <a:pt x="317" y="1"/>
                    </a:lnTo>
                    <a:lnTo>
                      <a:pt x="351" y="1"/>
                    </a:lnTo>
                    <a:lnTo>
                      <a:pt x="381" y="0"/>
                    </a:lnTo>
                    <a:lnTo>
                      <a:pt x="407" y="0"/>
                    </a:lnTo>
                    <a:lnTo>
                      <a:pt x="427" y="0"/>
                    </a:lnTo>
                    <a:lnTo>
                      <a:pt x="442" y="1"/>
                    </a:lnTo>
                    <a:lnTo>
                      <a:pt x="456" y="2"/>
                    </a:lnTo>
                    <a:lnTo>
                      <a:pt x="473" y="2"/>
                    </a:lnTo>
                    <a:lnTo>
                      <a:pt x="495" y="3"/>
                    </a:lnTo>
                    <a:lnTo>
                      <a:pt x="520" y="3"/>
                    </a:lnTo>
                    <a:lnTo>
                      <a:pt x="548" y="5"/>
                    </a:lnTo>
                    <a:lnTo>
                      <a:pt x="577" y="6"/>
                    </a:lnTo>
                    <a:lnTo>
                      <a:pt x="607" y="7"/>
                    </a:lnTo>
                    <a:lnTo>
                      <a:pt x="637" y="8"/>
                    </a:lnTo>
                    <a:lnTo>
                      <a:pt x="665" y="9"/>
                    </a:lnTo>
                    <a:lnTo>
                      <a:pt x="694" y="10"/>
                    </a:lnTo>
                    <a:lnTo>
                      <a:pt x="721" y="13"/>
                    </a:lnTo>
                    <a:lnTo>
                      <a:pt x="744" y="14"/>
                    </a:lnTo>
                    <a:lnTo>
                      <a:pt x="763" y="16"/>
                    </a:lnTo>
                    <a:lnTo>
                      <a:pt x="779" y="18"/>
                    </a:lnTo>
                    <a:lnTo>
                      <a:pt x="790" y="22"/>
                    </a:lnTo>
                    <a:lnTo>
                      <a:pt x="796" y="24"/>
                    </a:lnTo>
                    <a:lnTo>
                      <a:pt x="801" y="35"/>
                    </a:lnTo>
                    <a:lnTo>
                      <a:pt x="802" y="46"/>
                    </a:lnTo>
                    <a:lnTo>
                      <a:pt x="802" y="61"/>
                    </a:lnTo>
                    <a:lnTo>
                      <a:pt x="801" y="81"/>
                    </a:lnTo>
                    <a:lnTo>
                      <a:pt x="801" y="139"/>
                    </a:lnTo>
                    <a:lnTo>
                      <a:pt x="800" y="238"/>
                    </a:lnTo>
                    <a:lnTo>
                      <a:pt x="799" y="336"/>
                    </a:lnTo>
                    <a:lnTo>
                      <a:pt x="799" y="388"/>
                    </a:lnTo>
                    <a:lnTo>
                      <a:pt x="799" y="395"/>
                    </a:lnTo>
                    <a:lnTo>
                      <a:pt x="798" y="401"/>
                    </a:lnTo>
                    <a:lnTo>
                      <a:pt x="797" y="406"/>
                    </a:lnTo>
                    <a:lnTo>
                      <a:pt x="793" y="411"/>
                    </a:lnTo>
                    <a:lnTo>
                      <a:pt x="787" y="416"/>
                    </a:lnTo>
                    <a:lnTo>
                      <a:pt x="779" y="419"/>
                    </a:lnTo>
                    <a:lnTo>
                      <a:pt x="768" y="421"/>
                    </a:lnTo>
                    <a:lnTo>
                      <a:pt x="752" y="424"/>
                    </a:lnTo>
                    <a:lnTo>
                      <a:pt x="741" y="424"/>
                    </a:lnTo>
                    <a:lnTo>
                      <a:pt x="728" y="425"/>
                    </a:lnTo>
                    <a:lnTo>
                      <a:pt x="713" y="425"/>
                    </a:lnTo>
                    <a:lnTo>
                      <a:pt x="694" y="425"/>
                    </a:lnTo>
                    <a:lnTo>
                      <a:pt x="673" y="425"/>
                    </a:lnTo>
                    <a:lnTo>
                      <a:pt x="652" y="424"/>
                    </a:lnTo>
                    <a:lnTo>
                      <a:pt x="629" y="424"/>
                    </a:lnTo>
                    <a:lnTo>
                      <a:pt x="605" y="424"/>
                    </a:lnTo>
                    <a:lnTo>
                      <a:pt x="581" y="422"/>
                    </a:lnTo>
                    <a:lnTo>
                      <a:pt x="557" y="422"/>
                    </a:lnTo>
                    <a:lnTo>
                      <a:pt x="534" y="422"/>
                    </a:lnTo>
                    <a:lnTo>
                      <a:pt x="511" y="422"/>
                    </a:lnTo>
                    <a:lnTo>
                      <a:pt x="489" y="422"/>
                    </a:lnTo>
                    <a:lnTo>
                      <a:pt x="470" y="422"/>
                    </a:lnTo>
                    <a:lnTo>
                      <a:pt x="451" y="422"/>
                    </a:lnTo>
                    <a:lnTo>
                      <a:pt x="435" y="424"/>
                    </a:lnTo>
                    <a:lnTo>
                      <a:pt x="420" y="425"/>
                    </a:lnTo>
                    <a:lnTo>
                      <a:pt x="404" y="425"/>
                    </a:lnTo>
                    <a:lnTo>
                      <a:pt x="388" y="426"/>
                    </a:lnTo>
                    <a:lnTo>
                      <a:pt x="372" y="427"/>
                    </a:lnTo>
                    <a:lnTo>
                      <a:pt x="354" y="427"/>
                    </a:lnTo>
                    <a:lnTo>
                      <a:pt x="337" y="428"/>
                    </a:lnTo>
                    <a:lnTo>
                      <a:pt x="320" y="429"/>
                    </a:lnTo>
                    <a:lnTo>
                      <a:pt x="303" y="429"/>
                    </a:lnTo>
                    <a:lnTo>
                      <a:pt x="285" y="431"/>
                    </a:lnTo>
                    <a:lnTo>
                      <a:pt x="268" y="432"/>
                    </a:lnTo>
                    <a:lnTo>
                      <a:pt x="252" y="432"/>
                    </a:lnTo>
                    <a:lnTo>
                      <a:pt x="237" y="433"/>
                    </a:lnTo>
                    <a:lnTo>
                      <a:pt x="222" y="434"/>
                    </a:lnTo>
                    <a:lnTo>
                      <a:pt x="207" y="434"/>
                    </a:lnTo>
                    <a:lnTo>
                      <a:pt x="194" y="435"/>
                    </a:lnTo>
                    <a:lnTo>
                      <a:pt x="182" y="435"/>
                    </a:lnTo>
                    <a:lnTo>
                      <a:pt x="153" y="436"/>
                    </a:lnTo>
                    <a:lnTo>
                      <a:pt x="123" y="439"/>
                    </a:lnTo>
                    <a:lnTo>
                      <a:pt x="92" y="441"/>
                    </a:lnTo>
                    <a:lnTo>
                      <a:pt x="63" y="442"/>
                    </a:lnTo>
                    <a:lnTo>
                      <a:pt x="38" y="442"/>
                    </a:lnTo>
                    <a:lnTo>
                      <a:pt x="18" y="440"/>
                    </a:lnTo>
                    <a:lnTo>
                      <a:pt x="4" y="435"/>
                    </a:lnTo>
                    <a:lnTo>
                      <a:pt x="0" y="428"/>
                    </a:lnTo>
                    <a:lnTo>
                      <a:pt x="1" y="383"/>
                    </a:lnTo>
                    <a:lnTo>
                      <a:pt x="3" y="307"/>
                    </a:lnTo>
                    <a:lnTo>
                      <a:pt x="4" y="236"/>
                    </a:lnTo>
                    <a:lnTo>
                      <a:pt x="5" y="204"/>
                    </a:lnTo>
                    <a:close/>
                  </a:path>
                </a:pathLst>
              </a:custGeom>
              <a:solidFill>
                <a:srgbClr val="0019E5"/>
              </a:solidFill>
              <a:ln w="9525">
                <a:noFill/>
                <a:round/>
                <a:headEnd/>
                <a:tailEnd/>
              </a:ln>
            </p:spPr>
            <p:txBody>
              <a:bodyPr>
                <a:prstTxWarp prst="textNoShape">
                  <a:avLst/>
                </a:prstTxWarp>
              </a:bodyPr>
              <a:lstStyle/>
              <a:p>
                <a:endParaRPr lang="fr-FR"/>
              </a:p>
            </p:txBody>
          </p:sp>
          <p:sp>
            <p:nvSpPr>
              <p:cNvPr id="19474" name="Freeform 18"/>
              <p:cNvSpPr>
                <a:spLocks/>
              </p:cNvSpPr>
              <p:nvPr/>
            </p:nvSpPr>
            <p:spPr bwMode="auto">
              <a:xfrm>
                <a:off x="4327" y="3279"/>
                <a:ext cx="88" cy="100"/>
              </a:xfrm>
              <a:custGeom>
                <a:avLst/>
                <a:gdLst/>
                <a:ahLst/>
                <a:cxnLst>
                  <a:cxn ang="0">
                    <a:pos x="9" y="29"/>
                  </a:cxn>
                  <a:cxn ang="0">
                    <a:pos x="15" y="24"/>
                  </a:cxn>
                  <a:cxn ang="0">
                    <a:pos x="23" y="18"/>
                  </a:cxn>
                  <a:cxn ang="0">
                    <a:pos x="32" y="14"/>
                  </a:cxn>
                  <a:cxn ang="0">
                    <a:pos x="43" y="9"/>
                  </a:cxn>
                  <a:cxn ang="0">
                    <a:pos x="53" y="4"/>
                  </a:cxn>
                  <a:cxn ang="0">
                    <a:pos x="63" y="2"/>
                  </a:cxn>
                  <a:cxn ang="0">
                    <a:pos x="74" y="0"/>
                  </a:cxn>
                  <a:cxn ang="0">
                    <a:pos x="83" y="0"/>
                  </a:cxn>
                  <a:cxn ang="0">
                    <a:pos x="92" y="1"/>
                  </a:cxn>
                  <a:cxn ang="0">
                    <a:pos x="101" y="3"/>
                  </a:cxn>
                  <a:cxn ang="0">
                    <a:pos x="112" y="8"/>
                  </a:cxn>
                  <a:cxn ang="0">
                    <a:pos x="121" y="12"/>
                  </a:cxn>
                  <a:cxn ang="0">
                    <a:pos x="130" y="17"/>
                  </a:cxn>
                  <a:cxn ang="0">
                    <a:pos x="138" y="24"/>
                  </a:cxn>
                  <a:cxn ang="0">
                    <a:pos x="146" y="31"/>
                  </a:cxn>
                  <a:cxn ang="0">
                    <a:pos x="153" y="39"/>
                  </a:cxn>
                  <a:cxn ang="0">
                    <a:pos x="165" y="56"/>
                  </a:cxn>
                  <a:cxn ang="0">
                    <a:pos x="172" y="75"/>
                  </a:cxn>
                  <a:cxn ang="0">
                    <a:pos x="174" y="92"/>
                  </a:cxn>
                  <a:cxn ang="0">
                    <a:pos x="175" y="107"/>
                  </a:cxn>
                  <a:cxn ang="0">
                    <a:pos x="175" y="122"/>
                  </a:cxn>
                  <a:cxn ang="0">
                    <a:pos x="173" y="139"/>
                  </a:cxn>
                  <a:cxn ang="0">
                    <a:pos x="166" y="158"/>
                  </a:cxn>
                  <a:cxn ang="0">
                    <a:pos x="152" y="174"/>
                  </a:cxn>
                  <a:cxn ang="0">
                    <a:pos x="143" y="181"/>
                  </a:cxn>
                  <a:cxn ang="0">
                    <a:pos x="134" y="186"/>
                  </a:cxn>
                  <a:cxn ang="0">
                    <a:pos x="124" y="190"/>
                  </a:cxn>
                  <a:cxn ang="0">
                    <a:pos x="116" y="192"/>
                  </a:cxn>
                  <a:cxn ang="0">
                    <a:pos x="108" y="194"/>
                  </a:cxn>
                  <a:cxn ang="0">
                    <a:pos x="100" y="195"/>
                  </a:cxn>
                  <a:cxn ang="0">
                    <a:pos x="93" y="197"/>
                  </a:cxn>
                  <a:cxn ang="0">
                    <a:pos x="87" y="198"/>
                  </a:cxn>
                  <a:cxn ang="0">
                    <a:pos x="78" y="199"/>
                  </a:cxn>
                  <a:cxn ang="0">
                    <a:pos x="75" y="198"/>
                  </a:cxn>
                  <a:cxn ang="0">
                    <a:pos x="75" y="197"/>
                  </a:cxn>
                  <a:cxn ang="0">
                    <a:pos x="75" y="195"/>
                  </a:cxn>
                  <a:cxn ang="0">
                    <a:pos x="77" y="195"/>
                  </a:cxn>
                  <a:cxn ang="0">
                    <a:pos x="82" y="192"/>
                  </a:cxn>
                  <a:cxn ang="0">
                    <a:pos x="87" y="186"/>
                  </a:cxn>
                  <a:cxn ang="0">
                    <a:pos x="91" y="172"/>
                  </a:cxn>
                  <a:cxn ang="0">
                    <a:pos x="91" y="152"/>
                  </a:cxn>
                  <a:cxn ang="0">
                    <a:pos x="87" y="129"/>
                  </a:cxn>
                  <a:cxn ang="0">
                    <a:pos x="83" y="108"/>
                  </a:cxn>
                  <a:cxn ang="0">
                    <a:pos x="79" y="94"/>
                  </a:cxn>
                  <a:cxn ang="0">
                    <a:pos x="77" y="90"/>
                  </a:cxn>
                  <a:cxn ang="0">
                    <a:pos x="74" y="83"/>
                  </a:cxn>
                  <a:cxn ang="0">
                    <a:pos x="69" y="77"/>
                  </a:cxn>
                  <a:cxn ang="0">
                    <a:pos x="63" y="71"/>
                  </a:cxn>
                  <a:cxn ang="0">
                    <a:pos x="56" y="65"/>
                  </a:cxn>
                  <a:cxn ang="0">
                    <a:pos x="51" y="61"/>
                  </a:cxn>
                  <a:cxn ang="0">
                    <a:pos x="44" y="57"/>
                  </a:cxn>
                  <a:cxn ang="0">
                    <a:pos x="38" y="55"/>
                  </a:cxn>
                  <a:cxn ang="0">
                    <a:pos x="28" y="50"/>
                  </a:cxn>
                  <a:cxn ang="0">
                    <a:pos x="19" y="44"/>
                  </a:cxn>
                  <a:cxn ang="0">
                    <a:pos x="13" y="39"/>
                  </a:cxn>
                  <a:cxn ang="0">
                    <a:pos x="4" y="37"/>
                  </a:cxn>
                  <a:cxn ang="0">
                    <a:pos x="0" y="35"/>
                  </a:cxn>
                  <a:cxn ang="0">
                    <a:pos x="2" y="32"/>
                  </a:cxn>
                  <a:cxn ang="0">
                    <a:pos x="7" y="30"/>
                  </a:cxn>
                  <a:cxn ang="0">
                    <a:pos x="9" y="29"/>
                  </a:cxn>
                </a:cxnLst>
                <a:rect l="0" t="0" r="r" b="b"/>
                <a:pathLst>
                  <a:path w="175" h="199">
                    <a:moveTo>
                      <a:pt x="9" y="29"/>
                    </a:moveTo>
                    <a:lnTo>
                      <a:pt x="15" y="24"/>
                    </a:lnTo>
                    <a:lnTo>
                      <a:pt x="23" y="18"/>
                    </a:lnTo>
                    <a:lnTo>
                      <a:pt x="32" y="14"/>
                    </a:lnTo>
                    <a:lnTo>
                      <a:pt x="43" y="9"/>
                    </a:lnTo>
                    <a:lnTo>
                      <a:pt x="53" y="4"/>
                    </a:lnTo>
                    <a:lnTo>
                      <a:pt x="63" y="2"/>
                    </a:lnTo>
                    <a:lnTo>
                      <a:pt x="74" y="0"/>
                    </a:lnTo>
                    <a:lnTo>
                      <a:pt x="83" y="0"/>
                    </a:lnTo>
                    <a:lnTo>
                      <a:pt x="92" y="1"/>
                    </a:lnTo>
                    <a:lnTo>
                      <a:pt x="101" y="3"/>
                    </a:lnTo>
                    <a:lnTo>
                      <a:pt x="112" y="8"/>
                    </a:lnTo>
                    <a:lnTo>
                      <a:pt x="121" y="12"/>
                    </a:lnTo>
                    <a:lnTo>
                      <a:pt x="130" y="17"/>
                    </a:lnTo>
                    <a:lnTo>
                      <a:pt x="138" y="24"/>
                    </a:lnTo>
                    <a:lnTo>
                      <a:pt x="146" y="31"/>
                    </a:lnTo>
                    <a:lnTo>
                      <a:pt x="153" y="39"/>
                    </a:lnTo>
                    <a:lnTo>
                      <a:pt x="165" y="56"/>
                    </a:lnTo>
                    <a:lnTo>
                      <a:pt x="172" y="75"/>
                    </a:lnTo>
                    <a:lnTo>
                      <a:pt x="174" y="92"/>
                    </a:lnTo>
                    <a:lnTo>
                      <a:pt x="175" y="107"/>
                    </a:lnTo>
                    <a:lnTo>
                      <a:pt x="175" y="122"/>
                    </a:lnTo>
                    <a:lnTo>
                      <a:pt x="173" y="139"/>
                    </a:lnTo>
                    <a:lnTo>
                      <a:pt x="166" y="158"/>
                    </a:lnTo>
                    <a:lnTo>
                      <a:pt x="152" y="174"/>
                    </a:lnTo>
                    <a:lnTo>
                      <a:pt x="143" y="181"/>
                    </a:lnTo>
                    <a:lnTo>
                      <a:pt x="134" y="186"/>
                    </a:lnTo>
                    <a:lnTo>
                      <a:pt x="124" y="190"/>
                    </a:lnTo>
                    <a:lnTo>
                      <a:pt x="116" y="192"/>
                    </a:lnTo>
                    <a:lnTo>
                      <a:pt x="108" y="194"/>
                    </a:lnTo>
                    <a:lnTo>
                      <a:pt x="100" y="195"/>
                    </a:lnTo>
                    <a:lnTo>
                      <a:pt x="93" y="197"/>
                    </a:lnTo>
                    <a:lnTo>
                      <a:pt x="87" y="198"/>
                    </a:lnTo>
                    <a:lnTo>
                      <a:pt x="78" y="199"/>
                    </a:lnTo>
                    <a:lnTo>
                      <a:pt x="75" y="198"/>
                    </a:lnTo>
                    <a:lnTo>
                      <a:pt x="75" y="197"/>
                    </a:lnTo>
                    <a:lnTo>
                      <a:pt x="75" y="195"/>
                    </a:lnTo>
                    <a:lnTo>
                      <a:pt x="77" y="195"/>
                    </a:lnTo>
                    <a:lnTo>
                      <a:pt x="82" y="192"/>
                    </a:lnTo>
                    <a:lnTo>
                      <a:pt x="87" y="186"/>
                    </a:lnTo>
                    <a:lnTo>
                      <a:pt x="91" y="172"/>
                    </a:lnTo>
                    <a:lnTo>
                      <a:pt x="91" y="152"/>
                    </a:lnTo>
                    <a:lnTo>
                      <a:pt x="87" y="129"/>
                    </a:lnTo>
                    <a:lnTo>
                      <a:pt x="83" y="108"/>
                    </a:lnTo>
                    <a:lnTo>
                      <a:pt x="79" y="94"/>
                    </a:lnTo>
                    <a:lnTo>
                      <a:pt x="77" y="90"/>
                    </a:lnTo>
                    <a:lnTo>
                      <a:pt x="74" y="83"/>
                    </a:lnTo>
                    <a:lnTo>
                      <a:pt x="69" y="77"/>
                    </a:lnTo>
                    <a:lnTo>
                      <a:pt x="63" y="71"/>
                    </a:lnTo>
                    <a:lnTo>
                      <a:pt x="56" y="65"/>
                    </a:lnTo>
                    <a:lnTo>
                      <a:pt x="51" y="61"/>
                    </a:lnTo>
                    <a:lnTo>
                      <a:pt x="44" y="57"/>
                    </a:lnTo>
                    <a:lnTo>
                      <a:pt x="38" y="55"/>
                    </a:lnTo>
                    <a:lnTo>
                      <a:pt x="28" y="50"/>
                    </a:lnTo>
                    <a:lnTo>
                      <a:pt x="19" y="44"/>
                    </a:lnTo>
                    <a:lnTo>
                      <a:pt x="13" y="39"/>
                    </a:lnTo>
                    <a:lnTo>
                      <a:pt x="4" y="37"/>
                    </a:lnTo>
                    <a:lnTo>
                      <a:pt x="0" y="35"/>
                    </a:lnTo>
                    <a:lnTo>
                      <a:pt x="2" y="32"/>
                    </a:lnTo>
                    <a:lnTo>
                      <a:pt x="7" y="30"/>
                    </a:lnTo>
                    <a:lnTo>
                      <a:pt x="9" y="29"/>
                    </a:lnTo>
                    <a:close/>
                  </a:path>
                </a:pathLst>
              </a:custGeom>
              <a:solidFill>
                <a:srgbClr val="F2CC0C"/>
              </a:solidFill>
              <a:ln w="9525">
                <a:noFill/>
                <a:round/>
                <a:headEnd/>
                <a:tailEnd/>
              </a:ln>
            </p:spPr>
            <p:txBody>
              <a:bodyPr>
                <a:prstTxWarp prst="textNoShape">
                  <a:avLst/>
                </a:prstTxWarp>
              </a:bodyPr>
              <a:lstStyle/>
              <a:p>
                <a:endParaRPr lang="fr-FR"/>
              </a:p>
            </p:txBody>
          </p:sp>
          <p:sp>
            <p:nvSpPr>
              <p:cNvPr id="19475" name="Freeform 19"/>
              <p:cNvSpPr>
                <a:spLocks/>
              </p:cNvSpPr>
              <p:nvPr/>
            </p:nvSpPr>
            <p:spPr bwMode="auto">
              <a:xfrm>
                <a:off x="4353" y="3275"/>
                <a:ext cx="69" cy="110"/>
              </a:xfrm>
              <a:custGeom>
                <a:avLst/>
                <a:gdLst/>
                <a:ahLst/>
                <a:cxnLst>
                  <a:cxn ang="0">
                    <a:pos x="131" y="66"/>
                  </a:cxn>
                  <a:cxn ang="0">
                    <a:pos x="138" y="111"/>
                  </a:cxn>
                  <a:cxn ang="0">
                    <a:pos x="137" y="148"/>
                  </a:cxn>
                  <a:cxn ang="0">
                    <a:pos x="124" y="173"/>
                  </a:cxn>
                  <a:cxn ang="0">
                    <a:pos x="104" y="194"/>
                  </a:cxn>
                  <a:cxn ang="0">
                    <a:pos x="79" y="209"/>
                  </a:cxn>
                  <a:cxn ang="0">
                    <a:pos x="59" y="216"/>
                  </a:cxn>
                  <a:cxn ang="0">
                    <a:pos x="46" y="219"/>
                  </a:cxn>
                  <a:cxn ang="0">
                    <a:pos x="31" y="219"/>
                  </a:cxn>
                  <a:cxn ang="0">
                    <a:pos x="17" y="215"/>
                  </a:cxn>
                  <a:cxn ang="0">
                    <a:pos x="12" y="204"/>
                  </a:cxn>
                  <a:cxn ang="0">
                    <a:pos x="20" y="193"/>
                  </a:cxn>
                  <a:cxn ang="0">
                    <a:pos x="31" y="162"/>
                  </a:cxn>
                  <a:cxn ang="0">
                    <a:pos x="25" y="110"/>
                  </a:cxn>
                  <a:cxn ang="0">
                    <a:pos x="9" y="86"/>
                  </a:cxn>
                  <a:cxn ang="0">
                    <a:pos x="12" y="82"/>
                  </a:cxn>
                  <a:cxn ang="0">
                    <a:pos x="23" y="82"/>
                  </a:cxn>
                  <a:cxn ang="0">
                    <a:pos x="36" y="92"/>
                  </a:cxn>
                  <a:cxn ang="0">
                    <a:pos x="47" y="105"/>
                  </a:cxn>
                  <a:cxn ang="0">
                    <a:pos x="54" y="120"/>
                  </a:cxn>
                  <a:cxn ang="0">
                    <a:pos x="58" y="147"/>
                  </a:cxn>
                  <a:cxn ang="0">
                    <a:pos x="53" y="181"/>
                  </a:cxn>
                  <a:cxn ang="0">
                    <a:pos x="47" y="198"/>
                  </a:cxn>
                  <a:cxn ang="0">
                    <a:pos x="54" y="196"/>
                  </a:cxn>
                  <a:cxn ang="0">
                    <a:pos x="68" y="185"/>
                  </a:cxn>
                  <a:cxn ang="0">
                    <a:pos x="87" y="163"/>
                  </a:cxn>
                  <a:cxn ang="0">
                    <a:pos x="100" y="139"/>
                  </a:cxn>
                  <a:cxn ang="0">
                    <a:pos x="104" y="112"/>
                  </a:cxn>
                  <a:cxn ang="0">
                    <a:pos x="101" y="84"/>
                  </a:cxn>
                  <a:cxn ang="0">
                    <a:pos x="89" y="61"/>
                  </a:cxn>
                  <a:cxn ang="0">
                    <a:pos x="69" y="41"/>
                  </a:cxn>
                  <a:cxn ang="0">
                    <a:pos x="46" y="27"/>
                  </a:cxn>
                  <a:cxn ang="0">
                    <a:pos x="24" y="20"/>
                  </a:cxn>
                  <a:cxn ang="0">
                    <a:pos x="6" y="20"/>
                  </a:cxn>
                  <a:cxn ang="0">
                    <a:pos x="0" y="11"/>
                  </a:cxn>
                  <a:cxn ang="0">
                    <a:pos x="6" y="6"/>
                  </a:cxn>
                  <a:cxn ang="0">
                    <a:pos x="25" y="1"/>
                  </a:cxn>
                  <a:cxn ang="0">
                    <a:pos x="54" y="1"/>
                  </a:cxn>
                  <a:cxn ang="0">
                    <a:pos x="81" y="10"/>
                  </a:cxn>
                  <a:cxn ang="0">
                    <a:pos x="106" y="27"/>
                  </a:cxn>
                  <a:cxn ang="0">
                    <a:pos x="121" y="48"/>
                  </a:cxn>
                </a:cxnLst>
                <a:rect l="0" t="0" r="r" b="b"/>
                <a:pathLst>
                  <a:path w="139" h="219">
                    <a:moveTo>
                      <a:pt x="121" y="48"/>
                    </a:moveTo>
                    <a:lnTo>
                      <a:pt x="131" y="66"/>
                    </a:lnTo>
                    <a:lnTo>
                      <a:pt x="135" y="88"/>
                    </a:lnTo>
                    <a:lnTo>
                      <a:pt x="138" y="111"/>
                    </a:lnTo>
                    <a:lnTo>
                      <a:pt x="139" y="134"/>
                    </a:lnTo>
                    <a:lnTo>
                      <a:pt x="137" y="148"/>
                    </a:lnTo>
                    <a:lnTo>
                      <a:pt x="131" y="161"/>
                    </a:lnTo>
                    <a:lnTo>
                      <a:pt x="124" y="173"/>
                    </a:lnTo>
                    <a:lnTo>
                      <a:pt x="115" y="184"/>
                    </a:lnTo>
                    <a:lnTo>
                      <a:pt x="104" y="194"/>
                    </a:lnTo>
                    <a:lnTo>
                      <a:pt x="93" y="202"/>
                    </a:lnTo>
                    <a:lnTo>
                      <a:pt x="79" y="209"/>
                    </a:lnTo>
                    <a:lnTo>
                      <a:pt x="66" y="214"/>
                    </a:lnTo>
                    <a:lnTo>
                      <a:pt x="59" y="216"/>
                    </a:lnTo>
                    <a:lnTo>
                      <a:pt x="53" y="218"/>
                    </a:lnTo>
                    <a:lnTo>
                      <a:pt x="46" y="219"/>
                    </a:lnTo>
                    <a:lnTo>
                      <a:pt x="38" y="219"/>
                    </a:lnTo>
                    <a:lnTo>
                      <a:pt x="31" y="219"/>
                    </a:lnTo>
                    <a:lnTo>
                      <a:pt x="23" y="218"/>
                    </a:lnTo>
                    <a:lnTo>
                      <a:pt x="17" y="215"/>
                    </a:lnTo>
                    <a:lnTo>
                      <a:pt x="10" y="211"/>
                    </a:lnTo>
                    <a:lnTo>
                      <a:pt x="12" y="204"/>
                    </a:lnTo>
                    <a:lnTo>
                      <a:pt x="16" y="199"/>
                    </a:lnTo>
                    <a:lnTo>
                      <a:pt x="20" y="193"/>
                    </a:lnTo>
                    <a:lnTo>
                      <a:pt x="25" y="187"/>
                    </a:lnTo>
                    <a:lnTo>
                      <a:pt x="31" y="162"/>
                    </a:lnTo>
                    <a:lnTo>
                      <a:pt x="31" y="135"/>
                    </a:lnTo>
                    <a:lnTo>
                      <a:pt x="25" y="110"/>
                    </a:lnTo>
                    <a:lnTo>
                      <a:pt x="10" y="89"/>
                    </a:lnTo>
                    <a:lnTo>
                      <a:pt x="9" y="86"/>
                    </a:lnTo>
                    <a:lnTo>
                      <a:pt x="10" y="84"/>
                    </a:lnTo>
                    <a:lnTo>
                      <a:pt x="12" y="82"/>
                    </a:lnTo>
                    <a:lnTo>
                      <a:pt x="15" y="80"/>
                    </a:lnTo>
                    <a:lnTo>
                      <a:pt x="23" y="82"/>
                    </a:lnTo>
                    <a:lnTo>
                      <a:pt x="31" y="86"/>
                    </a:lnTo>
                    <a:lnTo>
                      <a:pt x="36" y="92"/>
                    </a:lnTo>
                    <a:lnTo>
                      <a:pt x="42" y="99"/>
                    </a:lnTo>
                    <a:lnTo>
                      <a:pt x="47" y="105"/>
                    </a:lnTo>
                    <a:lnTo>
                      <a:pt x="51" y="114"/>
                    </a:lnTo>
                    <a:lnTo>
                      <a:pt x="54" y="120"/>
                    </a:lnTo>
                    <a:lnTo>
                      <a:pt x="56" y="129"/>
                    </a:lnTo>
                    <a:lnTo>
                      <a:pt x="58" y="147"/>
                    </a:lnTo>
                    <a:lnTo>
                      <a:pt x="57" y="164"/>
                    </a:lnTo>
                    <a:lnTo>
                      <a:pt x="53" y="181"/>
                    </a:lnTo>
                    <a:lnTo>
                      <a:pt x="43" y="196"/>
                    </a:lnTo>
                    <a:lnTo>
                      <a:pt x="47" y="198"/>
                    </a:lnTo>
                    <a:lnTo>
                      <a:pt x="50" y="198"/>
                    </a:lnTo>
                    <a:lnTo>
                      <a:pt x="54" y="196"/>
                    </a:lnTo>
                    <a:lnTo>
                      <a:pt x="57" y="194"/>
                    </a:lnTo>
                    <a:lnTo>
                      <a:pt x="68" y="185"/>
                    </a:lnTo>
                    <a:lnTo>
                      <a:pt x="78" y="175"/>
                    </a:lnTo>
                    <a:lnTo>
                      <a:pt x="87" y="163"/>
                    </a:lnTo>
                    <a:lnTo>
                      <a:pt x="94" y="152"/>
                    </a:lnTo>
                    <a:lnTo>
                      <a:pt x="100" y="139"/>
                    </a:lnTo>
                    <a:lnTo>
                      <a:pt x="103" y="126"/>
                    </a:lnTo>
                    <a:lnTo>
                      <a:pt x="104" y="112"/>
                    </a:lnTo>
                    <a:lnTo>
                      <a:pt x="103" y="97"/>
                    </a:lnTo>
                    <a:lnTo>
                      <a:pt x="101" y="84"/>
                    </a:lnTo>
                    <a:lnTo>
                      <a:pt x="96" y="72"/>
                    </a:lnTo>
                    <a:lnTo>
                      <a:pt x="89" y="61"/>
                    </a:lnTo>
                    <a:lnTo>
                      <a:pt x="80" y="50"/>
                    </a:lnTo>
                    <a:lnTo>
                      <a:pt x="69" y="41"/>
                    </a:lnTo>
                    <a:lnTo>
                      <a:pt x="57" y="33"/>
                    </a:lnTo>
                    <a:lnTo>
                      <a:pt x="46" y="27"/>
                    </a:lnTo>
                    <a:lnTo>
                      <a:pt x="33" y="23"/>
                    </a:lnTo>
                    <a:lnTo>
                      <a:pt x="24" y="20"/>
                    </a:lnTo>
                    <a:lnTo>
                      <a:pt x="15" y="20"/>
                    </a:lnTo>
                    <a:lnTo>
                      <a:pt x="6" y="20"/>
                    </a:lnTo>
                    <a:lnTo>
                      <a:pt x="0" y="16"/>
                    </a:lnTo>
                    <a:lnTo>
                      <a:pt x="0" y="11"/>
                    </a:lnTo>
                    <a:lnTo>
                      <a:pt x="2" y="8"/>
                    </a:lnTo>
                    <a:lnTo>
                      <a:pt x="6" y="6"/>
                    </a:lnTo>
                    <a:lnTo>
                      <a:pt x="10" y="4"/>
                    </a:lnTo>
                    <a:lnTo>
                      <a:pt x="25" y="1"/>
                    </a:lnTo>
                    <a:lnTo>
                      <a:pt x="39" y="0"/>
                    </a:lnTo>
                    <a:lnTo>
                      <a:pt x="54" y="1"/>
                    </a:lnTo>
                    <a:lnTo>
                      <a:pt x="69" y="4"/>
                    </a:lnTo>
                    <a:lnTo>
                      <a:pt x="81" y="10"/>
                    </a:lnTo>
                    <a:lnTo>
                      <a:pt x="94" y="18"/>
                    </a:lnTo>
                    <a:lnTo>
                      <a:pt x="106" y="27"/>
                    </a:lnTo>
                    <a:lnTo>
                      <a:pt x="116" y="38"/>
                    </a:lnTo>
                    <a:lnTo>
                      <a:pt x="121" y="48"/>
                    </a:lnTo>
                    <a:close/>
                  </a:path>
                </a:pathLst>
              </a:custGeom>
              <a:solidFill>
                <a:srgbClr val="000000"/>
              </a:solidFill>
              <a:ln w="9525">
                <a:noFill/>
                <a:round/>
                <a:headEnd/>
                <a:tailEnd/>
              </a:ln>
            </p:spPr>
            <p:txBody>
              <a:bodyPr>
                <a:prstTxWarp prst="textNoShape">
                  <a:avLst/>
                </a:prstTxWarp>
              </a:bodyPr>
              <a:lstStyle/>
              <a:p>
                <a:endParaRPr lang="fr-FR"/>
              </a:p>
            </p:txBody>
          </p:sp>
          <p:sp>
            <p:nvSpPr>
              <p:cNvPr id="19476" name="Freeform 20"/>
              <p:cNvSpPr>
                <a:spLocks/>
              </p:cNvSpPr>
              <p:nvPr/>
            </p:nvSpPr>
            <p:spPr bwMode="auto">
              <a:xfrm>
                <a:off x="4147" y="3317"/>
                <a:ext cx="336" cy="119"/>
              </a:xfrm>
              <a:custGeom>
                <a:avLst/>
                <a:gdLst/>
                <a:ahLst/>
                <a:cxnLst>
                  <a:cxn ang="0">
                    <a:pos x="671" y="55"/>
                  </a:cxn>
                  <a:cxn ang="0">
                    <a:pos x="673" y="148"/>
                  </a:cxn>
                  <a:cxn ang="0">
                    <a:pos x="672" y="203"/>
                  </a:cxn>
                  <a:cxn ang="0">
                    <a:pos x="667" y="217"/>
                  </a:cxn>
                  <a:cxn ang="0">
                    <a:pos x="659" y="226"/>
                  </a:cxn>
                  <a:cxn ang="0">
                    <a:pos x="651" y="230"/>
                  </a:cxn>
                  <a:cxn ang="0">
                    <a:pos x="642" y="232"/>
                  </a:cxn>
                  <a:cxn ang="0">
                    <a:pos x="633" y="233"/>
                  </a:cxn>
                  <a:cxn ang="0">
                    <a:pos x="597" y="234"/>
                  </a:cxn>
                  <a:cxn ang="0">
                    <a:pos x="535" y="236"/>
                  </a:cxn>
                  <a:cxn ang="0">
                    <a:pos x="472" y="236"/>
                  </a:cxn>
                  <a:cxn ang="0">
                    <a:pos x="410" y="237"/>
                  </a:cxn>
                  <a:cxn ang="0">
                    <a:pos x="348" y="237"/>
                  </a:cxn>
                  <a:cxn ang="0">
                    <a:pos x="287" y="238"/>
                  </a:cxn>
                  <a:cxn ang="0">
                    <a:pos x="225" y="237"/>
                  </a:cxn>
                  <a:cxn ang="0">
                    <a:pos x="164" y="236"/>
                  </a:cxn>
                  <a:cxn ang="0">
                    <a:pos x="118" y="236"/>
                  </a:cxn>
                  <a:cxn ang="0">
                    <a:pos x="83" y="236"/>
                  </a:cxn>
                  <a:cxn ang="0">
                    <a:pos x="50" y="234"/>
                  </a:cxn>
                  <a:cxn ang="0">
                    <a:pos x="16" y="232"/>
                  </a:cxn>
                  <a:cxn ang="0">
                    <a:pos x="0" y="228"/>
                  </a:cxn>
                  <a:cxn ang="0">
                    <a:pos x="51" y="221"/>
                  </a:cxn>
                  <a:cxn ang="0">
                    <a:pos x="103" y="216"/>
                  </a:cxn>
                  <a:cxn ang="0">
                    <a:pos x="155" y="214"/>
                  </a:cxn>
                  <a:cxn ang="0">
                    <a:pos x="206" y="213"/>
                  </a:cxn>
                  <a:cxn ang="0">
                    <a:pos x="259" y="211"/>
                  </a:cxn>
                  <a:cxn ang="0">
                    <a:pos x="311" y="211"/>
                  </a:cxn>
                  <a:cxn ang="0">
                    <a:pos x="364" y="210"/>
                  </a:cxn>
                  <a:cxn ang="0">
                    <a:pos x="416" y="208"/>
                  </a:cxn>
                  <a:cxn ang="0">
                    <a:pos x="443" y="208"/>
                  </a:cxn>
                  <a:cxn ang="0">
                    <a:pos x="468" y="208"/>
                  </a:cxn>
                  <a:cxn ang="0">
                    <a:pos x="494" y="209"/>
                  </a:cxn>
                  <a:cxn ang="0">
                    <a:pos x="520" y="209"/>
                  </a:cxn>
                  <a:cxn ang="0">
                    <a:pos x="545" y="209"/>
                  </a:cxn>
                  <a:cxn ang="0">
                    <a:pos x="572" y="209"/>
                  </a:cxn>
                  <a:cxn ang="0">
                    <a:pos x="597" y="208"/>
                  </a:cxn>
                  <a:cxn ang="0">
                    <a:pos x="623" y="206"/>
                  </a:cxn>
                  <a:cxn ang="0">
                    <a:pos x="646" y="183"/>
                  </a:cxn>
                  <a:cxn ang="0">
                    <a:pos x="653" y="147"/>
                  </a:cxn>
                  <a:cxn ang="0">
                    <a:pos x="656" y="72"/>
                  </a:cxn>
                  <a:cxn ang="0">
                    <a:pos x="658" y="0"/>
                  </a:cxn>
                  <a:cxn ang="0">
                    <a:pos x="665" y="2"/>
                  </a:cxn>
                  <a:cxn ang="0">
                    <a:pos x="669" y="7"/>
                  </a:cxn>
                </a:cxnLst>
                <a:rect l="0" t="0" r="r" b="b"/>
                <a:pathLst>
                  <a:path w="673" h="238">
                    <a:moveTo>
                      <a:pt x="669" y="7"/>
                    </a:moveTo>
                    <a:lnTo>
                      <a:pt x="671" y="55"/>
                    </a:lnTo>
                    <a:lnTo>
                      <a:pt x="672" y="101"/>
                    </a:lnTo>
                    <a:lnTo>
                      <a:pt x="673" y="148"/>
                    </a:lnTo>
                    <a:lnTo>
                      <a:pt x="673" y="195"/>
                    </a:lnTo>
                    <a:lnTo>
                      <a:pt x="672" y="203"/>
                    </a:lnTo>
                    <a:lnTo>
                      <a:pt x="669" y="210"/>
                    </a:lnTo>
                    <a:lnTo>
                      <a:pt x="667" y="217"/>
                    </a:lnTo>
                    <a:lnTo>
                      <a:pt x="664" y="224"/>
                    </a:lnTo>
                    <a:lnTo>
                      <a:pt x="659" y="226"/>
                    </a:lnTo>
                    <a:lnTo>
                      <a:pt x="656" y="229"/>
                    </a:lnTo>
                    <a:lnTo>
                      <a:pt x="651" y="230"/>
                    </a:lnTo>
                    <a:lnTo>
                      <a:pt x="646" y="231"/>
                    </a:lnTo>
                    <a:lnTo>
                      <a:pt x="642" y="232"/>
                    </a:lnTo>
                    <a:lnTo>
                      <a:pt x="637" y="233"/>
                    </a:lnTo>
                    <a:lnTo>
                      <a:pt x="633" y="233"/>
                    </a:lnTo>
                    <a:lnTo>
                      <a:pt x="628" y="234"/>
                    </a:lnTo>
                    <a:lnTo>
                      <a:pt x="597" y="234"/>
                    </a:lnTo>
                    <a:lnTo>
                      <a:pt x="566" y="234"/>
                    </a:lnTo>
                    <a:lnTo>
                      <a:pt x="535" y="236"/>
                    </a:lnTo>
                    <a:lnTo>
                      <a:pt x="504" y="236"/>
                    </a:lnTo>
                    <a:lnTo>
                      <a:pt x="472" y="236"/>
                    </a:lnTo>
                    <a:lnTo>
                      <a:pt x="441" y="237"/>
                    </a:lnTo>
                    <a:lnTo>
                      <a:pt x="410" y="237"/>
                    </a:lnTo>
                    <a:lnTo>
                      <a:pt x="379" y="237"/>
                    </a:lnTo>
                    <a:lnTo>
                      <a:pt x="348" y="237"/>
                    </a:lnTo>
                    <a:lnTo>
                      <a:pt x="318" y="238"/>
                    </a:lnTo>
                    <a:lnTo>
                      <a:pt x="287" y="238"/>
                    </a:lnTo>
                    <a:lnTo>
                      <a:pt x="256" y="238"/>
                    </a:lnTo>
                    <a:lnTo>
                      <a:pt x="225" y="237"/>
                    </a:lnTo>
                    <a:lnTo>
                      <a:pt x="195" y="237"/>
                    </a:lnTo>
                    <a:lnTo>
                      <a:pt x="164" y="236"/>
                    </a:lnTo>
                    <a:lnTo>
                      <a:pt x="134" y="234"/>
                    </a:lnTo>
                    <a:lnTo>
                      <a:pt x="118" y="236"/>
                    </a:lnTo>
                    <a:lnTo>
                      <a:pt x="100" y="236"/>
                    </a:lnTo>
                    <a:lnTo>
                      <a:pt x="83" y="236"/>
                    </a:lnTo>
                    <a:lnTo>
                      <a:pt x="67" y="236"/>
                    </a:lnTo>
                    <a:lnTo>
                      <a:pt x="50" y="234"/>
                    </a:lnTo>
                    <a:lnTo>
                      <a:pt x="32" y="233"/>
                    </a:lnTo>
                    <a:lnTo>
                      <a:pt x="16" y="232"/>
                    </a:lnTo>
                    <a:lnTo>
                      <a:pt x="0" y="230"/>
                    </a:lnTo>
                    <a:lnTo>
                      <a:pt x="0" y="228"/>
                    </a:lnTo>
                    <a:lnTo>
                      <a:pt x="26" y="223"/>
                    </a:lnTo>
                    <a:lnTo>
                      <a:pt x="51" y="221"/>
                    </a:lnTo>
                    <a:lnTo>
                      <a:pt x="76" y="217"/>
                    </a:lnTo>
                    <a:lnTo>
                      <a:pt x="103" y="216"/>
                    </a:lnTo>
                    <a:lnTo>
                      <a:pt x="128" y="214"/>
                    </a:lnTo>
                    <a:lnTo>
                      <a:pt x="155" y="214"/>
                    </a:lnTo>
                    <a:lnTo>
                      <a:pt x="181" y="213"/>
                    </a:lnTo>
                    <a:lnTo>
                      <a:pt x="206" y="213"/>
                    </a:lnTo>
                    <a:lnTo>
                      <a:pt x="233" y="211"/>
                    </a:lnTo>
                    <a:lnTo>
                      <a:pt x="259" y="211"/>
                    </a:lnTo>
                    <a:lnTo>
                      <a:pt x="286" y="211"/>
                    </a:lnTo>
                    <a:lnTo>
                      <a:pt x="311" y="211"/>
                    </a:lnTo>
                    <a:lnTo>
                      <a:pt x="338" y="211"/>
                    </a:lnTo>
                    <a:lnTo>
                      <a:pt x="364" y="210"/>
                    </a:lnTo>
                    <a:lnTo>
                      <a:pt x="390" y="209"/>
                    </a:lnTo>
                    <a:lnTo>
                      <a:pt x="416" y="208"/>
                    </a:lnTo>
                    <a:lnTo>
                      <a:pt x="429" y="208"/>
                    </a:lnTo>
                    <a:lnTo>
                      <a:pt x="443" y="208"/>
                    </a:lnTo>
                    <a:lnTo>
                      <a:pt x="455" y="208"/>
                    </a:lnTo>
                    <a:lnTo>
                      <a:pt x="468" y="208"/>
                    </a:lnTo>
                    <a:lnTo>
                      <a:pt x="481" y="209"/>
                    </a:lnTo>
                    <a:lnTo>
                      <a:pt x="494" y="209"/>
                    </a:lnTo>
                    <a:lnTo>
                      <a:pt x="507" y="209"/>
                    </a:lnTo>
                    <a:lnTo>
                      <a:pt x="520" y="209"/>
                    </a:lnTo>
                    <a:lnTo>
                      <a:pt x="532" y="209"/>
                    </a:lnTo>
                    <a:lnTo>
                      <a:pt x="545" y="209"/>
                    </a:lnTo>
                    <a:lnTo>
                      <a:pt x="559" y="209"/>
                    </a:lnTo>
                    <a:lnTo>
                      <a:pt x="572" y="209"/>
                    </a:lnTo>
                    <a:lnTo>
                      <a:pt x="584" y="209"/>
                    </a:lnTo>
                    <a:lnTo>
                      <a:pt x="597" y="208"/>
                    </a:lnTo>
                    <a:lnTo>
                      <a:pt x="611" y="207"/>
                    </a:lnTo>
                    <a:lnTo>
                      <a:pt x="623" y="206"/>
                    </a:lnTo>
                    <a:lnTo>
                      <a:pt x="638" y="198"/>
                    </a:lnTo>
                    <a:lnTo>
                      <a:pt x="646" y="183"/>
                    </a:lnTo>
                    <a:lnTo>
                      <a:pt x="650" y="164"/>
                    </a:lnTo>
                    <a:lnTo>
                      <a:pt x="653" y="147"/>
                    </a:lnTo>
                    <a:lnTo>
                      <a:pt x="656" y="109"/>
                    </a:lnTo>
                    <a:lnTo>
                      <a:pt x="656" y="72"/>
                    </a:lnTo>
                    <a:lnTo>
                      <a:pt x="656" y="36"/>
                    </a:lnTo>
                    <a:lnTo>
                      <a:pt x="658" y="0"/>
                    </a:lnTo>
                    <a:lnTo>
                      <a:pt x="661" y="0"/>
                    </a:lnTo>
                    <a:lnTo>
                      <a:pt x="665" y="2"/>
                    </a:lnTo>
                    <a:lnTo>
                      <a:pt x="667" y="4"/>
                    </a:lnTo>
                    <a:lnTo>
                      <a:pt x="669" y="7"/>
                    </a:lnTo>
                    <a:close/>
                  </a:path>
                </a:pathLst>
              </a:custGeom>
              <a:solidFill>
                <a:srgbClr val="000000"/>
              </a:solidFill>
              <a:ln w="9525">
                <a:noFill/>
                <a:round/>
                <a:headEnd/>
                <a:tailEnd/>
              </a:ln>
            </p:spPr>
            <p:txBody>
              <a:bodyPr>
                <a:prstTxWarp prst="textNoShape">
                  <a:avLst/>
                </a:prstTxWarp>
              </a:bodyPr>
              <a:lstStyle/>
              <a:p>
                <a:endParaRPr lang="fr-FR"/>
              </a:p>
            </p:txBody>
          </p:sp>
          <p:sp>
            <p:nvSpPr>
              <p:cNvPr id="19477" name="Freeform 21"/>
              <p:cNvSpPr>
                <a:spLocks/>
              </p:cNvSpPr>
              <p:nvPr/>
            </p:nvSpPr>
            <p:spPr bwMode="auto">
              <a:xfrm>
                <a:off x="4031" y="3444"/>
                <a:ext cx="147" cy="196"/>
              </a:xfrm>
              <a:custGeom>
                <a:avLst/>
                <a:gdLst/>
                <a:ahLst/>
                <a:cxnLst>
                  <a:cxn ang="0">
                    <a:pos x="293" y="38"/>
                  </a:cxn>
                  <a:cxn ang="0">
                    <a:pos x="286" y="44"/>
                  </a:cxn>
                  <a:cxn ang="0">
                    <a:pos x="276" y="44"/>
                  </a:cxn>
                  <a:cxn ang="0">
                    <a:pos x="265" y="39"/>
                  </a:cxn>
                  <a:cxn ang="0">
                    <a:pos x="253" y="37"/>
                  </a:cxn>
                  <a:cxn ang="0">
                    <a:pos x="240" y="37"/>
                  </a:cxn>
                  <a:cxn ang="0">
                    <a:pos x="225" y="43"/>
                  </a:cxn>
                  <a:cxn ang="0">
                    <a:pos x="209" y="53"/>
                  </a:cxn>
                  <a:cxn ang="0">
                    <a:pos x="198" y="45"/>
                  </a:cxn>
                  <a:cxn ang="0">
                    <a:pos x="187" y="44"/>
                  </a:cxn>
                  <a:cxn ang="0">
                    <a:pos x="174" y="47"/>
                  </a:cxn>
                  <a:cxn ang="0">
                    <a:pos x="156" y="59"/>
                  </a:cxn>
                  <a:cxn ang="0">
                    <a:pos x="142" y="73"/>
                  </a:cxn>
                  <a:cxn ang="0">
                    <a:pos x="130" y="88"/>
                  </a:cxn>
                  <a:cxn ang="0">
                    <a:pos x="111" y="101"/>
                  </a:cxn>
                  <a:cxn ang="0">
                    <a:pos x="92" y="116"/>
                  </a:cxn>
                  <a:cxn ang="0">
                    <a:pos x="76" y="137"/>
                  </a:cxn>
                  <a:cxn ang="0">
                    <a:pos x="65" y="160"/>
                  </a:cxn>
                  <a:cxn ang="0">
                    <a:pos x="60" y="174"/>
                  </a:cxn>
                  <a:cxn ang="0">
                    <a:pos x="53" y="173"/>
                  </a:cxn>
                  <a:cxn ang="0">
                    <a:pos x="41" y="192"/>
                  </a:cxn>
                  <a:cxn ang="0">
                    <a:pos x="41" y="236"/>
                  </a:cxn>
                  <a:cxn ang="0">
                    <a:pos x="45" y="265"/>
                  </a:cxn>
                  <a:cxn ang="0">
                    <a:pos x="35" y="281"/>
                  </a:cxn>
                  <a:cxn ang="0">
                    <a:pos x="27" y="312"/>
                  </a:cxn>
                  <a:cxn ang="0">
                    <a:pos x="28" y="359"/>
                  </a:cxn>
                  <a:cxn ang="0">
                    <a:pos x="28" y="385"/>
                  </a:cxn>
                  <a:cxn ang="0">
                    <a:pos x="26" y="391"/>
                  </a:cxn>
                  <a:cxn ang="0">
                    <a:pos x="12" y="368"/>
                  </a:cxn>
                  <a:cxn ang="0">
                    <a:pos x="0" y="324"/>
                  </a:cxn>
                  <a:cxn ang="0">
                    <a:pos x="1" y="282"/>
                  </a:cxn>
                  <a:cxn ang="0">
                    <a:pos x="12" y="254"/>
                  </a:cxn>
                  <a:cxn ang="0">
                    <a:pos x="5" y="214"/>
                  </a:cxn>
                  <a:cxn ang="0">
                    <a:pos x="8" y="162"/>
                  </a:cxn>
                  <a:cxn ang="0">
                    <a:pos x="27" y="136"/>
                  </a:cxn>
                  <a:cxn ang="0">
                    <a:pos x="39" y="134"/>
                  </a:cxn>
                  <a:cxn ang="0">
                    <a:pos x="45" y="117"/>
                  </a:cxn>
                  <a:cxn ang="0">
                    <a:pos x="55" y="96"/>
                  </a:cxn>
                  <a:cxn ang="0">
                    <a:pos x="69" y="76"/>
                  </a:cxn>
                  <a:cxn ang="0">
                    <a:pos x="87" y="62"/>
                  </a:cxn>
                  <a:cxn ang="0">
                    <a:pos x="110" y="58"/>
                  </a:cxn>
                  <a:cxn ang="0">
                    <a:pos x="125" y="43"/>
                  </a:cxn>
                  <a:cxn ang="0">
                    <a:pos x="138" y="28"/>
                  </a:cxn>
                  <a:cxn ang="0">
                    <a:pos x="149" y="17"/>
                  </a:cxn>
                  <a:cxn ang="0">
                    <a:pos x="164" y="9"/>
                  </a:cxn>
                  <a:cxn ang="0">
                    <a:pos x="179" y="6"/>
                  </a:cxn>
                  <a:cxn ang="0">
                    <a:pos x="191" y="7"/>
                  </a:cxn>
                  <a:cxn ang="0">
                    <a:pos x="200" y="8"/>
                  </a:cxn>
                  <a:cxn ang="0">
                    <a:pos x="213" y="7"/>
                  </a:cxn>
                  <a:cxn ang="0">
                    <a:pos x="232" y="1"/>
                  </a:cxn>
                  <a:cxn ang="0">
                    <a:pos x="252" y="0"/>
                  </a:cxn>
                  <a:cxn ang="0">
                    <a:pos x="272" y="6"/>
                  </a:cxn>
                  <a:cxn ang="0">
                    <a:pos x="284" y="17"/>
                  </a:cxn>
                  <a:cxn ang="0">
                    <a:pos x="291" y="29"/>
                  </a:cxn>
                </a:cxnLst>
                <a:rect l="0" t="0" r="r" b="b"/>
                <a:pathLst>
                  <a:path w="295" h="391">
                    <a:moveTo>
                      <a:pt x="295" y="35"/>
                    </a:moveTo>
                    <a:lnTo>
                      <a:pt x="293" y="38"/>
                    </a:lnTo>
                    <a:lnTo>
                      <a:pt x="290" y="41"/>
                    </a:lnTo>
                    <a:lnTo>
                      <a:pt x="286" y="44"/>
                    </a:lnTo>
                    <a:lnTo>
                      <a:pt x="282" y="45"/>
                    </a:lnTo>
                    <a:lnTo>
                      <a:pt x="276" y="44"/>
                    </a:lnTo>
                    <a:lnTo>
                      <a:pt x="270" y="41"/>
                    </a:lnTo>
                    <a:lnTo>
                      <a:pt x="265" y="39"/>
                    </a:lnTo>
                    <a:lnTo>
                      <a:pt x="259" y="38"/>
                    </a:lnTo>
                    <a:lnTo>
                      <a:pt x="253" y="37"/>
                    </a:lnTo>
                    <a:lnTo>
                      <a:pt x="247" y="36"/>
                    </a:lnTo>
                    <a:lnTo>
                      <a:pt x="240" y="37"/>
                    </a:lnTo>
                    <a:lnTo>
                      <a:pt x="235" y="39"/>
                    </a:lnTo>
                    <a:lnTo>
                      <a:pt x="225" y="43"/>
                    </a:lnTo>
                    <a:lnTo>
                      <a:pt x="217" y="50"/>
                    </a:lnTo>
                    <a:lnTo>
                      <a:pt x="209" y="53"/>
                    </a:lnTo>
                    <a:lnTo>
                      <a:pt x="201" y="47"/>
                    </a:lnTo>
                    <a:lnTo>
                      <a:pt x="198" y="45"/>
                    </a:lnTo>
                    <a:lnTo>
                      <a:pt x="192" y="44"/>
                    </a:lnTo>
                    <a:lnTo>
                      <a:pt x="187" y="44"/>
                    </a:lnTo>
                    <a:lnTo>
                      <a:pt x="183" y="44"/>
                    </a:lnTo>
                    <a:lnTo>
                      <a:pt x="174" y="47"/>
                    </a:lnTo>
                    <a:lnTo>
                      <a:pt x="164" y="52"/>
                    </a:lnTo>
                    <a:lnTo>
                      <a:pt x="156" y="59"/>
                    </a:lnTo>
                    <a:lnTo>
                      <a:pt x="149" y="64"/>
                    </a:lnTo>
                    <a:lnTo>
                      <a:pt x="142" y="73"/>
                    </a:lnTo>
                    <a:lnTo>
                      <a:pt x="137" y="79"/>
                    </a:lnTo>
                    <a:lnTo>
                      <a:pt x="130" y="88"/>
                    </a:lnTo>
                    <a:lnTo>
                      <a:pt x="123" y="96"/>
                    </a:lnTo>
                    <a:lnTo>
                      <a:pt x="111" y="101"/>
                    </a:lnTo>
                    <a:lnTo>
                      <a:pt x="101" y="108"/>
                    </a:lnTo>
                    <a:lnTo>
                      <a:pt x="92" y="116"/>
                    </a:lnTo>
                    <a:lnTo>
                      <a:pt x="83" y="127"/>
                    </a:lnTo>
                    <a:lnTo>
                      <a:pt x="76" y="137"/>
                    </a:lnTo>
                    <a:lnTo>
                      <a:pt x="70" y="147"/>
                    </a:lnTo>
                    <a:lnTo>
                      <a:pt x="65" y="160"/>
                    </a:lnTo>
                    <a:lnTo>
                      <a:pt x="62" y="172"/>
                    </a:lnTo>
                    <a:lnTo>
                      <a:pt x="60" y="174"/>
                    </a:lnTo>
                    <a:lnTo>
                      <a:pt x="56" y="173"/>
                    </a:lnTo>
                    <a:lnTo>
                      <a:pt x="53" y="173"/>
                    </a:lnTo>
                    <a:lnTo>
                      <a:pt x="49" y="174"/>
                    </a:lnTo>
                    <a:lnTo>
                      <a:pt x="41" y="192"/>
                    </a:lnTo>
                    <a:lnTo>
                      <a:pt x="39" y="214"/>
                    </a:lnTo>
                    <a:lnTo>
                      <a:pt x="41" y="236"/>
                    </a:lnTo>
                    <a:lnTo>
                      <a:pt x="46" y="256"/>
                    </a:lnTo>
                    <a:lnTo>
                      <a:pt x="45" y="265"/>
                    </a:lnTo>
                    <a:lnTo>
                      <a:pt x="41" y="274"/>
                    </a:lnTo>
                    <a:lnTo>
                      <a:pt x="35" y="281"/>
                    </a:lnTo>
                    <a:lnTo>
                      <a:pt x="31" y="289"/>
                    </a:lnTo>
                    <a:lnTo>
                      <a:pt x="27" y="312"/>
                    </a:lnTo>
                    <a:lnTo>
                      <a:pt x="27" y="336"/>
                    </a:lnTo>
                    <a:lnTo>
                      <a:pt x="28" y="359"/>
                    </a:lnTo>
                    <a:lnTo>
                      <a:pt x="31" y="382"/>
                    </a:lnTo>
                    <a:lnTo>
                      <a:pt x="28" y="385"/>
                    </a:lnTo>
                    <a:lnTo>
                      <a:pt x="28" y="389"/>
                    </a:lnTo>
                    <a:lnTo>
                      <a:pt x="26" y="391"/>
                    </a:lnTo>
                    <a:lnTo>
                      <a:pt x="22" y="390"/>
                    </a:lnTo>
                    <a:lnTo>
                      <a:pt x="12" y="368"/>
                    </a:lnTo>
                    <a:lnTo>
                      <a:pt x="5" y="347"/>
                    </a:lnTo>
                    <a:lnTo>
                      <a:pt x="0" y="324"/>
                    </a:lnTo>
                    <a:lnTo>
                      <a:pt x="0" y="298"/>
                    </a:lnTo>
                    <a:lnTo>
                      <a:pt x="1" y="282"/>
                    </a:lnTo>
                    <a:lnTo>
                      <a:pt x="7" y="268"/>
                    </a:lnTo>
                    <a:lnTo>
                      <a:pt x="12" y="254"/>
                    </a:lnTo>
                    <a:lnTo>
                      <a:pt x="13" y="239"/>
                    </a:lnTo>
                    <a:lnTo>
                      <a:pt x="5" y="214"/>
                    </a:lnTo>
                    <a:lnTo>
                      <a:pt x="3" y="188"/>
                    </a:lnTo>
                    <a:lnTo>
                      <a:pt x="8" y="162"/>
                    </a:lnTo>
                    <a:lnTo>
                      <a:pt x="23" y="140"/>
                    </a:lnTo>
                    <a:lnTo>
                      <a:pt x="27" y="136"/>
                    </a:lnTo>
                    <a:lnTo>
                      <a:pt x="33" y="135"/>
                    </a:lnTo>
                    <a:lnTo>
                      <a:pt x="39" y="134"/>
                    </a:lnTo>
                    <a:lnTo>
                      <a:pt x="42" y="129"/>
                    </a:lnTo>
                    <a:lnTo>
                      <a:pt x="45" y="117"/>
                    </a:lnTo>
                    <a:lnTo>
                      <a:pt x="49" y="106"/>
                    </a:lnTo>
                    <a:lnTo>
                      <a:pt x="55" y="96"/>
                    </a:lnTo>
                    <a:lnTo>
                      <a:pt x="61" y="85"/>
                    </a:lnTo>
                    <a:lnTo>
                      <a:pt x="69" y="76"/>
                    </a:lnTo>
                    <a:lnTo>
                      <a:pt x="78" y="68"/>
                    </a:lnTo>
                    <a:lnTo>
                      <a:pt x="87" y="62"/>
                    </a:lnTo>
                    <a:lnTo>
                      <a:pt x="99" y="58"/>
                    </a:lnTo>
                    <a:lnTo>
                      <a:pt x="110" y="58"/>
                    </a:lnTo>
                    <a:lnTo>
                      <a:pt x="118" y="52"/>
                    </a:lnTo>
                    <a:lnTo>
                      <a:pt x="125" y="43"/>
                    </a:lnTo>
                    <a:lnTo>
                      <a:pt x="132" y="35"/>
                    </a:lnTo>
                    <a:lnTo>
                      <a:pt x="138" y="28"/>
                    </a:lnTo>
                    <a:lnTo>
                      <a:pt x="144" y="22"/>
                    </a:lnTo>
                    <a:lnTo>
                      <a:pt x="149" y="17"/>
                    </a:lnTo>
                    <a:lnTo>
                      <a:pt x="156" y="13"/>
                    </a:lnTo>
                    <a:lnTo>
                      <a:pt x="164" y="9"/>
                    </a:lnTo>
                    <a:lnTo>
                      <a:pt x="171" y="7"/>
                    </a:lnTo>
                    <a:lnTo>
                      <a:pt x="179" y="6"/>
                    </a:lnTo>
                    <a:lnTo>
                      <a:pt x="187" y="6"/>
                    </a:lnTo>
                    <a:lnTo>
                      <a:pt x="191" y="7"/>
                    </a:lnTo>
                    <a:lnTo>
                      <a:pt x="195" y="7"/>
                    </a:lnTo>
                    <a:lnTo>
                      <a:pt x="200" y="8"/>
                    </a:lnTo>
                    <a:lnTo>
                      <a:pt x="204" y="10"/>
                    </a:lnTo>
                    <a:lnTo>
                      <a:pt x="213" y="7"/>
                    </a:lnTo>
                    <a:lnTo>
                      <a:pt x="222" y="3"/>
                    </a:lnTo>
                    <a:lnTo>
                      <a:pt x="232" y="1"/>
                    </a:lnTo>
                    <a:lnTo>
                      <a:pt x="243" y="0"/>
                    </a:lnTo>
                    <a:lnTo>
                      <a:pt x="252" y="0"/>
                    </a:lnTo>
                    <a:lnTo>
                      <a:pt x="262" y="2"/>
                    </a:lnTo>
                    <a:lnTo>
                      <a:pt x="272" y="6"/>
                    </a:lnTo>
                    <a:lnTo>
                      <a:pt x="280" y="13"/>
                    </a:lnTo>
                    <a:lnTo>
                      <a:pt x="284" y="17"/>
                    </a:lnTo>
                    <a:lnTo>
                      <a:pt x="288" y="23"/>
                    </a:lnTo>
                    <a:lnTo>
                      <a:pt x="291" y="29"/>
                    </a:lnTo>
                    <a:lnTo>
                      <a:pt x="295" y="35"/>
                    </a:lnTo>
                    <a:close/>
                  </a:path>
                </a:pathLst>
              </a:custGeom>
              <a:solidFill>
                <a:srgbClr val="000000"/>
              </a:solidFill>
              <a:ln w="9525">
                <a:noFill/>
                <a:round/>
                <a:headEnd/>
                <a:tailEnd/>
              </a:ln>
            </p:spPr>
            <p:txBody>
              <a:bodyPr>
                <a:prstTxWarp prst="textNoShape">
                  <a:avLst/>
                </a:prstTxWarp>
              </a:bodyPr>
              <a:lstStyle/>
              <a:p>
                <a:endParaRPr lang="fr-FR"/>
              </a:p>
            </p:txBody>
          </p:sp>
          <p:sp>
            <p:nvSpPr>
              <p:cNvPr id="19478" name="Freeform 22"/>
              <p:cNvSpPr>
                <a:spLocks/>
              </p:cNvSpPr>
              <p:nvPr/>
            </p:nvSpPr>
            <p:spPr bwMode="auto">
              <a:xfrm>
                <a:off x="4307" y="3466"/>
                <a:ext cx="185" cy="161"/>
              </a:xfrm>
              <a:custGeom>
                <a:avLst/>
                <a:gdLst/>
                <a:ahLst/>
                <a:cxnLst>
                  <a:cxn ang="0">
                    <a:pos x="352" y="31"/>
                  </a:cxn>
                  <a:cxn ang="0">
                    <a:pos x="356" y="68"/>
                  </a:cxn>
                  <a:cxn ang="0">
                    <a:pos x="362" y="145"/>
                  </a:cxn>
                  <a:cxn ang="0">
                    <a:pos x="369" y="259"/>
                  </a:cxn>
                  <a:cxn ang="0">
                    <a:pos x="370" y="318"/>
                  </a:cxn>
                  <a:cxn ang="0">
                    <a:pos x="369" y="321"/>
                  </a:cxn>
                  <a:cxn ang="0">
                    <a:pos x="364" y="321"/>
                  </a:cxn>
                  <a:cxn ang="0">
                    <a:pos x="349" y="230"/>
                  </a:cxn>
                  <a:cxn ang="0">
                    <a:pos x="337" y="137"/>
                  </a:cxn>
                  <a:cxn ang="0">
                    <a:pos x="331" y="86"/>
                  </a:cxn>
                  <a:cxn ang="0">
                    <a:pos x="314" y="39"/>
                  </a:cxn>
                  <a:cxn ang="0">
                    <a:pos x="305" y="32"/>
                  </a:cxn>
                  <a:cxn ang="0">
                    <a:pos x="294" y="29"/>
                  </a:cxn>
                  <a:cxn ang="0">
                    <a:pos x="281" y="26"/>
                  </a:cxn>
                  <a:cxn ang="0">
                    <a:pos x="270" y="25"/>
                  </a:cxn>
                  <a:cxn ang="0">
                    <a:pos x="237" y="24"/>
                  </a:cxn>
                  <a:cxn ang="0">
                    <a:pos x="203" y="22"/>
                  </a:cxn>
                  <a:cxn ang="0">
                    <a:pos x="170" y="21"/>
                  </a:cxn>
                  <a:cxn ang="0">
                    <a:pos x="135" y="18"/>
                  </a:cxn>
                  <a:cxn ang="0">
                    <a:pos x="102" y="16"/>
                  </a:cxn>
                  <a:cxn ang="0">
                    <a:pos x="68" y="14"/>
                  </a:cxn>
                  <a:cxn ang="0">
                    <a:pos x="35" y="13"/>
                  </a:cxn>
                  <a:cxn ang="0">
                    <a:pos x="3" y="11"/>
                  </a:cxn>
                  <a:cxn ang="0">
                    <a:pos x="0" y="8"/>
                  </a:cxn>
                  <a:cxn ang="0">
                    <a:pos x="2" y="5"/>
                  </a:cxn>
                  <a:cxn ang="0">
                    <a:pos x="28" y="0"/>
                  </a:cxn>
                  <a:cxn ang="0">
                    <a:pos x="72" y="0"/>
                  </a:cxn>
                  <a:cxn ang="0">
                    <a:pos x="117" y="1"/>
                  </a:cxn>
                  <a:cxn ang="0">
                    <a:pos x="162" y="2"/>
                  </a:cxn>
                  <a:cxn ang="0">
                    <a:pos x="202" y="2"/>
                  </a:cxn>
                  <a:cxn ang="0">
                    <a:pos x="238" y="2"/>
                  </a:cxn>
                  <a:cxn ang="0">
                    <a:pos x="275" y="3"/>
                  </a:cxn>
                  <a:cxn ang="0">
                    <a:pos x="310" y="6"/>
                  </a:cxn>
                  <a:cxn ang="0">
                    <a:pos x="331" y="11"/>
                  </a:cxn>
                  <a:cxn ang="0">
                    <a:pos x="339" y="13"/>
                  </a:cxn>
                </a:cxnLst>
                <a:rect l="0" t="0" r="r" b="b"/>
                <a:pathLst>
                  <a:path w="371" h="321">
                    <a:moveTo>
                      <a:pt x="343" y="15"/>
                    </a:moveTo>
                    <a:lnTo>
                      <a:pt x="352" y="31"/>
                    </a:lnTo>
                    <a:lnTo>
                      <a:pt x="355" y="49"/>
                    </a:lnTo>
                    <a:lnTo>
                      <a:pt x="356" y="68"/>
                    </a:lnTo>
                    <a:lnTo>
                      <a:pt x="359" y="87"/>
                    </a:lnTo>
                    <a:lnTo>
                      <a:pt x="362" y="145"/>
                    </a:lnTo>
                    <a:lnTo>
                      <a:pt x="367" y="201"/>
                    </a:lnTo>
                    <a:lnTo>
                      <a:pt x="369" y="259"/>
                    </a:lnTo>
                    <a:lnTo>
                      <a:pt x="371" y="316"/>
                    </a:lnTo>
                    <a:lnTo>
                      <a:pt x="370" y="318"/>
                    </a:lnTo>
                    <a:lnTo>
                      <a:pt x="370" y="320"/>
                    </a:lnTo>
                    <a:lnTo>
                      <a:pt x="369" y="321"/>
                    </a:lnTo>
                    <a:lnTo>
                      <a:pt x="368" y="321"/>
                    </a:lnTo>
                    <a:lnTo>
                      <a:pt x="364" y="321"/>
                    </a:lnTo>
                    <a:lnTo>
                      <a:pt x="355" y="276"/>
                    </a:lnTo>
                    <a:lnTo>
                      <a:pt x="349" y="230"/>
                    </a:lnTo>
                    <a:lnTo>
                      <a:pt x="344" y="183"/>
                    </a:lnTo>
                    <a:lnTo>
                      <a:pt x="337" y="137"/>
                    </a:lnTo>
                    <a:lnTo>
                      <a:pt x="333" y="112"/>
                    </a:lnTo>
                    <a:lnTo>
                      <a:pt x="331" y="86"/>
                    </a:lnTo>
                    <a:lnTo>
                      <a:pt x="325" y="61"/>
                    </a:lnTo>
                    <a:lnTo>
                      <a:pt x="314" y="39"/>
                    </a:lnTo>
                    <a:lnTo>
                      <a:pt x="309" y="36"/>
                    </a:lnTo>
                    <a:lnTo>
                      <a:pt x="305" y="32"/>
                    </a:lnTo>
                    <a:lnTo>
                      <a:pt x="299" y="31"/>
                    </a:lnTo>
                    <a:lnTo>
                      <a:pt x="294" y="29"/>
                    </a:lnTo>
                    <a:lnTo>
                      <a:pt x="288" y="28"/>
                    </a:lnTo>
                    <a:lnTo>
                      <a:pt x="281" y="26"/>
                    </a:lnTo>
                    <a:lnTo>
                      <a:pt x="276" y="25"/>
                    </a:lnTo>
                    <a:lnTo>
                      <a:pt x="270" y="25"/>
                    </a:lnTo>
                    <a:lnTo>
                      <a:pt x="254" y="25"/>
                    </a:lnTo>
                    <a:lnTo>
                      <a:pt x="237" y="24"/>
                    </a:lnTo>
                    <a:lnTo>
                      <a:pt x="219" y="23"/>
                    </a:lnTo>
                    <a:lnTo>
                      <a:pt x="203" y="22"/>
                    </a:lnTo>
                    <a:lnTo>
                      <a:pt x="186" y="22"/>
                    </a:lnTo>
                    <a:lnTo>
                      <a:pt x="170" y="21"/>
                    </a:lnTo>
                    <a:lnTo>
                      <a:pt x="152" y="19"/>
                    </a:lnTo>
                    <a:lnTo>
                      <a:pt x="135" y="18"/>
                    </a:lnTo>
                    <a:lnTo>
                      <a:pt x="119" y="17"/>
                    </a:lnTo>
                    <a:lnTo>
                      <a:pt x="102" y="16"/>
                    </a:lnTo>
                    <a:lnTo>
                      <a:pt x="86" y="15"/>
                    </a:lnTo>
                    <a:lnTo>
                      <a:pt x="68" y="14"/>
                    </a:lnTo>
                    <a:lnTo>
                      <a:pt x="52" y="13"/>
                    </a:lnTo>
                    <a:lnTo>
                      <a:pt x="35" y="13"/>
                    </a:lnTo>
                    <a:lnTo>
                      <a:pt x="19" y="11"/>
                    </a:lnTo>
                    <a:lnTo>
                      <a:pt x="3" y="11"/>
                    </a:lnTo>
                    <a:lnTo>
                      <a:pt x="0" y="10"/>
                    </a:lnTo>
                    <a:lnTo>
                      <a:pt x="0" y="8"/>
                    </a:lnTo>
                    <a:lnTo>
                      <a:pt x="0" y="6"/>
                    </a:lnTo>
                    <a:lnTo>
                      <a:pt x="2" y="5"/>
                    </a:lnTo>
                    <a:lnTo>
                      <a:pt x="7" y="2"/>
                    </a:lnTo>
                    <a:lnTo>
                      <a:pt x="28" y="0"/>
                    </a:lnTo>
                    <a:lnTo>
                      <a:pt x="50" y="0"/>
                    </a:lnTo>
                    <a:lnTo>
                      <a:pt x="72" y="0"/>
                    </a:lnTo>
                    <a:lnTo>
                      <a:pt x="95" y="1"/>
                    </a:lnTo>
                    <a:lnTo>
                      <a:pt x="117" y="1"/>
                    </a:lnTo>
                    <a:lnTo>
                      <a:pt x="140" y="2"/>
                    </a:lnTo>
                    <a:lnTo>
                      <a:pt x="162" y="2"/>
                    </a:lnTo>
                    <a:lnTo>
                      <a:pt x="185" y="1"/>
                    </a:lnTo>
                    <a:lnTo>
                      <a:pt x="202" y="2"/>
                    </a:lnTo>
                    <a:lnTo>
                      <a:pt x="220" y="2"/>
                    </a:lnTo>
                    <a:lnTo>
                      <a:pt x="238" y="2"/>
                    </a:lnTo>
                    <a:lnTo>
                      <a:pt x="256" y="2"/>
                    </a:lnTo>
                    <a:lnTo>
                      <a:pt x="275" y="3"/>
                    </a:lnTo>
                    <a:lnTo>
                      <a:pt x="292" y="5"/>
                    </a:lnTo>
                    <a:lnTo>
                      <a:pt x="310" y="6"/>
                    </a:lnTo>
                    <a:lnTo>
                      <a:pt x="328" y="8"/>
                    </a:lnTo>
                    <a:lnTo>
                      <a:pt x="331" y="11"/>
                    </a:lnTo>
                    <a:lnTo>
                      <a:pt x="334" y="13"/>
                    </a:lnTo>
                    <a:lnTo>
                      <a:pt x="339" y="13"/>
                    </a:lnTo>
                    <a:lnTo>
                      <a:pt x="343" y="15"/>
                    </a:lnTo>
                    <a:close/>
                  </a:path>
                </a:pathLst>
              </a:custGeom>
              <a:solidFill>
                <a:srgbClr val="000000"/>
              </a:solidFill>
              <a:ln w="9525">
                <a:noFill/>
                <a:round/>
                <a:headEnd/>
                <a:tailEnd/>
              </a:ln>
            </p:spPr>
            <p:txBody>
              <a:bodyPr>
                <a:prstTxWarp prst="textNoShape">
                  <a:avLst/>
                </a:prstTxWarp>
              </a:bodyPr>
              <a:lstStyle/>
              <a:p>
                <a:endParaRPr lang="fr-FR"/>
              </a:p>
            </p:txBody>
          </p:sp>
          <p:sp>
            <p:nvSpPr>
              <p:cNvPr id="19479" name="Freeform 23"/>
              <p:cNvSpPr>
                <a:spLocks/>
              </p:cNvSpPr>
              <p:nvPr/>
            </p:nvSpPr>
            <p:spPr bwMode="auto">
              <a:xfrm>
                <a:off x="4239" y="3466"/>
                <a:ext cx="77" cy="95"/>
              </a:xfrm>
              <a:custGeom>
                <a:avLst/>
                <a:gdLst/>
                <a:ahLst/>
                <a:cxnLst>
                  <a:cxn ang="0">
                    <a:pos x="100" y="48"/>
                  </a:cxn>
                  <a:cxn ang="0">
                    <a:pos x="107" y="52"/>
                  </a:cxn>
                  <a:cxn ang="0">
                    <a:pos x="115" y="55"/>
                  </a:cxn>
                  <a:cxn ang="0">
                    <a:pos x="122" y="60"/>
                  </a:cxn>
                  <a:cxn ang="0">
                    <a:pos x="129" y="64"/>
                  </a:cxn>
                  <a:cxn ang="0">
                    <a:pos x="134" y="71"/>
                  </a:cxn>
                  <a:cxn ang="0">
                    <a:pos x="139" y="77"/>
                  </a:cxn>
                  <a:cxn ang="0">
                    <a:pos x="144" y="84"/>
                  </a:cxn>
                  <a:cxn ang="0">
                    <a:pos x="147" y="92"/>
                  </a:cxn>
                  <a:cxn ang="0">
                    <a:pos x="149" y="103"/>
                  </a:cxn>
                  <a:cxn ang="0">
                    <a:pos x="148" y="115"/>
                  </a:cxn>
                  <a:cxn ang="0">
                    <a:pos x="148" y="126"/>
                  </a:cxn>
                  <a:cxn ang="0">
                    <a:pos x="153" y="138"/>
                  </a:cxn>
                  <a:cxn ang="0">
                    <a:pos x="152" y="153"/>
                  </a:cxn>
                  <a:cxn ang="0">
                    <a:pos x="148" y="167"/>
                  </a:cxn>
                  <a:cxn ang="0">
                    <a:pos x="142" y="181"/>
                  </a:cxn>
                  <a:cxn ang="0">
                    <a:pos x="133" y="191"/>
                  </a:cxn>
                  <a:cxn ang="0">
                    <a:pos x="131" y="191"/>
                  </a:cxn>
                  <a:cxn ang="0">
                    <a:pos x="128" y="190"/>
                  </a:cxn>
                  <a:cxn ang="0">
                    <a:pos x="125" y="190"/>
                  </a:cxn>
                  <a:cxn ang="0">
                    <a:pos x="124" y="186"/>
                  </a:cxn>
                  <a:cxn ang="0">
                    <a:pos x="126" y="176"/>
                  </a:cxn>
                  <a:cxn ang="0">
                    <a:pos x="126" y="166"/>
                  </a:cxn>
                  <a:cxn ang="0">
                    <a:pos x="123" y="155"/>
                  </a:cxn>
                  <a:cxn ang="0">
                    <a:pos x="116" y="147"/>
                  </a:cxn>
                  <a:cxn ang="0">
                    <a:pos x="116" y="139"/>
                  </a:cxn>
                  <a:cxn ang="0">
                    <a:pos x="121" y="131"/>
                  </a:cxn>
                  <a:cxn ang="0">
                    <a:pos x="125" y="124"/>
                  </a:cxn>
                  <a:cxn ang="0">
                    <a:pos x="124" y="115"/>
                  </a:cxn>
                  <a:cxn ang="0">
                    <a:pos x="118" y="103"/>
                  </a:cxn>
                  <a:cxn ang="0">
                    <a:pos x="111" y="94"/>
                  </a:cxn>
                  <a:cxn ang="0">
                    <a:pos x="102" y="86"/>
                  </a:cxn>
                  <a:cxn ang="0">
                    <a:pos x="93" y="80"/>
                  </a:cxn>
                  <a:cxn ang="0">
                    <a:pos x="83" y="75"/>
                  </a:cxn>
                  <a:cxn ang="0">
                    <a:pos x="72" y="69"/>
                  </a:cxn>
                  <a:cxn ang="0">
                    <a:pos x="63" y="64"/>
                  </a:cxn>
                  <a:cxn ang="0">
                    <a:pos x="53" y="58"/>
                  </a:cxn>
                  <a:cxn ang="0">
                    <a:pos x="49" y="49"/>
                  </a:cxn>
                  <a:cxn ang="0">
                    <a:pos x="46" y="41"/>
                  </a:cxn>
                  <a:cxn ang="0">
                    <a:pos x="40" y="35"/>
                  </a:cxn>
                  <a:cxn ang="0">
                    <a:pos x="33" y="30"/>
                  </a:cxn>
                  <a:cxn ang="0">
                    <a:pos x="26" y="25"/>
                  </a:cxn>
                  <a:cxn ang="0">
                    <a:pos x="18" y="20"/>
                  </a:cxn>
                  <a:cxn ang="0">
                    <a:pos x="10" y="17"/>
                  </a:cxn>
                  <a:cxn ang="0">
                    <a:pos x="2" y="14"/>
                  </a:cxn>
                  <a:cxn ang="0">
                    <a:pos x="1" y="11"/>
                  </a:cxn>
                  <a:cxn ang="0">
                    <a:pos x="0" y="9"/>
                  </a:cxn>
                  <a:cxn ang="0">
                    <a:pos x="0" y="6"/>
                  </a:cxn>
                  <a:cxn ang="0">
                    <a:pos x="1" y="3"/>
                  </a:cxn>
                  <a:cxn ang="0">
                    <a:pos x="16" y="0"/>
                  </a:cxn>
                  <a:cxn ang="0">
                    <a:pos x="30" y="0"/>
                  </a:cxn>
                  <a:cxn ang="0">
                    <a:pos x="43" y="3"/>
                  </a:cxn>
                  <a:cxn ang="0">
                    <a:pos x="57" y="8"/>
                  </a:cxn>
                  <a:cxn ang="0">
                    <a:pos x="70" y="16"/>
                  </a:cxn>
                  <a:cxn ang="0">
                    <a:pos x="81" y="25"/>
                  </a:cxn>
                  <a:cxn ang="0">
                    <a:pos x="92" y="35"/>
                  </a:cxn>
                  <a:cxn ang="0">
                    <a:pos x="100" y="48"/>
                  </a:cxn>
                </a:cxnLst>
                <a:rect l="0" t="0" r="r" b="b"/>
                <a:pathLst>
                  <a:path w="153" h="191">
                    <a:moveTo>
                      <a:pt x="100" y="48"/>
                    </a:moveTo>
                    <a:lnTo>
                      <a:pt x="107" y="52"/>
                    </a:lnTo>
                    <a:lnTo>
                      <a:pt x="115" y="55"/>
                    </a:lnTo>
                    <a:lnTo>
                      <a:pt x="122" y="60"/>
                    </a:lnTo>
                    <a:lnTo>
                      <a:pt x="129" y="64"/>
                    </a:lnTo>
                    <a:lnTo>
                      <a:pt x="134" y="71"/>
                    </a:lnTo>
                    <a:lnTo>
                      <a:pt x="139" y="77"/>
                    </a:lnTo>
                    <a:lnTo>
                      <a:pt x="144" y="84"/>
                    </a:lnTo>
                    <a:lnTo>
                      <a:pt x="147" y="92"/>
                    </a:lnTo>
                    <a:lnTo>
                      <a:pt x="149" y="103"/>
                    </a:lnTo>
                    <a:lnTo>
                      <a:pt x="148" y="115"/>
                    </a:lnTo>
                    <a:lnTo>
                      <a:pt x="148" y="126"/>
                    </a:lnTo>
                    <a:lnTo>
                      <a:pt x="153" y="138"/>
                    </a:lnTo>
                    <a:lnTo>
                      <a:pt x="152" y="153"/>
                    </a:lnTo>
                    <a:lnTo>
                      <a:pt x="148" y="167"/>
                    </a:lnTo>
                    <a:lnTo>
                      <a:pt x="142" y="181"/>
                    </a:lnTo>
                    <a:lnTo>
                      <a:pt x="133" y="191"/>
                    </a:lnTo>
                    <a:lnTo>
                      <a:pt x="131" y="191"/>
                    </a:lnTo>
                    <a:lnTo>
                      <a:pt x="128" y="190"/>
                    </a:lnTo>
                    <a:lnTo>
                      <a:pt x="125" y="190"/>
                    </a:lnTo>
                    <a:lnTo>
                      <a:pt x="124" y="186"/>
                    </a:lnTo>
                    <a:lnTo>
                      <a:pt x="126" y="176"/>
                    </a:lnTo>
                    <a:lnTo>
                      <a:pt x="126" y="166"/>
                    </a:lnTo>
                    <a:lnTo>
                      <a:pt x="123" y="155"/>
                    </a:lnTo>
                    <a:lnTo>
                      <a:pt x="116" y="147"/>
                    </a:lnTo>
                    <a:lnTo>
                      <a:pt x="116" y="139"/>
                    </a:lnTo>
                    <a:lnTo>
                      <a:pt x="121" y="131"/>
                    </a:lnTo>
                    <a:lnTo>
                      <a:pt x="125" y="124"/>
                    </a:lnTo>
                    <a:lnTo>
                      <a:pt x="124" y="115"/>
                    </a:lnTo>
                    <a:lnTo>
                      <a:pt x="118" y="103"/>
                    </a:lnTo>
                    <a:lnTo>
                      <a:pt x="111" y="94"/>
                    </a:lnTo>
                    <a:lnTo>
                      <a:pt x="102" y="86"/>
                    </a:lnTo>
                    <a:lnTo>
                      <a:pt x="93" y="80"/>
                    </a:lnTo>
                    <a:lnTo>
                      <a:pt x="83" y="75"/>
                    </a:lnTo>
                    <a:lnTo>
                      <a:pt x="72" y="69"/>
                    </a:lnTo>
                    <a:lnTo>
                      <a:pt x="63" y="64"/>
                    </a:lnTo>
                    <a:lnTo>
                      <a:pt x="53" y="58"/>
                    </a:lnTo>
                    <a:lnTo>
                      <a:pt x="49" y="49"/>
                    </a:lnTo>
                    <a:lnTo>
                      <a:pt x="46" y="41"/>
                    </a:lnTo>
                    <a:lnTo>
                      <a:pt x="40" y="35"/>
                    </a:lnTo>
                    <a:lnTo>
                      <a:pt x="33" y="30"/>
                    </a:lnTo>
                    <a:lnTo>
                      <a:pt x="26" y="25"/>
                    </a:lnTo>
                    <a:lnTo>
                      <a:pt x="18" y="20"/>
                    </a:lnTo>
                    <a:lnTo>
                      <a:pt x="10" y="17"/>
                    </a:lnTo>
                    <a:lnTo>
                      <a:pt x="2" y="14"/>
                    </a:lnTo>
                    <a:lnTo>
                      <a:pt x="1" y="11"/>
                    </a:lnTo>
                    <a:lnTo>
                      <a:pt x="0" y="9"/>
                    </a:lnTo>
                    <a:lnTo>
                      <a:pt x="0" y="6"/>
                    </a:lnTo>
                    <a:lnTo>
                      <a:pt x="1" y="3"/>
                    </a:lnTo>
                    <a:lnTo>
                      <a:pt x="16" y="0"/>
                    </a:lnTo>
                    <a:lnTo>
                      <a:pt x="30" y="0"/>
                    </a:lnTo>
                    <a:lnTo>
                      <a:pt x="43" y="3"/>
                    </a:lnTo>
                    <a:lnTo>
                      <a:pt x="57" y="8"/>
                    </a:lnTo>
                    <a:lnTo>
                      <a:pt x="70" y="16"/>
                    </a:lnTo>
                    <a:lnTo>
                      <a:pt x="81" y="25"/>
                    </a:lnTo>
                    <a:lnTo>
                      <a:pt x="92" y="35"/>
                    </a:lnTo>
                    <a:lnTo>
                      <a:pt x="100" y="48"/>
                    </a:lnTo>
                    <a:close/>
                  </a:path>
                </a:pathLst>
              </a:custGeom>
              <a:solidFill>
                <a:srgbClr val="000000"/>
              </a:solidFill>
              <a:ln w="9525">
                <a:noFill/>
                <a:round/>
                <a:headEnd/>
                <a:tailEnd/>
              </a:ln>
            </p:spPr>
            <p:txBody>
              <a:bodyPr>
                <a:prstTxWarp prst="textNoShape">
                  <a:avLst/>
                </a:prstTxWarp>
              </a:bodyPr>
              <a:lstStyle/>
              <a:p>
                <a:endParaRPr lang="fr-FR"/>
              </a:p>
            </p:txBody>
          </p:sp>
          <p:sp>
            <p:nvSpPr>
              <p:cNvPr id="19480" name="Freeform 24"/>
              <p:cNvSpPr>
                <a:spLocks/>
              </p:cNvSpPr>
              <p:nvPr/>
            </p:nvSpPr>
            <p:spPr bwMode="auto">
              <a:xfrm>
                <a:off x="4133" y="3533"/>
                <a:ext cx="170" cy="74"/>
              </a:xfrm>
              <a:custGeom>
                <a:avLst/>
                <a:gdLst/>
                <a:ahLst/>
                <a:cxnLst>
                  <a:cxn ang="0">
                    <a:pos x="295" y="40"/>
                  </a:cxn>
                  <a:cxn ang="0">
                    <a:pos x="306" y="64"/>
                  </a:cxn>
                  <a:cxn ang="0">
                    <a:pos x="325" y="68"/>
                  </a:cxn>
                  <a:cxn ang="0">
                    <a:pos x="334" y="67"/>
                  </a:cxn>
                  <a:cxn ang="0">
                    <a:pos x="340" y="75"/>
                  </a:cxn>
                  <a:cxn ang="0">
                    <a:pos x="329" y="84"/>
                  </a:cxn>
                  <a:cxn ang="0">
                    <a:pos x="316" y="91"/>
                  </a:cxn>
                  <a:cxn ang="0">
                    <a:pos x="303" y="95"/>
                  </a:cxn>
                  <a:cxn ang="0">
                    <a:pos x="289" y="95"/>
                  </a:cxn>
                  <a:cxn ang="0">
                    <a:pos x="275" y="91"/>
                  </a:cxn>
                  <a:cxn ang="0">
                    <a:pos x="265" y="82"/>
                  </a:cxn>
                  <a:cxn ang="0">
                    <a:pos x="258" y="70"/>
                  </a:cxn>
                  <a:cxn ang="0">
                    <a:pos x="252" y="58"/>
                  </a:cxn>
                  <a:cxn ang="0">
                    <a:pos x="242" y="52"/>
                  </a:cxn>
                  <a:cxn ang="0">
                    <a:pos x="229" y="55"/>
                  </a:cxn>
                  <a:cxn ang="0">
                    <a:pos x="221" y="61"/>
                  </a:cxn>
                  <a:cxn ang="0">
                    <a:pos x="213" y="68"/>
                  </a:cxn>
                  <a:cxn ang="0">
                    <a:pos x="204" y="73"/>
                  </a:cxn>
                  <a:cxn ang="0">
                    <a:pos x="191" y="73"/>
                  </a:cxn>
                  <a:cxn ang="0">
                    <a:pos x="177" y="68"/>
                  </a:cxn>
                  <a:cxn ang="0">
                    <a:pos x="166" y="59"/>
                  </a:cxn>
                  <a:cxn ang="0">
                    <a:pos x="154" y="50"/>
                  </a:cxn>
                  <a:cxn ang="0">
                    <a:pos x="143" y="49"/>
                  </a:cxn>
                  <a:cxn ang="0">
                    <a:pos x="133" y="53"/>
                  </a:cxn>
                  <a:cxn ang="0">
                    <a:pos x="130" y="74"/>
                  </a:cxn>
                  <a:cxn ang="0">
                    <a:pos x="124" y="104"/>
                  </a:cxn>
                  <a:cxn ang="0">
                    <a:pos x="110" y="122"/>
                  </a:cxn>
                  <a:cxn ang="0">
                    <a:pos x="100" y="127"/>
                  </a:cxn>
                  <a:cxn ang="0">
                    <a:pos x="87" y="128"/>
                  </a:cxn>
                  <a:cxn ang="0">
                    <a:pos x="77" y="132"/>
                  </a:cxn>
                  <a:cxn ang="0">
                    <a:pos x="68" y="141"/>
                  </a:cxn>
                  <a:cxn ang="0">
                    <a:pos x="53" y="142"/>
                  </a:cxn>
                  <a:cxn ang="0">
                    <a:pos x="39" y="136"/>
                  </a:cxn>
                  <a:cxn ang="0">
                    <a:pos x="22" y="140"/>
                  </a:cxn>
                  <a:cxn ang="0">
                    <a:pos x="12" y="144"/>
                  </a:cxn>
                  <a:cxn ang="0">
                    <a:pos x="7" y="149"/>
                  </a:cxn>
                  <a:cxn ang="0">
                    <a:pos x="1" y="142"/>
                  </a:cxn>
                  <a:cxn ang="0">
                    <a:pos x="1" y="128"/>
                  </a:cxn>
                  <a:cxn ang="0">
                    <a:pos x="12" y="117"/>
                  </a:cxn>
                  <a:cxn ang="0">
                    <a:pos x="33" y="113"/>
                  </a:cxn>
                  <a:cxn ang="0">
                    <a:pos x="53" y="111"/>
                  </a:cxn>
                  <a:cxn ang="0">
                    <a:pos x="68" y="102"/>
                  </a:cxn>
                  <a:cxn ang="0">
                    <a:pos x="78" y="84"/>
                  </a:cxn>
                  <a:cxn ang="0">
                    <a:pos x="93" y="80"/>
                  </a:cxn>
                  <a:cxn ang="0">
                    <a:pos x="98" y="56"/>
                  </a:cxn>
                  <a:cxn ang="0">
                    <a:pos x="108" y="27"/>
                  </a:cxn>
                  <a:cxn ang="0">
                    <a:pos x="126" y="14"/>
                  </a:cxn>
                  <a:cxn ang="0">
                    <a:pos x="139" y="11"/>
                  </a:cxn>
                  <a:cxn ang="0">
                    <a:pos x="153" y="10"/>
                  </a:cxn>
                  <a:cxn ang="0">
                    <a:pos x="164" y="13"/>
                  </a:cxn>
                  <a:cxn ang="0">
                    <a:pos x="176" y="23"/>
                  </a:cxn>
                  <a:cxn ang="0">
                    <a:pos x="190" y="27"/>
                  </a:cxn>
                  <a:cxn ang="0">
                    <a:pos x="204" y="25"/>
                  </a:cxn>
                  <a:cxn ang="0">
                    <a:pos x="214" y="15"/>
                  </a:cxn>
                  <a:cxn ang="0">
                    <a:pos x="223" y="6"/>
                  </a:cxn>
                  <a:cxn ang="0">
                    <a:pos x="235" y="0"/>
                  </a:cxn>
                  <a:cxn ang="0">
                    <a:pos x="250" y="0"/>
                  </a:cxn>
                  <a:cxn ang="0">
                    <a:pos x="262" y="5"/>
                  </a:cxn>
                  <a:cxn ang="0">
                    <a:pos x="274" y="13"/>
                  </a:cxn>
                  <a:cxn ang="0">
                    <a:pos x="284" y="22"/>
                  </a:cxn>
                </a:cxnLst>
                <a:rect l="0" t="0" r="r" b="b"/>
                <a:pathLst>
                  <a:path w="340" h="149">
                    <a:moveTo>
                      <a:pt x="289" y="28"/>
                    </a:moveTo>
                    <a:lnTo>
                      <a:pt x="295" y="40"/>
                    </a:lnTo>
                    <a:lnTo>
                      <a:pt x="299" y="53"/>
                    </a:lnTo>
                    <a:lnTo>
                      <a:pt x="306" y="64"/>
                    </a:lnTo>
                    <a:lnTo>
                      <a:pt x="320" y="65"/>
                    </a:lnTo>
                    <a:lnTo>
                      <a:pt x="325" y="68"/>
                    </a:lnTo>
                    <a:lnTo>
                      <a:pt x="329" y="68"/>
                    </a:lnTo>
                    <a:lnTo>
                      <a:pt x="334" y="67"/>
                    </a:lnTo>
                    <a:lnTo>
                      <a:pt x="340" y="68"/>
                    </a:lnTo>
                    <a:lnTo>
                      <a:pt x="340" y="75"/>
                    </a:lnTo>
                    <a:lnTo>
                      <a:pt x="335" y="80"/>
                    </a:lnTo>
                    <a:lnTo>
                      <a:pt x="329" y="84"/>
                    </a:lnTo>
                    <a:lnTo>
                      <a:pt x="323" y="89"/>
                    </a:lnTo>
                    <a:lnTo>
                      <a:pt x="316" y="91"/>
                    </a:lnTo>
                    <a:lnTo>
                      <a:pt x="311" y="94"/>
                    </a:lnTo>
                    <a:lnTo>
                      <a:pt x="303" y="95"/>
                    </a:lnTo>
                    <a:lnTo>
                      <a:pt x="296" y="96"/>
                    </a:lnTo>
                    <a:lnTo>
                      <a:pt x="289" y="95"/>
                    </a:lnTo>
                    <a:lnTo>
                      <a:pt x="282" y="94"/>
                    </a:lnTo>
                    <a:lnTo>
                      <a:pt x="275" y="91"/>
                    </a:lnTo>
                    <a:lnTo>
                      <a:pt x="269" y="87"/>
                    </a:lnTo>
                    <a:lnTo>
                      <a:pt x="265" y="82"/>
                    </a:lnTo>
                    <a:lnTo>
                      <a:pt x="261" y="76"/>
                    </a:lnTo>
                    <a:lnTo>
                      <a:pt x="258" y="70"/>
                    </a:lnTo>
                    <a:lnTo>
                      <a:pt x="255" y="64"/>
                    </a:lnTo>
                    <a:lnTo>
                      <a:pt x="252" y="58"/>
                    </a:lnTo>
                    <a:lnTo>
                      <a:pt x="247" y="55"/>
                    </a:lnTo>
                    <a:lnTo>
                      <a:pt x="242" y="52"/>
                    </a:lnTo>
                    <a:lnTo>
                      <a:pt x="234" y="52"/>
                    </a:lnTo>
                    <a:lnTo>
                      <a:pt x="229" y="55"/>
                    </a:lnTo>
                    <a:lnTo>
                      <a:pt x="225" y="58"/>
                    </a:lnTo>
                    <a:lnTo>
                      <a:pt x="221" y="61"/>
                    </a:lnTo>
                    <a:lnTo>
                      <a:pt x="217" y="65"/>
                    </a:lnTo>
                    <a:lnTo>
                      <a:pt x="213" y="68"/>
                    </a:lnTo>
                    <a:lnTo>
                      <a:pt x="208" y="71"/>
                    </a:lnTo>
                    <a:lnTo>
                      <a:pt x="204" y="73"/>
                    </a:lnTo>
                    <a:lnTo>
                      <a:pt x="199" y="74"/>
                    </a:lnTo>
                    <a:lnTo>
                      <a:pt x="191" y="73"/>
                    </a:lnTo>
                    <a:lnTo>
                      <a:pt x="184" y="71"/>
                    </a:lnTo>
                    <a:lnTo>
                      <a:pt x="177" y="68"/>
                    </a:lnTo>
                    <a:lnTo>
                      <a:pt x="171" y="64"/>
                    </a:lnTo>
                    <a:lnTo>
                      <a:pt x="166" y="59"/>
                    </a:lnTo>
                    <a:lnTo>
                      <a:pt x="160" y="55"/>
                    </a:lnTo>
                    <a:lnTo>
                      <a:pt x="154" y="50"/>
                    </a:lnTo>
                    <a:lnTo>
                      <a:pt x="148" y="47"/>
                    </a:lnTo>
                    <a:lnTo>
                      <a:pt x="143" y="49"/>
                    </a:lnTo>
                    <a:lnTo>
                      <a:pt x="138" y="50"/>
                    </a:lnTo>
                    <a:lnTo>
                      <a:pt x="133" y="53"/>
                    </a:lnTo>
                    <a:lnTo>
                      <a:pt x="130" y="58"/>
                    </a:lnTo>
                    <a:lnTo>
                      <a:pt x="130" y="74"/>
                    </a:lnTo>
                    <a:lnTo>
                      <a:pt x="129" y="89"/>
                    </a:lnTo>
                    <a:lnTo>
                      <a:pt x="124" y="104"/>
                    </a:lnTo>
                    <a:lnTo>
                      <a:pt x="115" y="117"/>
                    </a:lnTo>
                    <a:lnTo>
                      <a:pt x="110" y="122"/>
                    </a:lnTo>
                    <a:lnTo>
                      <a:pt x="106" y="125"/>
                    </a:lnTo>
                    <a:lnTo>
                      <a:pt x="100" y="127"/>
                    </a:lnTo>
                    <a:lnTo>
                      <a:pt x="93" y="127"/>
                    </a:lnTo>
                    <a:lnTo>
                      <a:pt x="87" y="128"/>
                    </a:lnTo>
                    <a:lnTo>
                      <a:pt x="81" y="129"/>
                    </a:lnTo>
                    <a:lnTo>
                      <a:pt x="77" y="132"/>
                    </a:lnTo>
                    <a:lnTo>
                      <a:pt x="73" y="136"/>
                    </a:lnTo>
                    <a:lnTo>
                      <a:pt x="68" y="141"/>
                    </a:lnTo>
                    <a:lnTo>
                      <a:pt x="61" y="142"/>
                    </a:lnTo>
                    <a:lnTo>
                      <a:pt x="53" y="142"/>
                    </a:lnTo>
                    <a:lnTo>
                      <a:pt x="46" y="140"/>
                    </a:lnTo>
                    <a:lnTo>
                      <a:pt x="39" y="136"/>
                    </a:lnTo>
                    <a:lnTo>
                      <a:pt x="31" y="137"/>
                    </a:lnTo>
                    <a:lnTo>
                      <a:pt x="22" y="140"/>
                    </a:lnTo>
                    <a:lnTo>
                      <a:pt x="15" y="142"/>
                    </a:lnTo>
                    <a:lnTo>
                      <a:pt x="12" y="144"/>
                    </a:lnTo>
                    <a:lnTo>
                      <a:pt x="9" y="147"/>
                    </a:lnTo>
                    <a:lnTo>
                      <a:pt x="7" y="149"/>
                    </a:lnTo>
                    <a:lnTo>
                      <a:pt x="3" y="148"/>
                    </a:lnTo>
                    <a:lnTo>
                      <a:pt x="1" y="142"/>
                    </a:lnTo>
                    <a:lnTo>
                      <a:pt x="0" y="135"/>
                    </a:lnTo>
                    <a:lnTo>
                      <a:pt x="1" y="128"/>
                    </a:lnTo>
                    <a:lnTo>
                      <a:pt x="4" y="122"/>
                    </a:lnTo>
                    <a:lnTo>
                      <a:pt x="12" y="117"/>
                    </a:lnTo>
                    <a:lnTo>
                      <a:pt x="23" y="114"/>
                    </a:lnTo>
                    <a:lnTo>
                      <a:pt x="33" y="113"/>
                    </a:lnTo>
                    <a:lnTo>
                      <a:pt x="43" y="113"/>
                    </a:lnTo>
                    <a:lnTo>
                      <a:pt x="53" y="111"/>
                    </a:lnTo>
                    <a:lnTo>
                      <a:pt x="62" y="108"/>
                    </a:lnTo>
                    <a:lnTo>
                      <a:pt x="68" y="102"/>
                    </a:lnTo>
                    <a:lnTo>
                      <a:pt x="72" y="90"/>
                    </a:lnTo>
                    <a:lnTo>
                      <a:pt x="78" y="84"/>
                    </a:lnTo>
                    <a:lnTo>
                      <a:pt x="86" y="82"/>
                    </a:lnTo>
                    <a:lnTo>
                      <a:pt x="93" y="80"/>
                    </a:lnTo>
                    <a:lnTo>
                      <a:pt x="98" y="73"/>
                    </a:lnTo>
                    <a:lnTo>
                      <a:pt x="98" y="56"/>
                    </a:lnTo>
                    <a:lnTo>
                      <a:pt x="101" y="41"/>
                    </a:lnTo>
                    <a:lnTo>
                      <a:pt x="108" y="27"/>
                    </a:lnTo>
                    <a:lnTo>
                      <a:pt x="121" y="17"/>
                    </a:lnTo>
                    <a:lnTo>
                      <a:pt x="126" y="14"/>
                    </a:lnTo>
                    <a:lnTo>
                      <a:pt x="133" y="12"/>
                    </a:lnTo>
                    <a:lnTo>
                      <a:pt x="139" y="11"/>
                    </a:lnTo>
                    <a:lnTo>
                      <a:pt x="146" y="10"/>
                    </a:lnTo>
                    <a:lnTo>
                      <a:pt x="153" y="10"/>
                    </a:lnTo>
                    <a:lnTo>
                      <a:pt x="159" y="11"/>
                    </a:lnTo>
                    <a:lnTo>
                      <a:pt x="164" y="13"/>
                    </a:lnTo>
                    <a:lnTo>
                      <a:pt x="170" y="18"/>
                    </a:lnTo>
                    <a:lnTo>
                      <a:pt x="176" y="23"/>
                    </a:lnTo>
                    <a:lnTo>
                      <a:pt x="183" y="27"/>
                    </a:lnTo>
                    <a:lnTo>
                      <a:pt x="190" y="27"/>
                    </a:lnTo>
                    <a:lnTo>
                      <a:pt x="198" y="27"/>
                    </a:lnTo>
                    <a:lnTo>
                      <a:pt x="204" y="25"/>
                    </a:lnTo>
                    <a:lnTo>
                      <a:pt x="208" y="20"/>
                    </a:lnTo>
                    <a:lnTo>
                      <a:pt x="214" y="15"/>
                    </a:lnTo>
                    <a:lnTo>
                      <a:pt x="219" y="11"/>
                    </a:lnTo>
                    <a:lnTo>
                      <a:pt x="223" y="6"/>
                    </a:lnTo>
                    <a:lnTo>
                      <a:pt x="229" y="3"/>
                    </a:lnTo>
                    <a:lnTo>
                      <a:pt x="235" y="0"/>
                    </a:lnTo>
                    <a:lnTo>
                      <a:pt x="242" y="0"/>
                    </a:lnTo>
                    <a:lnTo>
                      <a:pt x="250" y="0"/>
                    </a:lnTo>
                    <a:lnTo>
                      <a:pt x="257" y="3"/>
                    </a:lnTo>
                    <a:lnTo>
                      <a:pt x="262" y="5"/>
                    </a:lnTo>
                    <a:lnTo>
                      <a:pt x="269" y="9"/>
                    </a:lnTo>
                    <a:lnTo>
                      <a:pt x="274" y="13"/>
                    </a:lnTo>
                    <a:lnTo>
                      <a:pt x="280" y="18"/>
                    </a:lnTo>
                    <a:lnTo>
                      <a:pt x="284" y="22"/>
                    </a:lnTo>
                    <a:lnTo>
                      <a:pt x="289" y="28"/>
                    </a:lnTo>
                    <a:close/>
                  </a:path>
                </a:pathLst>
              </a:custGeom>
              <a:solidFill>
                <a:srgbClr val="000000"/>
              </a:solidFill>
              <a:ln w="9525">
                <a:noFill/>
                <a:round/>
                <a:headEnd/>
                <a:tailEnd/>
              </a:ln>
            </p:spPr>
            <p:txBody>
              <a:bodyPr>
                <a:prstTxWarp prst="textNoShape">
                  <a:avLst/>
                </a:prstTxWarp>
              </a:bodyPr>
              <a:lstStyle/>
              <a:p>
                <a:endParaRPr lang="fr-FR"/>
              </a:p>
            </p:txBody>
          </p:sp>
          <p:sp>
            <p:nvSpPr>
              <p:cNvPr id="19481" name="Freeform 25"/>
              <p:cNvSpPr>
                <a:spLocks/>
              </p:cNvSpPr>
              <p:nvPr/>
            </p:nvSpPr>
            <p:spPr bwMode="auto">
              <a:xfrm>
                <a:off x="4084" y="3594"/>
                <a:ext cx="39" cy="63"/>
              </a:xfrm>
              <a:custGeom>
                <a:avLst/>
                <a:gdLst/>
                <a:ahLst/>
                <a:cxnLst>
                  <a:cxn ang="0">
                    <a:pos x="75" y="8"/>
                  </a:cxn>
                  <a:cxn ang="0">
                    <a:pos x="77" y="19"/>
                  </a:cxn>
                  <a:cxn ang="0">
                    <a:pos x="78" y="29"/>
                  </a:cxn>
                  <a:cxn ang="0">
                    <a:pos x="78" y="39"/>
                  </a:cxn>
                  <a:cxn ang="0">
                    <a:pos x="78" y="50"/>
                  </a:cxn>
                  <a:cxn ang="0">
                    <a:pos x="77" y="52"/>
                  </a:cxn>
                  <a:cxn ang="0">
                    <a:pos x="76" y="53"/>
                  </a:cxn>
                  <a:cxn ang="0">
                    <a:pos x="73" y="54"/>
                  </a:cxn>
                  <a:cxn ang="0">
                    <a:pos x="72" y="56"/>
                  </a:cxn>
                  <a:cxn ang="0">
                    <a:pos x="69" y="53"/>
                  </a:cxn>
                  <a:cxn ang="0">
                    <a:pos x="68" y="50"/>
                  </a:cxn>
                  <a:cxn ang="0">
                    <a:pos x="66" y="46"/>
                  </a:cxn>
                  <a:cxn ang="0">
                    <a:pos x="64" y="43"/>
                  </a:cxn>
                  <a:cxn ang="0">
                    <a:pos x="60" y="36"/>
                  </a:cxn>
                  <a:cxn ang="0">
                    <a:pos x="54" y="31"/>
                  </a:cxn>
                  <a:cxn ang="0">
                    <a:pos x="48" y="28"/>
                  </a:cxn>
                  <a:cxn ang="0">
                    <a:pos x="40" y="29"/>
                  </a:cxn>
                  <a:cxn ang="0">
                    <a:pos x="25" y="43"/>
                  </a:cxn>
                  <a:cxn ang="0">
                    <a:pos x="17" y="60"/>
                  </a:cxn>
                  <a:cxn ang="0">
                    <a:pos x="15" y="81"/>
                  </a:cxn>
                  <a:cxn ang="0">
                    <a:pos x="15" y="102"/>
                  </a:cxn>
                  <a:cxn ang="0">
                    <a:pos x="16" y="109"/>
                  </a:cxn>
                  <a:cxn ang="0">
                    <a:pos x="18" y="115"/>
                  </a:cxn>
                  <a:cxn ang="0">
                    <a:pos x="18" y="122"/>
                  </a:cxn>
                  <a:cxn ang="0">
                    <a:pos x="13" y="127"/>
                  </a:cxn>
                  <a:cxn ang="0">
                    <a:pos x="2" y="104"/>
                  </a:cxn>
                  <a:cxn ang="0">
                    <a:pos x="0" y="76"/>
                  </a:cxn>
                  <a:cxn ang="0">
                    <a:pos x="4" y="49"/>
                  </a:cxn>
                  <a:cxn ang="0">
                    <a:pos x="12" y="23"/>
                  </a:cxn>
                  <a:cxn ang="0">
                    <a:pos x="17" y="16"/>
                  </a:cxn>
                  <a:cxn ang="0">
                    <a:pos x="23" y="12"/>
                  </a:cxn>
                  <a:cxn ang="0">
                    <a:pos x="28" y="7"/>
                  </a:cxn>
                  <a:cxn ang="0">
                    <a:pos x="35" y="4"/>
                  </a:cxn>
                  <a:cxn ang="0">
                    <a:pos x="42" y="1"/>
                  </a:cxn>
                  <a:cxn ang="0">
                    <a:pos x="49" y="0"/>
                  </a:cxn>
                  <a:cxn ang="0">
                    <a:pos x="57" y="0"/>
                  </a:cxn>
                  <a:cxn ang="0">
                    <a:pos x="65" y="1"/>
                  </a:cxn>
                  <a:cxn ang="0">
                    <a:pos x="75" y="8"/>
                  </a:cxn>
                </a:cxnLst>
                <a:rect l="0" t="0" r="r" b="b"/>
                <a:pathLst>
                  <a:path w="78" h="127">
                    <a:moveTo>
                      <a:pt x="75" y="8"/>
                    </a:moveTo>
                    <a:lnTo>
                      <a:pt x="77" y="19"/>
                    </a:lnTo>
                    <a:lnTo>
                      <a:pt x="78" y="29"/>
                    </a:lnTo>
                    <a:lnTo>
                      <a:pt x="78" y="39"/>
                    </a:lnTo>
                    <a:lnTo>
                      <a:pt x="78" y="50"/>
                    </a:lnTo>
                    <a:lnTo>
                      <a:pt x="77" y="52"/>
                    </a:lnTo>
                    <a:lnTo>
                      <a:pt x="76" y="53"/>
                    </a:lnTo>
                    <a:lnTo>
                      <a:pt x="73" y="54"/>
                    </a:lnTo>
                    <a:lnTo>
                      <a:pt x="72" y="56"/>
                    </a:lnTo>
                    <a:lnTo>
                      <a:pt x="69" y="53"/>
                    </a:lnTo>
                    <a:lnTo>
                      <a:pt x="68" y="50"/>
                    </a:lnTo>
                    <a:lnTo>
                      <a:pt x="66" y="46"/>
                    </a:lnTo>
                    <a:lnTo>
                      <a:pt x="64" y="43"/>
                    </a:lnTo>
                    <a:lnTo>
                      <a:pt x="60" y="36"/>
                    </a:lnTo>
                    <a:lnTo>
                      <a:pt x="54" y="31"/>
                    </a:lnTo>
                    <a:lnTo>
                      <a:pt x="48" y="28"/>
                    </a:lnTo>
                    <a:lnTo>
                      <a:pt x="40" y="29"/>
                    </a:lnTo>
                    <a:lnTo>
                      <a:pt x="25" y="43"/>
                    </a:lnTo>
                    <a:lnTo>
                      <a:pt x="17" y="60"/>
                    </a:lnTo>
                    <a:lnTo>
                      <a:pt x="15" y="81"/>
                    </a:lnTo>
                    <a:lnTo>
                      <a:pt x="15" y="102"/>
                    </a:lnTo>
                    <a:lnTo>
                      <a:pt x="16" y="109"/>
                    </a:lnTo>
                    <a:lnTo>
                      <a:pt x="18" y="115"/>
                    </a:lnTo>
                    <a:lnTo>
                      <a:pt x="18" y="122"/>
                    </a:lnTo>
                    <a:lnTo>
                      <a:pt x="13" y="127"/>
                    </a:lnTo>
                    <a:lnTo>
                      <a:pt x="2" y="104"/>
                    </a:lnTo>
                    <a:lnTo>
                      <a:pt x="0" y="76"/>
                    </a:lnTo>
                    <a:lnTo>
                      <a:pt x="4" y="49"/>
                    </a:lnTo>
                    <a:lnTo>
                      <a:pt x="12" y="23"/>
                    </a:lnTo>
                    <a:lnTo>
                      <a:pt x="17" y="16"/>
                    </a:lnTo>
                    <a:lnTo>
                      <a:pt x="23" y="12"/>
                    </a:lnTo>
                    <a:lnTo>
                      <a:pt x="28" y="7"/>
                    </a:lnTo>
                    <a:lnTo>
                      <a:pt x="35" y="4"/>
                    </a:lnTo>
                    <a:lnTo>
                      <a:pt x="42" y="1"/>
                    </a:lnTo>
                    <a:lnTo>
                      <a:pt x="49" y="0"/>
                    </a:lnTo>
                    <a:lnTo>
                      <a:pt x="57" y="0"/>
                    </a:lnTo>
                    <a:lnTo>
                      <a:pt x="65" y="1"/>
                    </a:lnTo>
                    <a:lnTo>
                      <a:pt x="75" y="8"/>
                    </a:lnTo>
                    <a:close/>
                  </a:path>
                </a:pathLst>
              </a:custGeom>
              <a:solidFill>
                <a:srgbClr val="000000"/>
              </a:solidFill>
              <a:ln w="9525">
                <a:noFill/>
                <a:round/>
                <a:headEnd/>
                <a:tailEnd/>
              </a:ln>
            </p:spPr>
            <p:txBody>
              <a:bodyPr>
                <a:prstTxWarp prst="textNoShape">
                  <a:avLst/>
                </a:prstTxWarp>
              </a:bodyPr>
              <a:lstStyle/>
              <a:p>
                <a:endParaRPr lang="fr-FR"/>
              </a:p>
            </p:txBody>
          </p:sp>
          <p:sp>
            <p:nvSpPr>
              <p:cNvPr id="19482" name="Freeform 26"/>
              <p:cNvSpPr>
                <a:spLocks/>
              </p:cNvSpPr>
              <p:nvPr/>
            </p:nvSpPr>
            <p:spPr bwMode="auto">
              <a:xfrm>
                <a:off x="4082" y="3612"/>
                <a:ext cx="203" cy="226"/>
              </a:xfrm>
              <a:custGeom>
                <a:avLst/>
                <a:gdLst/>
                <a:ahLst/>
                <a:cxnLst>
                  <a:cxn ang="0">
                    <a:pos x="394" y="25"/>
                  </a:cxn>
                  <a:cxn ang="0">
                    <a:pos x="378" y="93"/>
                  </a:cxn>
                  <a:cxn ang="0">
                    <a:pos x="378" y="183"/>
                  </a:cxn>
                  <a:cxn ang="0">
                    <a:pos x="351" y="216"/>
                  </a:cxn>
                  <a:cxn ang="0">
                    <a:pos x="320" y="216"/>
                  </a:cxn>
                  <a:cxn ang="0">
                    <a:pos x="298" y="229"/>
                  </a:cxn>
                  <a:cxn ang="0">
                    <a:pos x="285" y="253"/>
                  </a:cxn>
                  <a:cxn ang="0">
                    <a:pos x="260" y="259"/>
                  </a:cxn>
                  <a:cxn ang="0">
                    <a:pos x="243" y="280"/>
                  </a:cxn>
                  <a:cxn ang="0">
                    <a:pos x="219" y="297"/>
                  </a:cxn>
                  <a:cxn ang="0">
                    <a:pos x="203" y="341"/>
                  </a:cxn>
                  <a:cxn ang="0">
                    <a:pos x="187" y="382"/>
                  </a:cxn>
                  <a:cxn ang="0">
                    <a:pos x="165" y="420"/>
                  </a:cxn>
                  <a:cxn ang="0">
                    <a:pos x="132" y="451"/>
                  </a:cxn>
                  <a:cxn ang="0">
                    <a:pos x="147" y="413"/>
                  </a:cxn>
                  <a:cxn ang="0">
                    <a:pos x="177" y="351"/>
                  </a:cxn>
                  <a:cxn ang="0">
                    <a:pos x="185" y="309"/>
                  </a:cxn>
                  <a:cxn ang="0">
                    <a:pos x="168" y="290"/>
                  </a:cxn>
                  <a:cxn ang="0">
                    <a:pos x="152" y="274"/>
                  </a:cxn>
                  <a:cxn ang="0">
                    <a:pos x="132" y="279"/>
                  </a:cxn>
                  <a:cxn ang="0">
                    <a:pos x="104" y="264"/>
                  </a:cxn>
                  <a:cxn ang="0">
                    <a:pos x="74" y="292"/>
                  </a:cxn>
                  <a:cxn ang="0">
                    <a:pos x="40" y="300"/>
                  </a:cxn>
                  <a:cxn ang="0">
                    <a:pos x="29" y="323"/>
                  </a:cxn>
                  <a:cxn ang="0">
                    <a:pos x="37" y="378"/>
                  </a:cxn>
                  <a:cxn ang="0">
                    <a:pos x="24" y="387"/>
                  </a:cxn>
                  <a:cxn ang="0">
                    <a:pos x="3" y="345"/>
                  </a:cxn>
                  <a:cxn ang="0">
                    <a:pos x="12" y="281"/>
                  </a:cxn>
                  <a:cxn ang="0">
                    <a:pos x="46" y="271"/>
                  </a:cxn>
                  <a:cxn ang="0">
                    <a:pos x="63" y="246"/>
                  </a:cxn>
                  <a:cxn ang="0">
                    <a:pos x="83" y="223"/>
                  </a:cxn>
                  <a:cxn ang="0">
                    <a:pos x="106" y="228"/>
                  </a:cxn>
                  <a:cxn ang="0">
                    <a:pos x="122" y="242"/>
                  </a:cxn>
                  <a:cxn ang="0">
                    <a:pos x="142" y="237"/>
                  </a:cxn>
                  <a:cxn ang="0">
                    <a:pos x="161" y="239"/>
                  </a:cxn>
                  <a:cxn ang="0">
                    <a:pos x="184" y="272"/>
                  </a:cxn>
                  <a:cxn ang="0">
                    <a:pos x="219" y="267"/>
                  </a:cxn>
                  <a:cxn ang="0">
                    <a:pos x="229" y="260"/>
                  </a:cxn>
                  <a:cxn ang="0">
                    <a:pos x="207" y="256"/>
                  </a:cxn>
                  <a:cxn ang="0">
                    <a:pos x="227" y="238"/>
                  </a:cxn>
                  <a:cxn ang="0">
                    <a:pos x="257" y="237"/>
                  </a:cxn>
                  <a:cxn ang="0">
                    <a:pos x="275" y="214"/>
                  </a:cxn>
                  <a:cxn ang="0">
                    <a:pos x="268" y="204"/>
                  </a:cxn>
                  <a:cxn ang="0">
                    <a:pos x="283" y="190"/>
                  </a:cxn>
                  <a:cxn ang="0">
                    <a:pos x="316" y="195"/>
                  </a:cxn>
                  <a:cxn ang="0">
                    <a:pos x="349" y="190"/>
                  </a:cxn>
                  <a:cxn ang="0">
                    <a:pos x="358" y="84"/>
                  </a:cxn>
                  <a:cxn ang="0">
                    <a:pos x="371" y="28"/>
                  </a:cxn>
                  <a:cxn ang="0">
                    <a:pos x="394" y="3"/>
                  </a:cxn>
                  <a:cxn ang="0">
                    <a:pos x="405" y="5"/>
                  </a:cxn>
                </a:cxnLst>
                <a:rect l="0" t="0" r="r" b="b"/>
                <a:pathLst>
                  <a:path w="407" h="452">
                    <a:moveTo>
                      <a:pt x="407" y="7"/>
                    </a:moveTo>
                    <a:lnTo>
                      <a:pt x="404" y="14"/>
                    </a:lnTo>
                    <a:lnTo>
                      <a:pt x="400" y="20"/>
                    </a:lnTo>
                    <a:lnTo>
                      <a:pt x="394" y="25"/>
                    </a:lnTo>
                    <a:lnTo>
                      <a:pt x="391" y="31"/>
                    </a:lnTo>
                    <a:lnTo>
                      <a:pt x="380" y="50"/>
                    </a:lnTo>
                    <a:lnTo>
                      <a:pt x="378" y="70"/>
                    </a:lnTo>
                    <a:lnTo>
                      <a:pt x="378" y="93"/>
                    </a:lnTo>
                    <a:lnTo>
                      <a:pt x="377" y="114"/>
                    </a:lnTo>
                    <a:lnTo>
                      <a:pt x="378" y="137"/>
                    </a:lnTo>
                    <a:lnTo>
                      <a:pt x="379" y="160"/>
                    </a:lnTo>
                    <a:lnTo>
                      <a:pt x="378" y="183"/>
                    </a:lnTo>
                    <a:lnTo>
                      <a:pt x="372" y="204"/>
                    </a:lnTo>
                    <a:lnTo>
                      <a:pt x="366" y="210"/>
                    </a:lnTo>
                    <a:lnTo>
                      <a:pt x="359" y="214"/>
                    </a:lnTo>
                    <a:lnTo>
                      <a:pt x="351" y="216"/>
                    </a:lnTo>
                    <a:lnTo>
                      <a:pt x="344" y="218"/>
                    </a:lnTo>
                    <a:lnTo>
                      <a:pt x="335" y="219"/>
                    </a:lnTo>
                    <a:lnTo>
                      <a:pt x="327" y="218"/>
                    </a:lnTo>
                    <a:lnTo>
                      <a:pt x="320" y="216"/>
                    </a:lnTo>
                    <a:lnTo>
                      <a:pt x="312" y="214"/>
                    </a:lnTo>
                    <a:lnTo>
                      <a:pt x="306" y="218"/>
                    </a:lnTo>
                    <a:lnTo>
                      <a:pt x="302" y="223"/>
                    </a:lnTo>
                    <a:lnTo>
                      <a:pt x="298" y="229"/>
                    </a:lnTo>
                    <a:lnTo>
                      <a:pt x="296" y="236"/>
                    </a:lnTo>
                    <a:lnTo>
                      <a:pt x="294" y="243"/>
                    </a:lnTo>
                    <a:lnTo>
                      <a:pt x="289" y="249"/>
                    </a:lnTo>
                    <a:lnTo>
                      <a:pt x="285" y="253"/>
                    </a:lnTo>
                    <a:lnTo>
                      <a:pt x="276" y="256"/>
                    </a:lnTo>
                    <a:lnTo>
                      <a:pt x="271" y="257"/>
                    </a:lnTo>
                    <a:lnTo>
                      <a:pt x="265" y="257"/>
                    </a:lnTo>
                    <a:lnTo>
                      <a:pt x="260" y="259"/>
                    </a:lnTo>
                    <a:lnTo>
                      <a:pt x="256" y="262"/>
                    </a:lnTo>
                    <a:lnTo>
                      <a:pt x="253" y="271"/>
                    </a:lnTo>
                    <a:lnTo>
                      <a:pt x="249" y="276"/>
                    </a:lnTo>
                    <a:lnTo>
                      <a:pt x="243" y="280"/>
                    </a:lnTo>
                    <a:lnTo>
                      <a:pt x="236" y="283"/>
                    </a:lnTo>
                    <a:lnTo>
                      <a:pt x="229" y="288"/>
                    </a:lnTo>
                    <a:lnTo>
                      <a:pt x="223" y="291"/>
                    </a:lnTo>
                    <a:lnTo>
                      <a:pt x="219" y="297"/>
                    </a:lnTo>
                    <a:lnTo>
                      <a:pt x="217" y="305"/>
                    </a:lnTo>
                    <a:lnTo>
                      <a:pt x="209" y="315"/>
                    </a:lnTo>
                    <a:lnTo>
                      <a:pt x="205" y="328"/>
                    </a:lnTo>
                    <a:lnTo>
                      <a:pt x="203" y="341"/>
                    </a:lnTo>
                    <a:lnTo>
                      <a:pt x="199" y="352"/>
                    </a:lnTo>
                    <a:lnTo>
                      <a:pt x="195" y="363"/>
                    </a:lnTo>
                    <a:lnTo>
                      <a:pt x="190" y="372"/>
                    </a:lnTo>
                    <a:lnTo>
                      <a:pt x="187" y="382"/>
                    </a:lnTo>
                    <a:lnTo>
                      <a:pt x="182" y="393"/>
                    </a:lnTo>
                    <a:lnTo>
                      <a:pt x="176" y="402"/>
                    </a:lnTo>
                    <a:lnTo>
                      <a:pt x="172" y="411"/>
                    </a:lnTo>
                    <a:lnTo>
                      <a:pt x="165" y="420"/>
                    </a:lnTo>
                    <a:lnTo>
                      <a:pt x="158" y="429"/>
                    </a:lnTo>
                    <a:lnTo>
                      <a:pt x="151" y="434"/>
                    </a:lnTo>
                    <a:lnTo>
                      <a:pt x="141" y="443"/>
                    </a:lnTo>
                    <a:lnTo>
                      <a:pt x="132" y="451"/>
                    </a:lnTo>
                    <a:lnTo>
                      <a:pt x="128" y="452"/>
                    </a:lnTo>
                    <a:lnTo>
                      <a:pt x="132" y="441"/>
                    </a:lnTo>
                    <a:lnTo>
                      <a:pt x="139" y="427"/>
                    </a:lnTo>
                    <a:lnTo>
                      <a:pt x="147" y="413"/>
                    </a:lnTo>
                    <a:lnTo>
                      <a:pt x="157" y="397"/>
                    </a:lnTo>
                    <a:lnTo>
                      <a:pt x="165" y="381"/>
                    </a:lnTo>
                    <a:lnTo>
                      <a:pt x="172" y="366"/>
                    </a:lnTo>
                    <a:lnTo>
                      <a:pt x="177" y="351"/>
                    </a:lnTo>
                    <a:lnTo>
                      <a:pt x="180" y="338"/>
                    </a:lnTo>
                    <a:lnTo>
                      <a:pt x="182" y="328"/>
                    </a:lnTo>
                    <a:lnTo>
                      <a:pt x="184" y="319"/>
                    </a:lnTo>
                    <a:lnTo>
                      <a:pt x="185" y="309"/>
                    </a:lnTo>
                    <a:lnTo>
                      <a:pt x="182" y="299"/>
                    </a:lnTo>
                    <a:lnTo>
                      <a:pt x="176" y="297"/>
                    </a:lnTo>
                    <a:lnTo>
                      <a:pt x="172" y="294"/>
                    </a:lnTo>
                    <a:lnTo>
                      <a:pt x="168" y="290"/>
                    </a:lnTo>
                    <a:lnTo>
                      <a:pt x="165" y="284"/>
                    </a:lnTo>
                    <a:lnTo>
                      <a:pt x="160" y="280"/>
                    </a:lnTo>
                    <a:lnTo>
                      <a:pt x="157" y="276"/>
                    </a:lnTo>
                    <a:lnTo>
                      <a:pt x="152" y="274"/>
                    </a:lnTo>
                    <a:lnTo>
                      <a:pt x="146" y="273"/>
                    </a:lnTo>
                    <a:lnTo>
                      <a:pt x="142" y="275"/>
                    </a:lnTo>
                    <a:lnTo>
                      <a:pt x="137" y="277"/>
                    </a:lnTo>
                    <a:lnTo>
                      <a:pt x="132" y="279"/>
                    </a:lnTo>
                    <a:lnTo>
                      <a:pt x="128" y="279"/>
                    </a:lnTo>
                    <a:lnTo>
                      <a:pt x="120" y="274"/>
                    </a:lnTo>
                    <a:lnTo>
                      <a:pt x="112" y="268"/>
                    </a:lnTo>
                    <a:lnTo>
                      <a:pt x="104" y="264"/>
                    </a:lnTo>
                    <a:lnTo>
                      <a:pt x="94" y="264"/>
                    </a:lnTo>
                    <a:lnTo>
                      <a:pt x="85" y="272"/>
                    </a:lnTo>
                    <a:lnTo>
                      <a:pt x="80" y="283"/>
                    </a:lnTo>
                    <a:lnTo>
                      <a:pt x="74" y="292"/>
                    </a:lnTo>
                    <a:lnTo>
                      <a:pt x="63" y="299"/>
                    </a:lnTo>
                    <a:lnTo>
                      <a:pt x="55" y="300"/>
                    </a:lnTo>
                    <a:lnTo>
                      <a:pt x="48" y="300"/>
                    </a:lnTo>
                    <a:lnTo>
                      <a:pt x="40" y="300"/>
                    </a:lnTo>
                    <a:lnTo>
                      <a:pt x="32" y="299"/>
                    </a:lnTo>
                    <a:lnTo>
                      <a:pt x="28" y="306"/>
                    </a:lnTo>
                    <a:lnTo>
                      <a:pt x="28" y="315"/>
                    </a:lnTo>
                    <a:lnTo>
                      <a:pt x="29" y="323"/>
                    </a:lnTo>
                    <a:lnTo>
                      <a:pt x="29" y="333"/>
                    </a:lnTo>
                    <a:lnTo>
                      <a:pt x="30" y="348"/>
                    </a:lnTo>
                    <a:lnTo>
                      <a:pt x="35" y="363"/>
                    </a:lnTo>
                    <a:lnTo>
                      <a:pt x="37" y="378"/>
                    </a:lnTo>
                    <a:lnTo>
                      <a:pt x="33" y="393"/>
                    </a:lnTo>
                    <a:lnTo>
                      <a:pt x="29" y="393"/>
                    </a:lnTo>
                    <a:lnTo>
                      <a:pt x="27" y="390"/>
                    </a:lnTo>
                    <a:lnTo>
                      <a:pt x="24" y="387"/>
                    </a:lnTo>
                    <a:lnTo>
                      <a:pt x="23" y="382"/>
                    </a:lnTo>
                    <a:lnTo>
                      <a:pt x="18" y="370"/>
                    </a:lnTo>
                    <a:lnTo>
                      <a:pt x="10" y="357"/>
                    </a:lnTo>
                    <a:lnTo>
                      <a:pt x="3" y="345"/>
                    </a:lnTo>
                    <a:lnTo>
                      <a:pt x="1" y="332"/>
                    </a:lnTo>
                    <a:lnTo>
                      <a:pt x="0" y="313"/>
                    </a:lnTo>
                    <a:lnTo>
                      <a:pt x="3" y="295"/>
                    </a:lnTo>
                    <a:lnTo>
                      <a:pt x="12" y="281"/>
                    </a:lnTo>
                    <a:lnTo>
                      <a:pt x="24" y="269"/>
                    </a:lnTo>
                    <a:lnTo>
                      <a:pt x="32" y="269"/>
                    </a:lnTo>
                    <a:lnTo>
                      <a:pt x="39" y="271"/>
                    </a:lnTo>
                    <a:lnTo>
                      <a:pt x="46" y="271"/>
                    </a:lnTo>
                    <a:lnTo>
                      <a:pt x="53" y="266"/>
                    </a:lnTo>
                    <a:lnTo>
                      <a:pt x="56" y="260"/>
                    </a:lnTo>
                    <a:lnTo>
                      <a:pt x="60" y="253"/>
                    </a:lnTo>
                    <a:lnTo>
                      <a:pt x="63" y="246"/>
                    </a:lnTo>
                    <a:lnTo>
                      <a:pt x="67" y="238"/>
                    </a:lnTo>
                    <a:lnTo>
                      <a:pt x="71" y="233"/>
                    </a:lnTo>
                    <a:lnTo>
                      <a:pt x="76" y="228"/>
                    </a:lnTo>
                    <a:lnTo>
                      <a:pt x="83" y="223"/>
                    </a:lnTo>
                    <a:lnTo>
                      <a:pt x="91" y="222"/>
                    </a:lnTo>
                    <a:lnTo>
                      <a:pt x="97" y="222"/>
                    </a:lnTo>
                    <a:lnTo>
                      <a:pt x="103" y="224"/>
                    </a:lnTo>
                    <a:lnTo>
                      <a:pt x="106" y="228"/>
                    </a:lnTo>
                    <a:lnTo>
                      <a:pt x="109" y="233"/>
                    </a:lnTo>
                    <a:lnTo>
                      <a:pt x="113" y="237"/>
                    </a:lnTo>
                    <a:lnTo>
                      <a:pt x="118" y="239"/>
                    </a:lnTo>
                    <a:lnTo>
                      <a:pt x="122" y="242"/>
                    </a:lnTo>
                    <a:lnTo>
                      <a:pt x="128" y="241"/>
                    </a:lnTo>
                    <a:lnTo>
                      <a:pt x="132" y="239"/>
                    </a:lnTo>
                    <a:lnTo>
                      <a:pt x="137" y="238"/>
                    </a:lnTo>
                    <a:lnTo>
                      <a:pt x="142" y="237"/>
                    </a:lnTo>
                    <a:lnTo>
                      <a:pt x="147" y="236"/>
                    </a:lnTo>
                    <a:lnTo>
                      <a:pt x="152" y="237"/>
                    </a:lnTo>
                    <a:lnTo>
                      <a:pt x="157" y="237"/>
                    </a:lnTo>
                    <a:lnTo>
                      <a:pt x="161" y="239"/>
                    </a:lnTo>
                    <a:lnTo>
                      <a:pt x="165" y="243"/>
                    </a:lnTo>
                    <a:lnTo>
                      <a:pt x="171" y="252"/>
                    </a:lnTo>
                    <a:lnTo>
                      <a:pt x="176" y="264"/>
                    </a:lnTo>
                    <a:lnTo>
                      <a:pt x="184" y="272"/>
                    </a:lnTo>
                    <a:lnTo>
                      <a:pt x="197" y="273"/>
                    </a:lnTo>
                    <a:lnTo>
                      <a:pt x="204" y="273"/>
                    </a:lnTo>
                    <a:lnTo>
                      <a:pt x="212" y="271"/>
                    </a:lnTo>
                    <a:lnTo>
                      <a:pt x="219" y="267"/>
                    </a:lnTo>
                    <a:lnTo>
                      <a:pt x="227" y="265"/>
                    </a:lnTo>
                    <a:lnTo>
                      <a:pt x="228" y="264"/>
                    </a:lnTo>
                    <a:lnTo>
                      <a:pt x="229" y="262"/>
                    </a:lnTo>
                    <a:lnTo>
                      <a:pt x="229" y="260"/>
                    </a:lnTo>
                    <a:lnTo>
                      <a:pt x="228" y="258"/>
                    </a:lnTo>
                    <a:lnTo>
                      <a:pt x="221" y="256"/>
                    </a:lnTo>
                    <a:lnTo>
                      <a:pt x="213" y="257"/>
                    </a:lnTo>
                    <a:lnTo>
                      <a:pt x="207" y="256"/>
                    </a:lnTo>
                    <a:lnTo>
                      <a:pt x="207" y="248"/>
                    </a:lnTo>
                    <a:lnTo>
                      <a:pt x="213" y="243"/>
                    </a:lnTo>
                    <a:lnTo>
                      <a:pt x="220" y="241"/>
                    </a:lnTo>
                    <a:lnTo>
                      <a:pt x="227" y="238"/>
                    </a:lnTo>
                    <a:lnTo>
                      <a:pt x="234" y="238"/>
                    </a:lnTo>
                    <a:lnTo>
                      <a:pt x="242" y="238"/>
                    </a:lnTo>
                    <a:lnTo>
                      <a:pt x="249" y="238"/>
                    </a:lnTo>
                    <a:lnTo>
                      <a:pt x="257" y="237"/>
                    </a:lnTo>
                    <a:lnTo>
                      <a:pt x="264" y="236"/>
                    </a:lnTo>
                    <a:lnTo>
                      <a:pt x="268" y="229"/>
                    </a:lnTo>
                    <a:lnTo>
                      <a:pt x="272" y="221"/>
                    </a:lnTo>
                    <a:lnTo>
                      <a:pt x="275" y="214"/>
                    </a:lnTo>
                    <a:lnTo>
                      <a:pt x="280" y="207"/>
                    </a:lnTo>
                    <a:lnTo>
                      <a:pt x="276" y="206"/>
                    </a:lnTo>
                    <a:lnTo>
                      <a:pt x="272" y="205"/>
                    </a:lnTo>
                    <a:lnTo>
                      <a:pt x="268" y="204"/>
                    </a:lnTo>
                    <a:lnTo>
                      <a:pt x="267" y="200"/>
                    </a:lnTo>
                    <a:lnTo>
                      <a:pt x="271" y="195"/>
                    </a:lnTo>
                    <a:lnTo>
                      <a:pt x="276" y="192"/>
                    </a:lnTo>
                    <a:lnTo>
                      <a:pt x="283" y="190"/>
                    </a:lnTo>
                    <a:lnTo>
                      <a:pt x="290" y="189"/>
                    </a:lnTo>
                    <a:lnTo>
                      <a:pt x="298" y="190"/>
                    </a:lnTo>
                    <a:lnTo>
                      <a:pt x="306" y="192"/>
                    </a:lnTo>
                    <a:lnTo>
                      <a:pt x="316" y="195"/>
                    </a:lnTo>
                    <a:lnTo>
                      <a:pt x="325" y="196"/>
                    </a:lnTo>
                    <a:lnTo>
                      <a:pt x="333" y="196"/>
                    </a:lnTo>
                    <a:lnTo>
                      <a:pt x="341" y="193"/>
                    </a:lnTo>
                    <a:lnTo>
                      <a:pt x="349" y="190"/>
                    </a:lnTo>
                    <a:lnTo>
                      <a:pt x="356" y="183"/>
                    </a:lnTo>
                    <a:lnTo>
                      <a:pt x="361" y="150"/>
                    </a:lnTo>
                    <a:lnTo>
                      <a:pt x="359" y="116"/>
                    </a:lnTo>
                    <a:lnTo>
                      <a:pt x="358" y="84"/>
                    </a:lnTo>
                    <a:lnTo>
                      <a:pt x="361" y="50"/>
                    </a:lnTo>
                    <a:lnTo>
                      <a:pt x="363" y="43"/>
                    </a:lnTo>
                    <a:lnTo>
                      <a:pt x="366" y="35"/>
                    </a:lnTo>
                    <a:lnTo>
                      <a:pt x="371" y="28"/>
                    </a:lnTo>
                    <a:lnTo>
                      <a:pt x="376" y="21"/>
                    </a:lnTo>
                    <a:lnTo>
                      <a:pt x="381" y="14"/>
                    </a:lnTo>
                    <a:lnTo>
                      <a:pt x="387" y="8"/>
                    </a:lnTo>
                    <a:lnTo>
                      <a:pt x="394" y="3"/>
                    </a:lnTo>
                    <a:lnTo>
                      <a:pt x="402" y="0"/>
                    </a:lnTo>
                    <a:lnTo>
                      <a:pt x="403" y="1"/>
                    </a:lnTo>
                    <a:lnTo>
                      <a:pt x="404" y="3"/>
                    </a:lnTo>
                    <a:lnTo>
                      <a:pt x="405" y="5"/>
                    </a:lnTo>
                    <a:lnTo>
                      <a:pt x="407" y="7"/>
                    </a:lnTo>
                    <a:close/>
                  </a:path>
                </a:pathLst>
              </a:custGeom>
              <a:solidFill>
                <a:srgbClr val="000000"/>
              </a:solidFill>
              <a:ln w="9525">
                <a:noFill/>
                <a:round/>
                <a:headEnd/>
                <a:tailEnd/>
              </a:ln>
            </p:spPr>
            <p:txBody>
              <a:bodyPr>
                <a:prstTxWarp prst="textNoShape">
                  <a:avLst/>
                </a:prstTxWarp>
              </a:bodyPr>
              <a:lstStyle/>
              <a:p>
                <a:endParaRPr lang="fr-FR"/>
              </a:p>
            </p:txBody>
          </p:sp>
          <p:sp>
            <p:nvSpPr>
              <p:cNvPr id="19483" name="Freeform 27"/>
              <p:cNvSpPr>
                <a:spLocks/>
              </p:cNvSpPr>
              <p:nvPr/>
            </p:nvSpPr>
            <p:spPr bwMode="auto">
              <a:xfrm>
                <a:off x="4192" y="3624"/>
                <a:ext cx="48" cy="23"/>
              </a:xfrm>
              <a:custGeom>
                <a:avLst/>
                <a:gdLst/>
                <a:ahLst/>
                <a:cxnLst>
                  <a:cxn ang="0">
                    <a:pos x="98" y="17"/>
                  </a:cxn>
                  <a:cxn ang="0">
                    <a:pos x="92" y="23"/>
                  </a:cxn>
                  <a:cxn ang="0">
                    <a:pos x="84" y="24"/>
                  </a:cxn>
                  <a:cxn ang="0">
                    <a:pos x="74" y="23"/>
                  </a:cxn>
                  <a:cxn ang="0">
                    <a:pos x="65" y="26"/>
                  </a:cxn>
                  <a:cxn ang="0">
                    <a:pos x="58" y="28"/>
                  </a:cxn>
                  <a:cxn ang="0">
                    <a:pos x="52" y="29"/>
                  </a:cxn>
                  <a:cxn ang="0">
                    <a:pos x="45" y="31"/>
                  </a:cxn>
                  <a:cxn ang="0">
                    <a:pos x="38" y="35"/>
                  </a:cxn>
                  <a:cxn ang="0">
                    <a:pos x="32" y="37"/>
                  </a:cxn>
                  <a:cxn ang="0">
                    <a:pos x="25" y="40"/>
                  </a:cxn>
                  <a:cxn ang="0">
                    <a:pos x="20" y="44"/>
                  </a:cxn>
                  <a:cxn ang="0">
                    <a:pos x="14" y="47"/>
                  </a:cxn>
                  <a:cxn ang="0">
                    <a:pos x="9" y="47"/>
                  </a:cxn>
                  <a:cxn ang="0">
                    <a:pos x="6" y="46"/>
                  </a:cxn>
                  <a:cxn ang="0">
                    <a:pos x="2" y="44"/>
                  </a:cxn>
                  <a:cxn ang="0">
                    <a:pos x="0" y="40"/>
                  </a:cxn>
                  <a:cxn ang="0">
                    <a:pos x="3" y="35"/>
                  </a:cxn>
                  <a:cxn ang="0">
                    <a:pos x="7" y="30"/>
                  </a:cxn>
                  <a:cxn ang="0">
                    <a:pos x="12" y="27"/>
                  </a:cxn>
                  <a:cxn ang="0">
                    <a:pos x="16" y="23"/>
                  </a:cxn>
                  <a:cxn ang="0">
                    <a:pos x="21" y="20"/>
                  </a:cxn>
                  <a:cxn ang="0">
                    <a:pos x="27" y="16"/>
                  </a:cxn>
                  <a:cxn ang="0">
                    <a:pos x="31" y="14"/>
                  </a:cxn>
                  <a:cxn ang="0">
                    <a:pos x="36" y="11"/>
                  </a:cxn>
                  <a:cxn ang="0">
                    <a:pos x="42" y="8"/>
                  </a:cxn>
                  <a:cxn ang="0">
                    <a:pos x="46" y="6"/>
                  </a:cxn>
                  <a:cxn ang="0">
                    <a:pos x="52" y="5"/>
                  </a:cxn>
                  <a:cxn ang="0">
                    <a:pos x="58" y="2"/>
                  </a:cxn>
                  <a:cxn ang="0">
                    <a:pos x="63" y="1"/>
                  </a:cxn>
                  <a:cxn ang="0">
                    <a:pos x="69" y="1"/>
                  </a:cxn>
                  <a:cxn ang="0">
                    <a:pos x="75" y="0"/>
                  </a:cxn>
                  <a:cxn ang="0">
                    <a:pos x="81" y="0"/>
                  </a:cxn>
                  <a:cxn ang="0">
                    <a:pos x="85" y="5"/>
                  </a:cxn>
                  <a:cxn ang="0">
                    <a:pos x="91" y="8"/>
                  </a:cxn>
                  <a:cxn ang="0">
                    <a:pos x="96" y="13"/>
                  </a:cxn>
                  <a:cxn ang="0">
                    <a:pos x="98" y="17"/>
                  </a:cxn>
                </a:cxnLst>
                <a:rect l="0" t="0" r="r" b="b"/>
                <a:pathLst>
                  <a:path w="98" h="47">
                    <a:moveTo>
                      <a:pt x="98" y="17"/>
                    </a:moveTo>
                    <a:lnTo>
                      <a:pt x="92" y="23"/>
                    </a:lnTo>
                    <a:lnTo>
                      <a:pt x="84" y="24"/>
                    </a:lnTo>
                    <a:lnTo>
                      <a:pt x="74" y="23"/>
                    </a:lnTo>
                    <a:lnTo>
                      <a:pt x="65" y="26"/>
                    </a:lnTo>
                    <a:lnTo>
                      <a:pt x="58" y="28"/>
                    </a:lnTo>
                    <a:lnTo>
                      <a:pt x="52" y="29"/>
                    </a:lnTo>
                    <a:lnTo>
                      <a:pt x="45" y="31"/>
                    </a:lnTo>
                    <a:lnTo>
                      <a:pt x="38" y="35"/>
                    </a:lnTo>
                    <a:lnTo>
                      <a:pt x="32" y="37"/>
                    </a:lnTo>
                    <a:lnTo>
                      <a:pt x="25" y="40"/>
                    </a:lnTo>
                    <a:lnTo>
                      <a:pt x="20" y="44"/>
                    </a:lnTo>
                    <a:lnTo>
                      <a:pt x="14" y="47"/>
                    </a:lnTo>
                    <a:lnTo>
                      <a:pt x="9" y="47"/>
                    </a:lnTo>
                    <a:lnTo>
                      <a:pt x="6" y="46"/>
                    </a:lnTo>
                    <a:lnTo>
                      <a:pt x="2" y="44"/>
                    </a:lnTo>
                    <a:lnTo>
                      <a:pt x="0" y="40"/>
                    </a:lnTo>
                    <a:lnTo>
                      <a:pt x="3" y="35"/>
                    </a:lnTo>
                    <a:lnTo>
                      <a:pt x="7" y="30"/>
                    </a:lnTo>
                    <a:lnTo>
                      <a:pt x="12" y="27"/>
                    </a:lnTo>
                    <a:lnTo>
                      <a:pt x="16" y="23"/>
                    </a:lnTo>
                    <a:lnTo>
                      <a:pt x="21" y="20"/>
                    </a:lnTo>
                    <a:lnTo>
                      <a:pt x="27" y="16"/>
                    </a:lnTo>
                    <a:lnTo>
                      <a:pt x="31" y="14"/>
                    </a:lnTo>
                    <a:lnTo>
                      <a:pt x="36" y="11"/>
                    </a:lnTo>
                    <a:lnTo>
                      <a:pt x="42" y="8"/>
                    </a:lnTo>
                    <a:lnTo>
                      <a:pt x="46" y="6"/>
                    </a:lnTo>
                    <a:lnTo>
                      <a:pt x="52" y="5"/>
                    </a:lnTo>
                    <a:lnTo>
                      <a:pt x="58" y="2"/>
                    </a:lnTo>
                    <a:lnTo>
                      <a:pt x="63" y="1"/>
                    </a:lnTo>
                    <a:lnTo>
                      <a:pt x="69" y="1"/>
                    </a:lnTo>
                    <a:lnTo>
                      <a:pt x="75" y="0"/>
                    </a:lnTo>
                    <a:lnTo>
                      <a:pt x="81" y="0"/>
                    </a:lnTo>
                    <a:lnTo>
                      <a:pt x="85" y="5"/>
                    </a:lnTo>
                    <a:lnTo>
                      <a:pt x="91" y="8"/>
                    </a:lnTo>
                    <a:lnTo>
                      <a:pt x="96" y="13"/>
                    </a:lnTo>
                    <a:lnTo>
                      <a:pt x="98" y="17"/>
                    </a:lnTo>
                    <a:close/>
                  </a:path>
                </a:pathLst>
              </a:custGeom>
              <a:solidFill>
                <a:srgbClr val="000000"/>
              </a:solidFill>
              <a:ln w="9525">
                <a:noFill/>
                <a:round/>
                <a:headEnd/>
                <a:tailEnd/>
              </a:ln>
            </p:spPr>
            <p:txBody>
              <a:bodyPr>
                <a:prstTxWarp prst="textNoShape">
                  <a:avLst/>
                </a:prstTxWarp>
              </a:bodyPr>
              <a:lstStyle/>
              <a:p>
                <a:endParaRPr lang="fr-FR"/>
              </a:p>
            </p:txBody>
          </p:sp>
          <p:sp>
            <p:nvSpPr>
              <p:cNvPr id="19484" name="Freeform 28"/>
              <p:cNvSpPr>
                <a:spLocks/>
              </p:cNvSpPr>
              <p:nvPr/>
            </p:nvSpPr>
            <p:spPr bwMode="auto">
              <a:xfrm>
                <a:off x="4005" y="3639"/>
                <a:ext cx="55" cy="159"/>
              </a:xfrm>
              <a:custGeom>
                <a:avLst/>
                <a:gdLst/>
                <a:ahLst/>
                <a:cxnLst>
                  <a:cxn ang="0">
                    <a:pos x="27" y="7"/>
                  </a:cxn>
                  <a:cxn ang="0">
                    <a:pos x="25" y="22"/>
                  </a:cxn>
                  <a:cxn ang="0">
                    <a:pos x="22" y="38"/>
                  </a:cxn>
                  <a:cxn ang="0">
                    <a:pos x="21" y="54"/>
                  </a:cxn>
                  <a:cxn ang="0">
                    <a:pos x="23" y="70"/>
                  </a:cxn>
                  <a:cxn ang="0">
                    <a:pos x="21" y="90"/>
                  </a:cxn>
                  <a:cxn ang="0">
                    <a:pos x="22" y="108"/>
                  </a:cxn>
                  <a:cxn ang="0">
                    <a:pos x="24" y="126"/>
                  </a:cxn>
                  <a:cxn ang="0">
                    <a:pos x="29" y="143"/>
                  </a:cxn>
                  <a:cxn ang="0">
                    <a:pos x="34" y="160"/>
                  </a:cxn>
                  <a:cxn ang="0">
                    <a:pos x="40" y="177"/>
                  </a:cxn>
                  <a:cxn ang="0">
                    <a:pos x="46" y="194"/>
                  </a:cxn>
                  <a:cxn ang="0">
                    <a:pos x="52" y="211"/>
                  </a:cxn>
                  <a:cxn ang="0">
                    <a:pos x="71" y="257"/>
                  </a:cxn>
                  <a:cxn ang="0">
                    <a:pos x="77" y="257"/>
                  </a:cxn>
                  <a:cxn ang="0">
                    <a:pos x="83" y="253"/>
                  </a:cxn>
                  <a:cxn ang="0">
                    <a:pos x="89" y="248"/>
                  </a:cxn>
                  <a:cxn ang="0">
                    <a:pos x="93" y="242"/>
                  </a:cxn>
                  <a:cxn ang="0">
                    <a:pos x="95" y="238"/>
                  </a:cxn>
                  <a:cxn ang="0">
                    <a:pos x="99" y="237"/>
                  </a:cxn>
                  <a:cxn ang="0">
                    <a:pos x="103" y="237"/>
                  </a:cxn>
                  <a:cxn ang="0">
                    <a:pos x="107" y="236"/>
                  </a:cxn>
                  <a:cxn ang="0">
                    <a:pos x="110" y="240"/>
                  </a:cxn>
                  <a:cxn ang="0">
                    <a:pos x="110" y="244"/>
                  </a:cxn>
                  <a:cxn ang="0">
                    <a:pos x="110" y="249"/>
                  </a:cxn>
                  <a:cxn ang="0">
                    <a:pos x="109" y="253"/>
                  </a:cxn>
                  <a:cxn ang="0">
                    <a:pos x="82" y="309"/>
                  </a:cxn>
                  <a:cxn ang="0">
                    <a:pos x="77" y="312"/>
                  </a:cxn>
                  <a:cxn ang="0">
                    <a:pos x="74" y="317"/>
                  </a:cxn>
                  <a:cxn ang="0">
                    <a:pos x="69" y="319"/>
                  </a:cxn>
                  <a:cxn ang="0">
                    <a:pos x="64" y="317"/>
                  </a:cxn>
                  <a:cxn ang="0">
                    <a:pos x="48" y="288"/>
                  </a:cxn>
                  <a:cxn ang="0">
                    <a:pos x="34" y="258"/>
                  </a:cxn>
                  <a:cxn ang="0">
                    <a:pos x="23" y="227"/>
                  </a:cxn>
                  <a:cxn ang="0">
                    <a:pos x="15" y="195"/>
                  </a:cxn>
                  <a:cxn ang="0">
                    <a:pos x="9" y="162"/>
                  </a:cxn>
                  <a:cxn ang="0">
                    <a:pos x="4" y="129"/>
                  </a:cxn>
                  <a:cxn ang="0">
                    <a:pos x="1" y="96"/>
                  </a:cxn>
                  <a:cxn ang="0">
                    <a:pos x="0" y="61"/>
                  </a:cxn>
                  <a:cxn ang="0">
                    <a:pos x="1" y="44"/>
                  </a:cxn>
                  <a:cxn ang="0">
                    <a:pos x="2" y="27"/>
                  </a:cxn>
                  <a:cxn ang="0">
                    <a:pos x="8" y="12"/>
                  </a:cxn>
                  <a:cxn ang="0">
                    <a:pos x="21" y="0"/>
                  </a:cxn>
                  <a:cxn ang="0">
                    <a:pos x="23" y="1"/>
                  </a:cxn>
                  <a:cxn ang="0">
                    <a:pos x="25" y="2"/>
                  </a:cxn>
                  <a:cxn ang="0">
                    <a:pos x="27" y="5"/>
                  </a:cxn>
                  <a:cxn ang="0">
                    <a:pos x="27" y="7"/>
                  </a:cxn>
                </a:cxnLst>
                <a:rect l="0" t="0" r="r" b="b"/>
                <a:pathLst>
                  <a:path w="110" h="319">
                    <a:moveTo>
                      <a:pt x="27" y="7"/>
                    </a:moveTo>
                    <a:lnTo>
                      <a:pt x="25" y="22"/>
                    </a:lnTo>
                    <a:lnTo>
                      <a:pt x="22" y="38"/>
                    </a:lnTo>
                    <a:lnTo>
                      <a:pt x="21" y="54"/>
                    </a:lnTo>
                    <a:lnTo>
                      <a:pt x="23" y="70"/>
                    </a:lnTo>
                    <a:lnTo>
                      <a:pt x="21" y="90"/>
                    </a:lnTo>
                    <a:lnTo>
                      <a:pt x="22" y="108"/>
                    </a:lnTo>
                    <a:lnTo>
                      <a:pt x="24" y="126"/>
                    </a:lnTo>
                    <a:lnTo>
                      <a:pt x="29" y="143"/>
                    </a:lnTo>
                    <a:lnTo>
                      <a:pt x="34" y="160"/>
                    </a:lnTo>
                    <a:lnTo>
                      <a:pt x="40" y="177"/>
                    </a:lnTo>
                    <a:lnTo>
                      <a:pt x="46" y="194"/>
                    </a:lnTo>
                    <a:lnTo>
                      <a:pt x="52" y="211"/>
                    </a:lnTo>
                    <a:lnTo>
                      <a:pt x="71" y="257"/>
                    </a:lnTo>
                    <a:lnTo>
                      <a:pt x="77" y="257"/>
                    </a:lnTo>
                    <a:lnTo>
                      <a:pt x="83" y="253"/>
                    </a:lnTo>
                    <a:lnTo>
                      <a:pt x="89" y="248"/>
                    </a:lnTo>
                    <a:lnTo>
                      <a:pt x="93" y="242"/>
                    </a:lnTo>
                    <a:lnTo>
                      <a:pt x="95" y="238"/>
                    </a:lnTo>
                    <a:lnTo>
                      <a:pt x="99" y="237"/>
                    </a:lnTo>
                    <a:lnTo>
                      <a:pt x="103" y="237"/>
                    </a:lnTo>
                    <a:lnTo>
                      <a:pt x="107" y="236"/>
                    </a:lnTo>
                    <a:lnTo>
                      <a:pt x="110" y="240"/>
                    </a:lnTo>
                    <a:lnTo>
                      <a:pt x="110" y="244"/>
                    </a:lnTo>
                    <a:lnTo>
                      <a:pt x="110" y="249"/>
                    </a:lnTo>
                    <a:lnTo>
                      <a:pt x="109" y="253"/>
                    </a:lnTo>
                    <a:lnTo>
                      <a:pt x="82" y="309"/>
                    </a:lnTo>
                    <a:lnTo>
                      <a:pt x="77" y="312"/>
                    </a:lnTo>
                    <a:lnTo>
                      <a:pt x="74" y="317"/>
                    </a:lnTo>
                    <a:lnTo>
                      <a:pt x="69" y="319"/>
                    </a:lnTo>
                    <a:lnTo>
                      <a:pt x="64" y="317"/>
                    </a:lnTo>
                    <a:lnTo>
                      <a:pt x="48" y="288"/>
                    </a:lnTo>
                    <a:lnTo>
                      <a:pt x="34" y="258"/>
                    </a:lnTo>
                    <a:lnTo>
                      <a:pt x="23" y="227"/>
                    </a:lnTo>
                    <a:lnTo>
                      <a:pt x="15" y="195"/>
                    </a:lnTo>
                    <a:lnTo>
                      <a:pt x="9" y="162"/>
                    </a:lnTo>
                    <a:lnTo>
                      <a:pt x="4" y="129"/>
                    </a:lnTo>
                    <a:lnTo>
                      <a:pt x="1" y="96"/>
                    </a:lnTo>
                    <a:lnTo>
                      <a:pt x="0" y="61"/>
                    </a:lnTo>
                    <a:lnTo>
                      <a:pt x="1" y="44"/>
                    </a:lnTo>
                    <a:lnTo>
                      <a:pt x="2" y="27"/>
                    </a:lnTo>
                    <a:lnTo>
                      <a:pt x="8" y="12"/>
                    </a:lnTo>
                    <a:lnTo>
                      <a:pt x="21" y="0"/>
                    </a:lnTo>
                    <a:lnTo>
                      <a:pt x="23" y="1"/>
                    </a:lnTo>
                    <a:lnTo>
                      <a:pt x="25" y="2"/>
                    </a:lnTo>
                    <a:lnTo>
                      <a:pt x="27" y="5"/>
                    </a:lnTo>
                    <a:lnTo>
                      <a:pt x="27" y="7"/>
                    </a:lnTo>
                    <a:close/>
                  </a:path>
                </a:pathLst>
              </a:custGeom>
              <a:solidFill>
                <a:srgbClr val="000000"/>
              </a:solidFill>
              <a:ln w="9525">
                <a:noFill/>
                <a:round/>
                <a:headEnd/>
                <a:tailEnd/>
              </a:ln>
            </p:spPr>
            <p:txBody>
              <a:bodyPr>
                <a:prstTxWarp prst="textNoShape">
                  <a:avLst/>
                </a:prstTxWarp>
              </a:bodyPr>
              <a:lstStyle/>
              <a:p>
                <a:endParaRPr lang="fr-FR"/>
              </a:p>
            </p:txBody>
          </p:sp>
          <p:sp>
            <p:nvSpPr>
              <p:cNvPr id="19485" name="Freeform 29"/>
              <p:cNvSpPr>
                <a:spLocks/>
              </p:cNvSpPr>
              <p:nvPr/>
            </p:nvSpPr>
            <p:spPr bwMode="auto">
              <a:xfrm>
                <a:off x="4028" y="3640"/>
                <a:ext cx="43" cy="110"/>
              </a:xfrm>
              <a:custGeom>
                <a:avLst/>
                <a:gdLst/>
                <a:ahLst/>
                <a:cxnLst>
                  <a:cxn ang="0">
                    <a:pos x="19" y="35"/>
                  </a:cxn>
                  <a:cxn ang="0">
                    <a:pos x="23" y="54"/>
                  </a:cxn>
                  <a:cxn ang="0">
                    <a:pos x="26" y="71"/>
                  </a:cxn>
                  <a:cxn ang="0">
                    <a:pos x="32" y="88"/>
                  </a:cxn>
                  <a:cxn ang="0">
                    <a:pos x="38" y="104"/>
                  </a:cxn>
                  <a:cxn ang="0">
                    <a:pos x="46" y="122"/>
                  </a:cxn>
                  <a:cxn ang="0">
                    <a:pos x="54" y="137"/>
                  </a:cxn>
                  <a:cxn ang="0">
                    <a:pos x="63" y="152"/>
                  </a:cxn>
                  <a:cxn ang="0">
                    <a:pos x="75" y="166"/>
                  </a:cxn>
                  <a:cxn ang="0">
                    <a:pos x="77" y="169"/>
                  </a:cxn>
                  <a:cxn ang="0">
                    <a:pos x="81" y="171"/>
                  </a:cxn>
                  <a:cxn ang="0">
                    <a:pos x="83" y="172"/>
                  </a:cxn>
                  <a:cxn ang="0">
                    <a:pos x="85" y="176"/>
                  </a:cxn>
                  <a:cxn ang="0">
                    <a:pos x="82" y="187"/>
                  </a:cxn>
                  <a:cxn ang="0">
                    <a:pos x="78" y="198"/>
                  </a:cxn>
                  <a:cxn ang="0">
                    <a:pos x="75" y="208"/>
                  </a:cxn>
                  <a:cxn ang="0">
                    <a:pos x="72" y="218"/>
                  </a:cxn>
                  <a:cxn ang="0">
                    <a:pos x="68" y="218"/>
                  </a:cxn>
                  <a:cxn ang="0">
                    <a:pos x="64" y="215"/>
                  </a:cxn>
                  <a:cxn ang="0">
                    <a:pos x="61" y="211"/>
                  </a:cxn>
                  <a:cxn ang="0">
                    <a:pos x="59" y="208"/>
                  </a:cxn>
                  <a:cxn ang="0">
                    <a:pos x="46" y="185"/>
                  </a:cxn>
                  <a:cxn ang="0">
                    <a:pos x="33" y="161"/>
                  </a:cxn>
                  <a:cxn ang="0">
                    <a:pos x="23" y="138"/>
                  </a:cxn>
                  <a:cxn ang="0">
                    <a:pos x="14" y="112"/>
                  </a:cxn>
                  <a:cxn ang="0">
                    <a:pos x="7" y="88"/>
                  </a:cxn>
                  <a:cxn ang="0">
                    <a:pos x="2" y="62"/>
                  </a:cxn>
                  <a:cxn ang="0">
                    <a:pos x="0" y="35"/>
                  </a:cxn>
                  <a:cxn ang="0">
                    <a:pos x="2" y="8"/>
                  </a:cxn>
                  <a:cxn ang="0">
                    <a:pos x="3" y="5"/>
                  </a:cxn>
                  <a:cxn ang="0">
                    <a:pos x="5" y="3"/>
                  </a:cxn>
                  <a:cxn ang="0">
                    <a:pos x="7" y="1"/>
                  </a:cxn>
                  <a:cxn ang="0">
                    <a:pos x="9" y="0"/>
                  </a:cxn>
                  <a:cxn ang="0">
                    <a:pos x="15" y="6"/>
                  </a:cxn>
                  <a:cxn ang="0">
                    <a:pos x="17" y="16"/>
                  </a:cxn>
                  <a:cxn ang="0">
                    <a:pos x="18" y="26"/>
                  </a:cxn>
                  <a:cxn ang="0">
                    <a:pos x="19" y="35"/>
                  </a:cxn>
                </a:cxnLst>
                <a:rect l="0" t="0" r="r" b="b"/>
                <a:pathLst>
                  <a:path w="85" h="218">
                    <a:moveTo>
                      <a:pt x="19" y="35"/>
                    </a:moveTo>
                    <a:lnTo>
                      <a:pt x="23" y="54"/>
                    </a:lnTo>
                    <a:lnTo>
                      <a:pt x="26" y="71"/>
                    </a:lnTo>
                    <a:lnTo>
                      <a:pt x="32" y="88"/>
                    </a:lnTo>
                    <a:lnTo>
                      <a:pt x="38" y="104"/>
                    </a:lnTo>
                    <a:lnTo>
                      <a:pt x="46" y="122"/>
                    </a:lnTo>
                    <a:lnTo>
                      <a:pt x="54" y="137"/>
                    </a:lnTo>
                    <a:lnTo>
                      <a:pt x="63" y="152"/>
                    </a:lnTo>
                    <a:lnTo>
                      <a:pt x="75" y="166"/>
                    </a:lnTo>
                    <a:lnTo>
                      <a:pt x="77" y="169"/>
                    </a:lnTo>
                    <a:lnTo>
                      <a:pt x="81" y="171"/>
                    </a:lnTo>
                    <a:lnTo>
                      <a:pt x="83" y="172"/>
                    </a:lnTo>
                    <a:lnTo>
                      <a:pt x="85" y="176"/>
                    </a:lnTo>
                    <a:lnTo>
                      <a:pt x="82" y="187"/>
                    </a:lnTo>
                    <a:lnTo>
                      <a:pt x="78" y="198"/>
                    </a:lnTo>
                    <a:lnTo>
                      <a:pt x="75" y="208"/>
                    </a:lnTo>
                    <a:lnTo>
                      <a:pt x="72" y="218"/>
                    </a:lnTo>
                    <a:lnTo>
                      <a:pt x="68" y="218"/>
                    </a:lnTo>
                    <a:lnTo>
                      <a:pt x="64" y="215"/>
                    </a:lnTo>
                    <a:lnTo>
                      <a:pt x="61" y="211"/>
                    </a:lnTo>
                    <a:lnTo>
                      <a:pt x="59" y="208"/>
                    </a:lnTo>
                    <a:lnTo>
                      <a:pt x="46" y="185"/>
                    </a:lnTo>
                    <a:lnTo>
                      <a:pt x="33" y="161"/>
                    </a:lnTo>
                    <a:lnTo>
                      <a:pt x="23" y="138"/>
                    </a:lnTo>
                    <a:lnTo>
                      <a:pt x="14" y="112"/>
                    </a:lnTo>
                    <a:lnTo>
                      <a:pt x="7" y="88"/>
                    </a:lnTo>
                    <a:lnTo>
                      <a:pt x="2" y="62"/>
                    </a:lnTo>
                    <a:lnTo>
                      <a:pt x="0" y="35"/>
                    </a:lnTo>
                    <a:lnTo>
                      <a:pt x="2" y="8"/>
                    </a:lnTo>
                    <a:lnTo>
                      <a:pt x="3" y="5"/>
                    </a:lnTo>
                    <a:lnTo>
                      <a:pt x="5" y="3"/>
                    </a:lnTo>
                    <a:lnTo>
                      <a:pt x="7" y="1"/>
                    </a:lnTo>
                    <a:lnTo>
                      <a:pt x="9" y="0"/>
                    </a:lnTo>
                    <a:lnTo>
                      <a:pt x="15" y="6"/>
                    </a:lnTo>
                    <a:lnTo>
                      <a:pt x="17" y="16"/>
                    </a:lnTo>
                    <a:lnTo>
                      <a:pt x="18" y="26"/>
                    </a:lnTo>
                    <a:lnTo>
                      <a:pt x="19" y="35"/>
                    </a:lnTo>
                    <a:close/>
                  </a:path>
                </a:pathLst>
              </a:custGeom>
              <a:solidFill>
                <a:srgbClr val="000000"/>
              </a:solidFill>
              <a:ln w="9525">
                <a:noFill/>
                <a:round/>
                <a:headEnd/>
                <a:tailEnd/>
              </a:ln>
            </p:spPr>
            <p:txBody>
              <a:bodyPr>
                <a:prstTxWarp prst="textNoShape">
                  <a:avLst/>
                </a:prstTxWarp>
              </a:bodyPr>
              <a:lstStyle/>
              <a:p>
                <a:endParaRPr lang="fr-FR"/>
              </a:p>
            </p:txBody>
          </p:sp>
          <p:sp>
            <p:nvSpPr>
              <p:cNvPr id="19486" name="Freeform 30"/>
              <p:cNvSpPr>
                <a:spLocks/>
              </p:cNvSpPr>
              <p:nvPr/>
            </p:nvSpPr>
            <p:spPr bwMode="auto">
              <a:xfrm>
                <a:off x="4200" y="3652"/>
                <a:ext cx="32" cy="15"/>
              </a:xfrm>
              <a:custGeom>
                <a:avLst/>
                <a:gdLst/>
                <a:ahLst/>
                <a:cxnLst>
                  <a:cxn ang="0">
                    <a:pos x="39" y="4"/>
                  </a:cxn>
                  <a:cxn ang="0">
                    <a:pos x="46" y="3"/>
                  </a:cxn>
                  <a:cxn ang="0">
                    <a:pos x="54" y="0"/>
                  </a:cxn>
                  <a:cxn ang="0">
                    <a:pos x="60" y="0"/>
                  </a:cxn>
                  <a:cxn ang="0">
                    <a:pos x="66" y="5"/>
                  </a:cxn>
                  <a:cxn ang="0">
                    <a:pos x="65" y="9"/>
                  </a:cxn>
                  <a:cxn ang="0">
                    <a:pos x="64" y="11"/>
                  </a:cxn>
                  <a:cxn ang="0">
                    <a:pos x="61" y="13"/>
                  </a:cxn>
                  <a:cxn ang="0">
                    <a:pos x="59" y="13"/>
                  </a:cxn>
                  <a:cxn ang="0">
                    <a:pos x="52" y="19"/>
                  </a:cxn>
                  <a:cxn ang="0">
                    <a:pos x="45" y="26"/>
                  </a:cxn>
                  <a:cxn ang="0">
                    <a:pos x="37" y="30"/>
                  </a:cxn>
                  <a:cxn ang="0">
                    <a:pos x="28" y="27"/>
                  </a:cxn>
                  <a:cxn ang="0">
                    <a:pos x="20" y="20"/>
                  </a:cxn>
                  <a:cxn ang="0">
                    <a:pos x="11" y="15"/>
                  </a:cxn>
                  <a:cxn ang="0">
                    <a:pos x="2" y="9"/>
                  </a:cxn>
                  <a:cxn ang="0">
                    <a:pos x="0" y="0"/>
                  </a:cxn>
                  <a:cxn ang="0">
                    <a:pos x="5" y="2"/>
                  </a:cxn>
                  <a:cxn ang="0">
                    <a:pos x="9" y="3"/>
                  </a:cxn>
                  <a:cxn ang="0">
                    <a:pos x="14" y="4"/>
                  </a:cxn>
                  <a:cxn ang="0">
                    <a:pos x="19" y="5"/>
                  </a:cxn>
                  <a:cxn ang="0">
                    <a:pos x="23" y="7"/>
                  </a:cxn>
                  <a:cxn ang="0">
                    <a:pos x="28" y="7"/>
                  </a:cxn>
                  <a:cxn ang="0">
                    <a:pos x="34" y="5"/>
                  </a:cxn>
                  <a:cxn ang="0">
                    <a:pos x="39" y="4"/>
                  </a:cxn>
                </a:cxnLst>
                <a:rect l="0" t="0" r="r" b="b"/>
                <a:pathLst>
                  <a:path w="66" h="30">
                    <a:moveTo>
                      <a:pt x="39" y="4"/>
                    </a:moveTo>
                    <a:lnTo>
                      <a:pt x="46" y="3"/>
                    </a:lnTo>
                    <a:lnTo>
                      <a:pt x="54" y="0"/>
                    </a:lnTo>
                    <a:lnTo>
                      <a:pt x="60" y="0"/>
                    </a:lnTo>
                    <a:lnTo>
                      <a:pt x="66" y="5"/>
                    </a:lnTo>
                    <a:lnTo>
                      <a:pt x="65" y="9"/>
                    </a:lnTo>
                    <a:lnTo>
                      <a:pt x="64" y="11"/>
                    </a:lnTo>
                    <a:lnTo>
                      <a:pt x="61" y="13"/>
                    </a:lnTo>
                    <a:lnTo>
                      <a:pt x="59" y="13"/>
                    </a:lnTo>
                    <a:lnTo>
                      <a:pt x="52" y="19"/>
                    </a:lnTo>
                    <a:lnTo>
                      <a:pt x="45" y="26"/>
                    </a:lnTo>
                    <a:lnTo>
                      <a:pt x="37" y="30"/>
                    </a:lnTo>
                    <a:lnTo>
                      <a:pt x="28" y="27"/>
                    </a:lnTo>
                    <a:lnTo>
                      <a:pt x="20" y="20"/>
                    </a:lnTo>
                    <a:lnTo>
                      <a:pt x="11" y="15"/>
                    </a:lnTo>
                    <a:lnTo>
                      <a:pt x="2" y="9"/>
                    </a:lnTo>
                    <a:lnTo>
                      <a:pt x="0" y="0"/>
                    </a:lnTo>
                    <a:lnTo>
                      <a:pt x="5" y="2"/>
                    </a:lnTo>
                    <a:lnTo>
                      <a:pt x="9" y="3"/>
                    </a:lnTo>
                    <a:lnTo>
                      <a:pt x="14" y="4"/>
                    </a:lnTo>
                    <a:lnTo>
                      <a:pt x="19" y="5"/>
                    </a:lnTo>
                    <a:lnTo>
                      <a:pt x="23" y="7"/>
                    </a:lnTo>
                    <a:lnTo>
                      <a:pt x="28" y="7"/>
                    </a:lnTo>
                    <a:lnTo>
                      <a:pt x="34" y="5"/>
                    </a:lnTo>
                    <a:lnTo>
                      <a:pt x="39" y="4"/>
                    </a:lnTo>
                    <a:close/>
                  </a:path>
                </a:pathLst>
              </a:custGeom>
              <a:solidFill>
                <a:srgbClr val="000000"/>
              </a:solidFill>
              <a:ln w="9525">
                <a:noFill/>
                <a:round/>
                <a:headEnd/>
                <a:tailEnd/>
              </a:ln>
            </p:spPr>
            <p:txBody>
              <a:bodyPr>
                <a:prstTxWarp prst="textNoShape">
                  <a:avLst/>
                </a:prstTxWarp>
              </a:bodyPr>
              <a:lstStyle/>
              <a:p>
                <a:endParaRPr lang="fr-FR"/>
              </a:p>
            </p:txBody>
          </p:sp>
          <p:sp>
            <p:nvSpPr>
              <p:cNvPr id="19487" name="Freeform 31"/>
              <p:cNvSpPr>
                <a:spLocks/>
              </p:cNvSpPr>
              <p:nvPr/>
            </p:nvSpPr>
            <p:spPr bwMode="auto">
              <a:xfrm>
                <a:off x="3678" y="3641"/>
                <a:ext cx="320" cy="299"/>
              </a:xfrm>
              <a:custGeom>
                <a:avLst/>
                <a:gdLst/>
                <a:ahLst/>
                <a:cxnLst>
                  <a:cxn ang="0">
                    <a:pos x="623" y="19"/>
                  </a:cxn>
                  <a:cxn ang="0">
                    <a:pos x="592" y="35"/>
                  </a:cxn>
                  <a:cxn ang="0">
                    <a:pos x="559" y="52"/>
                  </a:cxn>
                  <a:cxn ang="0">
                    <a:pos x="526" y="66"/>
                  </a:cxn>
                  <a:cxn ang="0">
                    <a:pos x="496" y="80"/>
                  </a:cxn>
                  <a:cxn ang="0">
                    <a:pos x="468" y="95"/>
                  </a:cxn>
                  <a:cxn ang="0">
                    <a:pos x="442" y="111"/>
                  </a:cxn>
                  <a:cxn ang="0">
                    <a:pos x="415" y="129"/>
                  </a:cxn>
                  <a:cxn ang="0">
                    <a:pos x="390" y="146"/>
                  </a:cxn>
                  <a:cxn ang="0">
                    <a:pos x="364" y="164"/>
                  </a:cxn>
                  <a:cxn ang="0">
                    <a:pos x="338" y="184"/>
                  </a:cxn>
                  <a:cxn ang="0">
                    <a:pos x="312" y="202"/>
                  </a:cxn>
                  <a:cxn ang="0">
                    <a:pos x="283" y="224"/>
                  </a:cxn>
                  <a:cxn ang="0">
                    <a:pos x="253" y="252"/>
                  </a:cxn>
                  <a:cxn ang="0">
                    <a:pos x="223" y="279"/>
                  </a:cxn>
                  <a:cxn ang="0">
                    <a:pos x="195" y="309"/>
                  </a:cxn>
                  <a:cxn ang="0">
                    <a:pos x="169" y="339"/>
                  </a:cxn>
                  <a:cxn ang="0">
                    <a:pos x="144" y="372"/>
                  </a:cxn>
                  <a:cxn ang="0">
                    <a:pos x="120" y="404"/>
                  </a:cxn>
                  <a:cxn ang="0">
                    <a:pos x="99" y="436"/>
                  </a:cxn>
                  <a:cxn ang="0">
                    <a:pos x="80" y="461"/>
                  </a:cxn>
                  <a:cxn ang="0">
                    <a:pos x="67" y="482"/>
                  </a:cxn>
                  <a:cxn ang="0">
                    <a:pos x="56" y="503"/>
                  </a:cxn>
                  <a:cxn ang="0">
                    <a:pos x="47" y="525"/>
                  </a:cxn>
                  <a:cxn ang="0">
                    <a:pos x="34" y="545"/>
                  </a:cxn>
                  <a:cxn ang="0">
                    <a:pos x="21" y="568"/>
                  </a:cxn>
                  <a:cxn ang="0">
                    <a:pos x="12" y="585"/>
                  </a:cxn>
                  <a:cxn ang="0">
                    <a:pos x="6" y="595"/>
                  </a:cxn>
                  <a:cxn ang="0">
                    <a:pos x="0" y="589"/>
                  </a:cxn>
                  <a:cxn ang="0">
                    <a:pos x="5" y="567"/>
                  </a:cxn>
                  <a:cxn ang="0">
                    <a:pos x="17" y="537"/>
                  </a:cxn>
                  <a:cxn ang="0">
                    <a:pos x="35" y="497"/>
                  </a:cxn>
                  <a:cxn ang="0">
                    <a:pos x="55" y="459"/>
                  </a:cxn>
                  <a:cxn ang="0">
                    <a:pos x="78" y="421"/>
                  </a:cxn>
                  <a:cxn ang="0">
                    <a:pos x="102" y="384"/>
                  </a:cxn>
                  <a:cxn ang="0">
                    <a:pos x="127" y="347"/>
                  </a:cxn>
                  <a:cxn ang="0">
                    <a:pos x="153" y="312"/>
                  </a:cxn>
                  <a:cxn ang="0">
                    <a:pos x="180" y="276"/>
                  </a:cxn>
                  <a:cxn ang="0">
                    <a:pos x="209" y="244"/>
                  </a:cxn>
                  <a:cxn ang="0">
                    <a:pos x="240" y="216"/>
                  </a:cxn>
                  <a:cxn ang="0">
                    <a:pos x="271" y="190"/>
                  </a:cxn>
                  <a:cxn ang="0">
                    <a:pos x="305" y="164"/>
                  </a:cxn>
                  <a:cxn ang="0">
                    <a:pos x="338" y="140"/>
                  </a:cxn>
                  <a:cxn ang="0">
                    <a:pos x="373" y="118"/>
                  </a:cxn>
                  <a:cxn ang="0">
                    <a:pos x="407" y="96"/>
                  </a:cxn>
                  <a:cxn ang="0">
                    <a:pos x="443" y="76"/>
                  </a:cxn>
                  <a:cxn ang="0">
                    <a:pos x="481" y="56"/>
                  </a:cxn>
                  <a:cxn ang="0">
                    <a:pos x="524" y="38"/>
                  </a:cxn>
                  <a:cxn ang="0">
                    <a:pos x="566" y="20"/>
                  </a:cxn>
                  <a:cxn ang="0">
                    <a:pos x="611" y="5"/>
                  </a:cxn>
                  <a:cxn ang="0">
                    <a:pos x="638" y="1"/>
                  </a:cxn>
                  <a:cxn ang="0">
                    <a:pos x="640" y="7"/>
                  </a:cxn>
                </a:cxnLst>
                <a:rect l="0" t="0" r="r" b="b"/>
                <a:pathLst>
                  <a:path w="640" h="598">
                    <a:moveTo>
                      <a:pt x="639" y="11"/>
                    </a:moveTo>
                    <a:lnTo>
                      <a:pt x="623" y="19"/>
                    </a:lnTo>
                    <a:lnTo>
                      <a:pt x="608" y="27"/>
                    </a:lnTo>
                    <a:lnTo>
                      <a:pt x="592" y="35"/>
                    </a:lnTo>
                    <a:lnTo>
                      <a:pt x="575" y="43"/>
                    </a:lnTo>
                    <a:lnTo>
                      <a:pt x="559" y="52"/>
                    </a:lnTo>
                    <a:lnTo>
                      <a:pt x="542" y="58"/>
                    </a:lnTo>
                    <a:lnTo>
                      <a:pt x="526" y="66"/>
                    </a:lnTo>
                    <a:lnTo>
                      <a:pt x="510" y="73"/>
                    </a:lnTo>
                    <a:lnTo>
                      <a:pt x="496" y="80"/>
                    </a:lnTo>
                    <a:lnTo>
                      <a:pt x="482" y="87"/>
                    </a:lnTo>
                    <a:lnTo>
                      <a:pt x="468" y="95"/>
                    </a:lnTo>
                    <a:lnTo>
                      <a:pt x="456" y="103"/>
                    </a:lnTo>
                    <a:lnTo>
                      <a:pt x="442" y="111"/>
                    </a:lnTo>
                    <a:lnTo>
                      <a:pt x="429" y="119"/>
                    </a:lnTo>
                    <a:lnTo>
                      <a:pt x="415" y="129"/>
                    </a:lnTo>
                    <a:lnTo>
                      <a:pt x="403" y="137"/>
                    </a:lnTo>
                    <a:lnTo>
                      <a:pt x="390" y="146"/>
                    </a:lnTo>
                    <a:lnTo>
                      <a:pt x="377" y="155"/>
                    </a:lnTo>
                    <a:lnTo>
                      <a:pt x="364" y="164"/>
                    </a:lnTo>
                    <a:lnTo>
                      <a:pt x="351" y="174"/>
                    </a:lnTo>
                    <a:lnTo>
                      <a:pt x="338" y="184"/>
                    </a:lnTo>
                    <a:lnTo>
                      <a:pt x="326" y="193"/>
                    </a:lnTo>
                    <a:lnTo>
                      <a:pt x="312" y="202"/>
                    </a:lnTo>
                    <a:lnTo>
                      <a:pt x="299" y="212"/>
                    </a:lnTo>
                    <a:lnTo>
                      <a:pt x="283" y="224"/>
                    </a:lnTo>
                    <a:lnTo>
                      <a:pt x="268" y="238"/>
                    </a:lnTo>
                    <a:lnTo>
                      <a:pt x="253" y="252"/>
                    </a:lnTo>
                    <a:lnTo>
                      <a:pt x="238" y="266"/>
                    </a:lnTo>
                    <a:lnTo>
                      <a:pt x="223" y="279"/>
                    </a:lnTo>
                    <a:lnTo>
                      <a:pt x="209" y="294"/>
                    </a:lnTo>
                    <a:lnTo>
                      <a:pt x="195" y="309"/>
                    </a:lnTo>
                    <a:lnTo>
                      <a:pt x="182" y="324"/>
                    </a:lnTo>
                    <a:lnTo>
                      <a:pt x="169" y="339"/>
                    </a:lnTo>
                    <a:lnTo>
                      <a:pt x="156" y="355"/>
                    </a:lnTo>
                    <a:lnTo>
                      <a:pt x="144" y="372"/>
                    </a:lnTo>
                    <a:lnTo>
                      <a:pt x="132" y="388"/>
                    </a:lnTo>
                    <a:lnTo>
                      <a:pt x="120" y="404"/>
                    </a:lnTo>
                    <a:lnTo>
                      <a:pt x="109" y="420"/>
                    </a:lnTo>
                    <a:lnTo>
                      <a:pt x="99" y="436"/>
                    </a:lnTo>
                    <a:lnTo>
                      <a:pt x="88" y="452"/>
                    </a:lnTo>
                    <a:lnTo>
                      <a:pt x="80" y="461"/>
                    </a:lnTo>
                    <a:lnTo>
                      <a:pt x="73" y="472"/>
                    </a:lnTo>
                    <a:lnTo>
                      <a:pt x="67" y="482"/>
                    </a:lnTo>
                    <a:lnTo>
                      <a:pt x="62" y="492"/>
                    </a:lnTo>
                    <a:lnTo>
                      <a:pt x="56" y="503"/>
                    </a:lnTo>
                    <a:lnTo>
                      <a:pt x="51" y="513"/>
                    </a:lnTo>
                    <a:lnTo>
                      <a:pt x="47" y="525"/>
                    </a:lnTo>
                    <a:lnTo>
                      <a:pt x="42" y="535"/>
                    </a:lnTo>
                    <a:lnTo>
                      <a:pt x="34" y="545"/>
                    </a:lnTo>
                    <a:lnTo>
                      <a:pt x="27" y="557"/>
                    </a:lnTo>
                    <a:lnTo>
                      <a:pt x="21" y="568"/>
                    </a:lnTo>
                    <a:lnTo>
                      <a:pt x="15" y="579"/>
                    </a:lnTo>
                    <a:lnTo>
                      <a:pt x="12" y="585"/>
                    </a:lnTo>
                    <a:lnTo>
                      <a:pt x="10" y="590"/>
                    </a:lnTo>
                    <a:lnTo>
                      <a:pt x="6" y="595"/>
                    </a:lnTo>
                    <a:lnTo>
                      <a:pt x="2" y="598"/>
                    </a:lnTo>
                    <a:lnTo>
                      <a:pt x="0" y="589"/>
                    </a:lnTo>
                    <a:lnTo>
                      <a:pt x="2" y="579"/>
                    </a:lnTo>
                    <a:lnTo>
                      <a:pt x="5" y="567"/>
                    </a:lnTo>
                    <a:lnTo>
                      <a:pt x="9" y="557"/>
                    </a:lnTo>
                    <a:lnTo>
                      <a:pt x="17" y="537"/>
                    </a:lnTo>
                    <a:lnTo>
                      <a:pt x="26" y="517"/>
                    </a:lnTo>
                    <a:lnTo>
                      <a:pt x="35" y="497"/>
                    </a:lnTo>
                    <a:lnTo>
                      <a:pt x="44" y="477"/>
                    </a:lnTo>
                    <a:lnTo>
                      <a:pt x="55" y="459"/>
                    </a:lnTo>
                    <a:lnTo>
                      <a:pt x="66" y="439"/>
                    </a:lnTo>
                    <a:lnTo>
                      <a:pt x="78" y="421"/>
                    </a:lnTo>
                    <a:lnTo>
                      <a:pt x="89" y="403"/>
                    </a:lnTo>
                    <a:lnTo>
                      <a:pt x="102" y="384"/>
                    </a:lnTo>
                    <a:lnTo>
                      <a:pt x="114" y="366"/>
                    </a:lnTo>
                    <a:lnTo>
                      <a:pt x="127" y="347"/>
                    </a:lnTo>
                    <a:lnTo>
                      <a:pt x="140" y="330"/>
                    </a:lnTo>
                    <a:lnTo>
                      <a:pt x="153" y="312"/>
                    </a:lnTo>
                    <a:lnTo>
                      <a:pt x="167" y="294"/>
                    </a:lnTo>
                    <a:lnTo>
                      <a:pt x="180" y="276"/>
                    </a:lnTo>
                    <a:lnTo>
                      <a:pt x="194" y="259"/>
                    </a:lnTo>
                    <a:lnTo>
                      <a:pt x="209" y="244"/>
                    </a:lnTo>
                    <a:lnTo>
                      <a:pt x="224" y="230"/>
                    </a:lnTo>
                    <a:lnTo>
                      <a:pt x="240" y="216"/>
                    </a:lnTo>
                    <a:lnTo>
                      <a:pt x="255" y="202"/>
                    </a:lnTo>
                    <a:lnTo>
                      <a:pt x="271" y="190"/>
                    </a:lnTo>
                    <a:lnTo>
                      <a:pt x="289" y="177"/>
                    </a:lnTo>
                    <a:lnTo>
                      <a:pt x="305" y="164"/>
                    </a:lnTo>
                    <a:lnTo>
                      <a:pt x="322" y="152"/>
                    </a:lnTo>
                    <a:lnTo>
                      <a:pt x="338" y="140"/>
                    </a:lnTo>
                    <a:lnTo>
                      <a:pt x="355" y="129"/>
                    </a:lnTo>
                    <a:lnTo>
                      <a:pt x="373" y="118"/>
                    </a:lnTo>
                    <a:lnTo>
                      <a:pt x="390" y="107"/>
                    </a:lnTo>
                    <a:lnTo>
                      <a:pt x="407" y="96"/>
                    </a:lnTo>
                    <a:lnTo>
                      <a:pt x="426" y="86"/>
                    </a:lnTo>
                    <a:lnTo>
                      <a:pt x="443" y="76"/>
                    </a:lnTo>
                    <a:lnTo>
                      <a:pt x="460" y="66"/>
                    </a:lnTo>
                    <a:lnTo>
                      <a:pt x="481" y="56"/>
                    </a:lnTo>
                    <a:lnTo>
                      <a:pt x="503" y="47"/>
                    </a:lnTo>
                    <a:lnTo>
                      <a:pt x="524" y="38"/>
                    </a:lnTo>
                    <a:lnTo>
                      <a:pt x="546" y="29"/>
                    </a:lnTo>
                    <a:lnTo>
                      <a:pt x="566" y="20"/>
                    </a:lnTo>
                    <a:lnTo>
                      <a:pt x="589" y="12"/>
                    </a:lnTo>
                    <a:lnTo>
                      <a:pt x="611" y="5"/>
                    </a:lnTo>
                    <a:lnTo>
                      <a:pt x="634" y="0"/>
                    </a:lnTo>
                    <a:lnTo>
                      <a:pt x="638" y="1"/>
                    </a:lnTo>
                    <a:lnTo>
                      <a:pt x="640" y="3"/>
                    </a:lnTo>
                    <a:lnTo>
                      <a:pt x="640" y="7"/>
                    </a:lnTo>
                    <a:lnTo>
                      <a:pt x="639" y="11"/>
                    </a:lnTo>
                    <a:close/>
                  </a:path>
                </a:pathLst>
              </a:custGeom>
              <a:solidFill>
                <a:srgbClr val="000000"/>
              </a:solidFill>
              <a:ln w="9525">
                <a:noFill/>
                <a:round/>
                <a:headEnd/>
                <a:tailEnd/>
              </a:ln>
            </p:spPr>
            <p:txBody>
              <a:bodyPr>
                <a:prstTxWarp prst="textNoShape">
                  <a:avLst/>
                </a:prstTxWarp>
              </a:bodyPr>
              <a:lstStyle/>
              <a:p>
                <a:endParaRPr lang="fr-FR"/>
              </a:p>
            </p:txBody>
          </p:sp>
          <p:sp>
            <p:nvSpPr>
              <p:cNvPr id="19488" name="Freeform 32"/>
              <p:cNvSpPr>
                <a:spLocks/>
              </p:cNvSpPr>
              <p:nvPr/>
            </p:nvSpPr>
            <p:spPr bwMode="auto">
              <a:xfrm>
                <a:off x="4314" y="3728"/>
                <a:ext cx="80" cy="19"/>
              </a:xfrm>
              <a:custGeom>
                <a:avLst/>
                <a:gdLst/>
                <a:ahLst/>
                <a:cxnLst>
                  <a:cxn ang="0">
                    <a:pos x="157" y="19"/>
                  </a:cxn>
                  <a:cxn ang="0">
                    <a:pos x="158" y="20"/>
                  </a:cxn>
                  <a:cxn ang="0">
                    <a:pos x="160" y="23"/>
                  </a:cxn>
                  <a:cxn ang="0">
                    <a:pos x="160" y="25"/>
                  </a:cxn>
                  <a:cxn ang="0">
                    <a:pos x="160" y="27"/>
                  </a:cxn>
                  <a:cxn ang="0">
                    <a:pos x="155" y="30"/>
                  </a:cxn>
                  <a:cxn ang="0">
                    <a:pos x="148" y="31"/>
                  </a:cxn>
                  <a:cxn ang="0">
                    <a:pos x="141" y="32"/>
                  </a:cxn>
                  <a:cxn ang="0">
                    <a:pos x="135" y="35"/>
                  </a:cxn>
                  <a:cxn ang="0">
                    <a:pos x="122" y="32"/>
                  </a:cxn>
                  <a:cxn ang="0">
                    <a:pos x="109" y="30"/>
                  </a:cxn>
                  <a:cxn ang="0">
                    <a:pos x="96" y="30"/>
                  </a:cxn>
                  <a:cxn ang="0">
                    <a:pos x="82" y="28"/>
                  </a:cxn>
                  <a:cxn ang="0">
                    <a:pos x="69" y="30"/>
                  </a:cxn>
                  <a:cxn ang="0">
                    <a:pos x="56" y="30"/>
                  </a:cxn>
                  <a:cxn ang="0">
                    <a:pos x="43" y="31"/>
                  </a:cxn>
                  <a:cxn ang="0">
                    <a:pos x="29" y="32"/>
                  </a:cxn>
                  <a:cxn ang="0">
                    <a:pos x="22" y="34"/>
                  </a:cxn>
                  <a:cxn ang="0">
                    <a:pos x="15" y="35"/>
                  </a:cxn>
                  <a:cxn ang="0">
                    <a:pos x="7" y="37"/>
                  </a:cxn>
                  <a:cxn ang="0">
                    <a:pos x="0" y="38"/>
                  </a:cxn>
                  <a:cxn ang="0">
                    <a:pos x="0" y="31"/>
                  </a:cxn>
                  <a:cxn ang="0">
                    <a:pos x="5" y="24"/>
                  </a:cxn>
                  <a:cxn ang="0">
                    <a:pos x="11" y="18"/>
                  </a:cxn>
                  <a:cxn ang="0">
                    <a:pos x="18" y="12"/>
                  </a:cxn>
                  <a:cxn ang="0">
                    <a:pos x="34" y="4"/>
                  </a:cxn>
                  <a:cxn ang="0">
                    <a:pos x="51" y="0"/>
                  </a:cxn>
                  <a:cxn ang="0">
                    <a:pos x="68" y="0"/>
                  </a:cxn>
                  <a:cxn ang="0">
                    <a:pos x="87" y="3"/>
                  </a:cxn>
                  <a:cxn ang="0">
                    <a:pos x="104" y="7"/>
                  </a:cxn>
                  <a:cxn ang="0">
                    <a:pos x="122" y="12"/>
                  </a:cxn>
                  <a:cxn ang="0">
                    <a:pos x="140" y="17"/>
                  </a:cxn>
                  <a:cxn ang="0">
                    <a:pos x="157" y="19"/>
                  </a:cxn>
                </a:cxnLst>
                <a:rect l="0" t="0" r="r" b="b"/>
                <a:pathLst>
                  <a:path w="160" h="38">
                    <a:moveTo>
                      <a:pt x="157" y="19"/>
                    </a:moveTo>
                    <a:lnTo>
                      <a:pt x="158" y="20"/>
                    </a:lnTo>
                    <a:lnTo>
                      <a:pt x="160" y="23"/>
                    </a:lnTo>
                    <a:lnTo>
                      <a:pt x="160" y="25"/>
                    </a:lnTo>
                    <a:lnTo>
                      <a:pt x="160" y="27"/>
                    </a:lnTo>
                    <a:lnTo>
                      <a:pt x="155" y="30"/>
                    </a:lnTo>
                    <a:lnTo>
                      <a:pt x="148" y="31"/>
                    </a:lnTo>
                    <a:lnTo>
                      <a:pt x="141" y="32"/>
                    </a:lnTo>
                    <a:lnTo>
                      <a:pt x="135" y="35"/>
                    </a:lnTo>
                    <a:lnTo>
                      <a:pt x="122" y="32"/>
                    </a:lnTo>
                    <a:lnTo>
                      <a:pt x="109" y="30"/>
                    </a:lnTo>
                    <a:lnTo>
                      <a:pt x="96" y="30"/>
                    </a:lnTo>
                    <a:lnTo>
                      <a:pt x="82" y="28"/>
                    </a:lnTo>
                    <a:lnTo>
                      <a:pt x="69" y="30"/>
                    </a:lnTo>
                    <a:lnTo>
                      <a:pt x="56" y="30"/>
                    </a:lnTo>
                    <a:lnTo>
                      <a:pt x="43" y="31"/>
                    </a:lnTo>
                    <a:lnTo>
                      <a:pt x="29" y="32"/>
                    </a:lnTo>
                    <a:lnTo>
                      <a:pt x="22" y="34"/>
                    </a:lnTo>
                    <a:lnTo>
                      <a:pt x="15" y="35"/>
                    </a:lnTo>
                    <a:lnTo>
                      <a:pt x="7" y="37"/>
                    </a:lnTo>
                    <a:lnTo>
                      <a:pt x="0" y="38"/>
                    </a:lnTo>
                    <a:lnTo>
                      <a:pt x="0" y="31"/>
                    </a:lnTo>
                    <a:lnTo>
                      <a:pt x="5" y="24"/>
                    </a:lnTo>
                    <a:lnTo>
                      <a:pt x="11" y="18"/>
                    </a:lnTo>
                    <a:lnTo>
                      <a:pt x="18" y="12"/>
                    </a:lnTo>
                    <a:lnTo>
                      <a:pt x="34" y="4"/>
                    </a:lnTo>
                    <a:lnTo>
                      <a:pt x="51" y="0"/>
                    </a:lnTo>
                    <a:lnTo>
                      <a:pt x="68" y="0"/>
                    </a:lnTo>
                    <a:lnTo>
                      <a:pt x="87" y="3"/>
                    </a:lnTo>
                    <a:lnTo>
                      <a:pt x="104" y="7"/>
                    </a:lnTo>
                    <a:lnTo>
                      <a:pt x="122" y="12"/>
                    </a:lnTo>
                    <a:lnTo>
                      <a:pt x="140" y="17"/>
                    </a:lnTo>
                    <a:lnTo>
                      <a:pt x="157" y="19"/>
                    </a:lnTo>
                    <a:close/>
                  </a:path>
                </a:pathLst>
              </a:custGeom>
              <a:solidFill>
                <a:srgbClr val="000000"/>
              </a:solidFill>
              <a:ln w="9525">
                <a:noFill/>
                <a:round/>
                <a:headEnd/>
                <a:tailEnd/>
              </a:ln>
            </p:spPr>
            <p:txBody>
              <a:bodyPr>
                <a:prstTxWarp prst="textNoShape">
                  <a:avLst/>
                </a:prstTxWarp>
              </a:bodyPr>
              <a:lstStyle/>
              <a:p>
                <a:endParaRPr lang="fr-FR"/>
              </a:p>
            </p:txBody>
          </p:sp>
          <p:sp>
            <p:nvSpPr>
              <p:cNvPr id="19489" name="Freeform 33"/>
              <p:cNvSpPr>
                <a:spLocks/>
              </p:cNvSpPr>
              <p:nvPr/>
            </p:nvSpPr>
            <p:spPr bwMode="auto">
              <a:xfrm>
                <a:off x="4227" y="3737"/>
                <a:ext cx="193" cy="92"/>
              </a:xfrm>
              <a:custGeom>
                <a:avLst/>
                <a:gdLst/>
                <a:ahLst/>
                <a:cxnLst>
                  <a:cxn ang="0">
                    <a:pos x="206" y="51"/>
                  </a:cxn>
                  <a:cxn ang="0">
                    <a:pos x="231" y="64"/>
                  </a:cxn>
                  <a:cxn ang="0">
                    <a:pos x="254" y="78"/>
                  </a:cxn>
                  <a:cxn ang="0">
                    <a:pos x="277" y="93"/>
                  </a:cxn>
                  <a:cxn ang="0">
                    <a:pos x="300" y="108"/>
                  </a:cxn>
                  <a:cxn ang="0">
                    <a:pos x="322" y="123"/>
                  </a:cxn>
                  <a:cxn ang="0">
                    <a:pos x="344" y="140"/>
                  </a:cxn>
                  <a:cxn ang="0">
                    <a:pos x="365" y="158"/>
                  </a:cxn>
                  <a:cxn ang="0">
                    <a:pos x="386" y="176"/>
                  </a:cxn>
                  <a:cxn ang="0">
                    <a:pos x="386" y="178"/>
                  </a:cxn>
                  <a:cxn ang="0">
                    <a:pos x="385" y="181"/>
                  </a:cxn>
                  <a:cxn ang="0">
                    <a:pos x="384" y="183"/>
                  </a:cxn>
                  <a:cxn ang="0">
                    <a:pos x="383" y="184"/>
                  </a:cxn>
                  <a:cxn ang="0">
                    <a:pos x="369" y="180"/>
                  </a:cxn>
                  <a:cxn ang="0">
                    <a:pos x="348" y="165"/>
                  </a:cxn>
                  <a:cxn ang="0">
                    <a:pos x="326" y="151"/>
                  </a:cxn>
                  <a:cxn ang="0">
                    <a:pos x="306" y="137"/>
                  </a:cxn>
                  <a:cxn ang="0">
                    <a:pos x="284" y="123"/>
                  </a:cxn>
                  <a:cxn ang="0">
                    <a:pos x="262" y="110"/>
                  </a:cxn>
                  <a:cxn ang="0">
                    <a:pos x="240" y="98"/>
                  </a:cxn>
                  <a:cxn ang="0">
                    <a:pos x="218" y="86"/>
                  </a:cxn>
                  <a:cxn ang="0">
                    <a:pos x="196" y="75"/>
                  </a:cxn>
                  <a:cxn ang="0">
                    <a:pos x="173" y="64"/>
                  </a:cxn>
                  <a:cxn ang="0">
                    <a:pos x="150" y="55"/>
                  </a:cxn>
                  <a:cxn ang="0">
                    <a:pos x="126" y="46"/>
                  </a:cxn>
                  <a:cxn ang="0">
                    <a:pos x="103" y="38"/>
                  </a:cxn>
                  <a:cxn ang="0">
                    <a:pos x="79" y="30"/>
                  </a:cxn>
                  <a:cxn ang="0">
                    <a:pos x="53" y="24"/>
                  </a:cxn>
                  <a:cxn ang="0">
                    <a:pos x="28" y="18"/>
                  </a:cxn>
                  <a:cxn ang="0">
                    <a:pos x="3" y="14"/>
                  </a:cxn>
                  <a:cxn ang="0">
                    <a:pos x="1" y="13"/>
                  </a:cxn>
                  <a:cxn ang="0">
                    <a:pos x="0" y="10"/>
                  </a:cxn>
                  <a:cxn ang="0">
                    <a:pos x="0" y="9"/>
                  </a:cxn>
                  <a:cxn ang="0">
                    <a:pos x="1" y="7"/>
                  </a:cxn>
                  <a:cxn ang="0">
                    <a:pos x="10" y="3"/>
                  </a:cxn>
                  <a:cxn ang="0">
                    <a:pos x="19" y="1"/>
                  </a:cxn>
                  <a:cxn ang="0">
                    <a:pos x="28" y="0"/>
                  </a:cxn>
                  <a:cxn ang="0">
                    <a:pos x="37" y="0"/>
                  </a:cxn>
                  <a:cxn ang="0">
                    <a:pos x="48" y="1"/>
                  </a:cxn>
                  <a:cxn ang="0">
                    <a:pos x="57" y="2"/>
                  </a:cxn>
                  <a:cxn ang="0">
                    <a:pos x="67" y="2"/>
                  </a:cxn>
                  <a:cxn ang="0">
                    <a:pos x="76" y="3"/>
                  </a:cxn>
                  <a:cxn ang="0">
                    <a:pos x="94" y="8"/>
                  </a:cxn>
                  <a:cxn ang="0">
                    <a:pos x="110" y="13"/>
                  </a:cxn>
                  <a:cxn ang="0">
                    <a:pos x="127" y="17"/>
                  </a:cxn>
                  <a:cxn ang="0">
                    <a:pos x="143" y="23"/>
                  </a:cxn>
                  <a:cxn ang="0">
                    <a:pos x="159" y="29"/>
                  </a:cxn>
                  <a:cxn ang="0">
                    <a:pos x="175" y="36"/>
                  </a:cxn>
                  <a:cxn ang="0">
                    <a:pos x="192" y="43"/>
                  </a:cxn>
                  <a:cxn ang="0">
                    <a:pos x="206" y="51"/>
                  </a:cxn>
                </a:cxnLst>
                <a:rect l="0" t="0" r="r" b="b"/>
                <a:pathLst>
                  <a:path w="386" h="184">
                    <a:moveTo>
                      <a:pt x="206" y="51"/>
                    </a:moveTo>
                    <a:lnTo>
                      <a:pt x="231" y="64"/>
                    </a:lnTo>
                    <a:lnTo>
                      <a:pt x="254" y="78"/>
                    </a:lnTo>
                    <a:lnTo>
                      <a:pt x="277" y="93"/>
                    </a:lnTo>
                    <a:lnTo>
                      <a:pt x="300" y="108"/>
                    </a:lnTo>
                    <a:lnTo>
                      <a:pt x="322" y="123"/>
                    </a:lnTo>
                    <a:lnTo>
                      <a:pt x="344" y="140"/>
                    </a:lnTo>
                    <a:lnTo>
                      <a:pt x="365" y="158"/>
                    </a:lnTo>
                    <a:lnTo>
                      <a:pt x="386" y="176"/>
                    </a:lnTo>
                    <a:lnTo>
                      <a:pt x="386" y="178"/>
                    </a:lnTo>
                    <a:lnTo>
                      <a:pt x="385" y="181"/>
                    </a:lnTo>
                    <a:lnTo>
                      <a:pt x="384" y="183"/>
                    </a:lnTo>
                    <a:lnTo>
                      <a:pt x="383" y="184"/>
                    </a:lnTo>
                    <a:lnTo>
                      <a:pt x="369" y="180"/>
                    </a:lnTo>
                    <a:lnTo>
                      <a:pt x="348" y="165"/>
                    </a:lnTo>
                    <a:lnTo>
                      <a:pt x="326" y="151"/>
                    </a:lnTo>
                    <a:lnTo>
                      <a:pt x="306" y="137"/>
                    </a:lnTo>
                    <a:lnTo>
                      <a:pt x="284" y="123"/>
                    </a:lnTo>
                    <a:lnTo>
                      <a:pt x="262" y="110"/>
                    </a:lnTo>
                    <a:lnTo>
                      <a:pt x="240" y="98"/>
                    </a:lnTo>
                    <a:lnTo>
                      <a:pt x="218" y="86"/>
                    </a:lnTo>
                    <a:lnTo>
                      <a:pt x="196" y="75"/>
                    </a:lnTo>
                    <a:lnTo>
                      <a:pt x="173" y="64"/>
                    </a:lnTo>
                    <a:lnTo>
                      <a:pt x="150" y="55"/>
                    </a:lnTo>
                    <a:lnTo>
                      <a:pt x="126" y="46"/>
                    </a:lnTo>
                    <a:lnTo>
                      <a:pt x="103" y="38"/>
                    </a:lnTo>
                    <a:lnTo>
                      <a:pt x="79" y="30"/>
                    </a:lnTo>
                    <a:lnTo>
                      <a:pt x="53" y="24"/>
                    </a:lnTo>
                    <a:lnTo>
                      <a:pt x="28" y="18"/>
                    </a:lnTo>
                    <a:lnTo>
                      <a:pt x="3" y="14"/>
                    </a:lnTo>
                    <a:lnTo>
                      <a:pt x="1" y="13"/>
                    </a:lnTo>
                    <a:lnTo>
                      <a:pt x="0" y="10"/>
                    </a:lnTo>
                    <a:lnTo>
                      <a:pt x="0" y="9"/>
                    </a:lnTo>
                    <a:lnTo>
                      <a:pt x="1" y="7"/>
                    </a:lnTo>
                    <a:lnTo>
                      <a:pt x="10" y="3"/>
                    </a:lnTo>
                    <a:lnTo>
                      <a:pt x="19" y="1"/>
                    </a:lnTo>
                    <a:lnTo>
                      <a:pt x="28" y="0"/>
                    </a:lnTo>
                    <a:lnTo>
                      <a:pt x="37" y="0"/>
                    </a:lnTo>
                    <a:lnTo>
                      <a:pt x="48" y="1"/>
                    </a:lnTo>
                    <a:lnTo>
                      <a:pt x="57" y="2"/>
                    </a:lnTo>
                    <a:lnTo>
                      <a:pt x="67" y="2"/>
                    </a:lnTo>
                    <a:lnTo>
                      <a:pt x="76" y="3"/>
                    </a:lnTo>
                    <a:lnTo>
                      <a:pt x="94" y="8"/>
                    </a:lnTo>
                    <a:lnTo>
                      <a:pt x="110" y="13"/>
                    </a:lnTo>
                    <a:lnTo>
                      <a:pt x="127" y="17"/>
                    </a:lnTo>
                    <a:lnTo>
                      <a:pt x="143" y="23"/>
                    </a:lnTo>
                    <a:lnTo>
                      <a:pt x="159" y="29"/>
                    </a:lnTo>
                    <a:lnTo>
                      <a:pt x="175" y="36"/>
                    </a:lnTo>
                    <a:lnTo>
                      <a:pt x="192" y="43"/>
                    </a:lnTo>
                    <a:lnTo>
                      <a:pt x="206" y="51"/>
                    </a:lnTo>
                    <a:close/>
                  </a:path>
                </a:pathLst>
              </a:custGeom>
              <a:solidFill>
                <a:srgbClr val="000000"/>
              </a:solidFill>
              <a:ln w="9525">
                <a:noFill/>
                <a:round/>
                <a:headEnd/>
                <a:tailEnd/>
              </a:ln>
            </p:spPr>
            <p:txBody>
              <a:bodyPr>
                <a:prstTxWarp prst="textNoShape">
                  <a:avLst/>
                </a:prstTxWarp>
              </a:bodyPr>
              <a:lstStyle/>
              <a:p>
                <a:endParaRPr lang="fr-FR"/>
              </a:p>
            </p:txBody>
          </p:sp>
          <p:sp>
            <p:nvSpPr>
              <p:cNvPr id="19490" name="Freeform 34"/>
              <p:cNvSpPr>
                <a:spLocks/>
              </p:cNvSpPr>
              <p:nvPr/>
            </p:nvSpPr>
            <p:spPr bwMode="auto">
              <a:xfrm>
                <a:off x="3957" y="3735"/>
                <a:ext cx="197" cy="175"/>
              </a:xfrm>
              <a:custGeom>
                <a:avLst/>
                <a:gdLst/>
                <a:ahLst/>
                <a:cxnLst>
                  <a:cxn ang="0">
                    <a:pos x="44" y="53"/>
                  </a:cxn>
                  <a:cxn ang="0">
                    <a:pos x="69" y="102"/>
                  </a:cxn>
                  <a:cxn ang="0">
                    <a:pos x="90" y="151"/>
                  </a:cxn>
                  <a:cxn ang="0">
                    <a:pos x="104" y="203"/>
                  </a:cxn>
                  <a:cxn ang="0">
                    <a:pos x="109" y="240"/>
                  </a:cxn>
                  <a:cxn ang="0">
                    <a:pos x="116" y="258"/>
                  </a:cxn>
                  <a:cxn ang="0">
                    <a:pos x="124" y="277"/>
                  </a:cxn>
                  <a:cxn ang="0">
                    <a:pos x="136" y="293"/>
                  </a:cxn>
                  <a:cxn ang="0">
                    <a:pos x="157" y="297"/>
                  </a:cxn>
                  <a:cxn ang="0">
                    <a:pos x="183" y="285"/>
                  </a:cxn>
                  <a:cxn ang="0">
                    <a:pos x="207" y="266"/>
                  </a:cxn>
                  <a:cxn ang="0">
                    <a:pos x="228" y="244"/>
                  </a:cxn>
                  <a:cxn ang="0">
                    <a:pos x="247" y="221"/>
                  </a:cxn>
                  <a:cxn ang="0">
                    <a:pos x="265" y="196"/>
                  </a:cxn>
                  <a:cxn ang="0">
                    <a:pos x="274" y="178"/>
                  </a:cxn>
                  <a:cxn ang="0">
                    <a:pos x="282" y="168"/>
                  </a:cxn>
                  <a:cxn ang="0">
                    <a:pos x="290" y="162"/>
                  </a:cxn>
                  <a:cxn ang="0">
                    <a:pos x="301" y="158"/>
                  </a:cxn>
                  <a:cxn ang="0">
                    <a:pos x="321" y="157"/>
                  </a:cxn>
                  <a:cxn ang="0">
                    <a:pos x="348" y="166"/>
                  </a:cxn>
                  <a:cxn ang="0">
                    <a:pos x="370" y="182"/>
                  </a:cxn>
                  <a:cxn ang="0">
                    <a:pos x="387" y="204"/>
                  </a:cxn>
                  <a:cxn ang="0">
                    <a:pos x="393" y="221"/>
                  </a:cxn>
                  <a:cxn ang="0">
                    <a:pos x="395" y="231"/>
                  </a:cxn>
                  <a:cxn ang="0">
                    <a:pos x="385" y="238"/>
                  </a:cxn>
                  <a:cxn ang="0">
                    <a:pos x="372" y="223"/>
                  </a:cxn>
                  <a:cxn ang="0">
                    <a:pos x="355" y="211"/>
                  </a:cxn>
                  <a:cxn ang="0">
                    <a:pos x="338" y="202"/>
                  </a:cxn>
                  <a:cxn ang="0">
                    <a:pos x="319" y="195"/>
                  </a:cxn>
                  <a:cxn ang="0">
                    <a:pos x="301" y="196"/>
                  </a:cxn>
                  <a:cxn ang="0">
                    <a:pos x="285" y="210"/>
                  </a:cxn>
                  <a:cxn ang="0">
                    <a:pos x="273" y="227"/>
                  </a:cxn>
                  <a:cxn ang="0">
                    <a:pos x="262" y="246"/>
                  </a:cxn>
                  <a:cxn ang="0">
                    <a:pos x="248" y="262"/>
                  </a:cxn>
                  <a:cxn ang="0">
                    <a:pos x="229" y="281"/>
                  </a:cxn>
                  <a:cxn ang="0">
                    <a:pos x="209" y="304"/>
                  </a:cxn>
                  <a:cxn ang="0">
                    <a:pos x="187" y="326"/>
                  </a:cxn>
                  <a:cxn ang="0">
                    <a:pos x="161" y="342"/>
                  </a:cxn>
                  <a:cxn ang="0">
                    <a:pos x="141" y="350"/>
                  </a:cxn>
                  <a:cxn ang="0">
                    <a:pos x="131" y="349"/>
                  </a:cxn>
                  <a:cxn ang="0">
                    <a:pos x="123" y="343"/>
                  </a:cxn>
                  <a:cxn ang="0">
                    <a:pos x="115" y="337"/>
                  </a:cxn>
                  <a:cxn ang="0">
                    <a:pos x="96" y="309"/>
                  </a:cxn>
                  <a:cxn ang="0">
                    <a:pos x="74" y="256"/>
                  </a:cxn>
                  <a:cxn ang="0">
                    <a:pos x="59" y="200"/>
                  </a:cxn>
                  <a:cxn ang="0">
                    <a:pos x="44" y="144"/>
                  </a:cxn>
                  <a:cxn ang="0">
                    <a:pos x="29" y="91"/>
                  </a:cxn>
                  <a:cxn ang="0">
                    <a:pos x="15" y="41"/>
                  </a:cxn>
                  <a:cxn ang="0">
                    <a:pos x="0" y="12"/>
                  </a:cxn>
                  <a:cxn ang="0">
                    <a:pos x="0" y="4"/>
                  </a:cxn>
                  <a:cxn ang="0">
                    <a:pos x="10" y="5"/>
                  </a:cxn>
                  <a:cxn ang="0">
                    <a:pos x="23" y="22"/>
                  </a:cxn>
                </a:cxnLst>
                <a:rect l="0" t="0" r="r" b="b"/>
                <a:pathLst>
                  <a:path w="395" h="350">
                    <a:moveTo>
                      <a:pt x="29" y="30"/>
                    </a:moveTo>
                    <a:lnTo>
                      <a:pt x="44" y="53"/>
                    </a:lnTo>
                    <a:lnTo>
                      <a:pt x="58" y="77"/>
                    </a:lnTo>
                    <a:lnTo>
                      <a:pt x="69" y="102"/>
                    </a:lnTo>
                    <a:lnTo>
                      <a:pt x="81" y="126"/>
                    </a:lnTo>
                    <a:lnTo>
                      <a:pt x="90" y="151"/>
                    </a:lnTo>
                    <a:lnTo>
                      <a:pt x="98" y="176"/>
                    </a:lnTo>
                    <a:lnTo>
                      <a:pt x="104" y="203"/>
                    </a:lnTo>
                    <a:lnTo>
                      <a:pt x="107" y="231"/>
                    </a:lnTo>
                    <a:lnTo>
                      <a:pt x="109" y="240"/>
                    </a:lnTo>
                    <a:lnTo>
                      <a:pt x="113" y="249"/>
                    </a:lnTo>
                    <a:lnTo>
                      <a:pt x="116" y="258"/>
                    </a:lnTo>
                    <a:lnTo>
                      <a:pt x="120" y="267"/>
                    </a:lnTo>
                    <a:lnTo>
                      <a:pt x="124" y="277"/>
                    </a:lnTo>
                    <a:lnTo>
                      <a:pt x="129" y="285"/>
                    </a:lnTo>
                    <a:lnTo>
                      <a:pt x="136" y="293"/>
                    </a:lnTo>
                    <a:lnTo>
                      <a:pt x="143" y="300"/>
                    </a:lnTo>
                    <a:lnTo>
                      <a:pt x="157" y="297"/>
                    </a:lnTo>
                    <a:lnTo>
                      <a:pt x="171" y="292"/>
                    </a:lnTo>
                    <a:lnTo>
                      <a:pt x="183" y="285"/>
                    </a:lnTo>
                    <a:lnTo>
                      <a:pt x="196" y="275"/>
                    </a:lnTo>
                    <a:lnTo>
                      <a:pt x="207" y="266"/>
                    </a:lnTo>
                    <a:lnTo>
                      <a:pt x="218" y="256"/>
                    </a:lnTo>
                    <a:lnTo>
                      <a:pt x="228" y="244"/>
                    </a:lnTo>
                    <a:lnTo>
                      <a:pt x="239" y="234"/>
                    </a:lnTo>
                    <a:lnTo>
                      <a:pt x="247" y="221"/>
                    </a:lnTo>
                    <a:lnTo>
                      <a:pt x="257" y="209"/>
                    </a:lnTo>
                    <a:lnTo>
                      <a:pt x="265" y="196"/>
                    </a:lnTo>
                    <a:lnTo>
                      <a:pt x="271" y="182"/>
                    </a:lnTo>
                    <a:lnTo>
                      <a:pt x="274" y="178"/>
                    </a:lnTo>
                    <a:lnTo>
                      <a:pt x="278" y="173"/>
                    </a:lnTo>
                    <a:lnTo>
                      <a:pt x="282" y="168"/>
                    </a:lnTo>
                    <a:lnTo>
                      <a:pt x="286" y="165"/>
                    </a:lnTo>
                    <a:lnTo>
                      <a:pt x="290" y="162"/>
                    </a:lnTo>
                    <a:lnTo>
                      <a:pt x="295" y="159"/>
                    </a:lnTo>
                    <a:lnTo>
                      <a:pt x="301" y="158"/>
                    </a:lnTo>
                    <a:lnTo>
                      <a:pt x="306" y="157"/>
                    </a:lnTo>
                    <a:lnTo>
                      <a:pt x="321" y="157"/>
                    </a:lnTo>
                    <a:lnTo>
                      <a:pt x="335" y="160"/>
                    </a:lnTo>
                    <a:lnTo>
                      <a:pt x="348" y="166"/>
                    </a:lnTo>
                    <a:lnTo>
                      <a:pt x="359" y="173"/>
                    </a:lnTo>
                    <a:lnTo>
                      <a:pt x="370" y="182"/>
                    </a:lnTo>
                    <a:lnTo>
                      <a:pt x="379" y="193"/>
                    </a:lnTo>
                    <a:lnTo>
                      <a:pt x="387" y="204"/>
                    </a:lnTo>
                    <a:lnTo>
                      <a:pt x="393" y="217"/>
                    </a:lnTo>
                    <a:lnTo>
                      <a:pt x="393" y="221"/>
                    </a:lnTo>
                    <a:lnTo>
                      <a:pt x="394" y="226"/>
                    </a:lnTo>
                    <a:lnTo>
                      <a:pt x="395" y="231"/>
                    </a:lnTo>
                    <a:lnTo>
                      <a:pt x="394" y="235"/>
                    </a:lnTo>
                    <a:lnTo>
                      <a:pt x="385" y="238"/>
                    </a:lnTo>
                    <a:lnTo>
                      <a:pt x="379" y="231"/>
                    </a:lnTo>
                    <a:lnTo>
                      <a:pt x="372" y="223"/>
                    </a:lnTo>
                    <a:lnTo>
                      <a:pt x="364" y="216"/>
                    </a:lnTo>
                    <a:lnTo>
                      <a:pt x="355" y="211"/>
                    </a:lnTo>
                    <a:lnTo>
                      <a:pt x="347" y="206"/>
                    </a:lnTo>
                    <a:lnTo>
                      <a:pt x="338" y="202"/>
                    </a:lnTo>
                    <a:lnTo>
                      <a:pt x="328" y="197"/>
                    </a:lnTo>
                    <a:lnTo>
                      <a:pt x="319" y="195"/>
                    </a:lnTo>
                    <a:lnTo>
                      <a:pt x="310" y="194"/>
                    </a:lnTo>
                    <a:lnTo>
                      <a:pt x="301" y="196"/>
                    </a:lnTo>
                    <a:lnTo>
                      <a:pt x="290" y="201"/>
                    </a:lnTo>
                    <a:lnTo>
                      <a:pt x="285" y="210"/>
                    </a:lnTo>
                    <a:lnTo>
                      <a:pt x="279" y="218"/>
                    </a:lnTo>
                    <a:lnTo>
                      <a:pt x="273" y="227"/>
                    </a:lnTo>
                    <a:lnTo>
                      <a:pt x="267" y="236"/>
                    </a:lnTo>
                    <a:lnTo>
                      <a:pt x="262" y="246"/>
                    </a:lnTo>
                    <a:lnTo>
                      <a:pt x="256" y="254"/>
                    </a:lnTo>
                    <a:lnTo>
                      <a:pt x="248" y="262"/>
                    </a:lnTo>
                    <a:lnTo>
                      <a:pt x="240" y="270"/>
                    </a:lnTo>
                    <a:lnTo>
                      <a:pt x="229" y="281"/>
                    </a:lnTo>
                    <a:lnTo>
                      <a:pt x="219" y="293"/>
                    </a:lnTo>
                    <a:lnTo>
                      <a:pt x="209" y="304"/>
                    </a:lnTo>
                    <a:lnTo>
                      <a:pt x="198" y="316"/>
                    </a:lnTo>
                    <a:lnTo>
                      <a:pt x="187" y="326"/>
                    </a:lnTo>
                    <a:lnTo>
                      <a:pt x="174" y="335"/>
                    </a:lnTo>
                    <a:lnTo>
                      <a:pt x="161" y="342"/>
                    </a:lnTo>
                    <a:lnTo>
                      <a:pt x="146" y="347"/>
                    </a:lnTo>
                    <a:lnTo>
                      <a:pt x="141" y="350"/>
                    </a:lnTo>
                    <a:lnTo>
                      <a:pt x="136" y="350"/>
                    </a:lnTo>
                    <a:lnTo>
                      <a:pt x="131" y="349"/>
                    </a:lnTo>
                    <a:lnTo>
                      <a:pt x="128" y="347"/>
                    </a:lnTo>
                    <a:lnTo>
                      <a:pt x="123" y="343"/>
                    </a:lnTo>
                    <a:lnTo>
                      <a:pt x="120" y="340"/>
                    </a:lnTo>
                    <a:lnTo>
                      <a:pt x="115" y="337"/>
                    </a:lnTo>
                    <a:lnTo>
                      <a:pt x="112" y="333"/>
                    </a:lnTo>
                    <a:lnTo>
                      <a:pt x="96" y="309"/>
                    </a:lnTo>
                    <a:lnTo>
                      <a:pt x="83" y="282"/>
                    </a:lnTo>
                    <a:lnTo>
                      <a:pt x="74" y="256"/>
                    </a:lnTo>
                    <a:lnTo>
                      <a:pt x="66" y="228"/>
                    </a:lnTo>
                    <a:lnTo>
                      <a:pt x="59" y="200"/>
                    </a:lnTo>
                    <a:lnTo>
                      <a:pt x="52" y="172"/>
                    </a:lnTo>
                    <a:lnTo>
                      <a:pt x="44" y="144"/>
                    </a:lnTo>
                    <a:lnTo>
                      <a:pt x="35" y="118"/>
                    </a:lnTo>
                    <a:lnTo>
                      <a:pt x="29" y="91"/>
                    </a:lnTo>
                    <a:lnTo>
                      <a:pt x="23" y="65"/>
                    </a:lnTo>
                    <a:lnTo>
                      <a:pt x="15" y="41"/>
                    </a:lnTo>
                    <a:lnTo>
                      <a:pt x="1" y="16"/>
                    </a:lnTo>
                    <a:lnTo>
                      <a:pt x="0" y="12"/>
                    </a:lnTo>
                    <a:lnTo>
                      <a:pt x="0" y="7"/>
                    </a:lnTo>
                    <a:lnTo>
                      <a:pt x="0" y="4"/>
                    </a:lnTo>
                    <a:lnTo>
                      <a:pt x="1" y="0"/>
                    </a:lnTo>
                    <a:lnTo>
                      <a:pt x="10" y="5"/>
                    </a:lnTo>
                    <a:lnTo>
                      <a:pt x="17" y="13"/>
                    </a:lnTo>
                    <a:lnTo>
                      <a:pt x="23" y="22"/>
                    </a:lnTo>
                    <a:lnTo>
                      <a:pt x="29" y="30"/>
                    </a:lnTo>
                    <a:close/>
                  </a:path>
                </a:pathLst>
              </a:custGeom>
              <a:solidFill>
                <a:srgbClr val="000000"/>
              </a:solidFill>
              <a:ln w="9525">
                <a:noFill/>
                <a:round/>
                <a:headEnd/>
                <a:tailEnd/>
              </a:ln>
            </p:spPr>
            <p:txBody>
              <a:bodyPr>
                <a:prstTxWarp prst="textNoShape">
                  <a:avLst/>
                </a:prstTxWarp>
              </a:bodyPr>
              <a:lstStyle/>
              <a:p>
                <a:endParaRPr lang="fr-FR"/>
              </a:p>
            </p:txBody>
          </p:sp>
          <p:sp>
            <p:nvSpPr>
              <p:cNvPr id="19491" name="Freeform 35"/>
              <p:cNvSpPr>
                <a:spLocks/>
              </p:cNvSpPr>
              <p:nvPr/>
            </p:nvSpPr>
            <p:spPr bwMode="auto">
              <a:xfrm>
                <a:off x="3841" y="3780"/>
                <a:ext cx="307" cy="234"/>
              </a:xfrm>
              <a:custGeom>
                <a:avLst/>
                <a:gdLst/>
                <a:ahLst/>
                <a:cxnLst>
                  <a:cxn ang="0">
                    <a:pos x="20" y="44"/>
                  </a:cxn>
                  <a:cxn ang="0">
                    <a:pos x="40" y="109"/>
                  </a:cxn>
                  <a:cxn ang="0">
                    <a:pos x="70" y="170"/>
                  </a:cxn>
                  <a:cxn ang="0">
                    <a:pos x="108" y="228"/>
                  </a:cxn>
                  <a:cxn ang="0">
                    <a:pos x="154" y="281"/>
                  </a:cxn>
                  <a:cxn ang="0">
                    <a:pos x="206" y="331"/>
                  </a:cxn>
                  <a:cxn ang="0">
                    <a:pos x="261" y="373"/>
                  </a:cxn>
                  <a:cxn ang="0">
                    <a:pos x="319" y="410"/>
                  </a:cxn>
                  <a:cxn ang="0">
                    <a:pos x="359" y="429"/>
                  </a:cxn>
                  <a:cxn ang="0">
                    <a:pos x="382" y="433"/>
                  </a:cxn>
                  <a:cxn ang="0">
                    <a:pos x="405" y="433"/>
                  </a:cxn>
                  <a:cxn ang="0">
                    <a:pos x="428" y="427"/>
                  </a:cxn>
                  <a:cxn ang="0">
                    <a:pos x="468" y="396"/>
                  </a:cxn>
                  <a:cxn ang="0">
                    <a:pos x="518" y="341"/>
                  </a:cxn>
                  <a:cxn ang="0">
                    <a:pos x="558" y="280"/>
                  </a:cxn>
                  <a:cxn ang="0">
                    <a:pos x="592" y="214"/>
                  </a:cxn>
                  <a:cxn ang="0">
                    <a:pos x="607" y="180"/>
                  </a:cxn>
                  <a:cxn ang="0">
                    <a:pos x="610" y="179"/>
                  </a:cxn>
                  <a:cxn ang="0">
                    <a:pos x="615" y="189"/>
                  </a:cxn>
                  <a:cxn ang="0">
                    <a:pos x="609" y="209"/>
                  </a:cxn>
                  <a:cxn ang="0">
                    <a:pos x="601" y="235"/>
                  </a:cxn>
                  <a:cxn ang="0">
                    <a:pos x="587" y="267"/>
                  </a:cxn>
                  <a:cxn ang="0">
                    <a:pos x="570" y="300"/>
                  </a:cxn>
                  <a:cxn ang="0">
                    <a:pos x="552" y="331"/>
                  </a:cxn>
                  <a:cxn ang="0">
                    <a:pos x="533" y="361"/>
                  </a:cxn>
                  <a:cxn ang="0">
                    <a:pos x="510" y="392"/>
                  </a:cxn>
                  <a:cxn ang="0">
                    <a:pos x="484" y="422"/>
                  </a:cxn>
                  <a:cxn ang="0">
                    <a:pos x="456" y="448"/>
                  </a:cxn>
                  <a:cxn ang="0">
                    <a:pos x="435" y="460"/>
                  </a:cxn>
                  <a:cxn ang="0">
                    <a:pos x="426" y="464"/>
                  </a:cxn>
                  <a:cxn ang="0">
                    <a:pos x="407" y="468"/>
                  </a:cxn>
                  <a:cxn ang="0">
                    <a:pos x="380" y="464"/>
                  </a:cxn>
                  <a:cxn ang="0">
                    <a:pos x="353" y="456"/>
                  </a:cxn>
                  <a:cxn ang="0">
                    <a:pos x="328" y="446"/>
                  </a:cxn>
                  <a:cxn ang="0">
                    <a:pos x="304" y="432"/>
                  </a:cxn>
                  <a:cxn ang="0">
                    <a:pos x="277" y="417"/>
                  </a:cxn>
                  <a:cxn ang="0">
                    <a:pos x="252" y="402"/>
                  </a:cxn>
                  <a:cxn ang="0">
                    <a:pos x="226" y="386"/>
                  </a:cxn>
                  <a:cxn ang="0">
                    <a:pos x="201" y="369"/>
                  </a:cxn>
                  <a:cxn ang="0">
                    <a:pos x="178" y="349"/>
                  </a:cxn>
                  <a:cxn ang="0">
                    <a:pos x="155" y="328"/>
                  </a:cxn>
                  <a:cxn ang="0">
                    <a:pos x="133" y="307"/>
                  </a:cxn>
                  <a:cxn ang="0">
                    <a:pos x="99" y="266"/>
                  </a:cxn>
                  <a:cxn ang="0">
                    <a:pos x="58" y="206"/>
                  </a:cxn>
                  <a:cxn ang="0">
                    <a:pos x="31" y="141"/>
                  </a:cxn>
                  <a:cxn ang="0">
                    <a:pos x="10" y="73"/>
                  </a:cxn>
                  <a:cxn ang="0">
                    <a:pos x="1" y="28"/>
                  </a:cxn>
                  <a:cxn ang="0">
                    <a:pos x="1" y="8"/>
                  </a:cxn>
                  <a:cxn ang="0">
                    <a:pos x="9" y="1"/>
                  </a:cxn>
                  <a:cxn ang="0">
                    <a:pos x="13" y="7"/>
                  </a:cxn>
                </a:cxnLst>
                <a:rect l="0" t="0" r="r" b="b"/>
                <a:pathLst>
                  <a:path w="615" h="468">
                    <a:moveTo>
                      <a:pt x="14" y="11"/>
                    </a:moveTo>
                    <a:lnTo>
                      <a:pt x="20" y="44"/>
                    </a:lnTo>
                    <a:lnTo>
                      <a:pt x="28" y="76"/>
                    </a:lnTo>
                    <a:lnTo>
                      <a:pt x="40" y="109"/>
                    </a:lnTo>
                    <a:lnTo>
                      <a:pt x="54" y="140"/>
                    </a:lnTo>
                    <a:lnTo>
                      <a:pt x="70" y="170"/>
                    </a:lnTo>
                    <a:lnTo>
                      <a:pt x="88" y="199"/>
                    </a:lnTo>
                    <a:lnTo>
                      <a:pt x="108" y="228"/>
                    </a:lnTo>
                    <a:lnTo>
                      <a:pt x="131" y="256"/>
                    </a:lnTo>
                    <a:lnTo>
                      <a:pt x="154" y="281"/>
                    </a:lnTo>
                    <a:lnTo>
                      <a:pt x="179" y="307"/>
                    </a:lnTo>
                    <a:lnTo>
                      <a:pt x="206" y="331"/>
                    </a:lnTo>
                    <a:lnTo>
                      <a:pt x="232" y="353"/>
                    </a:lnTo>
                    <a:lnTo>
                      <a:pt x="261" y="373"/>
                    </a:lnTo>
                    <a:lnTo>
                      <a:pt x="290" y="393"/>
                    </a:lnTo>
                    <a:lnTo>
                      <a:pt x="319" y="410"/>
                    </a:lnTo>
                    <a:lnTo>
                      <a:pt x="347" y="425"/>
                    </a:lnTo>
                    <a:lnTo>
                      <a:pt x="359" y="429"/>
                    </a:lnTo>
                    <a:lnTo>
                      <a:pt x="370" y="431"/>
                    </a:lnTo>
                    <a:lnTo>
                      <a:pt x="382" y="433"/>
                    </a:lnTo>
                    <a:lnTo>
                      <a:pt x="393" y="433"/>
                    </a:lnTo>
                    <a:lnTo>
                      <a:pt x="405" y="433"/>
                    </a:lnTo>
                    <a:lnTo>
                      <a:pt x="417" y="431"/>
                    </a:lnTo>
                    <a:lnTo>
                      <a:pt x="428" y="427"/>
                    </a:lnTo>
                    <a:lnTo>
                      <a:pt x="438" y="420"/>
                    </a:lnTo>
                    <a:lnTo>
                      <a:pt x="468" y="396"/>
                    </a:lnTo>
                    <a:lnTo>
                      <a:pt x="495" y="370"/>
                    </a:lnTo>
                    <a:lnTo>
                      <a:pt x="518" y="341"/>
                    </a:lnTo>
                    <a:lnTo>
                      <a:pt x="540" y="311"/>
                    </a:lnTo>
                    <a:lnTo>
                      <a:pt x="558" y="280"/>
                    </a:lnTo>
                    <a:lnTo>
                      <a:pt x="575" y="248"/>
                    </a:lnTo>
                    <a:lnTo>
                      <a:pt x="592" y="214"/>
                    </a:lnTo>
                    <a:lnTo>
                      <a:pt x="605" y="181"/>
                    </a:lnTo>
                    <a:lnTo>
                      <a:pt x="607" y="180"/>
                    </a:lnTo>
                    <a:lnTo>
                      <a:pt x="609" y="179"/>
                    </a:lnTo>
                    <a:lnTo>
                      <a:pt x="610" y="179"/>
                    </a:lnTo>
                    <a:lnTo>
                      <a:pt x="612" y="179"/>
                    </a:lnTo>
                    <a:lnTo>
                      <a:pt x="615" y="189"/>
                    </a:lnTo>
                    <a:lnTo>
                      <a:pt x="612" y="198"/>
                    </a:lnTo>
                    <a:lnTo>
                      <a:pt x="609" y="209"/>
                    </a:lnTo>
                    <a:lnTo>
                      <a:pt x="607" y="219"/>
                    </a:lnTo>
                    <a:lnTo>
                      <a:pt x="601" y="235"/>
                    </a:lnTo>
                    <a:lnTo>
                      <a:pt x="594" y="252"/>
                    </a:lnTo>
                    <a:lnTo>
                      <a:pt x="587" y="267"/>
                    </a:lnTo>
                    <a:lnTo>
                      <a:pt x="579" y="283"/>
                    </a:lnTo>
                    <a:lnTo>
                      <a:pt x="570" y="300"/>
                    </a:lnTo>
                    <a:lnTo>
                      <a:pt x="561" y="315"/>
                    </a:lnTo>
                    <a:lnTo>
                      <a:pt x="552" y="331"/>
                    </a:lnTo>
                    <a:lnTo>
                      <a:pt x="543" y="346"/>
                    </a:lnTo>
                    <a:lnTo>
                      <a:pt x="533" y="361"/>
                    </a:lnTo>
                    <a:lnTo>
                      <a:pt x="521" y="376"/>
                    </a:lnTo>
                    <a:lnTo>
                      <a:pt x="510" y="392"/>
                    </a:lnTo>
                    <a:lnTo>
                      <a:pt x="497" y="407"/>
                    </a:lnTo>
                    <a:lnTo>
                      <a:pt x="484" y="422"/>
                    </a:lnTo>
                    <a:lnTo>
                      <a:pt x="471" y="435"/>
                    </a:lnTo>
                    <a:lnTo>
                      <a:pt x="456" y="448"/>
                    </a:lnTo>
                    <a:lnTo>
                      <a:pt x="440" y="458"/>
                    </a:lnTo>
                    <a:lnTo>
                      <a:pt x="435" y="460"/>
                    </a:lnTo>
                    <a:lnTo>
                      <a:pt x="430" y="461"/>
                    </a:lnTo>
                    <a:lnTo>
                      <a:pt x="426" y="464"/>
                    </a:lnTo>
                    <a:lnTo>
                      <a:pt x="421" y="467"/>
                    </a:lnTo>
                    <a:lnTo>
                      <a:pt x="407" y="468"/>
                    </a:lnTo>
                    <a:lnTo>
                      <a:pt x="393" y="467"/>
                    </a:lnTo>
                    <a:lnTo>
                      <a:pt x="380" y="464"/>
                    </a:lnTo>
                    <a:lnTo>
                      <a:pt x="366" y="461"/>
                    </a:lnTo>
                    <a:lnTo>
                      <a:pt x="353" y="456"/>
                    </a:lnTo>
                    <a:lnTo>
                      <a:pt x="340" y="452"/>
                    </a:lnTo>
                    <a:lnTo>
                      <a:pt x="328" y="446"/>
                    </a:lnTo>
                    <a:lnTo>
                      <a:pt x="316" y="439"/>
                    </a:lnTo>
                    <a:lnTo>
                      <a:pt x="304" y="432"/>
                    </a:lnTo>
                    <a:lnTo>
                      <a:pt x="290" y="424"/>
                    </a:lnTo>
                    <a:lnTo>
                      <a:pt x="277" y="417"/>
                    </a:lnTo>
                    <a:lnTo>
                      <a:pt x="264" y="410"/>
                    </a:lnTo>
                    <a:lnTo>
                      <a:pt x="252" y="402"/>
                    </a:lnTo>
                    <a:lnTo>
                      <a:pt x="239" y="394"/>
                    </a:lnTo>
                    <a:lnTo>
                      <a:pt x="226" y="386"/>
                    </a:lnTo>
                    <a:lnTo>
                      <a:pt x="214" y="377"/>
                    </a:lnTo>
                    <a:lnTo>
                      <a:pt x="201" y="369"/>
                    </a:lnTo>
                    <a:lnTo>
                      <a:pt x="190" y="359"/>
                    </a:lnTo>
                    <a:lnTo>
                      <a:pt x="178" y="349"/>
                    </a:lnTo>
                    <a:lnTo>
                      <a:pt x="167" y="340"/>
                    </a:lnTo>
                    <a:lnTo>
                      <a:pt x="155" y="328"/>
                    </a:lnTo>
                    <a:lnTo>
                      <a:pt x="144" y="318"/>
                    </a:lnTo>
                    <a:lnTo>
                      <a:pt x="133" y="307"/>
                    </a:lnTo>
                    <a:lnTo>
                      <a:pt x="123" y="294"/>
                    </a:lnTo>
                    <a:lnTo>
                      <a:pt x="99" y="266"/>
                    </a:lnTo>
                    <a:lnTo>
                      <a:pt x="77" y="237"/>
                    </a:lnTo>
                    <a:lnTo>
                      <a:pt x="58" y="206"/>
                    </a:lnTo>
                    <a:lnTo>
                      <a:pt x="43" y="174"/>
                    </a:lnTo>
                    <a:lnTo>
                      <a:pt x="31" y="141"/>
                    </a:lnTo>
                    <a:lnTo>
                      <a:pt x="19" y="107"/>
                    </a:lnTo>
                    <a:lnTo>
                      <a:pt x="10" y="73"/>
                    </a:lnTo>
                    <a:lnTo>
                      <a:pt x="2" y="38"/>
                    </a:lnTo>
                    <a:lnTo>
                      <a:pt x="1" y="28"/>
                    </a:lnTo>
                    <a:lnTo>
                      <a:pt x="0" y="19"/>
                    </a:lnTo>
                    <a:lnTo>
                      <a:pt x="1" y="8"/>
                    </a:lnTo>
                    <a:lnTo>
                      <a:pt x="5" y="0"/>
                    </a:lnTo>
                    <a:lnTo>
                      <a:pt x="9" y="1"/>
                    </a:lnTo>
                    <a:lnTo>
                      <a:pt x="11" y="4"/>
                    </a:lnTo>
                    <a:lnTo>
                      <a:pt x="13" y="7"/>
                    </a:lnTo>
                    <a:lnTo>
                      <a:pt x="14" y="11"/>
                    </a:lnTo>
                    <a:close/>
                  </a:path>
                </a:pathLst>
              </a:custGeom>
              <a:solidFill>
                <a:srgbClr val="000000"/>
              </a:solidFill>
              <a:ln w="9525">
                <a:noFill/>
                <a:round/>
                <a:headEnd/>
                <a:tailEnd/>
              </a:ln>
            </p:spPr>
            <p:txBody>
              <a:bodyPr>
                <a:prstTxWarp prst="textNoShape">
                  <a:avLst/>
                </a:prstTxWarp>
              </a:bodyPr>
              <a:lstStyle/>
              <a:p>
                <a:endParaRPr lang="fr-FR"/>
              </a:p>
            </p:txBody>
          </p:sp>
          <p:sp>
            <p:nvSpPr>
              <p:cNvPr id="19492" name="Freeform 36"/>
              <p:cNvSpPr>
                <a:spLocks/>
              </p:cNvSpPr>
              <p:nvPr/>
            </p:nvSpPr>
            <p:spPr bwMode="auto">
              <a:xfrm>
                <a:off x="4414" y="3814"/>
                <a:ext cx="64" cy="82"/>
              </a:xfrm>
              <a:custGeom>
                <a:avLst/>
                <a:gdLst/>
                <a:ahLst/>
                <a:cxnLst>
                  <a:cxn ang="0">
                    <a:pos x="128" y="13"/>
                  </a:cxn>
                  <a:cxn ang="0">
                    <a:pos x="128" y="15"/>
                  </a:cxn>
                  <a:cxn ang="0">
                    <a:pos x="126" y="19"/>
                  </a:cxn>
                  <a:cxn ang="0">
                    <a:pos x="124" y="21"/>
                  </a:cxn>
                  <a:cxn ang="0">
                    <a:pos x="122" y="22"/>
                  </a:cxn>
                  <a:cxn ang="0">
                    <a:pos x="118" y="20"/>
                  </a:cxn>
                  <a:cxn ang="0">
                    <a:pos x="114" y="20"/>
                  </a:cxn>
                  <a:cxn ang="0">
                    <a:pos x="109" y="21"/>
                  </a:cxn>
                  <a:cxn ang="0">
                    <a:pos x="107" y="26"/>
                  </a:cxn>
                  <a:cxn ang="0">
                    <a:pos x="100" y="35"/>
                  </a:cxn>
                  <a:cxn ang="0">
                    <a:pos x="94" y="43"/>
                  </a:cxn>
                  <a:cxn ang="0">
                    <a:pos x="87" y="52"/>
                  </a:cxn>
                  <a:cxn ang="0">
                    <a:pos x="81" y="61"/>
                  </a:cxn>
                  <a:cxn ang="0">
                    <a:pos x="75" y="72"/>
                  </a:cxn>
                  <a:cxn ang="0">
                    <a:pos x="68" y="81"/>
                  </a:cxn>
                  <a:cxn ang="0">
                    <a:pos x="61" y="89"/>
                  </a:cxn>
                  <a:cxn ang="0">
                    <a:pos x="54" y="98"/>
                  </a:cxn>
                  <a:cxn ang="0">
                    <a:pos x="53" y="100"/>
                  </a:cxn>
                  <a:cxn ang="0">
                    <a:pos x="50" y="103"/>
                  </a:cxn>
                  <a:cxn ang="0">
                    <a:pos x="49" y="106"/>
                  </a:cxn>
                  <a:cxn ang="0">
                    <a:pos x="50" y="108"/>
                  </a:cxn>
                  <a:cxn ang="0">
                    <a:pos x="55" y="106"/>
                  </a:cxn>
                  <a:cxn ang="0">
                    <a:pos x="60" y="102"/>
                  </a:cxn>
                  <a:cxn ang="0">
                    <a:pos x="64" y="98"/>
                  </a:cxn>
                  <a:cxn ang="0">
                    <a:pos x="70" y="99"/>
                  </a:cxn>
                  <a:cxn ang="0">
                    <a:pos x="69" y="111"/>
                  </a:cxn>
                  <a:cxn ang="0">
                    <a:pos x="62" y="120"/>
                  </a:cxn>
                  <a:cxn ang="0">
                    <a:pos x="54" y="128"/>
                  </a:cxn>
                  <a:cxn ang="0">
                    <a:pos x="46" y="137"/>
                  </a:cxn>
                  <a:cxn ang="0">
                    <a:pos x="41" y="142"/>
                  </a:cxn>
                  <a:cxn ang="0">
                    <a:pos x="37" y="146"/>
                  </a:cxn>
                  <a:cxn ang="0">
                    <a:pos x="32" y="151"/>
                  </a:cxn>
                  <a:cxn ang="0">
                    <a:pos x="26" y="157"/>
                  </a:cxn>
                  <a:cxn ang="0">
                    <a:pos x="22" y="160"/>
                  </a:cxn>
                  <a:cxn ang="0">
                    <a:pos x="16" y="164"/>
                  </a:cxn>
                  <a:cxn ang="0">
                    <a:pos x="10" y="164"/>
                  </a:cxn>
                  <a:cxn ang="0">
                    <a:pos x="3" y="163"/>
                  </a:cxn>
                  <a:cxn ang="0">
                    <a:pos x="0" y="158"/>
                  </a:cxn>
                  <a:cxn ang="0">
                    <a:pos x="0" y="152"/>
                  </a:cxn>
                  <a:cxn ang="0">
                    <a:pos x="1" y="146"/>
                  </a:cxn>
                  <a:cxn ang="0">
                    <a:pos x="3" y="142"/>
                  </a:cxn>
                  <a:cxn ang="0">
                    <a:pos x="12" y="127"/>
                  </a:cxn>
                  <a:cxn ang="0">
                    <a:pos x="22" y="112"/>
                  </a:cxn>
                  <a:cxn ang="0">
                    <a:pos x="31" y="97"/>
                  </a:cxn>
                  <a:cxn ang="0">
                    <a:pos x="40" y="82"/>
                  </a:cxn>
                  <a:cxn ang="0">
                    <a:pos x="50" y="67"/>
                  </a:cxn>
                  <a:cxn ang="0">
                    <a:pos x="60" y="53"/>
                  </a:cxn>
                  <a:cxn ang="0">
                    <a:pos x="70" y="38"/>
                  </a:cxn>
                  <a:cxn ang="0">
                    <a:pos x="80" y="23"/>
                  </a:cxn>
                  <a:cxn ang="0">
                    <a:pos x="85" y="16"/>
                  </a:cxn>
                  <a:cxn ang="0">
                    <a:pos x="91" y="9"/>
                  </a:cxn>
                  <a:cxn ang="0">
                    <a:pos x="96" y="4"/>
                  </a:cxn>
                  <a:cxn ang="0">
                    <a:pos x="103" y="0"/>
                  </a:cxn>
                  <a:cxn ang="0">
                    <a:pos x="110" y="1"/>
                  </a:cxn>
                  <a:cxn ang="0">
                    <a:pos x="117" y="4"/>
                  </a:cxn>
                  <a:cxn ang="0">
                    <a:pos x="124" y="7"/>
                  </a:cxn>
                  <a:cxn ang="0">
                    <a:pos x="128" y="13"/>
                  </a:cxn>
                </a:cxnLst>
                <a:rect l="0" t="0" r="r" b="b"/>
                <a:pathLst>
                  <a:path w="128" h="164">
                    <a:moveTo>
                      <a:pt x="128" y="13"/>
                    </a:moveTo>
                    <a:lnTo>
                      <a:pt x="128" y="15"/>
                    </a:lnTo>
                    <a:lnTo>
                      <a:pt x="126" y="19"/>
                    </a:lnTo>
                    <a:lnTo>
                      <a:pt x="124" y="21"/>
                    </a:lnTo>
                    <a:lnTo>
                      <a:pt x="122" y="22"/>
                    </a:lnTo>
                    <a:lnTo>
                      <a:pt x="118" y="20"/>
                    </a:lnTo>
                    <a:lnTo>
                      <a:pt x="114" y="20"/>
                    </a:lnTo>
                    <a:lnTo>
                      <a:pt x="109" y="21"/>
                    </a:lnTo>
                    <a:lnTo>
                      <a:pt x="107" y="26"/>
                    </a:lnTo>
                    <a:lnTo>
                      <a:pt x="100" y="35"/>
                    </a:lnTo>
                    <a:lnTo>
                      <a:pt x="94" y="43"/>
                    </a:lnTo>
                    <a:lnTo>
                      <a:pt x="87" y="52"/>
                    </a:lnTo>
                    <a:lnTo>
                      <a:pt x="81" y="61"/>
                    </a:lnTo>
                    <a:lnTo>
                      <a:pt x="75" y="72"/>
                    </a:lnTo>
                    <a:lnTo>
                      <a:pt x="68" y="81"/>
                    </a:lnTo>
                    <a:lnTo>
                      <a:pt x="61" y="89"/>
                    </a:lnTo>
                    <a:lnTo>
                      <a:pt x="54" y="98"/>
                    </a:lnTo>
                    <a:lnTo>
                      <a:pt x="53" y="100"/>
                    </a:lnTo>
                    <a:lnTo>
                      <a:pt x="50" y="103"/>
                    </a:lnTo>
                    <a:lnTo>
                      <a:pt x="49" y="106"/>
                    </a:lnTo>
                    <a:lnTo>
                      <a:pt x="50" y="108"/>
                    </a:lnTo>
                    <a:lnTo>
                      <a:pt x="55" y="106"/>
                    </a:lnTo>
                    <a:lnTo>
                      <a:pt x="60" y="102"/>
                    </a:lnTo>
                    <a:lnTo>
                      <a:pt x="64" y="98"/>
                    </a:lnTo>
                    <a:lnTo>
                      <a:pt x="70" y="99"/>
                    </a:lnTo>
                    <a:lnTo>
                      <a:pt x="69" y="111"/>
                    </a:lnTo>
                    <a:lnTo>
                      <a:pt x="62" y="120"/>
                    </a:lnTo>
                    <a:lnTo>
                      <a:pt x="54" y="128"/>
                    </a:lnTo>
                    <a:lnTo>
                      <a:pt x="46" y="137"/>
                    </a:lnTo>
                    <a:lnTo>
                      <a:pt x="41" y="142"/>
                    </a:lnTo>
                    <a:lnTo>
                      <a:pt x="37" y="146"/>
                    </a:lnTo>
                    <a:lnTo>
                      <a:pt x="32" y="151"/>
                    </a:lnTo>
                    <a:lnTo>
                      <a:pt x="26" y="157"/>
                    </a:lnTo>
                    <a:lnTo>
                      <a:pt x="22" y="160"/>
                    </a:lnTo>
                    <a:lnTo>
                      <a:pt x="16" y="164"/>
                    </a:lnTo>
                    <a:lnTo>
                      <a:pt x="10" y="164"/>
                    </a:lnTo>
                    <a:lnTo>
                      <a:pt x="3" y="163"/>
                    </a:lnTo>
                    <a:lnTo>
                      <a:pt x="0" y="158"/>
                    </a:lnTo>
                    <a:lnTo>
                      <a:pt x="0" y="152"/>
                    </a:lnTo>
                    <a:lnTo>
                      <a:pt x="1" y="146"/>
                    </a:lnTo>
                    <a:lnTo>
                      <a:pt x="3" y="142"/>
                    </a:lnTo>
                    <a:lnTo>
                      <a:pt x="12" y="127"/>
                    </a:lnTo>
                    <a:lnTo>
                      <a:pt x="22" y="112"/>
                    </a:lnTo>
                    <a:lnTo>
                      <a:pt x="31" y="97"/>
                    </a:lnTo>
                    <a:lnTo>
                      <a:pt x="40" y="82"/>
                    </a:lnTo>
                    <a:lnTo>
                      <a:pt x="50" y="67"/>
                    </a:lnTo>
                    <a:lnTo>
                      <a:pt x="60" y="53"/>
                    </a:lnTo>
                    <a:lnTo>
                      <a:pt x="70" y="38"/>
                    </a:lnTo>
                    <a:lnTo>
                      <a:pt x="80" y="23"/>
                    </a:lnTo>
                    <a:lnTo>
                      <a:pt x="85" y="16"/>
                    </a:lnTo>
                    <a:lnTo>
                      <a:pt x="91" y="9"/>
                    </a:lnTo>
                    <a:lnTo>
                      <a:pt x="96" y="4"/>
                    </a:lnTo>
                    <a:lnTo>
                      <a:pt x="103" y="0"/>
                    </a:lnTo>
                    <a:lnTo>
                      <a:pt x="110" y="1"/>
                    </a:lnTo>
                    <a:lnTo>
                      <a:pt x="117" y="4"/>
                    </a:lnTo>
                    <a:lnTo>
                      <a:pt x="124" y="7"/>
                    </a:lnTo>
                    <a:lnTo>
                      <a:pt x="128" y="13"/>
                    </a:lnTo>
                    <a:close/>
                  </a:path>
                </a:pathLst>
              </a:custGeom>
              <a:solidFill>
                <a:srgbClr val="000000"/>
              </a:solidFill>
              <a:ln w="9525">
                <a:noFill/>
                <a:round/>
                <a:headEnd/>
                <a:tailEnd/>
              </a:ln>
            </p:spPr>
            <p:txBody>
              <a:bodyPr>
                <a:prstTxWarp prst="textNoShape">
                  <a:avLst/>
                </a:prstTxWarp>
              </a:bodyPr>
              <a:lstStyle/>
              <a:p>
                <a:endParaRPr lang="fr-FR"/>
              </a:p>
            </p:txBody>
          </p:sp>
          <p:sp>
            <p:nvSpPr>
              <p:cNvPr id="19493" name="Freeform 37"/>
              <p:cNvSpPr>
                <a:spLocks/>
              </p:cNvSpPr>
              <p:nvPr/>
            </p:nvSpPr>
            <p:spPr bwMode="auto">
              <a:xfrm>
                <a:off x="4174" y="3821"/>
                <a:ext cx="178" cy="47"/>
              </a:xfrm>
              <a:custGeom>
                <a:avLst/>
                <a:gdLst/>
                <a:ahLst/>
                <a:cxnLst>
                  <a:cxn ang="0">
                    <a:pos x="317" y="55"/>
                  </a:cxn>
                  <a:cxn ang="0">
                    <a:pos x="329" y="63"/>
                  </a:cxn>
                  <a:cxn ang="0">
                    <a:pos x="340" y="73"/>
                  </a:cxn>
                  <a:cxn ang="0">
                    <a:pos x="352" y="82"/>
                  </a:cxn>
                  <a:cxn ang="0">
                    <a:pos x="356" y="91"/>
                  </a:cxn>
                  <a:cxn ang="0">
                    <a:pos x="351" y="93"/>
                  </a:cxn>
                  <a:cxn ang="0">
                    <a:pos x="341" y="93"/>
                  </a:cxn>
                  <a:cxn ang="0">
                    <a:pos x="329" y="88"/>
                  </a:cxn>
                  <a:cxn ang="0">
                    <a:pos x="316" y="82"/>
                  </a:cxn>
                  <a:cxn ang="0">
                    <a:pos x="305" y="76"/>
                  </a:cxn>
                  <a:cxn ang="0">
                    <a:pos x="295" y="73"/>
                  </a:cxn>
                  <a:cxn ang="0">
                    <a:pos x="269" y="62"/>
                  </a:cxn>
                  <a:cxn ang="0">
                    <a:pos x="242" y="53"/>
                  </a:cxn>
                  <a:cxn ang="0">
                    <a:pos x="216" y="45"/>
                  </a:cxn>
                  <a:cxn ang="0">
                    <a:pos x="188" y="37"/>
                  </a:cxn>
                  <a:cxn ang="0">
                    <a:pos x="161" y="31"/>
                  </a:cxn>
                  <a:cxn ang="0">
                    <a:pos x="133" y="27"/>
                  </a:cxn>
                  <a:cxn ang="0">
                    <a:pos x="104" y="22"/>
                  </a:cxn>
                  <a:cxn ang="0">
                    <a:pos x="75" y="20"/>
                  </a:cxn>
                  <a:cxn ang="0">
                    <a:pos x="56" y="20"/>
                  </a:cxn>
                  <a:cxn ang="0">
                    <a:pos x="37" y="21"/>
                  </a:cxn>
                  <a:cxn ang="0">
                    <a:pos x="20" y="23"/>
                  </a:cxn>
                  <a:cxn ang="0">
                    <a:pos x="2" y="22"/>
                  </a:cxn>
                  <a:cxn ang="0">
                    <a:pos x="0" y="20"/>
                  </a:cxn>
                  <a:cxn ang="0">
                    <a:pos x="0" y="16"/>
                  </a:cxn>
                  <a:cxn ang="0">
                    <a:pos x="33" y="8"/>
                  </a:cxn>
                  <a:cxn ang="0">
                    <a:pos x="67" y="2"/>
                  </a:cxn>
                  <a:cxn ang="0">
                    <a:pos x="102" y="0"/>
                  </a:cxn>
                  <a:cxn ang="0">
                    <a:pos x="138" y="0"/>
                  </a:cxn>
                  <a:cxn ang="0">
                    <a:pos x="184" y="3"/>
                  </a:cxn>
                  <a:cxn ang="0">
                    <a:pos x="230" y="13"/>
                  </a:cxn>
                  <a:cxn ang="0">
                    <a:pos x="272" y="28"/>
                  </a:cxn>
                  <a:cxn ang="0">
                    <a:pos x="311" y="52"/>
                  </a:cxn>
                </a:cxnLst>
                <a:rect l="0" t="0" r="r" b="b"/>
                <a:pathLst>
                  <a:path w="356" h="94">
                    <a:moveTo>
                      <a:pt x="311" y="52"/>
                    </a:moveTo>
                    <a:lnTo>
                      <a:pt x="317" y="55"/>
                    </a:lnTo>
                    <a:lnTo>
                      <a:pt x="323" y="59"/>
                    </a:lnTo>
                    <a:lnTo>
                      <a:pt x="329" y="63"/>
                    </a:lnTo>
                    <a:lnTo>
                      <a:pt x="335" y="68"/>
                    </a:lnTo>
                    <a:lnTo>
                      <a:pt x="340" y="73"/>
                    </a:lnTo>
                    <a:lnTo>
                      <a:pt x="346" y="77"/>
                    </a:lnTo>
                    <a:lnTo>
                      <a:pt x="352" y="82"/>
                    </a:lnTo>
                    <a:lnTo>
                      <a:pt x="356" y="88"/>
                    </a:lnTo>
                    <a:lnTo>
                      <a:pt x="356" y="91"/>
                    </a:lnTo>
                    <a:lnTo>
                      <a:pt x="354" y="92"/>
                    </a:lnTo>
                    <a:lnTo>
                      <a:pt x="351" y="93"/>
                    </a:lnTo>
                    <a:lnTo>
                      <a:pt x="348" y="94"/>
                    </a:lnTo>
                    <a:lnTo>
                      <a:pt x="341" y="93"/>
                    </a:lnTo>
                    <a:lnTo>
                      <a:pt x="335" y="91"/>
                    </a:lnTo>
                    <a:lnTo>
                      <a:pt x="329" y="88"/>
                    </a:lnTo>
                    <a:lnTo>
                      <a:pt x="323" y="84"/>
                    </a:lnTo>
                    <a:lnTo>
                      <a:pt x="316" y="82"/>
                    </a:lnTo>
                    <a:lnTo>
                      <a:pt x="310" y="78"/>
                    </a:lnTo>
                    <a:lnTo>
                      <a:pt x="305" y="76"/>
                    </a:lnTo>
                    <a:lnTo>
                      <a:pt x="298" y="75"/>
                    </a:lnTo>
                    <a:lnTo>
                      <a:pt x="295" y="73"/>
                    </a:lnTo>
                    <a:lnTo>
                      <a:pt x="283" y="67"/>
                    </a:lnTo>
                    <a:lnTo>
                      <a:pt x="269" y="62"/>
                    </a:lnTo>
                    <a:lnTo>
                      <a:pt x="256" y="58"/>
                    </a:lnTo>
                    <a:lnTo>
                      <a:pt x="242" y="53"/>
                    </a:lnTo>
                    <a:lnTo>
                      <a:pt x="230" y="48"/>
                    </a:lnTo>
                    <a:lnTo>
                      <a:pt x="216" y="45"/>
                    </a:lnTo>
                    <a:lnTo>
                      <a:pt x="202" y="41"/>
                    </a:lnTo>
                    <a:lnTo>
                      <a:pt x="188" y="37"/>
                    </a:lnTo>
                    <a:lnTo>
                      <a:pt x="174" y="35"/>
                    </a:lnTo>
                    <a:lnTo>
                      <a:pt x="161" y="31"/>
                    </a:lnTo>
                    <a:lnTo>
                      <a:pt x="147" y="29"/>
                    </a:lnTo>
                    <a:lnTo>
                      <a:pt x="133" y="27"/>
                    </a:lnTo>
                    <a:lnTo>
                      <a:pt x="118" y="24"/>
                    </a:lnTo>
                    <a:lnTo>
                      <a:pt x="104" y="22"/>
                    </a:lnTo>
                    <a:lnTo>
                      <a:pt x="90" y="21"/>
                    </a:lnTo>
                    <a:lnTo>
                      <a:pt x="75" y="20"/>
                    </a:lnTo>
                    <a:lnTo>
                      <a:pt x="66" y="20"/>
                    </a:lnTo>
                    <a:lnTo>
                      <a:pt x="56" y="20"/>
                    </a:lnTo>
                    <a:lnTo>
                      <a:pt x="47" y="21"/>
                    </a:lnTo>
                    <a:lnTo>
                      <a:pt x="37" y="21"/>
                    </a:lnTo>
                    <a:lnTo>
                      <a:pt x="28" y="22"/>
                    </a:lnTo>
                    <a:lnTo>
                      <a:pt x="20" y="23"/>
                    </a:lnTo>
                    <a:lnTo>
                      <a:pt x="11" y="23"/>
                    </a:lnTo>
                    <a:lnTo>
                      <a:pt x="2" y="22"/>
                    </a:lnTo>
                    <a:lnTo>
                      <a:pt x="0" y="21"/>
                    </a:lnTo>
                    <a:lnTo>
                      <a:pt x="0" y="20"/>
                    </a:lnTo>
                    <a:lnTo>
                      <a:pt x="0" y="18"/>
                    </a:lnTo>
                    <a:lnTo>
                      <a:pt x="0" y="16"/>
                    </a:lnTo>
                    <a:lnTo>
                      <a:pt x="17" y="12"/>
                    </a:lnTo>
                    <a:lnTo>
                      <a:pt x="33" y="8"/>
                    </a:lnTo>
                    <a:lnTo>
                      <a:pt x="50" y="5"/>
                    </a:lnTo>
                    <a:lnTo>
                      <a:pt x="67" y="2"/>
                    </a:lnTo>
                    <a:lnTo>
                      <a:pt x="85" y="1"/>
                    </a:lnTo>
                    <a:lnTo>
                      <a:pt x="102" y="0"/>
                    </a:lnTo>
                    <a:lnTo>
                      <a:pt x="119" y="0"/>
                    </a:lnTo>
                    <a:lnTo>
                      <a:pt x="138" y="0"/>
                    </a:lnTo>
                    <a:lnTo>
                      <a:pt x="161" y="1"/>
                    </a:lnTo>
                    <a:lnTo>
                      <a:pt x="184" y="3"/>
                    </a:lnTo>
                    <a:lnTo>
                      <a:pt x="207" y="7"/>
                    </a:lnTo>
                    <a:lnTo>
                      <a:pt x="230" y="13"/>
                    </a:lnTo>
                    <a:lnTo>
                      <a:pt x="252" y="20"/>
                    </a:lnTo>
                    <a:lnTo>
                      <a:pt x="272" y="28"/>
                    </a:lnTo>
                    <a:lnTo>
                      <a:pt x="292" y="39"/>
                    </a:lnTo>
                    <a:lnTo>
                      <a:pt x="311" y="52"/>
                    </a:lnTo>
                    <a:close/>
                  </a:path>
                </a:pathLst>
              </a:custGeom>
              <a:solidFill>
                <a:srgbClr val="000000"/>
              </a:solidFill>
              <a:ln w="9525">
                <a:noFill/>
                <a:round/>
                <a:headEnd/>
                <a:tailEnd/>
              </a:ln>
            </p:spPr>
            <p:txBody>
              <a:bodyPr>
                <a:prstTxWarp prst="textNoShape">
                  <a:avLst/>
                </a:prstTxWarp>
              </a:bodyPr>
              <a:lstStyle/>
              <a:p>
                <a:endParaRPr lang="fr-FR"/>
              </a:p>
            </p:txBody>
          </p:sp>
          <p:sp>
            <p:nvSpPr>
              <p:cNvPr id="19494" name="Freeform 38"/>
              <p:cNvSpPr>
                <a:spLocks/>
              </p:cNvSpPr>
              <p:nvPr/>
            </p:nvSpPr>
            <p:spPr bwMode="auto">
              <a:xfrm>
                <a:off x="4357" y="3831"/>
                <a:ext cx="49" cy="45"/>
              </a:xfrm>
              <a:custGeom>
                <a:avLst/>
                <a:gdLst/>
                <a:ahLst/>
                <a:cxnLst>
                  <a:cxn ang="0">
                    <a:pos x="98" y="4"/>
                  </a:cxn>
                  <a:cxn ang="0">
                    <a:pos x="98" y="6"/>
                  </a:cxn>
                  <a:cxn ang="0">
                    <a:pos x="96" y="8"/>
                  </a:cxn>
                  <a:cxn ang="0">
                    <a:pos x="94" y="9"/>
                  </a:cxn>
                  <a:cxn ang="0">
                    <a:pos x="93" y="11"/>
                  </a:cxn>
                  <a:cxn ang="0">
                    <a:pos x="85" y="15"/>
                  </a:cxn>
                  <a:cxn ang="0">
                    <a:pos x="76" y="19"/>
                  </a:cxn>
                  <a:cxn ang="0">
                    <a:pos x="66" y="25"/>
                  </a:cxn>
                  <a:cxn ang="0">
                    <a:pos x="58" y="30"/>
                  </a:cxn>
                  <a:cxn ang="0">
                    <a:pos x="50" y="37"/>
                  </a:cxn>
                  <a:cxn ang="0">
                    <a:pos x="45" y="45"/>
                  </a:cxn>
                  <a:cxn ang="0">
                    <a:pos x="41" y="53"/>
                  </a:cxn>
                  <a:cxn ang="0">
                    <a:pos x="39" y="63"/>
                  </a:cxn>
                  <a:cxn ang="0">
                    <a:pos x="41" y="68"/>
                  </a:cxn>
                  <a:cxn ang="0">
                    <a:pos x="43" y="72"/>
                  </a:cxn>
                  <a:cxn ang="0">
                    <a:pos x="43" y="78"/>
                  </a:cxn>
                  <a:cxn ang="0">
                    <a:pos x="42" y="83"/>
                  </a:cxn>
                  <a:cxn ang="0">
                    <a:pos x="38" y="87"/>
                  </a:cxn>
                  <a:cxn ang="0">
                    <a:pos x="33" y="88"/>
                  </a:cxn>
                  <a:cxn ang="0">
                    <a:pos x="27" y="87"/>
                  </a:cxn>
                  <a:cxn ang="0">
                    <a:pos x="22" y="86"/>
                  </a:cxn>
                  <a:cxn ang="0">
                    <a:pos x="13" y="83"/>
                  </a:cxn>
                  <a:cxn ang="0">
                    <a:pos x="8" y="77"/>
                  </a:cxn>
                  <a:cxn ang="0">
                    <a:pos x="2" y="69"/>
                  </a:cxn>
                  <a:cxn ang="0">
                    <a:pos x="0" y="61"/>
                  </a:cxn>
                  <a:cxn ang="0">
                    <a:pos x="1" y="49"/>
                  </a:cxn>
                  <a:cxn ang="0">
                    <a:pos x="5" y="40"/>
                  </a:cxn>
                  <a:cxn ang="0">
                    <a:pos x="11" y="31"/>
                  </a:cxn>
                  <a:cxn ang="0">
                    <a:pos x="20" y="24"/>
                  </a:cxn>
                  <a:cxn ang="0">
                    <a:pos x="30" y="18"/>
                  </a:cxn>
                  <a:cxn ang="0">
                    <a:pos x="39" y="12"/>
                  </a:cxn>
                  <a:cxn ang="0">
                    <a:pos x="48" y="7"/>
                  </a:cxn>
                  <a:cxn ang="0">
                    <a:pos x="57" y="1"/>
                  </a:cxn>
                  <a:cxn ang="0">
                    <a:pos x="62" y="2"/>
                  </a:cxn>
                  <a:cxn ang="0">
                    <a:pos x="68" y="2"/>
                  </a:cxn>
                  <a:cxn ang="0">
                    <a:pos x="72" y="2"/>
                  </a:cxn>
                  <a:cxn ang="0">
                    <a:pos x="77" y="1"/>
                  </a:cxn>
                  <a:cxn ang="0">
                    <a:pos x="81" y="1"/>
                  </a:cxn>
                  <a:cxn ang="0">
                    <a:pos x="86" y="0"/>
                  </a:cxn>
                  <a:cxn ang="0">
                    <a:pos x="92" y="0"/>
                  </a:cxn>
                  <a:cxn ang="0">
                    <a:pos x="96" y="1"/>
                  </a:cxn>
                  <a:cxn ang="0">
                    <a:pos x="98" y="4"/>
                  </a:cxn>
                </a:cxnLst>
                <a:rect l="0" t="0" r="r" b="b"/>
                <a:pathLst>
                  <a:path w="98" h="88">
                    <a:moveTo>
                      <a:pt x="98" y="4"/>
                    </a:moveTo>
                    <a:lnTo>
                      <a:pt x="98" y="6"/>
                    </a:lnTo>
                    <a:lnTo>
                      <a:pt x="96" y="8"/>
                    </a:lnTo>
                    <a:lnTo>
                      <a:pt x="94" y="9"/>
                    </a:lnTo>
                    <a:lnTo>
                      <a:pt x="93" y="11"/>
                    </a:lnTo>
                    <a:lnTo>
                      <a:pt x="85" y="15"/>
                    </a:lnTo>
                    <a:lnTo>
                      <a:pt x="76" y="19"/>
                    </a:lnTo>
                    <a:lnTo>
                      <a:pt x="66" y="25"/>
                    </a:lnTo>
                    <a:lnTo>
                      <a:pt x="58" y="30"/>
                    </a:lnTo>
                    <a:lnTo>
                      <a:pt x="50" y="37"/>
                    </a:lnTo>
                    <a:lnTo>
                      <a:pt x="45" y="45"/>
                    </a:lnTo>
                    <a:lnTo>
                      <a:pt x="41" y="53"/>
                    </a:lnTo>
                    <a:lnTo>
                      <a:pt x="39" y="63"/>
                    </a:lnTo>
                    <a:lnTo>
                      <a:pt x="41" y="68"/>
                    </a:lnTo>
                    <a:lnTo>
                      <a:pt x="43" y="72"/>
                    </a:lnTo>
                    <a:lnTo>
                      <a:pt x="43" y="78"/>
                    </a:lnTo>
                    <a:lnTo>
                      <a:pt x="42" y="83"/>
                    </a:lnTo>
                    <a:lnTo>
                      <a:pt x="38" y="87"/>
                    </a:lnTo>
                    <a:lnTo>
                      <a:pt x="33" y="88"/>
                    </a:lnTo>
                    <a:lnTo>
                      <a:pt x="27" y="87"/>
                    </a:lnTo>
                    <a:lnTo>
                      <a:pt x="22" y="86"/>
                    </a:lnTo>
                    <a:lnTo>
                      <a:pt x="13" y="83"/>
                    </a:lnTo>
                    <a:lnTo>
                      <a:pt x="8" y="77"/>
                    </a:lnTo>
                    <a:lnTo>
                      <a:pt x="2" y="69"/>
                    </a:lnTo>
                    <a:lnTo>
                      <a:pt x="0" y="61"/>
                    </a:lnTo>
                    <a:lnTo>
                      <a:pt x="1" y="49"/>
                    </a:lnTo>
                    <a:lnTo>
                      <a:pt x="5" y="40"/>
                    </a:lnTo>
                    <a:lnTo>
                      <a:pt x="11" y="31"/>
                    </a:lnTo>
                    <a:lnTo>
                      <a:pt x="20" y="24"/>
                    </a:lnTo>
                    <a:lnTo>
                      <a:pt x="30" y="18"/>
                    </a:lnTo>
                    <a:lnTo>
                      <a:pt x="39" y="12"/>
                    </a:lnTo>
                    <a:lnTo>
                      <a:pt x="48" y="7"/>
                    </a:lnTo>
                    <a:lnTo>
                      <a:pt x="57" y="1"/>
                    </a:lnTo>
                    <a:lnTo>
                      <a:pt x="62" y="2"/>
                    </a:lnTo>
                    <a:lnTo>
                      <a:pt x="68" y="2"/>
                    </a:lnTo>
                    <a:lnTo>
                      <a:pt x="72" y="2"/>
                    </a:lnTo>
                    <a:lnTo>
                      <a:pt x="77" y="1"/>
                    </a:lnTo>
                    <a:lnTo>
                      <a:pt x="81" y="1"/>
                    </a:lnTo>
                    <a:lnTo>
                      <a:pt x="86" y="0"/>
                    </a:lnTo>
                    <a:lnTo>
                      <a:pt x="92" y="0"/>
                    </a:lnTo>
                    <a:lnTo>
                      <a:pt x="96" y="1"/>
                    </a:lnTo>
                    <a:lnTo>
                      <a:pt x="98" y="4"/>
                    </a:lnTo>
                    <a:close/>
                  </a:path>
                </a:pathLst>
              </a:custGeom>
              <a:solidFill>
                <a:srgbClr val="000000"/>
              </a:solidFill>
              <a:ln w="9525">
                <a:noFill/>
                <a:round/>
                <a:headEnd/>
                <a:tailEnd/>
              </a:ln>
            </p:spPr>
            <p:txBody>
              <a:bodyPr>
                <a:prstTxWarp prst="textNoShape">
                  <a:avLst/>
                </a:prstTxWarp>
              </a:bodyPr>
              <a:lstStyle/>
              <a:p>
                <a:endParaRPr lang="fr-FR"/>
              </a:p>
            </p:txBody>
          </p:sp>
          <p:sp>
            <p:nvSpPr>
              <p:cNvPr id="19495" name="Freeform 39"/>
              <p:cNvSpPr>
                <a:spLocks/>
              </p:cNvSpPr>
              <p:nvPr/>
            </p:nvSpPr>
            <p:spPr bwMode="auto">
              <a:xfrm>
                <a:off x="4378" y="3849"/>
                <a:ext cx="107" cy="103"/>
              </a:xfrm>
              <a:custGeom>
                <a:avLst/>
                <a:gdLst/>
                <a:ahLst/>
                <a:cxnLst>
                  <a:cxn ang="0">
                    <a:pos x="78" y="18"/>
                  </a:cxn>
                  <a:cxn ang="0">
                    <a:pos x="45" y="45"/>
                  </a:cxn>
                  <a:cxn ang="0">
                    <a:pos x="28" y="124"/>
                  </a:cxn>
                  <a:cxn ang="0">
                    <a:pos x="30" y="137"/>
                  </a:cxn>
                  <a:cxn ang="0">
                    <a:pos x="46" y="127"/>
                  </a:cxn>
                  <a:cxn ang="0">
                    <a:pos x="60" y="112"/>
                  </a:cxn>
                  <a:cxn ang="0">
                    <a:pos x="63" y="121"/>
                  </a:cxn>
                  <a:cxn ang="0">
                    <a:pos x="68" y="129"/>
                  </a:cxn>
                  <a:cxn ang="0">
                    <a:pos x="85" y="122"/>
                  </a:cxn>
                  <a:cxn ang="0">
                    <a:pos x="111" y="112"/>
                  </a:cxn>
                  <a:cxn ang="0">
                    <a:pos x="136" y="101"/>
                  </a:cxn>
                  <a:cxn ang="0">
                    <a:pos x="152" y="98"/>
                  </a:cxn>
                  <a:cxn ang="0">
                    <a:pos x="148" y="111"/>
                  </a:cxn>
                  <a:cxn ang="0">
                    <a:pos x="126" y="122"/>
                  </a:cxn>
                  <a:cxn ang="0">
                    <a:pos x="106" y="136"/>
                  </a:cxn>
                  <a:cxn ang="0">
                    <a:pos x="114" y="143"/>
                  </a:cxn>
                  <a:cxn ang="0">
                    <a:pos x="134" y="137"/>
                  </a:cxn>
                  <a:cxn ang="0">
                    <a:pos x="153" y="133"/>
                  </a:cxn>
                  <a:cxn ang="0">
                    <a:pos x="156" y="140"/>
                  </a:cxn>
                  <a:cxn ang="0">
                    <a:pos x="139" y="150"/>
                  </a:cxn>
                  <a:cxn ang="0">
                    <a:pos x="130" y="163"/>
                  </a:cxn>
                  <a:cxn ang="0">
                    <a:pos x="149" y="164"/>
                  </a:cxn>
                  <a:cxn ang="0">
                    <a:pos x="167" y="158"/>
                  </a:cxn>
                  <a:cxn ang="0">
                    <a:pos x="183" y="137"/>
                  </a:cxn>
                  <a:cxn ang="0">
                    <a:pos x="194" y="116"/>
                  </a:cxn>
                  <a:cxn ang="0">
                    <a:pos x="197" y="103"/>
                  </a:cxn>
                  <a:cxn ang="0">
                    <a:pos x="183" y="70"/>
                  </a:cxn>
                  <a:cxn ang="0">
                    <a:pos x="166" y="40"/>
                  </a:cxn>
                  <a:cxn ang="0">
                    <a:pos x="159" y="14"/>
                  </a:cxn>
                  <a:cxn ang="0">
                    <a:pos x="169" y="15"/>
                  </a:cxn>
                  <a:cxn ang="0">
                    <a:pos x="182" y="33"/>
                  </a:cxn>
                  <a:cxn ang="0">
                    <a:pos x="201" y="44"/>
                  </a:cxn>
                  <a:cxn ang="0">
                    <a:pos x="206" y="67"/>
                  </a:cxn>
                  <a:cxn ang="0">
                    <a:pos x="214" y="94"/>
                  </a:cxn>
                  <a:cxn ang="0">
                    <a:pos x="209" y="131"/>
                  </a:cxn>
                  <a:cxn ang="0">
                    <a:pos x="197" y="152"/>
                  </a:cxn>
                  <a:cxn ang="0">
                    <a:pos x="186" y="170"/>
                  </a:cxn>
                  <a:cxn ang="0">
                    <a:pos x="169" y="181"/>
                  </a:cxn>
                  <a:cxn ang="0">
                    <a:pos x="148" y="188"/>
                  </a:cxn>
                  <a:cxn ang="0">
                    <a:pos x="125" y="190"/>
                  </a:cxn>
                  <a:cxn ang="0">
                    <a:pos x="108" y="178"/>
                  </a:cxn>
                  <a:cxn ang="0">
                    <a:pos x="101" y="164"/>
                  </a:cxn>
                  <a:cxn ang="0">
                    <a:pos x="80" y="162"/>
                  </a:cxn>
                  <a:cxn ang="0">
                    <a:pos x="67" y="150"/>
                  </a:cxn>
                  <a:cxn ang="0">
                    <a:pos x="53" y="154"/>
                  </a:cxn>
                  <a:cxn ang="0">
                    <a:pos x="43" y="175"/>
                  </a:cxn>
                  <a:cxn ang="0">
                    <a:pos x="29" y="192"/>
                  </a:cxn>
                  <a:cxn ang="0">
                    <a:pos x="13" y="204"/>
                  </a:cxn>
                  <a:cxn ang="0">
                    <a:pos x="0" y="193"/>
                  </a:cxn>
                  <a:cxn ang="0">
                    <a:pos x="16" y="162"/>
                  </a:cxn>
                  <a:cxn ang="0">
                    <a:pos x="9" y="83"/>
                  </a:cxn>
                  <a:cxn ang="0">
                    <a:pos x="19" y="37"/>
                  </a:cxn>
                  <a:cxn ang="0">
                    <a:pos x="38" y="13"/>
                  </a:cxn>
                  <a:cxn ang="0">
                    <a:pos x="66" y="0"/>
                  </a:cxn>
                  <a:cxn ang="0">
                    <a:pos x="85" y="3"/>
                  </a:cxn>
                </a:cxnLst>
                <a:rect l="0" t="0" r="r" b="b"/>
                <a:pathLst>
                  <a:path w="214" h="205">
                    <a:moveTo>
                      <a:pt x="90" y="6"/>
                    </a:moveTo>
                    <a:lnTo>
                      <a:pt x="86" y="14"/>
                    </a:lnTo>
                    <a:lnTo>
                      <a:pt x="78" y="18"/>
                    </a:lnTo>
                    <a:lnTo>
                      <a:pt x="68" y="20"/>
                    </a:lnTo>
                    <a:lnTo>
                      <a:pt x="60" y="23"/>
                    </a:lnTo>
                    <a:lnTo>
                      <a:pt x="45" y="45"/>
                    </a:lnTo>
                    <a:lnTo>
                      <a:pt x="38" y="71"/>
                    </a:lnTo>
                    <a:lnTo>
                      <a:pt x="35" y="98"/>
                    </a:lnTo>
                    <a:lnTo>
                      <a:pt x="28" y="124"/>
                    </a:lnTo>
                    <a:lnTo>
                      <a:pt x="28" y="128"/>
                    </a:lnTo>
                    <a:lnTo>
                      <a:pt x="29" y="133"/>
                    </a:lnTo>
                    <a:lnTo>
                      <a:pt x="30" y="137"/>
                    </a:lnTo>
                    <a:lnTo>
                      <a:pt x="31" y="142"/>
                    </a:lnTo>
                    <a:lnTo>
                      <a:pt x="40" y="135"/>
                    </a:lnTo>
                    <a:lnTo>
                      <a:pt x="46" y="127"/>
                    </a:lnTo>
                    <a:lnTo>
                      <a:pt x="51" y="119"/>
                    </a:lnTo>
                    <a:lnTo>
                      <a:pt x="57" y="111"/>
                    </a:lnTo>
                    <a:lnTo>
                      <a:pt x="60" y="112"/>
                    </a:lnTo>
                    <a:lnTo>
                      <a:pt x="63" y="114"/>
                    </a:lnTo>
                    <a:lnTo>
                      <a:pt x="65" y="117"/>
                    </a:lnTo>
                    <a:lnTo>
                      <a:pt x="63" y="121"/>
                    </a:lnTo>
                    <a:lnTo>
                      <a:pt x="65" y="125"/>
                    </a:lnTo>
                    <a:lnTo>
                      <a:pt x="66" y="127"/>
                    </a:lnTo>
                    <a:lnTo>
                      <a:pt x="68" y="129"/>
                    </a:lnTo>
                    <a:lnTo>
                      <a:pt x="69" y="131"/>
                    </a:lnTo>
                    <a:lnTo>
                      <a:pt x="77" y="126"/>
                    </a:lnTo>
                    <a:lnTo>
                      <a:pt x="85" y="122"/>
                    </a:lnTo>
                    <a:lnTo>
                      <a:pt x="95" y="119"/>
                    </a:lnTo>
                    <a:lnTo>
                      <a:pt x="103" y="116"/>
                    </a:lnTo>
                    <a:lnTo>
                      <a:pt x="111" y="112"/>
                    </a:lnTo>
                    <a:lnTo>
                      <a:pt x="120" y="109"/>
                    </a:lnTo>
                    <a:lnTo>
                      <a:pt x="128" y="105"/>
                    </a:lnTo>
                    <a:lnTo>
                      <a:pt x="136" y="101"/>
                    </a:lnTo>
                    <a:lnTo>
                      <a:pt x="142" y="102"/>
                    </a:lnTo>
                    <a:lnTo>
                      <a:pt x="146" y="99"/>
                    </a:lnTo>
                    <a:lnTo>
                      <a:pt x="152" y="98"/>
                    </a:lnTo>
                    <a:lnTo>
                      <a:pt x="156" y="102"/>
                    </a:lnTo>
                    <a:lnTo>
                      <a:pt x="154" y="106"/>
                    </a:lnTo>
                    <a:lnTo>
                      <a:pt x="148" y="111"/>
                    </a:lnTo>
                    <a:lnTo>
                      <a:pt x="141" y="114"/>
                    </a:lnTo>
                    <a:lnTo>
                      <a:pt x="134" y="118"/>
                    </a:lnTo>
                    <a:lnTo>
                      <a:pt x="126" y="122"/>
                    </a:lnTo>
                    <a:lnTo>
                      <a:pt x="119" y="126"/>
                    </a:lnTo>
                    <a:lnTo>
                      <a:pt x="113" y="131"/>
                    </a:lnTo>
                    <a:lnTo>
                      <a:pt x="106" y="136"/>
                    </a:lnTo>
                    <a:lnTo>
                      <a:pt x="100" y="143"/>
                    </a:lnTo>
                    <a:lnTo>
                      <a:pt x="107" y="143"/>
                    </a:lnTo>
                    <a:lnTo>
                      <a:pt x="114" y="143"/>
                    </a:lnTo>
                    <a:lnTo>
                      <a:pt x="120" y="142"/>
                    </a:lnTo>
                    <a:lnTo>
                      <a:pt x="127" y="140"/>
                    </a:lnTo>
                    <a:lnTo>
                      <a:pt x="134" y="137"/>
                    </a:lnTo>
                    <a:lnTo>
                      <a:pt x="139" y="136"/>
                    </a:lnTo>
                    <a:lnTo>
                      <a:pt x="146" y="134"/>
                    </a:lnTo>
                    <a:lnTo>
                      <a:pt x="153" y="133"/>
                    </a:lnTo>
                    <a:lnTo>
                      <a:pt x="154" y="135"/>
                    </a:lnTo>
                    <a:lnTo>
                      <a:pt x="156" y="137"/>
                    </a:lnTo>
                    <a:lnTo>
                      <a:pt x="156" y="140"/>
                    </a:lnTo>
                    <a:lnTo>
                      <a:pt x="156" y="142"/>
                    </a:lnTo>
                    <a:lnTo>
                      <a:pt x="148" y="147"/>
                    </a:lnTo>
                    <a:lnTo>
                      <a:pt x="139" y="150"/>
                    </a:lnTo>
                    <a:lnTo>
                      <a:pt x="131" y="155"/>
                    </a:lnTo>
                    <a:lnTo>
                      <a:pt x="125" y="159"/>
                    </a:lnTo>
                    <a:lnTo>
                      <a:pt x="130" y="163"/>
                    </a:lnTo>
                    <a:lnTo>
                      <a:pt x="136" y="164"/>
                    </a:lnTo>
                    <a:lnTo>
                      <a:pt x="143" y="165"/>
                    </a:lnTo>
                    <a:lnTo>
                      <a:pt x="149" y="164"/>
                    </a:lnTo>
                    <a:lnTo>
                      <a:pt x="156" y="163"/>
                    </a:lnTo>
                    <a:lnTo>
                      <a:pt x="161" y="160"/>
                    </a:lnTo>
                    <a:lnTo>
                      <a:pt x="167" y="158"/>
                    </a:lnTo>
                    <a:lnTo>
                      <a:pt x="172" y="155"/>
                    </a:lnTo>
                    <a:lnTo>
                      <a:pt x="181" y="148"/>
                    </a:lnTo>
                    <a:lnTo>
                      <a:pt x="183" y="137"/>
                    </a:lnTo>
                    <a:lnTo>
                      <a:pt x="183" y="127"/>
                    </a:lnTo>
                    <a:lnTo>
                      <a:pt x="190" y="119"/>
                    </a:lnTo>
                    <a:lnTo>
                      <a:pt x="194" y="116"/>
                    </a:lnTo>
                    <a:lnTo>
                      <a:pt x="197" y="112"/>
                    </a:lnTo>
                    <a:lnTo>
                      <a:pt x="198" y="108"/>
                    </a:lnTo>
                    <a:lnTo>
                      <a:pt x="197" y="103"/>
                    </a:lnTo>
                    <a:lnTo>
                      <a:pt x="190" y="93"/>
                    </a:lnTo>
                    <a:lnTo>
                      <a:pt x="186" y="81"/>
                    </a:lnTo>
                    <a:lnTo>
                      <a:pt x="183" y="70"/>
                    </a:lnTo>
                    <a:lnTo>
                      <a:pt x="186" y="57"/>
                    </a:lnTo>
                    <a:lnTo>
                      <a:pt x="175" y="50"/>
                    </a:lnTo>
                    <a:lnTo>
                      <a:pt x="166" y="40"/>
                    </a:lnTo>
                    <a:lnTo>
                      <a:pt x="160" y="29"/>
                    </a:lnTo>
                    <a:lnTo>
                      <a:pt x="157" y="17"/>
                    </a:lnTo>
                    <a:lnTo>
                      <a:pt x="159" y="14"/>
                    </a:lnTo>
                    <a:lnTo>
                      <a:pt x="163" y="13"/>
                    </a:lnTo>
                    <a:lnTo>
                      <a:pt x="166" y="14"/>
                    </a:lnTo>
                    <a:lnTo>
                      <a:pt x="169" y="15"/>
                    </a:lnTo>
                    <a:lnTo>
                      <a:pt x="172" y="23"/>
                    </a:lnTo>
                    <a:lnTo>
                      <a:pt x="176" y="28"/>
                    </a:lnTo>
                    <a:lnTo>
                      <a:pt x="182" y="33"/>
                    </a:lnTo>
                    <a:lnTo>
                      <a:pt x="189" y="36"/>
                    </a:lnTo>
                    <a:lnTo>
                      <a:pt x="195" y="41"/>
                    </a:lnTo>
                    <a:lnTo>
                      <a:pt x="201" y="44"/>
                    </a:lnTo>
                    <a:lnTo>
                      <a:pt x="205" y="50"/>
                    </a:lnTo>
                    <a:lnTo>
                      <a:pt x="207" y="57"/>
                    </a:lnTo>
                    <a:lnTo>
                      <a:pt x="206" y="67"/>
                    </a:lnTo>
                    <a:lnTo>
                      <a:pt x="205" y="76"/>
                    </a:lnTo>
                    <a:lnTo>
                      <a:pt x="206" y="86"/>
                    </a:lnTo>
                    <a:lnTo>
                      <a:pt x="214" y="94"/>
                    </a:lnTo>
                    <a:lnTo>
                      <a:pt x="212" y="105"/>
                    </a:lnTo>
                    <a:lnTo>
                      <a:pt x="210" y="118"/>
                    </a:lnTo>
                    <a:lnTo>
                      <a:pt x="209" y="131"/>
                    </a:lnTo>
                    <a:lnTo>
                      <a:pt x="207" y="142"/>
                    </a:lnTo>
                    <a:lnTo>
                      <a:pt x="202" y="147"/>
                    </a:lnTo>
                    <a:lnTo>
                      <a:pt x="197" y="152"/>
                    </a:lnTo>
                    <a:lnTo>
                      <a:pt x="194" y="158"/>
                    </a:lnTo>
                    <a:lnTo>
                      <a:pt x="189" y="164"/>
                    </a:lnTo>
                    <a:lnTo>
                      <a:pt x="186" y="170"/>
                    </a:lnTo>
                    <a:lnTo>
                      <a:pt x="181" y="174"/>
                    </a:lnTo>
                    <a:lnTo>
                      <a:pt x="175" y="179"/>
                    </a:lnTo>
                    <a:lnTo>
                      <a:pt x="169" y="181"/>
                    </a:lnTo>
                    <a:lnTo>
                      <a:pt x="163" y="183"/>
                    </a:lnTo>
                    <a:lnTo>
                      <a:pt x="154" y="186"/>
                    </a:lnTo>
                    <a:lnTo>
                      <a:pt x="148" y="188"/>
                    </a:lnTo>
                    <a:lnTo>
                      <a:pt x="139" y="190"/>
                    </a:lnTo>
                    <a:lnTo>
                      <a:pt x="133" y="192"/>
                    </a:lnTo>
                    <a:lnTo>
                      <a:pt x="125" y="190"/>
                    </a:lnTo>
                    <a:lnTo>
                      <a:pt x="119" y="188"/>
                    </a:lnTo>
                    <a:lnTo>
                      <a:pt x="112" y="182"/>
                    </a:lnTo>
                    <a:lnTo>
                      <a:pt x="108" y="178"/>
                    </a:lnTo>
                    <a:lnTo>
                      <a:pt x="105" y="173"/>
                    </a:lnTo>
                    <a:lnTo>
                      <a:pt x="103" y="169"/>
                    </a:lnTo>
                    <a:lnTo>
                      <a:pt x="101" y="164"/>
                    </a:lnTo>
                    <a:lnTo>
                      <a:pt x="93" y="164"/>
                    </a:lnTo>
                    <a:lnTo>
                      <a:pt x="86" y="164"/>
                    </a:lnTo>
                    <a:lnTo>
                      <a:pt x="80" y="162"/>
                    </a:lnTo>
                    <a:lnTo>
                      <a:pt x="73" y="158"/>
                    </a:lnTo>
                    <a:lnTo>
                      <a:pt x="70" y="155"/>
                    </a:lnTo>
                    <a:lnTo>
                      <a:pt x="67" y="150"/>
                    </a:lnTo>
                    <a:lnTo>
                      <a:pt x="62" y="147"/>
                    </a:lnTo>
                    <a:lnTo>
                      <a:pt x="58" y="147"/>
                    </a:lnTo>
                    <a:lnTo>
                      <a:pt x="53" y="154"/>
                    </a:lnTo>
                    <a:lnTo>
                      <a:pt x="48" y="159"/>
                    </a:lnTo>
                    <a:lnTo>
                      <a:pt x="44" y="167"/>
                    </a:lnTo>
                    <a:lnTo>
                      <a:pt x="43" y="175"/>
                    </a:lnTo>
                    <a:lnTo>
                      <a:pt x="38" y="180"/>
                    </a:lnTo>
                    <a:lnTo>
                      <a:pt x="34" y="186"/>
                    </a:lnTo>
                    <a:lnTo>
                      <a:pt x="29" y="192"/>
                    </a:lnTo>
                    <a:lnTo>
                      <a:pt x="24" y="196"/>
                    </a:lnTo>
                    <a:lnTo>
                      <a:pt x="19" y="201"/>
                    </a:lnTo>
                    <a:lnTo>
                      <a:pt x="13" y="204"/>
                    </a:lnTo>
                    <a:lnTo>
                      <a:pt x="7" y="205"/>
                    </a:lnTo>
                    <a:lnTo>
                      <a:pt x="0" y="204"/>
                    </a:lnTo>
                    <a:lnTo>
                      <a:pt x="0" y="193"/>
                    </a:lnTo>
                    <a:lnTo>
                      <a:pt x="5" y="182"/>
                    </a:lnTo>
                    <a:lnTo>
                      <a:pt x="12" y="172"/>
                    </a:lnTo>
                    <a:lnTo>
                      <a:pt x="16" y="162"/>
                    </a:lnTo>
                    <a:lnTo>
                      <a:pt x="10" y="136"/>
                    </a:lnTo>
                    <a:lnTo>
                      <a:pt x="9" y="110"/>
                    </a:lnTo>
                    <a:lnTo>
                      <a:pt x="9" y="83"/>
                    </a:lnTo>
                    <a:lnTo>
                      <a:pt x="9" y="56"/>
                    </a:lnTo>
                    <a:lnTo>
                      <a:pt x="13" y="46"/>
                    </a:lnTo>
                    <a:lnTo>
                      <a:pt x="19" y="37"/>
                    </a:lnTo>
                    <a:lnTo>
                      <a:pt x="24" y="29"/>
                    </a:lnTo>
                    <a:lnTo>
                      <a:pt x="31" y="21"/>
                    </a:lnTo>
                    <a:lnTo>
                      <a:pt x="38" y="13"/>
                    </a:lnTo>
                    <a:lnTo>
                      <a:pt x="46" y="7"/>
                    </a:lnTo>
                    <a:lnTo>
                      <a:pt x="55" y="3"/>
                    </a:lnTo>
                    <a:lnTo>
                      <a:pt x="66" y="0"/>
                    </a:lnTo>
                    <a:lnTo>
                      <a:pt x="73" y="2"/>
                    </a:lnTo>
                    <a:lnTo>
                      <a:pt x="80" y="2"/>
                    </a:lnTo>
                    <a:lnTo>
                      <a:pt x="85" y="3"/>
                    </a:lnTo>
                    <a:lnTo>
                      <a:pt x="90" y="6"/>
                    </a:lnTo>
                    <a:close/>
                  </a:path>
                </a:pathLst>
              </a:custGeom>
              <a:solidFill>
                <a:srgbClr val="000000"/>
              </a:solidFill>
              <a:ln w="9525">
                <a:noFill/>
                <a:round/>
                <a:headEnd/>
                <a:tailEnd/>
              </a:ln>
            </p:spPr>
            <p:txBody>
              <a:bodyPr>
                <a:prstTxWarp prst="textNoShape">
                  <a:avLst/>
                </a:prstTxWarp>
              </a:bodyPr>
              <a:lstStyle/>
              <a:p>
                <a:endParaRPr lang="fr-FR"/>
              </a:p>
            </p:txBody>
          </p:sp>
          <p:sp>
            <p:nvSpPr>
              <p:cNvPr id="19496" name="Freeform 40"/>
              <p:cNvSpPr>
                <a:spLocks/>
              </p:cNvSpPr>
              <p:nvPr/>
            </p:nvSpPr>
            <p:spPr bwMode="auto">
              <a:xfrm>
                <a:off x="4127" y="3869"/>
                <a:ext cx="448" cy="141"/>
              </a:xfrm>
              <a:custGeom>
                <a:avLst/>
                <a:gdLst/>
                <a:ahLst/>
                <a:cxnLst>
                  <a:cxn ang="0">
                    <a:pos x="882" y="22"/>
                  </a:cxn>
                  <a:cxn ang="0">
                    <a:pos x="896" y="35"/>
                  </a:cxn>
                  <a:cxn ang="0">
                    <a:pos x="886" y="58"/>
                  </a:cxn>
                  <a:cxn ang="0">
                    <a:pos x="861" y="77"/>
                  </a:cxn>
                  <a:cxn ang="0">
                    <a:pos x="647" y="269"/>
                  </a:cxn>
                  <a:cxn ang="0">
                    <a:pos x="613" y="279"/>
                  </a:cxn>
                  <a:cxn ang="0">
                    <a:pos x="577" y="282"/>
                  </a:cxn>
                  <a:cxn ang="0">
                    <a:pos x="540" y="278"/>
                  </a:cxn>
                  <a:cxn ang="0">
                    <a:pos x="502" y="274"/>
                  </a:cxn>
                  <a:cxn ang="0">
                    <a:pos x="467" y="270"/>
                  </a:cxn>
                  <a:cxn ang="0">
                    <a:pos x="394" y="260"/>
                  </a:cxn>
                  <a:cxn ang="0">
                    <a:pos x="321" y="250"/>
                  </a:cxn>
                  <a:cxn ang="0">
                    <a:pos x="249" y="240"/>
                  </a:cxn>
                  <a:cxn ang="0">
                    <a:pos x="175" y="232"/>
                  </a:cxn>
                  <a:cxn ang="0">
                    <a:pos x="103" y="225"/>
                  </a:cxn>
                  <a:cxn ang="0">
                    <a:pos x="56" y="224"/>
                  </a:cxn>
                  <a:cxn ang="0">
                    <a:pos x="24" y="221"/>
                  </a:cxn>
                  <a:cxn ang="0">
                    <a:pos x="0" y="202"/>
                  </a:cxn>
                  <a:cxn ang="0">
                    <a:pos x="8" y="174"/>
                  </a:cxn>
                  <a:cxn ang="0">
                    <a:pos x="32" y="152"/>
                  </a:cxn>
                  <a:cxn ang="0">
                    <a:pos x="63" y="131"/>
                  </a:cxn>
                  <a:cxn ang="0">
                    <a:pos x="106" y="107"/>
                  </a:cxn>
                  <a:cxn ang="0">
                    <a:pos x="149" y="83"/>
                  </a:cxn>
                  <a:cxn ang="0">
                    <a:pos x="191" y="58"/>
                  </a:cxn>
                  <a:cxn ang="0">
                    <a:pos x="235" y="35"/>
                  </a:cxn>
                  <a:cxn ang="0">
                    <a:pos x="278" y="14"/>
                  </a:cxn>
                  <a:cxn ang="0">
                    <a:pos x="303" y="0"/>
                  </a:cxn>
                  <a:cxn ang="0">
                    <a:pos x="313" y="2"/>
                  </a:cxn>
                  <a:cxn ang="0">
                    <a:pos x="300" y="17"/>
                  </a:cxn>
                  <a:cxn ang="0">
                    <a:pos x="257" y="41"/>
                  </a:cxn>
                  <a:cxn ang="0">
                    <a:pos x="213" y="68"/>
                  </a:cxn>
                  <a:cxn ang="0">
                    <a:pos x="172" y="95"/>
                  </a:cxn>
                  <a:cxn ang="0">
                    <a:pos x="130" y="124"/>
                  </a:cxn>
                  <a:cxn ang="0">
                    <a:pos x="89" y="153"/>
                  </a:cxn>
                  <a:cxn ang="0">
                    <a:pos x="60" y="176"/>
                  </a:cxn>
                  <a:cxn ang="0">
                    <a:pos x="61" y="200"/>
                  </a:cxn>
                  <a:cxn ang="0">
                    <a:pos x="120" y="206"/>
                  </a:cxn>
                  <a:cxn ang="0">
                    <a:pos x="179" y="213"/>
                  </a:cxn>
                  <a:cxn ang="0">
                    <a:pos x="238" y="218"/>
                  </a:cxn>
                  <a:cxn ang="0">
                    <a:pos x="297" y="224"/>
                  </a:cxn>
                  <a:cxn ang="0">
                    <a:pos x="356" y="229"/>
                  </a:cxn>
                  <a:cxn ang="0">
                    <a:pos x="405" y="232"/>
                  </a:cxn>
                  <a:cxn ang="0">
                    <a:pos x="452" y="237"/>
                  </a:cxn>
                  <a:cxn ang="0">
                    <a:pos x="496" y="241"/>
                  </a:cxn>
                  <a:cxn ang="0">
                    <a:pos x="541" y="245"/>
                  </a:cxn>
                  <a:cxn ang="0">
                    <a:pos x="587" y="245"/>
                  </a:cxn>
                  <a:cxn ang="0">
                    <a:pos x="628" y="240"/>
                  </a:cxn>
                  <a:cxn ang="0">
                    <a:pos x="651" y="227"/>
                  </a:cxn>
                  <a:cxn ang="0">
                    <a:pos x="673" y="208"/>
                  </a:cxn>
                  <a:cxn ang="0">
                    <a:pos x="720" y="163"/>
                  </a:cxn>
                  <a:cxn ang="0">
                    <a:pos x="782" y="109"/>
                  </a:cxn>
                  <a:cxn ang="0">
                    <a:pos x="846" y="55"/>
                  </a:cxn>
                  <a:cxn ang="0">
                    <a:pos x="840" y="47"/>
                  </a:cxn>
                  <a:cxn ang="0">
                    <a:pos x="809" y="39"/>
                  </a:cxn>
                  <a:cxn ang="0">
                    <a:pos x="766" y="31"/>
                  </a:cxn>
                  <a:cxn ang="0">
                    <a:pos x="723" y="25"/>
                  </a:cxn>
                  <a:cxn ang="0">
                    <a:pos x="720" y="19"/>
                  </a:cxn>
                  <a:cxn ang="0">
                    <a:pos x="736" y="15"/>
                  </a:cxn>
                  <a:cxn ang="0">
                    <a:pos x="765" y="11"/>
                  </a:cxn>
                  <a:cxn ang="0">
                    <a:pos x="812" y="12"/>
                  </a:cxn>
                  <a:cxn ang="0">
                    <a:pos x="858" y="16"/>
                  </a:cxn>
                </a:cxnLst>
                <a:rect l="0" t="0" r="r" b="b"/>
                <a:pathLst>
                  <a:path w="896" h="282">
                    <a:moveTo>
                      <a:pt x="874" y="17"/>
                    </a:moveTo>
                    <a:lnTo>
                      <a:pt x="878" y="19"/>
                    </a:lnTo>
                    <a:lnTo>
                      <a:pt x="882" y="22"/>
                    </a:lnTo>
                    <a:lnTo>
                      <a:pt x="888" y="23"/>
                    </a:lnTo>
                    <a:lnTo>
                      <a:pt x="893" y="25"/>
                    </a:lnTo>
                    <a:lnTo>
                      <a:pt x="896" y="35"/>
                    </a:lnTo>
                    <a:lnTo>
                      <a:pt x="896" y="45"/>
                    </a:lnTo>
                    <a:lnTo>
                      <a:pt x="892" y="52"/>
                    </a:lnTo>
                    <a:lnTo>
                      <a:pt x="886" y="58"/>
                    </a:lnTo>
                    <a:lnTo>
                      <a:pt x="878" y="65"/>
                    </a:lnTo>
                    <a:lnTo>
                      <a:pt x="869" y="71"/>
                    </a:lnTo>
                    <a:lnTo>
                      <a:pt x="861" y="77"/>
                    </a:lnTo>
                    <a:lnTo>
                      <a:pt x="855" y="84"/>
                    </a:lnTo>
                    <a:lnTo>
                      <a:pt x="658" y="263"/>
                    </a:lnTo>
                    <a:lnTo>
                      <a:pt x="647" y="269"/>
                    </a:lnTo>
                    <a:lnTo>
                      <a:pt x="636" y="274"/>
                    </a:lnTo>
                    <a:lnTo>
                      <a:pt x="624" y="277"/>
                    </a:lnTo>
                    <a:lnTo>
                      <a:pt x="613" y="279"/>
                    </a:lnTo>
                    <a:lnTo>
                      <a:pt x="601" y="282"/>
                    </a:lnTo>
                    <a:lnTo>
                      <a:pt x="590" y="282"/>
                    </a:lnTo>
                    <a:lnTo>
                      <a:pt x="577" y="282"/>
                    </a:lnTo>
                    <a:lnTo>
                      <a:pt x="564" y="281"/>
                    </a:lnTo>
                    <a:lnTo>
                      <a:pt x="552" y="279"/>
                    </a:lnTo>
                    <a:lnTo>
                      <a:pt x="540" y="278"/>
                    </a:lnTo>
                    <a:lnTo>
                      <a:pt x="528" y="277"/>
                    </a:lnTo>
                    <a:lnTo>
                      <a:pt x="515" y="275"/>
                    </a:lnTo>
                    <a:lnTo>
                      <a:pt x="502" y="274"/>
                    </a:lnTo>
                    <a:lnTo>
                      <a:pt x="491" y="273"/>
                    </a:lnTo>
                    <a:lnTo>
                      <a:pt x="478" y="271"/>
                    </a:lnTo>
                    <a:lnTo>
                      <a:pt x="467" y="270"/>
                    </a:lnTo>
                    <a:lnTo>
                      <a:pt x="442" y="267"/>
                    </a:lnTo>
                    <a:lnTo>
                      <a:pt x="418" y="263"/>
                    </a:lnTo>
                    <a:lnTo>
                      <a:pt x="394" y="260"/>
                    </a:lnTo>
                    <a:lnTo>
                      <a:pt x="370" y="256"/>
                    </a:lnTo>
                    <a:lnTo>
                      <a:pt x="346" y="253"/>
                    </a:lnTo>
                    <a:lnTo>
                      <a:pt x="321" y="250"/>
                    </a:lnTo>
                    <a:lnTo>
                      <a:pt x="297" y="246"/>
                    </a:lnTo>
                    <a:lnTo>
                      <a:pt x="273" y="244"/>
                    </a:lnTo>
                    <a:lnTo>
                      <a:pt x="249" y="240"/>
                    </a:lnTo>
                    <a:lnTo>
                      <a:pt x="225" y="238"/>
                    </a:lnTo>
                    <a:lnTo>
                      <a:pt x="200" y="235"/>
                    </a:lnTo>
                    <a:lnTo>
                      <a:pt x="175" y="232"/>
                    </a:lnTo>
                    <a:lnTo>
                      <a:pt x="151" y="230"/>
                    </a:lnTo>
                    <a:lnTo>
                      <a:pt x="127" y="228"/>
                    </a:lnTo>
                    <a:lnTo>
                      <a:pt x="103" y="225"/>
                    </a:lnTo>
                    <a:lnTo>
                      <a:pt x="77" y="224"/>
                    </a:lnTo>
                    <a:lnTo>
                      <a:pt x="67" y="224"/>
                    </a:lnTo>
                    <a:lnTo>
                      <a:pt x="56" y="224"/>
                    </a:lnTo>
                    <a:lnTo>
                      <a:pt x="45" y="224"/>
                    </a:lnTo>
                    <a:lnTo>
                      <a:pt x="35" y="223"/>
                    </a:lnTo>
                    <a:lnTo>
                      <a:pt x="24" y="221"/>
                    </a:lnTo>
                    <a:lnTo>
                      <a:pt x="14" y="217"/>
                    </a:lnTo>
                    <a:lnTo>
                      <a:pt x="6" y="210"/>
                    </a:lnTo>
                    <a:lnTo>
                      <a:pt x="0" y="202"/>
                    </a:lnTo>
                    <a:lnTo>
                      <a:pt x="0" y="191"/>
                    </a:lnTo>
                    <a:lnTo>
                      <a:pt x="2" y="182"/>
                    </a:lnTo>
                    <a:lnTo>
                      <a:pt x="8" y="174"/>
                    </a:lnTo>
                    <a:lnTo>
                      <a:pt x="15" y="166"/>
                    </a:lnTo>
                    <a:lnTo>
                      <a:pt x="24" y="159"/>
                    </a:lnTo>
                    <a:lnTo>
                      <a:pt x="32" y="152"/>
                    </a:lnTo>
                    <a:lnTo>
                      <a:pt x="41" y="146"/>
                    </a:lnTo>
                    <a:lnTo>
                      <a:pt x="50" y="139"/>
                    </a:lnTo>
                    <a:lnTo>
                      <a:pt x="63" y="131"/>
                    </a:lnTo>
                    <a:lnTo>
                      <a:pt x="78" y="123"/>
                    </a:lnTo>
                    <a:lnTo>
                      <a:pt x="92" y="115"/>
                    </a:lnTo>
                    <a:lnTo>
                      <a:pt x="106" y="107"/>
                    </a:lnTo>
                    <a:lnTo>
                      <a:pt x="121" y="99"/>
                    </a:lnTo>
                    <a:lnTo>
                      <a:pt x="135" y="91"/>
                    </a:lnTo>
                    <a:lnTo>
                      <a:pt x="149" y="83"/>
                    </a:lnTo>
                    <a:lnTo>
                      <a:pt x="164" y="75"/>
                    </a:lnTo>
                    <a:lnTo>
                      <a:pt x="177" y="67"/>
                    </a:lnTo>
                    <a:lnTo>
                      <a:pt x="191" y="58"/>
                    </a:lnTo>
                    <a:lnTo>
                      <a:pt x="206" y="52"/>
                    </a:lnTo>
                    <a:lnTo>
                      <a:pt x="220" y="43"/>
                    </a:lnTo>
                    <a:lnTo>
                      <a:pt x="235" y="35"/>
                    </a:lnTo>
                    <a:lnTo>
                      <a:pt x="249" y="29"/>
                    </a:lnTo>
                    <a:lnTo>
                      <a:pt x="263" y="20"/>
                    </a:lnTo>
                    <a:lnTo>
                      <a:pt x="278" y="14"/>
                    </a:lnTo>
                    <a:lnTo>
                      <a:pt x="286" y="9"/>
                    </a:lnTo>
                    <a:lnTo>
                      <a:pt x="294" y="3"/>
                    </a:lnTo>
                    <a:lnTo>
                      <a:pt x="303" y="0"/>
                    </a:lnTo>
                    <a:lnTo>
                      <a:pt x="311" y="0"/>
                    </a:lnTo>
                    <a:lnTo>
                      <a:pt x="312" y="1"/>
                    </a:lnTo>
                    <a:lnTo>
                      <a:pt x="313" y="2"/>
                    </a:lnTo>
                    <a:lnTo>
                      <a:pt x="313" y="4"/>
                    </a:lnTo>
                    <a:lnTo>
                      <a:pt x="313" y="5"/>
                    </a:lnTo>
                    <a:lnTo>
                      <a:pt x="300" y="17"/>
                    </a:lnTo>
                    <a:lnTo>
                      <a:pt x="285" y="25"/>
                    </a:lnTo>
                    <a:lnTo>
                      <a:pt x="271" y="33"/>
                    </a:lnTo>
                    <a:lnTo>
                      <a:pt x="257" y="41"/>
                    </a:lnTo>
                    <a:lnTo>
                      <a:pt x="242" y="50"/>
                    </a:lnTo>
                    <a:lnTo>
                      <a:pt x="228" y="58"/>
                    </a:lnTo>
                    <a:lnTo>
                      <a:pt x="213" y="68"/>
                    </a:lnTo>
                    <a:lnTo>
                      <a:pt x="199" y="77"/>
                    </a:lnTo>
                    <a:lnTo>
                      <a:pt x="185" y="86"/>
                    </a:lnTo>
                    <a:lnTo>
                      <a:pt x="172" y="95"/>
                    </a:lnTo>
                    <a:lnTo>
                      <a:pt x="158" y="104"/>
                    </a:lnTo>
                    <a:lnTo>
                      <a:pt x="144" y="115"/>
                    </a:lnTo>
                    <a:lnTo>
                      <a:pt x="130" y="124"/>
                    </a:lnTo>
                    <a:lnTo>
                      <a:pt x="116" y="133"/>
                    </a:lnTo>
                    <a:lnTo>
                      <a:pt x="103" y="142"/>
                    </a:lnTo>
                    <a:lnTo>
                      <a:pt x="89" y="153"/>
                    </a:lnTo>
                    <a:lnTo>
                      <a:pt x="75" y="162"/>
                    </a:lnTo>
                    <a:lnTo>
                      <a:pt x="67" y="169"/>
                    </a:lnTo>
                    <a:lnTo>
                      <a:pt x="60" y="176"/>
                    </a:lnTo>
                    <a:lnTo>
                      <a:pt x="53" y="185"/>
                    </a:lnTo>
                    <a:lnTo>
                      <a:pt x="51" y="194"/>
                    </a:lnTo>
                    <a:lnTo>
                      <a:pt x="61" y="200"/>
                    </a:lnTo>
                    <a:lnTo>
                      <a:pt x="81" y="202"/>
                    </a:lnTo>
                    <a:lnTo>
                      <a:pt x="100" y="203"/>
                    </a:lnTo>
                    <a:lnTo>
                      <a:pt x="120" y="206"/>
                    </a:lnTo>
                    <a:lnTo>
                      <a:pt x="139" y="208"/>
                    </a:lnTo>
                    <a:lnTo>
                      <a:pt x="159" y="210"/>
                    </a:lnTo>
                    <a:lnTo>
                      <a:pt x="179" y="213"/>
                    </a:lnTo>
                    <a:lnTo>
                      <a:pt x="198" y="215"/>
                    </a:lnTo>
                    <a:lnTo>
                      <a:pt x="219" y="216"/>
                    </a:lnTo>
                    <a:lnTo>
                      <a:pt x="238" y="218"/>
                    </a:lnTo>
                    <a:lnTo>
                      <a:pt x="258" y="221"/>
                    </a:lnTo>
                    <a:lnTo>
                      <a:pt x="278" y="223"/>
                    </a:lnTo>
                    <a:lnTo>
                      <a:pt x="297" y="224"/>
                    </a:lnTo>
                    <a:lnTo>
                      <a:pt x="317" y="227"/>
                    </a:lnTo>
                    <a:lnTo>
                      <a:pt x="336" y="228"/>
                    </a:lnTo>
                    <a:lnTo>
                      <a:pt x="356" y="229"/>
                    </a:lnTo>
                    <a:lnTo>
                      <a:pt x="376" y="230"/>
                    </a:lnTo>
                    <a:lnTo>
                      <a:pt x="391" y="231"/>
                    </a:lnTo>
                    <a:lnTo>
                      <a:pt x="405" y="232"/>
                    </a:lnTo>
                    <a:lnTo>
                      <a:pt x="422" y="235"/>
                    </a:lnTo>
                    <a:lnTo>
                      <a:pt x="437" y="236"/>
                    </a:lnTo>
                    <a:lnTo>
                      <a:pt x="452" y="237"/>
                    </a:lnTo>
                    <a:lnTo>
                      <a:pt x="467" y="239"/>
                    </a:lnTo>
                    <a:lnTo>
                      <a:pt x="482" y="240"/>
                    </a:lnTo>
                    <a:lnTo>
                      <a:pt x="496" y="241"/>
                    </a:lnTo>
                    <a:lnTo>
                      <a:pt x="511" y="243"/>
                    </a:lnTo>
                    <a:lnTo>
                      <a:pt x="526" y="244"/>
                    </a:lnTo>
                    <a:lnTo>
                      <a:pt x="541" y="245"/>
                    </a:lnTo>
                    <a:lnTo>
                      <a:pt x="558" y="245"/>
                    </a:lnTo>
                    <a:lnTo>
                      <a:pt x="573" y="245"/>
                    </a:lnTo>
                    <a:lnTo>
                      <a:pt x="587" y="245"/>
                    </a:lnTo>
                    <a:lnTo>
                      <a:pt x="604" y="244"/>
                    </a:lnTo>
                    <a:lnTo>
                      <a:pt x="619" y="243"/>
                    </a:lnTo>
                    <a:lnTo>
                      <a:pt x="628" y="240"/>
                    </a:lnTo>
                    <a:lnTo>
                      <a:pt x="636" y="237"/>
                    </a:lnTo>
                    <a:lnTo>
                      <a:pt x="644" y="232"/>
                    </a:lnTo>
                    <a:lnTo>
                      <a:pt x="651" y="227"/>
                    </a:lnTo>
                    <a:lnTo>
                      <a:pt x="658" y="221"/>
                    </a:lnTo>
                    <a:lnTo>
                      <a:pt x="666" y="214"/>
                    </a:lnTo>
                    <a:lnTo>
                      <a:pt x="673" y="208"/>
                    </a:lnTo>
                    <a:lnTo>
                      <a:pt x="680" y="202"/>
                    </a:lnTo>
                    <a:lnTo>
                      <a:pt x="699" y="183"/>
                    </a:lnTo>
                    <a:lnTo>
                      <a:pt x="720" y="163"/>
                    </a:lnTo>
                    <a:lnTo>
                      <a:pt x="740" y="145"/>
                    </a:lnTo>
                    <a:lnTo>
                      <a:pt x="761" y="126"/>
                    </a:lnTo>
                    <a:lnTo>
                      <a:pt x="782" y="109"/>
                    </a:lnTo>
                    <a:lnTo>
                      <a:pt x="803" y="91"/>
                    </a:lnTo>
                    <a:lnTo>
                      <a:pt x="825" y="73"/>
                    </a:lnTo>
                    <a:lnTo>
                      <a:pt x="846" y="55"/>
                    </a:lnTo>
                    <a:lnTo>
                      <a:pt x="846" y="52"/>
                    </a:lnTo>
                    <a:lnTo>
                      <a:pt x="843" y="48"/>
                    </a:lnTo>
                    <a:lnTo>
                      <a:pt x="840" y="47"/>
                    </a:lnTo>
                    <a:lnTo>
                      <a:pt x="836" y="45"/>
                    </a:lnTo>
                    <a:lnTo>
                      <a:pt x="822" y="41"/>
                    </a:lnTo>
                    <a:lnTo>
                      <a:pt x="809" y="39"/>
                    </a:lnTo>
                    <a:lnTo>
                      <a:pt x="795" y="37"/>
                    </a:lnTo>
                    <a:lnTo>
                      <a:pt x="780" y="33"/>
                    </a:lnTo>
                    <a:lnTo>
                      <a:pt x="766" y="31"/>
                    </a:lnTo>
                    <a:lnTo>
                      <a:pt x="752" y="29"/>
                    </a:lnTo>
                    <a:lnTo>
                      <a:pt x="737" y="27"/>
                    </a:lnTo>
                    <a:lnTo>
                      <a:pt x="723" y="25"/>
                    </a:lnTo>
                    <a:lnTo>
                      <a:pt x="722" y="24"/>
                    </a:lnTo>
                    <a:lnTo>
                      <a:pt x="721" y="22"/>
                    </a:lnTo>
                    <a:lnTo>
                      <a:pt x="720" y="19"/>
                    </a:lnTo>
                    <a:lnTo>
                      <a:pt x="721" y="17"/>
                    </a:lnTo>
                    <a:lnTo>
                      <a:pt x="728" y="15"/>
                    </a:lnTo>
                    <a:lnTo>
                      <a:pt x="736" y="15"/>
                    </a:lnTo>
                    <a:lnTo>
                      <a:pt x="743" y="14"/>
                    </a:lnTo>
                    <a:lnTo>
                      <a:pt x="749" y="11"/>
                    </a:lnTo>
                    <a:lnTo>
                      <a:pt x="765" y="11"/>
                    </a:lnTo>
                    <a:lnTo>
                      <a:pt x="780" y="11"/>
                    </a:lnTo>
                    <a:lnTo>
                      <a:pt x="796" y="12"/>
                    </a:lnTo>
                    <a:lnTo>
                      <a:pt x="812" y="12"/>
                    </a:lnTo>
                    <a:lnTo>
                      <a:pt x="827" y="14"/>
                    </a:lnTo>
                    <a:lnTo>
                      <a:pt x="843" y="15"/>
                    </a:lnTo>
                    <a:lnTo>
                      <a:pt x="858" y="16"/>
                    </a:lnTo>
                    <a:lnTo>
                      <a:pt x="874" y="17"/>
                    </a:lnTo>
                    <a:close/>
                  </a:path>
                </a:pathLst>
              </a:custGeom>
              <a:solidFill>
                <a:srgbClr val="000000"/>
              </a:solidFill>
              <a:ln w="9525">
                <a:noFill/>
                <a:round/>
                <a:headEnd/>
                <a:tailEnd/>
              </a:ln>
            </p:spPr>
            <p:txBody>
              <a:bodyPr>
                <a:prstTxWarp prst="textNoShape">
                  <a:avLst/>
                </a:prstTxWarp>
              </a:bodyPr>
              <a:lstStyle/>
              <a:p>
                <a:endParaRPr lang="fr-FR"/>
              </a:p>
            </p:txBody>
          </p:sp>
          <p:sp>
            <p:nvSpPr>
              <p:cNvPr id="19497" name="Freeform 41"/>
              <p:cNvSpPr>
                <a:spLocks/>
              </p:cNvSpPr>
              <p:nvPr/>
            </p:nvSpPr>
            <p:spPr bwMode="auto">
              <a:xfrm>
                <a:off x="3713" y="3965"/>
                <a:ext cx="215" cy="126"/>
              </a:xfrm>
              <a:custGeom>
                <a:avLst/>
                <a:gdLst/>
                <a:ahLst/>
                <a:cxnLst>
                  <a:cxn ang="0">
                    <a:pos x="428" y="6"/>
                  </a:cxn>
                  <a:cxn ang="0">
                    <a:pos x="427" y="15"/>
                  </a:cxn>
                  <a:cxn ang="0">
                    <a:pos x="424" y="22"/>
                  </a:cxn>
                  <a:cxn ang="0">
                    <a:pos x="419" y="29"/>
                  </a:cxn>
                  <a:cxn ang="0">
                    <a:pos x="412" y="36"/>
                  </a:cxn>
                  <a:cxn ang="0">
                    <a:pos x="405" y="41"/>
                  </a:cxn>
                  <a:cxn ang="0">
                    <a:pos x="397" y="46"/>
                  </a:cxn>
                  <a:cxn ang="0">
                    <a:pos x="389" y="52"/>
                  </a:cxn>
                  <a:cxn ang="0">
                    <a:pos x="382" y="56"/>
                  </a:cxn>
                  <a:cxn ang="0">
                    <a:pos x="365" y="66"/>
                  </a:cxn>
                  <a:cxn ang="0">
                    <a:pos x="349" y="74"/>
                  </a:cxn>
                  <a:cxn ang="0">
                    <a:pos x="332" y="83"/>
                  </a:cxn>
                  <a:cxn ang="0">
                    <a:pos x="314" y="91"/>
                  </a:cxn>
                  <a:cxn ang="0">
                    <a:pos x="298" y="100"/>
                  </a:cxn>
                  <a:cxn ang="0">
                    <a:pos x="281" y="109"/>
                  </a:cxn>
                  <a:cxn ang="0">
                    <a:pos x="265" y="119"/>
                  </a:cxn>
                  <a:cxn ang="0">
                    <a:pos x="248" y="127"/>
                  </a:cxn>
                  <a:cxn ang="0">
                    <a:pos x="231" y="136"/>
                  </a:cxn>
                  <a:cxn ang="0">
                    <a:pos x="214" y="145"/>
                  </a:cxn>
                  <a:cxn ang="0">
                    <a:pos x="198" y="154"/>
                  </a:cxn>
                  <a:cxn ang="0">
                    <a:pos x="182" y="163"/>
                  </a:cxn>
                  <a:cxn ang="0">
                    <a:pos x="165" y="173"/>
                  </a:cxn>
                  <a:cxn ang="0">
                    <a:pos x="149" y="183"/>
                  </a:cxn>
                  <a:cxn ang="0">
                    <a:pos x="131" y="192"/>
                  </a:cxn>
                  <a:cxn ang="0">
                    <a:pos x="115" y="201"/>
                  </a:cxn>
                  <a:cxn ang="0">
                    <a:pos x="105" y="205"/>
                  </a:cxn>
                  <a:cxn ang="0">
                    <a:pos x="93" y="209"/>
                  </a:cxn>
                  <a:cxn ang="0">
                    <a:pos x="83" y="214"/>
                  </a:cxn>
                  <a:cxn ang="0">
                    <a:pos x="73" y="219"/>
                  </a:cxn>
                  <a:cxn ang="0">
                    <a:pos x="62" y="224"/>
                  </a:cxn>
                  <a:cxn ang="0">
                    <a:pos x="52" y="229"/>
                  </a:cxn>
                  <a:cxn ang="0">
                    <a:pos x="41" y="236"/>
                  </a:cxn>
                  <a:cxn ang="0">
                    <a:pos x="31" y="243"/>
                  </a:cxn>
                  <a:cxn ang="0">
                    <a:pos x="23" y="245"/>
                  </a:cxn>
                  <a:cxn ang="0">
                    <a:pos x="15" y="250"/>
                  </a:cxn>
                  <a:cxn ang="0">
                    <a:pos x="7" y="251"/>
                  </a:cxn>
                  <a:cxn ang="0">
                    <a:pos x="0" y="247"/>
                  </a:cxn>
                  <a:cxn ang="0">
                    <a:pos x="2" y="242"/>
                  </a:cxn>
                  <a:cxn ang="0">
                    <a:pos x="29" y="227"/>
                  </a:cxn>
                  <a:cxn ang="0">
                    <a:pos x="54" y="212"/>
                  </a:cxn>
                  <a:cxn ang="0">
                    <a:pos x="79" y="197"/>
                  </a:cxn>
                  <a:cxn ang="0">
                    <a:pos x="106" y="182"/>
                  </a:cxn>
                  <a:cxn ang="0">
                    <a:pos x="131" y="166"/>
                  </a:cxn>
                  <a:cxn ang="0">
                    <a:pos x="157" y="151"/>
                  </a:cxn>
                  <a:cxn ang="0">
                    <a:pos x="182" y="135"/>
                  </a:cxn>
                  <a:cxn ang="0">
                    <a:pos x="207" y="119"/>
                  </a:cxn>
                  <a:cxn ang="0">
                    <a:pos x="233" y="104"/>
                  </a:cxn>
                  <a:cxn ang="0">
                    <a:pos x="259" y="87"/>
                  </a:cxn>
                  <a:cxn ang="0">
                    <a:pos x="284" y="73"/>
                  </a:cxn>
                  <a:cxn ang="0">
                    <a:pos x="310" y="58"/>
                  </a:cxn>
                  <a:cxn ang="0">
                    <a:pos x="336" y="43"/>
                  </a:cxn>
                  <a:cxn ang="0">
                    <a:pos x="362" y="28"/>
                  </a:cxn>
                  <a:cxn ang="0">
                    <a:pos x="388" y="14"/>
                  </a:cxn>
                  <a:cxn ang="0">
                    <a:pos x="415" y="0"/>
                  </a:cxn>
                  <a:cxn ang="0">
                    <a:pos x="419" y="0"/>
                  </a:cxn>
                  <a:cxn ang="0">
                    <a:pos x="423" y="2"/>
                  </a:cxn>
                  <a:cxn ang="0">
                    <a:pos x="426" y="5"/>
                  </a:cxn>
                  <a:cxn ang="0">
                    <a:pos x="428" y="6"/>
                  </a:cxn>
                </a:cxnLst>
                <a:rect l="0" t="0" r="r" b="b"/>
                <a:pathLst>
                  <a:path w="428" h="251">
                    <a:moveTo>
                      <a:pt x="428" y="6"/>
                    </a:moveTo>
                    <a:lnTo>
                      <a:pt x="427" y="15"/>
                    </a:lnTo>
                    <a:lnTo>
                      <a:pt x="424" y="22"/>
                    </a:lnTo>
                    <a:lnTo>
                      <a:pt x="419" y="29"/>
                    </a:lnTo>
                    <a:lnTo>
                      <a:pt x="412" y="36"/>
                    </a:lnTo>
                    <a:lnTo>
                      <a:pt x="405" y="41"/>
                    </a:lnTo>
                    <a:lnTo>
                      <a:pt x="397" y="46"/>
                    </a:lnTo>
                    <a:lnTo>
                      <a:pt x="389" y="52"/>
                    </a:lnTo>
                    <a:lnTo>
                      <a:pt x="382" y="56"/>
                    </a:lnTo>
                    <a:lnTo>
                      <a:pt x="365" y="66"/>
                    </a:lnTo>
                    <a:lnTo>
                      <a:pt x="349" y="74"/>
                    </a:lnTo>
                    <a:lnTo>
                      <a:pt x="332" y="83"/>
                    </a:lnTo>
                    <a:lnTo>
                      <a:pt x="314" y="91"/>
                    </a:lnTo>
                    <a:lnTo>
                      <a:pt x="298" y="100"/>
                    </a:lnTo>
                    <a:lnTo>
                      <a:pt x="281" y="109"/>
                    </a:lnTo>
                    <a:lnTo>
                      <a:pt x="265" y="119"/>
                    </a:lnTo>
                    <a:lnTo>
                      <a:pt x="248" y="127"/>
                    </a:lnTo>
                    <a:lnTo>
                      <a:pt x="231" y="136"/>
                    </a:lnTo>
                    <a:lnTo>
                      <a:pt x="214" y="145"/>
                    </a:lnTo>
                    <a:lnTo>
                      <a:pt x="198" y="154"/>
                    </a:lnTo>
                    <a:lnTo>
                      <a:pt x="182" y="163"/>
                    </a:lnTo>
                    <a:lnTo>
                      <a:pt x="165" y="173"/>
                    </a:lnTo>
                    <a:lnTo>
                      <a:pt x="149" y="183"/>
                    </a:lnTo>
                    <a:lnTo>
                      <a:pt x="131" y="192"/>
                    </a:lnTo>
                    <a:lnTo>
                      <a:pt x="115" y="201"/>
                    </a:lnTo>
                    <a:lnTo>
                      <a:pt x="105" y="205"/>
                    </a:lnTo>
                    <a:lnTo>
                      <a:pt x="93" y="209"/>
                    </a:lnTo>
                    <a:lnTo>
                      <a:pt x="83" y="214"/>
                    </a:lnTo>
                    <a:lnTo>
                      <a:pt x="73" y="219"/>
                    </a:lnTo>
                    <a:lnTo>
                      <a:pt x="62" y="224"/>
                    </a:lnTo>
                    <a:lnTo>
                      <a:pt x="52" y="229"/>
                    </a:lnTo>
                    <a:lnTo>
                      <a:pt x="41" y="236"/>
                    </a:lnTo>
                    <a:lnTo>
                      <a:pt x="31" y="243"/>
                    </a:lnTo>
                    <a:lnTo>
                      <a:pt x="23" y="245"/>
                    </a:lnTo>
                    <a:lnTo>
                      <a:pt x="15" y="250"/>
                    </a:lnTo>
                    <a:lnTo>
                      <a:pt x="7" y="251"/>
                    </a:lnTo>
                    <a:lnTo>
                      <a:pt x="0" y="247"/>
                    </a:lnTo>
                    <a:lnTo>
                      <a:pt x="2" y="242"/>
                    </a:lnTo>
                    <a:lnTo>
                      <a:pt x="29" y="227"/>
                    </a:lnTo>
                    <a:lnTo>
                      <a:pt x="54" y="212"/>
                    </a:lnTo>
                    <a:lnTo>
                      <a:pt x="79" y="197"/>
                    </a:lnTo>
                    <a:lnTo>
                      <a:pt x="106" y="182"/>
                    </a:lnTo>
                    <a:lnTo>
                      <a:pt x="131" y="166"/>
                    </a:lnTo>
                    <a:lnTo>
                      <a:pt x="157" y="151"/>
                    </a:lnTo>
                    <a:lnTo>
                      <a:pt x="182" y="135"/>
                    </a:lnTo>
                    <a:lnTo>
                      <a:pt x="207" y="119"/>
                    </a:lnTo>
                    <a:lnTo>
                      <a:pt x="233" y="104"/>
                    </a:lnTo>
                    <a:lnTo>
                      <a:pt x="259" y="87"/>
                    </a:lnTo>
                    <a:lnTo>
                      <a:pt x="284" y="73"/>
                    </a:lnTo>
                    <a:lnTo>
                      <a:pt x="310" y="58"/>
                    </a:lnTo>
                    <a:lnTo>
                      <a:pt x="336" y="43"/>
                    </a:lnTo>
                    <a:lnTo>
                      <a:pt x="362" y="28"/>
                    </a:lnTo>
                    <a:lnTo>
                      <a:pt x="388" y="14"/>
                    </a:lnTo>
                    <a:lnTo>
                      <a:pt x="415" y="0"/>
                    </a:lnTo>
                    <a:lnTo>
                      <a:pt x="419" y="0"/>
                    </a:lnTo>
                    <a:lnTo>
                      <a:pt x="423" y="2"/>
                    </a:lnTo>
                    <a:lnTo>
                      <a:pt x="426" y="5"/>
                    </a:lnTo>
                    <a:lnTo>
                      <a:pt x="428" y="6"/>
                    </a:lnTo>
                    <a:close/>
                  </a:path>
                </a:pathLst>
              </a:custGeom>
              <a:solidFill>
                <a:srgbClr val="000000"/>
              </a:solidFill>
              <a:ln w="9525">
                <a:noFill/>
                <a:round/>
                <a:headEnd/>
                <a:tailEnd/>
              </a:ln>
            </p:spPr>
            <p:txBody>
              <a:bodyPr>
                <a:prstTxWarp prst="textNoShape">
                  <a:avLst/>
                </a:prstTxWarp>
              </a:bodyPr>
              <a:lstStyle/>
              <a:p>
                <a:endParaRPr lang="fr-FR"/>
              </a:p>
            </p:txBody>
          </p:sp>
          <p:sp>
            <p:nvSpPr>
              <p:cNvPr id="19498" name="Freeform 42"/>
              <p:cNvSpPr>
                <a:spLocks/>
              </p:cNvSpPr>
              <p:nvPr/>
            </p:nvSpPr>
            <p:spPr bwMode="auto">
              <a:xfrm>
                <a:off x="4192" y="3668"/>
                <a:ext cx="33" cy="17"/>
              </a:xfrm>
              <a:custGeom>
                <a:avLst/>
                <a:gdLst/>
                <a:ahLst/>
                <a:cxnLst>
                  <a:cxn ang="0">
                    <a:pos x="0" y="7"/>
                  </a:cxn>
                  <a:cxn ang="0">
                    <a:pos x="6" y="15"/>
                  </a:cxn>
                  <a:cxn ang="0">
                    <a:pos x="14" y="22"/>
                  </a:cxn>
                  <a:cxn ang="0">
                    <a:pos x="22" y="27"/>
                  </a:cxn>
                  <a:cxn ang="0">
                    <a:pos x="31" y="31"/>
                  </a:cxn>
                  <a:cxn ang="0">
                    <a:pos x="40" y="33"/>
                  </a:cxn>
                  <a:cxn ang="0">
                    <a:pos x="48" y="32"/>
                  </a:cxn>
                  <a:cxn ang="0">
                    <a:pos x="58" y="29"/>
                  </a:cxn>
                  <a:cxn ang="0">
                    <a:pos x="65" y="22"/>
                  </a:cxn>
                  <a:cxn ang="0">
                    <a:pos x="67" y="15"/>
                  </a:cxn>
                  <a:cxn ang="0">
                    <a:pos x="59" y="17"/>
                  </a:cxn>
                  <a:cxn ang="0">
                    <a:pos x="50" y="19"/>
                  </a:cxn>
                  <a:cxn ang="0">
                    <a:pos x="42" y="19"/>
                  </a:cxn>
                  <a:cxn ang="0">
                    <a:pos x="33" y="18"/>
                  </a:cxn>
                  <a:cxn ang="0">
                    <a:pos x="25" y="16"/>
                  </a:cxn>
                  <a:cxn ang="0">
                    <a:pos x="18" y="12"/>
                  </a:cxn>
                  <a:cxn ang="0">
                    <a:pos x="12" y="7"/>
                  </a:cxn>
                  <a:cxn ang="0">
                    <a:pos x="6" y="0"/>
                  </a:cxn>
                  <a:cxn ang="0">
                    <a:pos x="0" y="7"/>
                  </a:cxn>
                </a:cxnLst>
                <a:rect l="0" t="0" r="r" b="b"/>
                <a:pathLst>
                  <a:path w="67" h="33">
                    <a:moveTo>
                      <a:pt x="0" y="7"/>
                    </a:moveTo>
                    <a:lnTo>
                      <a:pt x="6" y="15"/>
                    </a:lnTo>
                    <a:lnTo>
                      <a:pt x="14" y="22"/>
                    </a:lnTo>
                    <a:lnTo>
                      <a:pt x="22" y="27"/>
                    </a:lnTo>
                    <a:lnTo>
                      <a:pt x="31" y="31"/>
                    </a:lnTo>
                    <a:lnTo>
                      <a:pt x="40" y="33"/>
                    </a:lnTo>
                    <a:lnTo>
                      <a:pt x="48" y="32"/>
                    </a:lnTo>
                    <a:lnTo>
                      <a:pt x="58" y="29"/>
                    </a:lnTo>
                    <a:lnTo>
                      <a:pt x="65" y="22"/>
                    </a:lnTo>
                    <a:lnTo>
                      <a:pt x="67" y="15"/>
                    </a:lnTo>
                    <a:lnTo>
                      <a:pt x="59" y="17"/>
                    </a:lnTo>
                    <a:lnTo>
                      <a:pt x="50" y="19"/>
                    </a:lnTo>
                    <a:lnTo>
                      <a:pt x="42" y="19"/>
                    </a:lnTo>
                    <a:lnTo>
                      <a:pt x="33" y="18"/>
                    </a:lnTo>
                    <a:lnTo>
                      <a:pt x="25" y="16"/>
                    </a:lnTo>
                    <a:lnTo>
                      <a:pt x="18" y="12"/>
                    </a:lnTo>
                    <a:lnTo>
                      <a:pt x="12" y="7"/>
                    </a:lnTo>
                    <a:lnTo>
                      <a:pt x="6" y="0"/>
                    </a:lnTo>
                    <a:lnTo>
                      <a:pt x="0" y="7"/>
                    </a:lnTo>
                    <a:close/>
                  </a:path>
                </a:pathLst>
              </a:custGeom>
              <a:solidFill>
                <a:srgbClr val="000000"/>
              </a:solidFill>
              <a:ln w="9525">
                <a:noFill/>
                <a:round/>
                <a:headEnd/>
                <a:tailEnd/>
              </a:ln>
            </p:spPr>
            <p:txBody>
              <a:bodyPr>
                <a:prstTxWarp prst="textNoShape">
                  <a:avLst/>
                </a:prstTxWarp>
              </a:bodyPr>
              <a:lstStyle/>
              <a:p>
                <a:endParaRPr lang="fr-FR"/>
              </a:p>
            </p:txBody>
          </p:sp>
          <p:sp>
            <p:nvSpPr>
              <p:cNvPr id="19499" name="Freeform 43"/>
              <p:cNvSpPr>
                <a:spLocks/>
              </p:cNvSpPr>
              <p:nvPr/>
            </p:nvSpPr>
            <p:spPr bwMode="auto">
              <a:xfrm>
                <a:off x="4631" y="3679"/>
                <a:ext cx="153" cy="137"/>
              </a:xfrm>
              <a:custGeom>
                <a:avLst/>
                <a:gdLst/>
                <a:ahLst/>
                <a:cxnLst>
                  <a:cxn ang="0">
                    <a:pos x="44" y="274"/>
                  </a:cxn>
                  <a:cxn ang="0">
                    <a:pos x="23" y="260"/>
                  </a:cxn>
                  <a:cxn ang="0">
                    <a:pos x="8" y="235"/>
                  </a:cxn>
                  <a:cxn ang="0">
                    <a:pos x="0" y="202"/>
                  </a:cxn>
                  <a:cxn ang="0">
                    <a:pos x="3" y="170"/>
                  </a:cxn>
                  <a:cxn ang="0">
                    <a:pos x="13" y="144"/>
                  </a:cxn>
                  <a:cxn ang="0">
                    <a:pos x="24" y="119"/>
                  </a:cxn>
                  <a:cxn ang="0">
                    <a:pos x="37" y="98"/>
                  </a:cxn>
                  <a:cxn ang="0">
                    <a:pos x="48" y="75"/>
                  </a:cxn>
                  <a:cxn ang="0">
                    <a:pos x="75" y="55"/>
                  </a:cxn>
                  <a:cxn ang="0">
                    <a:pos x="106" y="40"/>
                  </a:cxn>
                  <a:cxn ang="0">
                    <a:pos x="136" y="32"/>
                  </a:cxn>
                  <a:cxn ang="0">
                    <a:pos x="159" y="30"/>
                  </a:cxn>
                  <a:cxn ang="0">
                    <a:pos x="204" y="22"/>
                  </a:cxn>
                  <a:cxn ang="0">
                    <a:pos x="256" y="10"/>
                  </a:cxn>
                  <a:cxn ang="0">
                    <a:pos x="296" y="1"/>
                  </a:cxn>
                  <a:cxn ang="0">
                    <a:pos x="299" y="11"/>
                  </a:cxn>
                  <a:cxn ang="0">
                    <a:pos x="291" y="31"/>
                  </a:cxn>
                  <a:cxn ang="0">
                    <a:pos x="287" y="49"/>
                  </a:cxn>
                  <a:cxn ang="0">
                    <a:pos x="272" y="77"/>
                  </a:cxn>
                  <a:cxn ang="0">
                    <a:pos x="261" y="107"/>
                  </a:cxn>
                  <a:cxn ang="0">
                    <a:pos x="259" y="130"/>
                  </a:cxn>
                  <a:cxn ang="0">
                    <a:pos x="251" y="153"/>
                  </a:cxn>
                  <a:cxn ang="0">
                    <a:pos x="240" y="186"/>
                  </a:cxn>
                  <a:cxn ang="0">
                    <a:pos x="222" y="208"/>
                  </a:cxn>
                  <a:cxn ang="0">
                    <a:pos x="190" y="222"/>
                  </a:cxn>
                  <a:cxn ang="0">
                    <a:pos x="159" y="236"/>
                  </a:cxn>
                  <a:cxn ang="0">
                    <a:pos x="132" y="246"/>
                  </a:cxn>
                  <a:cxn ang="0">
                    <a:pos x="108" y="256"/>
                  </a:cxn>
                  <a:cxn ang="0">
                    <a:pos x="87" y="263"/>
                  </a:cxn>
                  <a:cxn ang="0">
                    <a:pos x="71" y="269"/>
                  </a:cxn>
                  <a:cxn ang="0">
                    <a:pos x="60" y="273"/>
                  </a:cxn>
                </a:cxnLst>
                <a:rect l="0" t="0" r="r" b="b"/>
                <a:pathLst>
                  <a:path w="306" h="274">
                    <a:moveTo>
                      <a:pt x="55" y="274"/>
                    </a:moveTo>
                    <a:lnTo>
                      <a:pt x="44" y="274"/>
                    </a:lnTo>
                    <a:lnTo>
                      <a:pt x="33" y="269"/>
                    </a:lnTo>
                    <a:lnTo>
                      <a:pt x="23" y="260"/>
                    </a:lnTo>
                    <a:lnTo>
                      <a:pt x="15" y="248"/>
                    </a:lnTo>
                    <a:lnTo>
                      <a:pt x="8" y="235"/>
                    </a:lnTo>
                    <a:lnTo>
                      <a:pt x="2" y="218"/>
                    </a:lnTo>
                    <a:lnTo>
                      <a:pt x="0" y="202"/>
                    </a:lnTo>
                    <a:lnTo>
                      <a:pt x="1" y="186"/>
                    </a:lnTo>
                    <a:lnTo>
                      <a:pt x="3" y="170"/>
                    </a:lnTo>
                    <a:lnTo>
                      <a:pt x="8" y="156"/>
                    </a:lnTo>
                    <a:lnTo>
                      <a:pt x="13" y="144"/>
                    </a:lnTo>
                    <a:lnTo>
                      <a:pt x="18" y="131"/>
                    </a:lnTo>
                    <a:lnTo>
                      <a:pt x="24" y="119"/>
                    </a:lnTo>
                    <a:lnTo>
                      <a:pt x="31" y="109"/>
                    </a:lnTo>
                    <a:lnTo>
                      <a:pt x="37" y="98"/>
                    </a:lnTo>
                    <a:lnTo>
                      <a:pt x="41" y="86"/>
                    </a:lnTo>
                    <a:lnTo>
                      <a:pt x="48" y="75"/>
                    </a:lnTo>
                    <a:lnTo>
                      <a:pt x="60" y="65"/>
                    </a:lnTo>
                    <a:lnTo>
                      <a:pt x="75" y="55"/>
                    </a:lnTo>
                    <a:lnTo>
                      <a:pt x="90" y="47"/>
                    </a:lnTo>
                    <a:lnTo>
                      <a:pt x="106" y="40"/>
                    </a:lnTo>
                    <a:lnTo>
                      <a:pt x="122" y="35"/>
                    </a:lnTo>
                    <a:lnTo>
                      <a:pt x="136" y="32"/>
                    </a:lnTo>
                    <a:lnTo>
                      <a:pt x="146" y="31"/>
                    </a:lnTo>
                    <a:lnTo>
                      <a:pt x="159" y="30"/>
                    </a:lnTo>
                    <a:lnTo>
                      <a:pt x="178" y="26"/>
                    </a:lnTo>
                    <a:lnTo>
                      <a:pt x="204" y="22"/>
                    </a:lnTo>
                    <a:lnTo>
                      <a:pt x="230" y="16"/>
                    </a:lnTo>
                    <a:lnTo>
                      <a:pt x="256" y="10"/>
                    </a:lnTo>
                    <a:lnTo>
                      <a:pt x="279" y="5"/>
                    </a:lnTo>
                    <a:lnTo>
                      <a:pt x="296" y="1"/>
                    </a:lnTo>
                    <a:lnTo>
                      <a:pt x="306" y="0"/>
                    </a:lnTo>
                    <a:lnTo>
                      <a:pt x="299" y="11"/>
                    </a:lnTo>
                    <a:lnTo>
                      <a:pt x="294" y="20"/>
                    </a:lnTo>
                    <a:lnTo>
                      <a:pt x="291" y="31"/>
                    </a:lnTo>
                    <a:lnTo>
                      <a:pt x="295" y="39"/>
                    </a:lnTo>
                    <a:lnTo>
                      <a:pt x="287" y="49"/>
                    </a:lnTo>
                    <a:lnTo>
                      <a:pt x="279" y="63"/>
                    </a:lnTo>
                    <a:lnTo>
                      <a:pt x="272" y="77"/>
                    </a:lnTo>
                    <a:lnTo>
                      <a:pt x="266" y="92"/>
                    </a:lnTo>
                    <a:lnTo>
                      <a:pt x="261" y="107"/>
                    </a:lnTo>
                    <a:lnTo>
                      <a:pt x="259" y="119"/>
                    </a:lnTo>
                    <a:lnTo>
                      <a:pt x="259" y="130"/>
                    </a:lnTo>
                    <a:lnTo>
                      <a:pt x="261" y="136"/>
                    </a:lnTo>
                    <a:lnTo>
                      <a:pt x="251" y="153"/>
                    </a:lnTo>
                    <a:lnTo>
                      <a:pt x="243" y="170"/>
                    </a:lnTo>
                    <a:lnTo>
                      <a:pt x="240" y="186"/>
                    </a:lnTo>
                    <a:lnTo>
                      <a:pt x="240" y="200"/>
                    </a:lnTo>
                    <a:lnTo>
                      <a:pt x="222" y="208"/>
                    </a:lnTo>
                    <a:lnTo>
                      <a:pt x="206" y="215"/>
                    </a:lnTo>
                    <a:lnTo>
                      <a:pt x="190" y="222"/>
                    </a:lnTo>
                    <a:lnTo>
                      <a:pt x="174" y="229"/>
                    </a:lnTo>
                    <a:lnTo>
                      <a:pt x="159" y="236"/>
                    </a:lnTo>
                    <a:lnTo>
                      <a:pt x="145" y="241"/>
                    </a:lnTo>
                    <a:lnTo>
                      <a:pt x="132" y="246"/>
                    </a:lnTo>
                    <a:lnTo>
                      <a:pt x="120" y="252"/>
                    </a:lnTo>
                    <a:lnTo>
                      <a:pt x="108" y="256"/>
                    </a:lnTo>
                    <a:lnTo>
                      <a:pt x="98" y="260"/>
                    </a:lnTo>
                    <a:lnTo>
                      <a:pt x="87" y="263"/>
                    </a:lnTo>
                    <a:lnTo>
                      <a:pt x="79" y="267"/>
                    </a:lnTo>
                    <a:lnTo>
                      <a:pt x="71" y="269"/>
                    </a:lnTo>
                    <a:lnTo>
                      <a:pt x="64" y="271"/>
                    </a:lnTo>
                    <a:lnTo>
                      <a:pt x="60" y="273"/>
                    </a:lnTo>
                    <a:lnTo>
                      <a:pt x="55" y="274"/>
                    </a:lnTo>
                    <a:close/>
                  </a:path>
                </a:pathLst>
              </a:custGeom>
              <a:solidFill>
                <a:srgbClr val="FFFFFF"/>
              </a:solidFill>
              <a:ln w="9525">
                <a:noFill/>
                <a:round/>
                <a:headEnd/>
                <a:tailEnd/>
              </a:ln>
            </p:spPr>
            <p:txBody>
              <a:bodyPr>
                <a:prstTxWarp prst="textNoShape">
                  <a:avLst/>
                </a:prstTxWarp>
              </a:bodyPr>
              <a:lstStyle/>
              <a:p>
                <a:endParaRPr lang="fr-FR"/>
              </a:p>
            </p:txBody>
          </p:sp>
          <p:sp>
            <p:nvSpPr>
              <p:cNvPr id="19500" name="Freeform 44"/>
              <p:cNvSpPr>
                <a:spLocks/>
              </p:cNvSpPr>
              <p:nvPr/>
            </p:nvSpPr>
            <p:spPr bwMode="auto">
              <a:xfrm>
                <a:off x="4413" y="3664"/>
                <a:ext cx="368" cy="78"/>
              </a:xfrm>
              <a:custGeom>
                <a:avLst/>
                <a:gdLst/>
                <a:ahLst/>
                <a:cxnLst>
                  <a:cxn ang="0">
                    <a:pos x="0" y="90"/>
                  </a:cxn>
                  <a:cxn ang="0">
                    <a:pos x="8" y="77"/>
                  </a:cxn>
                  <a:cxn ang="0">
                    <a:pos x="23" y="63"/>
                  </a:cxn>
                  <a:cxn ang="0">
                    <a:pos x="39" y="53"/>
                  </a:cxn>
                  <a:cxn ang="0">
                    <a:pos x="51" y="46"/>
                  </a:cxn>
                  <a:cxn ang="0">
                    <a:pos x="77" y="38"/>
                  </a:cxn>
                  <a:cxn ang="0">
                    <a:pos x="109" y="27"/>
                  </a:cxn>
                  <a:cxn ang="0">
                    <a:pos x="141" y="19"/>
                  </a:cxn>
                  <a:cxn ang="0">
                    <a:pos x="164" y="16"/>
                  </a:cxn>
                  <a:cxn ang="0">
                    <a:pos x="184" y="14"/>
                  </a:cxn>
                  <a:cxn ang="0">
                    <a:pos x="210" y="10"/>
                  </a:cxn>
                  <a:cxn ang="0">
                    <a:pos x="239" y="7"/>
                  </a:cxn>
                  <a:cxn ang="0">
                    <a:pos x="270" y="3"/>
                  </a:cxn>
                  <a:cxn ang="0">
                    <a:pos x="300" y="1"/>
                  </a:cxn>
                  <a:cxn ang="0">
                    <a:pos x="328" y="0"/>
                  </a:cxn>
                  <a:cxn ang="0">
                    <a:pos x="350" y="0"/>
                  </a:cxn>
                  <a:cxn ang="0">
                    <a:pos x="368" y="1"/>
                  </a:cxn>
                  <a:cxn ang="0">
                    <a:pos x="393" y="3"/>
                  </a:cxn>
                  <a:cxn ang="0">
                    <a:pos x="426" y="7"/>
                  </a:cxn>
                  <a:cxn ang="0">
                    <a:pos x="461" y="10"/>
                  </a:cxn>
                  <a:cxn ang="0">
                    <a:pos x="497" y="15"/>
                  </a:cxn>
                  <a:cxn ang="0">
                    <a:pos x="531" y="18"/>
                  </a:cxn>
                  <a:cxn ang="0">
                    <a:pos x="558" y="20"/>
                  </a:cxn>
                  <a:cxn ang="0">
                    <a:pos x="577" y="23"/>
                  </a:cxn>
                  <a:cxn ang="0">
                    <a:pos x="594" y="23"/>
                  </a:cxn>
                  <a:cxn ang="0">
                    <a:pos x="635" y="25"/>
                  </a:cxn>
                  <a:cxn ang="0">
                    <a:pos x="684" y="27"/>
                  </a:cxn>
                  <a:cxn ang="0">
                    <a:pos x="724" y="30"/>
                  </a:cxn>
                  <a:cxn ang="0">
                    <a:pos x="728" y="32"/>
                  </a:cxn>
                  <a:cxn ang="0">
                    <a:pos x="706" y="35"/>
                  </a:cxn>
                  <a:cxn ang="0">
                    <a:pos x="678" y="39"/>
                  </a:cxn>
                  <a:cxn ang="0">
                    <a:pos x="646" y="45"/>
                  </a:cxn>
                  <a:cxn ang="0">
                    <a:pos x="612" y="50"/>
                  </a:cxn>
                  <a:cxn ang="0">
                    <a:pos x="580" y="56"/>
                  </a:cxn>
                  <a:cxn ang="0">
                    <a:pos x="550" y="64"/>
                  </a:cxn>
                  <a:cxn ang="0">
                    <a:pos x="526" y="73"/>
                  </a:cxn>
                  <a:cxn ang="0">
                    <a:pos x="501" y="87"/>
                  </a:cxn>
                  <a:cxn ang="0">
                    <a:pos x="480" y="102"/>
                  </a:cxn>
                  <a:cxn ang="0">
                    <a:pos x="470" y="114"/>
                  </a:cxn>
                  <a:cxn ang="0">
                    <a:pos x="467" y="123"/>
                  </a:cxn>
                  <a:cxn ang="0">
                    <a:pos x="468" y="137"/>
                  </a:cxn>
                  <a:cxn ang="0">
                    <a:pos x="473" y="151"/>
                  </a:cxn>
                  <a:cxn ang="0">
                    <a:pos x="466" y="154"/>
                  </a:cxn>
                  <a:cxn ang="0">
                    <a:pos x="441" y="152"/>
                  </a:cxn>
                  <a:cxn ang="0">
                    <a:pos x="410" y="147"/>
                  </a:cxn>
                  <a:cxn ang="0">
                    <a:pos x="376" y="141"/>
                  </a:cxn>
                  <a:cxn ang="0">
                    <a:pos x="340" y="136"/>
                  </a:cxn>
                  <a:cxn ang="0">
                    <a:pos x="306" y="131"/>
                  </a:cxn>
                  <a:cxn ang="0">
                    <a:pos x="273" y="126"/>
                  </a:cxn>
                  <a:cxn ang="0">
                    <a:pos x="245" y="124"/>
                  </a:cxn>
                  <a:cxn ang="0">
                    <a:pos x="208" y="124"/>
                  </a:cxn>
                  <a:cxn ang="0">
                    <a:pos x="157" y="124"/>
                  </a:cxn>
                  <a:cxn ang="0">
                    <a:pos x="108" y="123"/>
                  </a:cxn>
                  <a:cxn ang="0">
                    <a:pos x="69" y="121"/>
                  </a:cxn>
                  <a:cxn ang="0">
                    <a:pos x="46" y="118"/>
                  </a:cxn>
                  <a:cxn ang="0">
                    <a:pos x="28" y="113"/>
                  </a:cxn>
                  <a:cxn ang="0">
                    <a:pos x="14" y="106"/>
                  </a:cxn>
                  <a:cxn ang="0">
                    <a:pos x="4" y="98"/>
                  </a:cxn>
                </a:cxnLst>
                <a:rect l="0" t="0" r="r" b="b"/>
                <a:pathLst>
                  <a:path w="736" h="155">
                    <a:moveTo>
                      <a:pt x="1" y="94"/>
                    </a:moveTo>
                    <a:lnTo>
                      <a:pt x="0" y="90"/>
                    </a:lnTo>
                    <a:lnTo>
                      <a:pt x="2" y="84"/>
                    </a:lnTo>
                    <a:lnTo>
                      <a:pt x="8" y="77"/>
                    </a:lnTo>
                    <a:lnTo>
                      <a:pt x="14" y="70"/>
                    </a:lnTo>
                    <a:lnTo>
                      <a:pt x="23" y="63"/>
                    </a:lnTo>
                    <a:lnTo>
                      <a:pt x="31" y="57"/>
                    </a:lnTo>
                    <a:lnTo>
                      <a:pt x="39" y="53"/>
                    </a:lnTo>
                    <a:lnTo>
                      <a:pt x="44" y="49"/>
                    </a:lnTo>
                    <a:lnTo>
                      <a:pt x="51" y="46"/>
                    </a:lnTo>
                    <a:lnTo>
                      <a:pt x="63" y="42"/>
                    </a:lnTo>
                    <a:lnTo>
                      <a:pt x="77" y="38"/>
                    </a:lnTo>
                    <a:lnTo>
                      <a:pt x="92" y="33"/>
                    </a:lnTo>
                    <a:lnTo>
                      <a:pt x="109" y="27"/>
                    </a:lnTo>
                    <a:lnTo>
                      <a:pt x="125" y="24"/>
                    </a:lnTo>
                    <a:lnTo>
                      <a:pt x="141" y="19"/>
                    </a:lnTo>
                    <a:lnTo>
                      <a:pt x="156" y="17"/>
                    </a:lnTo>
                    <a:lnTo>
                      <a:pt x="164" y="16"/>
                    </a:lnTo>
                    <a:lnTo>
                      <a:pt x="173" y="15"/>
                    </a:lnTo>
                    <a:lnTo>
                      <a:pt x="184" y="14"/>
                    </a:lnTo>
                    <a:lnTo>
                      <a:pt x="197" y="11"/>
                    </a:lnTo>
                    <a:lnTo>
                      <a:pt x="210" y="10"/>
                    </a:lnTo>
                    <a:lnTo>
                      <a:pt x="224" y="8"/>
                    </a:lnTo>
                    <a:lnTo>
                      <a:pt x="239" y="7"/>
                    </a:lnTo>
                    <a:lnTo>
                      <a:pt x="254" y="4"/>
                    </a:lnTo>
                    <a:lnTo>
                      <a:pt x="270" y="3"/>
                    </a:lnTo>
                    <a:lnTo>
                      <a:pt x="285" y="2"/>
                    </a:lnTo>
                    <a:lnTo>
                      <a:pt x="300" y="1"/>
                    </a:lnTo>
                    <a:lnTo>
                      <a:pt x="314" y="0"/>
                    </a:lnTo>
                    <a:lnTo>
                      <a:pt x="328" y="0"/>
                    </a:lnTo>
                    <a:lnTo>
                      <a:pt x="339" y="0"/>
                    </a:lnTo>
                    <a:lnTo>
                      <a:pt x="350" y="0"/>
                    </a:lnTo>
                    <a:lnTo>
                      <a:pt x="359" y="0"/>
                    </a:lnTo>
                    <a:lnTo>
                      <a:pt x="368" y="1"/>
                    </a:lnTo>
                    <a:lnTo>
                      <a:pt x="381" y="2"/>
                    </a:lnTo>
                    <a:lnTo>
                      <a:pt x="393" y="3"/>
                    </a:lnTo>
                    <a:lnTo>
                      <a:pt x="410" y="4"/>
                    </a:lnTo>
                    <a:lnTo>
                      <a:pt x="426" y="7"/>
                    </a:lnTo>
                    <a:lnTo>
                      <a:pt x="443" y="9"/>
                    </a:lnTo>
                    <a:lnTo>
                      <a:pt x="461" y="10"/>
                    </a:lnTo>
                    <a:lnTo>
                      <a:pt x="480" y="12"/>
                    </a:lnTo>
                    <a:lnTo>
                      <a:pt x="497" y="15"/>
                    </a:lnTo>
                    <a:lnTo>
                      <a:pt x="514" y="16"/>
                    </a:lnTo>
                    <a:lnTo>
                      <a:pt x="531" y="18"/>
                    </a:lnTo>
                    <a:lnTo>
                      <a:pt x="544" y="19"/>
                    </a:lnTo>
                    <a:lnTo>
                      <a:pt x="558" y="20"/>
                    </a:lnTo>
                    <a:lnTo>
                      <a:pt x="569" y="22"/>
                    </a:lnTo>
                    <a:lnTo>
                      <a:pt x="577" y="23"/>
                    </a:lnTo>
                    <a:lnTo>
                      <a:pt x="582" y="23"/>
                    </a:lnTo>
                    <a:lnTo>
                      <a:pt x="594" y="23"/>
                    </a:lnTo>
                    <a:lnTo>
                      <a:pt x="612" y="24"/>
                    </a:lnTo>
                    <a:lnTo>
                      <a:pt x="635" y="25"/>
                    </a:lnTo>
                    <a:lnTo>
                      <a:pt x="660" y="26"/>
                    </a:lnTo>
                    <a:lnTo>
                      <a:pt x="684" y="27"/>
                    </a:lnTo>
                    <a:lnTo>
                      <a:pt x="707" y="29"/>
                    </a:lnTo>
                    <a:lnTo>
                      <a:pt x="724" y="30"/>
                    </a:lnTo>
                    <a:lnTo>
                      <a:pt x="736" y="30"/>
                    </a:lnTo>
                    <a:lnTo>
                      <a:pt x="728" y="32"/>
                    </a:lnTo>
                    <a:lnTo>
                      <a:pt x="717" y="33"/>
                    </a:lnTo>
                    <a:lnTo>
                      <a:pt x="706" y="35"/>
                    </a:lnTo>
                    <a:lnTo>
                      <a:pt x="692" y="38"/>
                    </a:lnTo>
                    <a:lnTo>
                      <a:pt x="678" y="39"/>
                    </a:lnTo>
                    <a:lnTo>
                      <a:pt x="662" y="41"/>
                    </a:lnTo>
                    <a:lnTo>
                      <a:pt x="646" y="45"/>
                    </a:lnTo>
                    <a:lnTo>
                      <a:pt x="630" y="47"/>
                    </a:lnTo>
                    <a:lnTo>
                      <a:pt x="612" y="50"/>
                    </a:lnTo>
                    <a:lnTo>
                      <a:pt x="596" y="53"/>
                    </a:lnTo>
                    <a:lnTo>
                      <a:pt x="580" y="56"/>
                    </a:lnTo>
                    <a:lnTo>
                      <a:pt x="565" y="60"/>
                    </a:lnTo>
                    <a:lnTo>
                      <a:pt x="550" y="64"/>
                    </a:lnTo>
                    <a:lnTo>
                      <a:pt x="537" y="69"/>
                    </a:lnTo>
                    <a:lnTo>
                      <a:pt x="526" y="73"/>
                    </a:lnTo>
                    <a:lnTo>
                      <a:pt x="516" y="78"/>
                    </a:lnTo>
                    <a:lnTo>
                      <a:pt x="501" y="87"/>
                    </a:lnTo>
                    <a:lnTo>
                      <a:pt x="488" y="95"/>
                    </a:lnTo>
                    <a:lnTo>
                      <a:pt x="480" y="102"/>
                    </a:lnTo>
                    <a:lnTo>
                      <a:pt x="473" y="108"/>
                    </a:lnTo>
                    <a:lnTo>
                      <a:pt x="470" y="114"/>
                    </a:lnTo>
                    <a:lnTo>
                      <a:pt x="467" y="118"/>
                    </a:lnTo>
                    <a:lnTo>
                      <a:pt x="467" y="123"/>
                    </a:lnTo>
                    <a:lnTo>
                      <a:pt x="467" y="128"/>
                    </a:lnTo>
                    <a:lnTo>
                      <a:pt x="468" y="137"/>
                    </a:lnTo>
                    <a:lnTo>
                      <a:pt x="471" y="145"/>
                    </a:lnTo>
                    <a:lnTo>
                      <a:pt x="473" y="151"/>
                    </a:lnTo>
                    <a:lnTo>
                      <a:pt x="476" y="155"/>
                    </a:lnTo>
                    <a:lnTo>
                      <a:pt x="466" y="154"/>
                    </a:lnTo>
                    <a:lnTo>
                      <a:pt x="453" y="153"/>
                    </a:lnTo>
                    <a:lnTo>
                      <a:pt x="441" y="152"/>
                    </a:lnTo>
                    <a:lnTo>
                      <a:pt x="426" y="149"/>
                    </a:lnTo>
                    <a:lnTo>
                      <a:pt x="410" y="147"/>
                    </a:lnTo>
                    <a:lnTo>
                      <a:pt x="393" y="145"/>
                    </a:lnTo>
                    <a:lnTo>
                      <a:pt x="376" y="141"/>
                    </a:lnTo>
                    <a:lnTo>
                      <a:pt x="358" y="139"/>
                    </a:lnTo>
                    <a:lnTo>
                      <a:pt x="340" y="136"/>
                    </a:lnTo>
                    <a:lnTo>
                      <a:pt x="323" y="133"/>
                    </a:lnTo>
                    <a:lnTo>
                      <a:pt x="306" y="131"/>
                    </a:lnTo>
                    <a:lnTo>
                      <a:pt x="289" y="129"/>
                    </a:lnTo>
                    <a:lnTo>
                      <a:pt x="273" y="126"/>
                    </a:lnTo>
                    <a:lnTo>
                      <a:pt x="259" y="125"/>
                    </a:lnTo>
                    <a:lnTo>
                      <a:pt x="245" y="124"/>
                    </a:lnTo>
                    <a:lnTo>
                      <a:pt x="232" y="124"/>
                    </a:lnTo>
                    <a:lnTo>
                      <a:pt x="208" y="124"/>
                    </a:lnTo>
                    <a:lnTo>
                      <a:pt x="183" y="124"/>
                    </a:lnTo>
                    <a:lnTo>
                      <a:pt x="157" y="124"/>
                    </a:lnTo>
                    <a:lnTo>
                      <a:pt x="132" y="123"/>
                    </a:lnTo>
                    <a:lnTo>
                      <a:pt x="108" y="123"/>
                    </a:lnTo>
                    <a:lnTo>
                      <a:pt x="87" y="122"/>
                    </a:lnTo>
                    <a:lnTo>
                      <a:pt x="69" y="121"/>
                    </a:lnTo>
                    <a:lnTo>
                      <a:pt x="56" y="119"/>
                    </a:lnTo>
                    <a:lnTo>
                      <a:pt x="46" y="118"/>
                    </a:lnTo>
                    <a:lnTo>
                      <a:pt x="36" y="116"/>
                    </a:lnTo>
                    <a:lnTo>
                      <a:pt x="28" y="113"/>
                    </a:lnTo>
                    <a:lnTo>
                      <a:pt x="21" y="109"/>
                    </a:lnTo>
                    <a:lnTo>
                      <a:pt x="14" y="106"/>
                    </a:lnTo>
                    <a:lnTo>
                      <a:pt x="9" y="102"/>
                    </a:lnTo>
                    <a:lnTo>
                      <a:pt x="4" y="98"/>
                    </a:lnTo>
                    <a:lnTo>
                      <a:pt x="1" y="94"/>
                    </a:lnTo>
                    <a:close/>
                  </a:path>
                </a:pathLst>
              </a:custGeom>
              <a:solidFill>
                <a:srgbClr val="D80000"/>
              </a:solidFill>
              <a:ln w="9525">
                <a:noFill/>
                <a:round/>
                <a:headEnd/>
                <a:tailEnd/>
              </a:ln>
            </p:spPr>
            <p:txBody>
              <a:bodyPr>
                <a:prstTxWarp prst="textNoShape">
                  <a:avLst/>
                </a:prstTxWarp>
              </a:bodyPr>
              <a:lstStyle/>
              <a:p>
                <a:endParaRPr lang="fr-FR"/>
              </a:p>
            </p:txBody>
          </p:sp>
          <p:sp>
            <p:nvSpPr>
              <p:cNvPr id="19501" name="Freeform 45"/>
              <p:cNvSpPr>
                <a:spLocks/>
              </p:cNvSpPr>
              <p:nvPr/>
            </p:nvSpPr>
            <p:spPr bwMode="auto">
              <a:xfrm>
                <a:off x="4407" y="3727"/>
                <a:ext cx="249" cy="58"/>
              </a:xfrm>
              <a:custGeom>
                <a:avLst/>
                <a:gdLst/>
                <a:ahLst/>
                <a:cxnLst>
                  <a:cxn ang="0">
                    <a:pos x="54" y="0"/>
                  </a:cxn>
                  <a:cxn ang="0">
                    <a:pos x="39" y="3"/>
                  </a:cxn>
                  <a:cxn ang="0">
                    <a:pos x="29" y="11"/>
                  </a:cxn>
                  <a:cxn ang="0">
                    <a:pos x="18" y="22"/>
                  </a:cxn>
                  <a:cxn ang="0">
                    <a:pos x="4" y="38"/>
                  </a:cxn>
                  <a:cxn ang="0">
                    <a:pos x="3" y="53"/>
                  </a:cxn>
                  <a:cxn ang="0">
                    <a:pos x="23" y="73"/>
                  </a:cxn>
                  <a:cxn ang="0">
                    <a:pos x="46" y="83"/>
                  </a:cxn>
                  <a:cxn ang="0">
                    <a:pos x="72" y="88"/>
                  </a:cxn>
                  <a:cxn ang="0">
                    <a:pos x="102" y="90"/>
                  </a:cxn>
                  <a:cxn ang="0">
                    <a:pos x="125" y="92"/>
                  </a:cxn>
                  <a:cxn ang="0">
                    <a:pos x="147" y="94"/>
                  </a:cxn>
                  <a:cxn ang="0">
                    <a:pos x="171" y="96"/>
                  </a:cxn>
                  <a:cxn ang="0">
                    <a:pos x="199" y="97"/>
                  </a:cxn>
                  <a:cxn ang="0">
                    <a:pos x="227" y="99"/>
                  </a:cxn>
                  <a:cxn ang="0">
                    <a:pos x="254" y="101"/>
                  </a:cxn>
                  <a:cxn ang="0">
                    <a:pos x="279" y="103"/>
                  </a:cxn>
                  <a:cxn ang="0">
                    <a:pos x="298" y="104"/>
                  </a:cxn>
                  <a:cxn ang="0">
                    <a:pos x="321" y="105"/>
                  </a:cxn>
                  <a:cxn ang="0">
                    <a:pos x="357" y="109"/>
                  </a:cxn>
                  <a:cxn ang="0">
                    <a:pos x="394" y="112"/>
                  </a:cxn>
                  <a:cxn ang="0">
                    <a:pos x="426" y="116"/>
                  </a:cxn>
                  <a:cxn ang="0">
                    <a:pos x="455" y="116"/>
                  </a:cxn>
                  <a:cxn ang="0">
                    <a:pos x="463" y="110"/>
                  </a:cxn>
                  <a:cxn ang="0">
                    <a:pos x="458" y="95"/>
                  </a:cxn>
                  <a:cxn ang="0">
                    <a:pos x="451" y="75"/>
                  </a:cxn>
                  <a:cxn ang="0">
                    <a:pos x="451" y="69"/>
                  </a:cxn>
                  <a:cxn ang="0">
                    <a:pos x="461" y="59"/>
                  </a:cxn>
                  <a:cxn ang="0">
                    <a:pos x="476" y="43"/>
                  </a:cxn>
                  <a:cxn ang="0">
                    <a:pos x="491" y="29"/>
                  </a:cxn>
                  <a:cxn ang="0">
                    <a:pos x="499" y="23"/>
                  </a:cxn>
                  <a:cxn ang="0">
                    <a:pos x="493" y="19"/>
                  </a:cxn>
                  <a:cxn ang="0">
                    <a:pos x="479" y="14"/>
                  </a:cxn>
                  <a:cxn ang="0">
                    <a:pos x="469" y="12"/>
                  </a:cxn>
                  <a:cxn ang="0">
                    <a:pos x="459" y="12"/>
                  </a:cxn>
                  <a:cxn ang="0">
                    <a:pos x="417" y="10"/>
                  </a:cxn>
                  <a:cxn ang="0">
                    <a:pos x="358" y="8"/>
                  </a:cxn>
                  <a:cxn ang="0">
                    <a:pos x="311" y="6"/>
                  </a:cxn>
                  <a:cxn ang="0">
                    <a:pos x="296" y="6"/>
                  </a:cxn>
                  <a:cxn ang="0">
                    <a:pos x="275" y="6"/>
                  </a:cxn>
                  <a:cxn ang="0">
                    <a:pos x="243" y="6"/>
                  </a:cxn>
                  <a:cxn ang="0">
                    <a:pos x="204" y="6"/>
                  </a:cxn>
                  <a:cxn ang="0">
                    <a:pos x="162" y="5"/>
                  </a:cxn>
                  <a:cxn ang="0">
                    <a:pos x="122" y="5"/>
                  </a:cxn>
                  <a:cxn ang="0">
                    <a:pos x="90" y="4"/>
                  </a:cxn>
                  <a:cxn ang="0">
                    <a:pos x="68" y="3"/>
                  </a:cxn>
                </a:cxnLst>
                <a:rect l="0" t="0" r="r" b="b"/>
                <a:pathLst>
                  <a:path w="499" h="116">
                    <a:moveTo>
                      <a:pt x="63" y="2"/>
                    </a:moveTo>
                    <a:lnTo>
                      <a:pt x="54" y="0"/>
                    </a:lnTo>
                    <a:lnTo>
                      <a:pt x="46" y="0"/>
                    </a:lnTo>
                    <a:lnTo>
                      <a:pt x="39" y="3"/>
                    </a:lnTo>
                    <a:lnTo>
                      <a:pt x="33" y="6"/>
                    </a:lnTo>
                    <a:lnTo>
                      <a:pt x="29" y="11"/>
                    </a:lnTo>
                    <a:lnTo>
                      <a:pt x="24" y="17"/>
                    </a:lnTo>
                    <a:lnTo>
                      <a:pt x="18" y="22"/>
                    </a:lnTo>
                    <a:lnTo>
                      <a:pt x="13" y="29"/>
                    </a:lnTo>
                    <a:lnTo>
                      <a:pt x="4" y="38"/>
                    </a:lnTo>
                    <a:lnTo>
                      <a:pt x="0" y="45"/>
                    </a:lnTo>
                    <a:lnTo>
                      <a:pt x="3" y="53"/>
                    </a:lnTo>
                    <a:lnTo>
                      <a:pt x="14" y="66"/>
                    </a:lnTo>
                    <a:lnTo>
                      <a:pt x="23" y="73"/>
                    </a:lnTo>
                    <a:lnTo>
                      <a:pt x="33" y="79"/>
                    </a:lnTo>
                    <a:lnTo>
                      <a:pt x="46" y="83"/>
                    </a:lnTo>
                    <a:lnTo>
                      <a:pt x="59" y="86"/>
                    </a:lnTo>
                    <a:lnTo>
                      <a:pt x="72" y="88"/>
                    </a:lnTo>
                    <a:lnTo>
                      <a:pt x="87" y="89"/>
                    </a:lnTo>
                    <a:lnTo>
                      <a:pt x="102" y="90"/>
                    </a:lnTo>
                    <a:lnTo>
                      <a:pt x="117" y="91"/>
                    </a:lnTo>
                    <a:lnTo>
                      <a:pt x="125" y="92"/>
                    </a:lnTo>
                    <a:lnTo>
                      <a:pt x="136" y="94"/>
                    </a:lnTo>
                    <a:lnTo>
                      <a:pt x="147" y="94"/>
                    </a:lnTo>
                    <a:lnTo>
                      <a:pt x="159" y="95"/>
                    </a:lnTo>
                    <a:lnTo>
                      <a:pt x="171" y="96"/>
                    </a:lnTo>
                    <a:lnTo>
                      <a:pt x="185" y="97"/>
                    </a:lnTo>
                    <a:lnTo>
                      <a:pt x="199" y="97"/>
                    </a:lnTo>
                    <a:lnTo>
                      <a:pt x="213" y="98"/>
                    </a:lnTo>
                    <a:lnTo>
                      <a:pt x="227" y="99"/>
                    </a:lnTo>
                    <a:lnTo>
                      <a:pt x="241" y="101"/>
                    </a:lnTo>
                    <a:lnTo>
                      <a:pt x="254" y="101"/>
                    </a:lnTo>
                    <a:lnTo>
                      <a:pt x="267" y="102"/>
                    </a:lnTo>
                    <a:lnTo>
                      <a:pt x="279" y="103"/>
                    </a:lnTo>
                    <a:lnTo>
                      <a:pt x="289" y="103"/>
                    </a:lnTo>
                    <a:lnTo>
                      <a:pt x="298" y="104"/>
                    </a:lnTo>
                    <a:lnTo>
                      <a:pt x="306" y="104"/>
                    </a:lnTo>
                    <a:lnTo>
                      <a:pt x="321" y="105"/>
                    </a:lnTo>
                    <a:lnTo>
                      <a:pt x="339" y="106"/>
                    </a:lnTo>
                    <a:lnTo>
                      <a:pt x="357" y="109"/>
                    </a:lnTo>
                    <a:lnTo>
                      <a:pt x="375" y="110"/>
                    </a:lnTo>
                    <a:lnTo>
                      <a:pt x="394" y="112"/>
                    </a:lnTo>
                    <a:lnTo>
                      <a:pt x="411" y="114"/>
                    </a:lnTo>
                    <a:lnTo>
                      <a:pt x="426" y="116"/>
                    </a:lnTo>
                    <a:lnTo>
                      <a:pt x="439" y="116"/>
                    </a:lnTo>
                    <a:lnTo>
                      <a:pt x="455" y="116"/>
                    </a:lnTo>
                    <a:lnTo>
                      <a:pt x="462" y="113"/>
                    </a:lnTo>
                    <a:lnTo>
                      <a:pt x="463" y="110"/>
                    </a:lnTo>
                    <a:lnTo>
                      <a:pt x="461" y="104"/>
                    </a:lnTo>
                    <a:lnTo>
                      <a:pt x="458" y="95"/>
                    </a:lnTo>
                    <a:lnTo>
                      <a:pt x="455" y="84"/>
                    </a:lnTo>
                    <a:lnTo>
                      <a:pt x="451" y="75"/>
                    </a:lnTo>
                    <a:lnTo>
                      <a:pt x="450" y="72"/>
                    </a:lnTo>
                    <a:lnTo>
                      <a:pt x="451" y="69"/>
                    </a:lnTo>
                    <a:lnTo>
                      <a:pt x="456" y="65"/>
                    </a:lnTo>
                    <a:lnTo>
                      <a:pt x="461" y="59"/>
                    </a:lnTo>
                    <a:lnTo>
                      <a:pt x="469" y="51"/>
                    </a:lnTo>
                    <a:lnTo>
                      <a:pt x="476" y="43"/>
                    </a:lnTo>
                    <a:lnTo>
                      <a:pt x="484" y="35"/>
                    </a:lnTo>
                    <a:lnTo>
                      <a:pt x="491" y="29"/>
                    </a:lnTo>
                    <a:lnTo>
                      <a:pt x="496" y="26"/>
                    </a:lnTo>
                    <a:lnTo>
                      <a:pt x="499" y="23"/>
                    </a:lnTo>
                    <a:lnTo>
                      <a:pt x="497" y="21"/>
                    </a:lnTo>
                    <a:lnTo>
                      <a:pt x="493" y="19"/>
                    </a:lnTo>
                    <a:lnTo>
                      <a:pt x="486" y="17"/>
                    </a:lnTo>
                    <a:lnTo>
                      <a:pt x="479" y="14"/>
                    </a:lnTo>
                    <a:lnTo>
                      <a:pt x="473" y="13"/>
                    </a:lnTo>
                    <a:lnTo>
                      <a:pt x="469" y="12"/>
                    </a:lnTo>
                    <a:lnTo>
                      <a:pt x="466" y="12"/>
                    </a:lnTo>
                    <a:lnTo>
                      <a:pt x="459" y="12"/>
                    </a:lnTo>
                    <a:lnTo>
                      <a:pt x="442" y="11"/>
                    </a:lnTo>
                    <a:lnTo>
                      <a:pt x="417" y="10"/>
                    </a:lnTo>
                    <a:lnTo>
                      <a:pt x="388" y="8"/>
                    </a:lnTo>
                    <a:lnTo>
                      <a:pt x="358" y="8"/>
                    </a:lnTo>
                    <a:lnTo>
                      <a:pt x="332" y="7"/>
                    </a:lnTo>
                    <a:lnTo>
                      <a:pt x="311" y="6"/>
                    </a:lnTo>
                    <a:lnTo>
                      <a:pt x="301" y="6"/>
                    </a:lnTo>
                    <a:lnTo>
                      <a:pt x="296" y="6"/>
                    </a:lnTo>
                    <a:lnTo>
                      <a:pt x="288" y="6"/>
                    </a:lnTo>
                    <a:lnTo>
                      <a:pt x="275" y="6"/>
                    </a:lnTo>
                    <a:lnTo>
                      <a:pt x="260" y="6"/>
                    </a:lnTo>
                    <a:lnTo>
                      <a:pt x="243" y="6"/>
                    </a:lnTo>
                    <a:lnTo>
                      <a:pt x="223" y="6"/>
                    </a:lnTo>
                    <a:lnTo>
                      <a:pt x="204" y="6"/>
                    </a:lnTo>
                    <a:lnTo>
                      <a:pt x="183" y="5"/>
                    </a:lnTo>
                    <a:lnTo>
                      <a:pt x="162" y="5"/>
                    </a:lnTo>
                    <a:lnTo>
                      <a:pt x="142" y="5"/>
                    </a:lnTo>
                    <a:lnTo>
                      <a:pt x="122" y="5"/>
                    </a:lnTo>
                    <a:lnTo>
                      <a:pt x="105" y="4"/>
                    </a:lnTo>
                    <a:lnTo>
                      <a:pt x="90" y="4"/>
                    </a:lnTo>
                    <a:lnTo>
                      <a:pt x="77" y="3"/>
                    </a:lnTo>
                    <a:lnTo>
                      <a:pt x="68" y="3"/>
                    </a:lnTo>
                    <a:lnTo>
                      <a:pt x="63" y="2"/>
                    </a:lnTo>
                    <a:close/>
                  </a:path>
                </a:pathLst>
              </a:custGeom>
              <a:solidFill>
                <a:srgbClr val="F2CC0C"/>
              </a:solidFill>
              <a:ln w="9525">
                <a:noFill/>
                <a:round/>
                <a:headEnd/>
                <a:tailEnd/>
              </a:ln>
            </p:spPr>
            <p:txBody>
              <a:bodyPr>
                <a:prstTxWarp prst="textNoShape">
                  <a:avLst/>
                </a:prstTxWarp>
              </a:bodyPr>
              <a:lstStyle/>
              <a:p>
                <a:endParaRPr lang="fr-FR"/>
              </a:p>
            </p:txBody>
          </p:sp>
          <p:sp>
            <p:nvSpPr>
              <p:cNvPr id="19502" name="Freeform 46"/>
              <p:cNvSpPr>
                <a:spLocks/>
              </p:cNvSpPr>
              <p:nvPr/>
            </p:nvSpPr>
            <p:spPr bwMode="auto">
              <a:xfrm>
                <a:off x="4408" y="3768"/>
                <a:ext cx="245" cy="54"/>
              </a:xfrm>
              <a:custGeom>
                <a:avLst/>
                <a:gdLst/>
                <a:ahLst/>
                <a:cxnLst>
                  <a:cxn ang="0">
                    <a:pos x="4" y="0"/>
                  </a:cxn>
                  <a:cxn ang="0">
                    <a:pos x="1" y="21"/>
                  </a:cxn>
                  <a:cxn ang="0">
                    <a:pos x="11" y="38"/>
                  </a:cxn>
                  <a:cxn ang="0">
                    <a:pos x="20" y="46"/>
                  </a:cxn>
                  <a:cxn ang="0">
                    <a:pos x="32" y="51"/>
                  </a:cxn>
                  <a:cxn ang="0">
                    <a:pos x="46" y="57"/>
                  </a:cxn>
                  <a:cxn ang="0">
                    <a:pos x="62" y="61"/>
                  </a:cxn>
                  <a:cxn ang="0">
                    <a:pos x="88" y="67"/>
                  </a:cxn>
                  <a:cxn ang="0">
                    <a:pos x="122" y="70"/>
                  </a:cxn>
                  <a:cxn ang="0">
                    <a:pos x="159" y="74"/>
                  </a:cxn>
                  <a:cxn ang="0">
                    <a:pos x="189" y="77"/>
                  </a:cxn>
                  <a:cxn ang="0">
                    <a:pos x="213" y="81"/>
                  </a:cxn>
                  <a:cxn ang="0">
                    <a:pos x="241" y="85"/>
                  </a:cxn>
                  <a:cxn ang="0">
                    <a:pos x="272" y="91"/>
                  </a:cxn>
                  <a:cxn ang="0">
                    <a:pos x="302" y="96"/>
                  </a:cxn>
                  <a:cxn ang="0">
                    <a:pos x="332" y="100"/>
                  </a:cxn>
                  <a:cxn ang="0">
                    <a:pos x="358" y="104"/>
                  </a:cxn>
                  <a:cxn ang="0">
                    <a:pos x="380" y="106"/>
                  </a:cxn>
                  <a:cxn ang="0">
                    <a:pos x="401" y="108"/>
                  </a:cxn>
                  <a:cxn ang="0">
                    <a:pos x="423" y="108"/>
                  </a:cxn>
                  <a:cxn ang="0">
                    <a:pos x="440" y="106"/>
                  </a:cxn>
                  <a:cxn ang="0">
                    <a:pos x="455" y="104"/>
                  </a:cxn>
                  <a:cxn ang="0">
                    <a:pos x="472" y="104"/>
                  </a:cxn>
                  <a:cxn ang="0">
                    <a:pos x="481" y="97"/>
                  </a:cxn>
                  <a:cxn ang="0">
                    <a:pos x="479" y="85"/>
                  </a:cxn>
                  <a:cxn ang="0">
                    <a:pos x="464" y="48"/>
                  </a:cxn>
                  <a:cxn ang="0">
                    <a:pos x="455" y="35"/>
                  </a:cxn>
                  <a:cxn ang="0">
                    <a:pos x="426" y="35"/>
                  </a:cxn>
                  <a:cxn ang="0">
                    <a:pos x="396" y="35"/>
                  </a:cxn>
                  <a:cxn ang="0">
                    <a:pos x="369" y="35"/>
                  </a:cxn>
                  <a:cxn ang="0">
                    <a:pos x="350" y="34"/>
                  </a:cxn>
                  <a:cxn ang="0">
                    <a:pos x="331" y="31"/>
                  </a:cxn>
                  <a:cxn ang="0">
                    <a:pos x="305" y="30"/>
                  </a:cxn>
                  <a:cxn ang="0">
                    <a:pos x="277" y="28"/>
                  </a:cxn>
                  <a:cxn ang="0">
                    <a:pos x="248" y="27"/>
                  </a:cxn>
                  <a:cxn ang="0">
                    <a:pos x="219" y="24"/>
                  </a:cxn>
                  <a:cxn ang="0">
                    <a:pos x="195" y="23"/>
                  </a:cxn>
                  <a:cxn ang="0">
                    <a:pos x="176" y="23"/>
                  </a:cxn>
                  <a:cxn ang="0">
                    <a:pos x="159" y="23"/>
                  </a:cxn>
                  <a:cxn ang="0">
                    <a:pos x="127" y="21"/>
                  </a:cxn>
                  <a:cxn ang="0">
                    <a:pos x="91" y="16"/>
                  </a:cxn>
                  <a:cxn ang="0">
                    <a:pos x="65" y="13"/>
                  </a:cxn>
                  <a:cxn ang="0">
                    <a:pos x="52" y="12"/>
                  </a:cxn>
                  <a:cxn ang="0">
                    <a:pos x="39" y="9"/>
                  </a:cxn>
                  <a:cxn ang="0">
                    <a:pos x="25" y="5"/>
                  </a:cxn>
                  <a:cxn ang="0">
                    <a:pos x="14" y="1"/>
                  </a:cxn>
                </a:cxnLst>
                <a:rect l="0" t="0" r="r" b="b"/>
                <a:pathLst>
                  <a:path w="490" h="108">
                    <a:moveTo>
                      <a:pt x="11" y="0"/>
                    </a:moveTo>
                    <a:lnTo>
                      <a:pt x="4" y="0"/>
                    </a:lnTo>
                    <a:lnTo>
                      <a:pt x="0" y="8"/>
                    </a:lnTo>
                    <a:lnTo>
                      <a:pt x="1" y="21"/>
                    </a:lnTo>
                    <a:lnTo>
                      <a:pt x="6" y="34"/>
                    </a:lnTo>
                    <a:lnTo>
                      <a:pt x="11" y="38"/>
                    </a:lnTo>
                    <a:lnTo>
                      <a:pt x="15" y="43"/>
                    </a:lnTo>
                    <a:lnTo>
                      <a:pt x="20" y="46"/>
                    </a:lnTo>
                    <a:lnTo>
                      <a:pt x="27" y="48"/>
                    </a:lnTo>
                    <a:lnTo>
                      <a:pt x="32" y="51"/>
                    </a:lnTo>
                    <a:lnTo>
                      <a:pt x="39" y="53"/>
                    </a:lnTo>
                    <a:lnTo>
                      <a:pt x="46" y="57"/>
                    </a:lnTo>
                    <a:lnTo>
                      <a:pt x="53" y="59"/>
                    </a:lnTo>
                    <a:lnTo>
                      <a:pt x="62" y="61"/>
                    </a:lnTo>
                    <a:lnTo>
                      <a:pt x="74" y="65"/>
                    </a:lnTo>
                    <a:lnTo>
                      <a:pt x="88" y="67"/>
                    </a:lnTo>
                    <a:lnTo>
                      <a:pt x="104" y="68"/>
                    </a:lnTo>
                    <a:lnTo>
                      <a:pt x="122" y="70"/>
                    </a:lnTo>
                    <a:lnTo>
                      <a:pt x="141" y="73"/>
                    </a:lnTo>
                    <a:lnTo>
                      <a:pt x="159" y="74"/>
                    </a:lnTo>
                    <a:lnTo>
                      <a:pt x="179" y="76"/>
                    </a:lnTo>
                    <a:lnTo>
                      <a:pt x="189" y="77"/>
                    </a:lnTo>
                    <a:lnTo>
                      <a:pt x="201" y="80"/>
                    </a:lnTo>
                    <a:lnTo>
                      <a:pt x="213" y="81"/>
                    </a:lnTo>
                    <a:lnTo>
                      <a:pt x="227" y="83"/>
                    </a:lnTo>
                    <a:lnTo>
                      <a:pt x="241" y="85"/>
                    </a:lnTo>
                    <a:lnTo>
                      <a:pt x="256" y="88"/>
                    </a:lnTo>
                    <a:lnTo>
                      <a:pt x="272" y="91"/>
                    </a:lnTo>
                    <a:lnTo>
                      <a:pt x="287" y="93"/>
                    </a:lnTo>
                    <a:lnTo>
                      <a:pt x="302" y="96"/>
                    </a:lnTo>
                    <a:lnTo>
                      <a:pt x="317" y="98"/>
                    </a:lnTo>
                    <a:lnTo>
                      <a:pt x="332" y="100"/>
                    </a:lnTo>
                    <a:lnTo>
                      <a:pt x="346" y="103"/>
                    </a:lnTo>
                    <a:lnTo>
                      <a:pt x="358" y="104"/>
                    </a:lnTo>
                    <a:lnTo>
                      <a:pt x="370" y="105"/>
                    </a:lnTo>
                    <a:lnTo>
                      <a:pt x="380" y="106"/>
                    </a:lnTo>
                    <a:lnTo>
                      <a:pt x="388" y="106"/>
                    </a:lnTo>
                    <a:lnTo>
                      <a:pt x="401" y="108"/>
                    </a:lnTo>
                    <a:lnTo>
                      <a:pt x="413" y="108"/>
                    </a:lnTo>
                    <a:lnTo>
                      <a:pt x="423" y="108"/>
                    </a:lnTo>
                    <a:lnTo>
                      <a:pt x="432" y="107"/>
                    </a:lnTo>
                    <a:lnTo>
                      <a:pt x="440" y="106"/>
                    </a:lnTo>
                    <a:lnTo>
                      <a:pt x="447" y="104"/>
                    </a:lnTo>
                    <a:lnTo>
                      <a:pt x="455" y="104"/>
                    </a:lnTo>
                    <a:lnTo>
                      <a:pt x="462" y="104"/>
                    </a:lnTo>
                    <a:lnTo>
                      <a:pt x="472" y="104"/>
                    </a:lnTo>
                    <a:lnTo>
                      <a:pt x="477" y="100"/>
                    </a:lnTo>
                    <a:lnTo>
                      <a:pt x="481" y="97"/>
                    </a:lnTo>
                    <a:lnTo>
                      <a:pt x="490" y="96"/>
                    </a:lnTo>
                    <a:lnTo>
                      <a:pt x="479" y="85"/>
                    </a:lnTo>
                    <a:lnTo>
                      <a:pt x="469" y="67"/>
                    </a:lnTo>
                    <a:lnTo>
                      <a:pt x="464" y="48"/>
                    </a:lnTo>
                    <a:lnTo>
                      <a:pt x="468" y="36"/>
                    </a:lnTo>
                    <a:lnTo>
                      <a:pt x="455" y="35"/>
                    </a:lnTo>
                    <a:lnTo>
                      <a:pt x="441" y="35"/>
                    </a:lnTo>
                    <a:lnTo>
                      <a:pt x="426" y="35"/>
                    </a:lnTo>
                    <a:lnTo>
                      <a:pt x="411" y="35"/>
                    </a:lnTo>
                    <a:lnTo>
                      <a:pt x="396" y="35"/>
                    </a:lnTo>
                    <a:lnTo>
                      <a:pt x="383" y="35"/>
                    </a:lnTo>
                    <a:lnTo>
                      <a:pt x="369" y="35"/>
                    </a:lnTo>
                    <a:lnTo>
                      <a:pt x="357" y="34"/>
                    </a:lnTo>
                    <a:lnTo>
                      <a:pt x="350" y="34"/>
                    </a:lnTo>
                    <a:lnTo>
                      <a:pt x="341" y="32"/>
                    </a:lnTo>
                    <a:lnTo>
                      <a:pt x="331" y="31"/>
                    </a:lnTo>
                    <a:lnTo>
                      <a:pt x="319" y="31"/>
                    </a:lnTo>
                    <a:lnTo>
                      <a:pt x="305" y="30"/>
                    </a:lnTo>
                    <a:lnTo>
                      <a:pt x="292" y="29"/>
                    </a:lnTo>
                    <a:lnTo>
                      <a:pt x="277" y="28"/>
                    </a:lnTo>
                    <a:lnTo>
                      <a:pt x="263" y="27"/>
                    </a:lnTo>
                    <a:lnTo>
                      <a:pt x="248" y="27"/>
                    </a:lnTo>
                    <a:lnTo>
                      <a:pt x="233" y="25"/>
                    </a:lnTo>
                    <a:lnTo>
                      <a:pt x="219" y="24"/>
                    </a:lnTo>
                    <a:lnTo>
                      <a:pt x="206" y="24"/>
                    </a:lnTo>
                    <a:lnTo>
                      <a:pt x="195" y="23"/>
                    </a:lnTo>
                    <a:lnTo>
                      <a:pt x="184" y="23"/>
                    </a:lnTo>
                    <a:lnTo>
                      <a:pt x="176" y="23"/>
                    </a:lnTo>
                    <a:lnTo>
                      <a:pt x="171" y="23"/>
                    </a:lnTo>
                    <a:lnTo>
                      <a:pt x="159" y="23"/>
                    </a:lnTo>
                    <a:lnTo>
                      <a:pt x="144" y="22"/>
                    </a:lnTo>
                    <a:lnTo>
                      <a:pt x="127" y="21"/>
                    </a:lnTo>
                    <a:lnTo>
                      <a:pt x="108" y="19"/>
                    </a:lnTo>
                    <a:lnTo>
                      <a:pt x="91" y="16"/>
                    </a:lnTo>
                    <a:lnTo>
                      <a:pt x="76" y="14"/>
                    </a:lnTo>
                    <a:lnTo>
                      <a:pt x="65" y="13"/>
                    </a:lnTo>
                    <a:lnTo>
                      <a:pt x="57" y="12"/>
                    </a:lnTo>
                    <a:lnTo>
                      <a:pt x="52" y="12"/>
                    </a:lnTo>
                    <a:lnTo>
                      <a:pt x="45" y="10"/>
                    </a:lnTo>
                    <a:lnTo>
                      <a:pt x="39" y="9"/>
                    </a:lnTo>
                    <a:lnTo>
                      <a:pt x="32" y="7"/>
                    </a:lnTo>
                    <a:lnTo>
                      <a:pt x="25" y="5"/>
                    </a:lnTo>
                    <a:lnTo>
                      <a:pt x="19" y="4"/>
                    </a:lnTo>
                    <a:lnTo>
                      <a:pt x="14" y="1"/>
                    </a:lnTo>
                    <a:lnTo>
                      <a:pt x="11" y="0"/>
                    </a:lnTo>
                    <a:close/>
                  </a:path>
                </a:pathLst>
              </a:custGeom>
              <a:solidFill>
                <a:srgbClr val="0099D8"/>
              </a:solidFill>
              <a:ln w="9525">
                <a:noFill/>
                <a:round/>
                <a:headEnd/>
                <a:tailEnd/>
              </a:ln>
            </p:spPr>
            <p:txBody>
              <a:bodyPr>
                <a:prstTxWarp prst="textNoShape">
                  <a:avLst/>
                </a:prstTxWarp>
              </a:bodyPr>
              <a:lstStyle/>
              <a:p>
                <a:endParaRPr lang="fr-FR"/>
              </a:p>
            </p:txBody>
          </p:sp>
          <p:sp>
            <p:nvSpPr>
              <p:cNvPr id="19503" name="Freeform 47"/>
              <p:cNvSpPr>
                <a:spLocks/>
              </p:cNvSpPr>
              <p:nvPr/>
            </p:nvSpPr>
            <p:spPr bwMode="auto">
              <a:xfrm>
                <a:off x="4487" y="3662"/>
                <a:ext cx="235" cy="18"/>
              </a:xfrm>
              <a:custGeom>
                <a:avLst/>
                <a:gdLst/>
                <a:ahLst/>
                <a:cxnLst>
                  <a:cxn ang="0">
                    <a:pos x="469" y="29"/>
                  </a:cxn>
                  <a:cxn ang="0">
                    <a:pos x="470" y="33"/>
                  </a:cxn>
                  <a:cxn ang="0">
                    <a:pos x="463" y="35"/>
                  </a:cxn>
                  <a:cxn ang="0">
                    <a:pos x="453" y="36"/>
                  </a:cxn>
                  <a:cxn ang="0">
                    <a:pos x="426" y="35"/>
                  </a:cxn>
                  <a:cxn ang="0">
                    <a:pos x="385" y="34"/>
                  </a:cxn>
                  <a:cxn ang="0">
                    <a:pos x="343" y="31"/>
                  </a:cxn>
                  <a:cxn ang="0">
                    <a:pos x="303" y="28"/>
                  </a:cxn>
                  <a:cxn ang="0">
                    <a:pos x="265" y="27"/>
                  </a:cxn>
                  <a:cxn ang="0">
                    <a:pos x="232" y="26"/>
                  </a:cxn>
                  <a:cxn ang="0">
                    <a:pos x="198" y="26"/>
                  </a:cxn>
                  <a:cxn ang="0">
                    <a:pos x="165" y="26"/>
                  </a:cxn>
                  <a:cxn ang="0">
                    <a:pos x="131" y="26"/>
                  </a:cxn>
                  <a:cxn ang="0">
                    <a:pos x="99" y="27"/>
                  </a:cxn>
                  <a:cxn ang="0">
                    <a:pos x="66" y="28"/>
                  </a:cxn>
                  <a:cxn ang="0">
                    <a:pos x="32" y="31"/>
                  </a:cxn>
                  <a:cxn ang="0">
                    <a:pos x="11" y="30"/>
                  </a:cxn>
                  <a:cxn ang="0">
                    <a:pos x="1" y="30"/>
                  </a:cxn>
                  <a:cxn ang="0">
                    <a:pos x="6" y="21"/>
                  </a:cxn>
                  <a:cxn ang="0">
                    <a:pos x="17" y="18"/>
                  </a:cxn>
                  <a:cxn ang="0">
                    <a:pos x="30" y="14"/>
                  </a:cxn>
                  <a:cxn ang="0">
                    <a:pos x="44" y="13"/>
                  </a:cxn>
                  <a:cxn ang="0">
                    <a:pos x="66" y="11"/>
                  </a:cxn>
                  <a:cxn ang="0">
                    <a:pos x="97" y="7"/>
                  </a:cxn>
                  <a:cxn ang="0">
                    <a:pos x="128" y="4"/>
                  </a:cxn>
                  <a:cxn ang="0">
                    <a:pos x="160" y="1"/>
                  </a:cxn>
                  <a:cxn ang="0">
                    <a:pos x="191" y="0"/>
                  </a:cxn>
                  <a:cxn ang="0">
                    <a:pos x="223" y="0"/>
                  </a:cxn>
                  <a:cxn ang="0">
                    <a:pos x="255" y="0"/>
                  </a:cxn>
                  <a:cxn ang="0">
                    <a:pos x="287" y="3"/>
                  </a:cxn>
                  <a:cxn ang="0">
                    <a:pos x="324" y="7"/>
                  </a:cxn>
                  <a:cxn ang="0">
                    <a:pos x="365" y="12"/>
                  </a:cxn>
                  <a:cxn ang="0">
                    <a:pos x="407" y="18"/>
                  </a:cxn>
                  <a:cxn ang="0">
                    <a:pos x="448" y="23"/>
                  </a:cxn>
                </a:cxnLst>
                <a:rect l="0" t="0" r="r" b="b"/>
                <a:pathLst>
                  <a:path w="470" h="36">
                    <a:moveTo>
                      <a:pt x="468" y="27"/>
                    </a:moveTo>
                    <a:lnTo>
                      <a:pt x="469" y="29"/>
                    </a:lnTo>
                    <a:lnTo>
                      <a:pt x="470" y="30"/>
                    </a:lnTo>
                    <a:lnTo>
                      <a:pt x="470" y="33"/>
                    </a:lnTo>
                    <a:lnTo>
                      <a:pt x="469" y="34"/>
                    </a:lnTo>
                    <a:lnTo>
                      <a:pt x="463" y="35"/>
                    </a:lnTo>
                    <a:lnTo>
                      <a:pt x="458" y="36"/>
                    </a:lnTo>
                    <a:lnTo>
                      <a:pt x="453" y="36"/>
                    </a:lnTo>
                    <a:lnTo>
                      <a:pt x="447" y="36"/>
                    </a:lnTo>
                    <a:lnTo>
                      <a:pt x="426" y="35"/>
                    </a:lnTo>
                    <a:lnTo>
                      <a:pt x="405" y="35"/>
                    </a:lnTo>
                    <a:lnTo>
                      <a:pt x="385" y="34"/>
                    </a:lnTo>
                    <a:lnTo>
                      <a:pt x="364" y="33"/>
                    </a:lnTo>
                    <a:lnTo>
                      <a:pt x="343" y="31"/>
                    </a:lnTo>
                    <a:lnTo>
                      <a:pt x="324" y="29"/>
                    </a:lnTo>
                    <a:lnTo>
                      <a:pt x="303" y="28"/>
                    </a:lnTo>
                    <a:lnTo>
                      <a:pt x="282" y="27"/>
                    </a:lnTo>
                    <a:lnTo>
                      <a:pt x="265" y="27"/>
                    </a:lnTo>
                    <a:lnTo>
                      <a:pt x="249" y="26"/>
                    </a:lnTo>
                    <a:lnTo>
                      <a:pt x="232" y="26"/>
                    </a:lnTo>
                    <a:lnTo>
                      <a:pt x="215" y="26"/>
                    </a:lnTo>
                    <a:lnTo>
                      <a:pt x="198" y="26"/>
                    </a:lnTo>
                    <a:lnTo>
                      <a:pt x="182" y="26"/>
                    </a:lnTo>
                    <a:lnTo>
                      <a:pt x="165" y="26"/>
                    </a:lnTo>
                    <a:lnTo>
                      <a:pt x="149" y="26"/>
                    </a:lnTo>
                    <a:lnTo>
                      <a:pt x="131" y="26"/>
                    </a:lnTo>
                    <a:lnTo>
                      <a:pt x="115" y="26"/>
                    </a:lnTo>
                    <a:lnTo>
                      <a:pt x="99" y="27"/>
                    </a:lnTo>
                    <a:lnTo>
                      <a:pt x="82" y="28"/>
                    </a:lnTo>
                    <a:lnTo>
                      <a:pt x="66" y="28"/>
                    </a:lnTo>
                    <a:lnTo>
                      <a:pt x="50" y="29"/>
                    </a:lnTo>
                    <a:lnTo>
                      <a:pt x="32" y="31"/>
                    </a:lnTo>
                    <a:lnTo>
                      <a:pt x="16" y="33"/>
                    </a:lnTo>
                    <a:lnTo>
                      <a:pt x="11" y="30"/>
                    </a:lnTo>
                    <a:lnTo>
                      <a:pt x="6" y="31"/>
                    </a:lnTo>
                    <a:lnTo>
                      <a:pt x="1" y="30"/>
                    </a:lnTo>
                    <a:lnTo>
                      <a:pt x="0" y="24"/>
                    </a:lnTo>
                    <a:lnTo>
                      <a:pt x="6" y="21"/>
                    </a:lnTo>
                    <a:lnTo>
                      <a:pt x="11" y="19"/>
                    </a:lnTo>
                    <a:lnTo>
                      <a:pt x="17" y="18"/>
                    </a:lnTo>
                    <a:lnTo>
                      <a:pt x="24" y="15"/>
                    </a:lnTo>
                    <a:lnTo>
                      <a:pt x="30" y="14"/>
                    </a:lnTo>
                    <a:lnTo>
                      <a:pt x="37" y="13"/>
                    </a:lnTo>
                    <a:lnTo>
                      <a:pt x="44" y="13"/>
                    </a:lnTo>
                    <a:lnTo>
                      <a:pt x="51" y="12"/>
                    </a:lnTo>
                    <a:lnTo>
                      <a:pt x="66" y="11"/>
                    </a:lnTo>
                    <a:lnTo>
                      <a:pt x="82" y="8"/>
                    </a:lnTo>
                    <a:lnTo>
                      <a:pt x="97" y="7"/>
                    </a:lnTo>
                    <a:lnTo>
                      <a:pt x="113" y="6"/>
                    </a:lnTo>
                    <a:lnTo>
                      <a:pt x="128" y="4"/>
                    </a:lnTo>
                    <a:lnTo>
                      <a:pt x="144" y="3"/>
                    </a:lnTo>
                    <a:lnTo>
                      <a:pt x="160" y="1"/>
                    </a:lnTo>
                    <a:lnTo>
                      <a:pt x="175" y="1"/>
                    </a:lnTo>
                    <a:lnTo>
                      <a:pt x="191" y="0"/>
                    </a:lnTo>
                    <a:lnTo>
                      <a:pt x="207" y="0"/>
                    </a:lnTo>
                    <a:lnTo>
                      <a:pt x="223" y="0"/>
                    </a:lnTo>
                    <a:lnTo>
                      <a:pt x="240" y="0"/>
                    </a:lnTo>
                    <a:lnTo>
                      <a:pt x="255" y="0"/>
                    </a:lnTo>
                    <a:lnTo>
                      <a:pt x="271" y="1"/>
                    </a:lnTo>
                    <a:lnTo>
                      <a:pt x="287" y="3"/>
                    </a:lnTo>
                    <a:lnTo>
                      <a:pt x="303" y="5"/>
                    </a:lnTo>
                    <a:lnTo>
                      <a:pt x="324" y="7"/>
                    </a:lnTo>
                    <a:lnTo>
                      <a:pt x="344" y="10"/>
                    </a:lnTo>
                    <a:lnTo>
                      <a:pt x="365" y="12"/>
                    </a:lnTo>
                    <a:lnTo>
                      <a:pt x="386" y="14"/>
                    </a:lnTo>
                    <a:lnTo>
                      <a:pt x="407" y="18"/>
                    </a:lnTo>
                    <a:lnTo>
                      <a:pt x="427" y="20"/>
                    </a:lnTo>
                    <a:lnTo>
                      <a:pt x="448" y="23"/>
                    </a:lnTo>
                    <a:lnTo>
                      <a:pt x="468" y="27"/>
                    </a:lnTo>
                    <a:close/>
                  </a:path>
                </a:pathLst>
              </a:custGeom>
              <a:solidFill>
                <a:srgbClr val="000000"/>
              </a:solidFill>
              <a:ln w="9525">
                <a:noFill/>
                <a:round/>
                <a:headEnd/>
                <a:tailEnd/>
              </a:ln>
            </p:spPr>
            <p:txBody>
              <a:bodyPr>
                <a:prstTxWarp prst="textNoShape">
                  <a:avLst/>
                </a:prstTxWarp>
              </a:bodyPr>
              <a:lstStyle/>
              <a:p>
                <a:endParaRPr lang="fr-FR"/>
              </a:p>
            </p:txBody>
          </p:sp>
          <p:sp>
            <p:nvSpPr>
              <p:cNvPr id="19504" name="Freeform 48"/>
              <p:cNvSpPr>
                <a:spLocks/>
              </p:cNvSpPr>
              <p:nvPr/>
            </p:nvSpPr>
            <p:spPr bwMode="auto">
              <a:xfrm>
                <a:off x="4630" y="3677"/>
                <a:ext cx="161" cy="69"/>
              </a:xfrm>
              <a:custGeom>
                <a:avLst/>
                <a:gdLst/>
                <a:ahLst/>
                <a:cxnLst>
                  <a:cxn ang="0">
                    <a:pos x="322" y="4"/>
                  </a:cxn>
                  <a:cxn ang="0">
                    <a:pos x="318" y="8"/>
                  </a:cxn>
                  <a:cxn ang="0">
                    <a:pos x="301" y="14"/>
                  </a:cxn>
                  <a:cxn ang="0">
                    <a:pos x="275" y="22"/>
                  </a:cxn>
                  <a:cxn ang="0">
                    <a:pos x="246" y="29"/>
                  </a:cxn>
                  <a:cxn ang="0">
                    <a:pos x="219" y="36"/>
                  </a:cxn>
                  <a:cxn ang="0">
                    <a:pos x="191" y="43"/>
                  </a:cxn>
                  <a:cxn ang="0">
                    <a:pos x="162" y="48"/>
                  </a:cxn>
                  <a:cxn ang="0">
                    <a:pos x="134" y="55"/>
                  </a:cxn>
                  <a:cxn ang="0">
                    <a:pos x="107" y="63"/>
                  </a:cxn>
                  <a:cxn ang="0">
                    <a:pos x="86" y="70"/>
                  </a:cxn>
                  <a:cxn ang="0">
                    <a:pos x="72" y="77"/>
                  </a:cxn>
                  <a:cxn ang="0">
                    <a:pos x="61" y="86"/>
                  </a:cxn>
                  <a:cxn ang="0">
                    <a:pos x="53" y="98"/>
                  </a:cxn>
                  <a:cxn ang="0">
                    <a:pos x="61" y="113"/>
                  </a:cxn>
                  <a:cxn ang="0">
                    <a:pos x="88" y="105"/>
                  </a:cxn>
                  <a:cxn ang="0">
                    <a:pos x="116" y="97"/>
                  </a:cxn>
                  <a:cxn ang="0">
                    <a:pos x="145" y="89"/>
                  </a:cxn>
                  <a:cxn ang="0">
                    <a:pos x="172" y="81"/>
                  </a:cxn>
                  <a:cxn ang="0">
                    <a:pos x="200" y="73"/>
                  </a:cxn>
                  <a:cxn ang="0">
                    <a:pos x="228" y="65"/>
                  </a:cxn>
                  <a:cxn ang="0">
                    <a:pos x="255" y="55"/>
                  </a:cxn>
                  <a:cxn ang="0">
                    <a:pos x="283" y="45"/>
                  </a:cxn>
                  <a:cxn ang="0">
                    <a:pos x="292" y="44"/>
                  </a:cxn>
                  <a:cxn ang="0">
                    <a:pos x="301" y="43"/>
                  </a:cxn>
                  <a:cxn ang="0">
                    <a:pos x="311" y="42"/>
                  </a:cxn>
                  <a:cxn ang="0">
                    <a:pos x="320" y="40"/>
                  </a:cxn>
                  <a:cxn ang="0">
                    <a:pos x="322" y="44"/>
                  </a:cxn>
                  <a:cxn ang="0">
                    <a:pos x="320" y="47"/>
                  </a:cxn>
                  <a:cxn ang="0">
                    <a:pos x="307" y="55"/>
                  </a:cxn>
                  <a:cxn ang="0">
                    <a:pos x="293" y="60"/>
                  </a:cxn>
                  <a:cxn ang="0">
                    <a:pos x="278" y="63"/>
                  </a:cxn>
                  <a:cxn ang="0">
                    <a:pos x="265" y="68"/>
                  </a:cxn>
                  <a:cxn ang="0">
                    <a:pos x="240" y="77"/>
                  </a:cxn>
                  <a:cxn ang="0">
                    <a:pos x="216" y="88"/>
                  </a:cxn>
                  <a:cxn ang="0">
                    <a:pos x="191" y="96"/>
                  </a:cxn>
                  <a:cxn ang="0">
                    <a:pos x="166" y="105"/>
                  </a:cxn>
                  <a:cxn ang="0">
                    <a:pos x="140" y="113"/>
                  </a:cxn>
                  <a:cxn ang="0">
                    <a:pos x="116" y="121"/>
                  </a:cxn>
                  <a:cxn ang="0">
                    <a:pos x="91" y="129"/>
                  </a:cxn>
                  <a:cxn ang="0">
                    <a:pos x="65" y="137"/>
                  </a:cxn>
                  <a:cxn ang="0">
                    <a:pos x="53" y="139"/>
                  </a:cxn>
                  <a:cxn ang="0">
                    <a:pos x="40" y="137"/>
                  </a:cxn>
                  <a:cxn ang="0">
                    <a:pos x="27" y="135"/>
                  </a:cxn>
                  <a:cxn ang="0">
                    <a:pos x="15" y="131"/>
                  </a:cxn>
                  <a:cxn ang="0">
                    <a:pos x="3" y="113"/>
                  </a:cxn>
                  <a:cxn ang="0">
                    <a:pos x="2" y="92"/>
                  </a:cxn>
                  <a:cxn ang="0">
                    <a:pos x="15" y="77"/>
                  </a:cxn>
                  <a:cxn ang="0">
                    <a:pos x="31" y="68"/>
                  </a:cxn>
                  <a:cxn ang="0">
                    <a:pos x="47" y="59"/>
                  </a:cxn>
                  <a:cxn ang="0">
                    <a:pos x="63" y="48"/>
                  </a:cxn>
                  <a:cxn ang="0">
                    <a:pos x="91" y="40"/>
                  </a:cxn>
                  <a:cxn ang="0">
                    <a:pos x="119" y="36"/>
                  </a:cxn>
                  <a:cxn ang="0">
                    <a:pos x="148" y="31"/>
                  </a:cxn>
                  <a:cxn ang="0">
                    <a:pos x="177" y="27"/>
                  </a:cxn>
                  <a:cxn ang="0">
                    <a:pos x="213" y="20"/>
                  </a:cxn>
                  <a:cxn ang="0">
                    <a:pos x="248" y="12"/>
                  </a:cxn>
                  <a:cxn ang="0">
                    <a:pos x="285" y="4"/>
                  </a:cxn>
                  <a:cxn ang="0">
                    <a:pos x="322" y="0"/>
                  </a:cxn>
                </a:cxnLst>
                <a:rect l="0" t="0" r="r" b="b"/>
                <a:pathLst>
                  <a:path w="322" h="139">
                    <a:moveTo>
                      <a:pt x="322" y="0"/>
                    </a:moveTo>
                    <a:lnTo>
                      <a:pt x="322" y="4"/>
                    </a:lnTo>
                    <a:lnTo>
                      <a:pt x="321" y="6"/>
                    </a:lnTo>
                    <a:lnTo>
                      <a:pt x="318" y="8"/>
                    </a:lnTo>
                    <a:lnTo>
                      <a:pt x="315" y="9"/>
                    </a:lnTo>
                    <a:lnTo>
                      <a:pt x="301" y="14"/>
                    </a:lnTo>
                    <a:lnTo>
                      <a:pt x="288" y="17"/>
                    </a:lnTo>
                    <a:lnTo>
                      <a:pt x="275" y="22"/>
                    </a:lnTo>
                    <a:lnTo>
                      <a:pt x="261" y="25"/>
                    </a:lnTo>
                    <a:lnTo>
                      <a:pt x="246" y="29"/>
                    </a:lnTo>
                    <a:lnTo>
                      <a:pt x="232" y="32"/>
                    </a:lnTo>
                    <a:lnTo>
                      <a:pt x="219" y="36"/>
                    </a:lnTo>
                    <a:lnTo>
                      <a:pt x="205" y="39"/>
                    </a:lnTo>
                    <a:lnTo>
                      <a:pt x="191" y="43"/>
                    </a:lnTo>
                    <a:lnTo>
                      <a:pt x="176" y="45"/>
                    </a:lnTo>
                    <a:lnTo>
                      <a:pt x="162" y="48"/>
                    </a:lnTo>
                    <a:lnTo>
                      <a:pt x="148" y="52"/>
                    </a:lnTo>
                    <a:lnTo>
                      <a:pt x="134" y="55"/>
                    </a:lnTo>
                    <a:lnTo>
                      <a:pt x="121" y="59"/>
                    </a:lnTo>
                    <a:lnTo>
                      <a:pt x="107" y="63"/>
                    </a:lnTo>
                    <a:lnTo>
                      <a:pt x="93" y="67"/>
                    </a:lnTo>
                    <a:lnTo>
                      <a:pt x="86" y="70"/>
                    </a:lnTo>
                    <a:lnTo>
                      <a:pt x="79" y="74"/>
                    </a:lnTo>
                    <a:lnTo>
                      <a:pt x="72" y="77"/>
                    </a:lnTo>
                    <a:lnTo>
                      <a:pt x="66" y="81"/>
                    </a:lnTo>
                    <a:lnTo>
                      <a:pt x="61" y="86"/>
                    </a:lnTo>
                    <a:lnTo>
                      <a:pt x="56" y="91"/>
                    </a:lnTo>
                    <a:lnTo>
                      <a:pt x="53" y="98"/>
                    </a:lnTo>
                    <a:lnTo>
                      <a:pt x="51" y="106"/>
                    </a:lnTo>
                    <a:lnTo>
                      <a:pt x="61" y="113"/>
                    </a:lnTo>
                    <a:lnTo>
                      <a:pt x="75" y="108"/>
                    </a:lnTo>
                    <a:lnTo>
                      <a:pt x="88" y="105"/>
                    </a:lnTo>
                    <a:lnTo>
                      <a:pt x="102" y="100"/>
                    </a:lnTo>
                    <a:lnTo>
                      <a:pt x="116" y="97"/>
                    </a:lnTo>
                    <a:lnTo>
                      <a:pt x="130" y="92"/>
                    </a:lnTo>
                    <a:lnTo>
                      <a:pt x="145" y="89"/>
                    </a:lnTo>
                    <a:lnTo>
                      <a:pt x="159" y="85"/>
                    </a:lnTo>
                    <a:lnTo>
                      <a:pt x="172" y="81"/>
                    </a:lnTo>
                    <a:lnTo>
                      <a:pt x="186" y="77"/>
                    </a:lnTo>
                    <a:lnTo>
                      <a:pt x="200" y="73"/>
                    </a:lnTo>
                    <a:lnTo>
                      <a:pt x="214" y="69"/>
                    </a:lnTo>
                    <a:lnTo>
                      <a:pt x="228" y="65"/>
                    </a:lnTo>
                    <a:lnTo>
                      <a:pt x="242" y="60"/>
                    </a:lnTo>
                    <a:lnTo>
                      <a:pt x="255" y="55"/>
                    </a:lnTo>
                    <a:lnTo>
                      <a:pt x="269" y="51"/>
                    </a:lnTo>
                    <a:lnTo>
                      <a:pt x="283" y="45"/>
                    </a:lnTo>
                    <a:lnTo>
                      <a:pt x="288" y="44"/>
                    </a:lnTo>
                    <a:lnTo>
                      <a:pt x="292" y="44"/>
                    </a:lnTo>
                    <a:lnTo>
                      <a:pt x="297" y="43"/>
                    </a:lnTo>
                    <a:lnTo>
                      <a:pt x="301" y="43"/>
                    </a:lnTo>
                    <a:lnTo>
                      <a:pt x="306" y="42"/>
                    </a:lnTo>
                    <a:lnTo>
                      <a:pt x="311" y="42"/>
                    </a:lnTo>
                    <a:lnTo>
                      <a:pt x="315" y="40"/>
                    </a:lnTo>
                    <a:lnTo>
                      <a:pt x="320" y="40"/>
                    </a:lnTo>
                    <a:lnTo>
                      <a:pt x="322" y="43"/>
                    </a:lnTo>
                    <a:lnTo>
                      <a:pt x="322" y="44"/>
                    </a:lnTo>
                    <a:lnTo>
                      <a:pt x="321" y="46"/>
                    </a:lnTo>
                    <a:lnTo>
                      <a:pt x="320" y="47"/>
                    </a:lnTo>
                    <a:lnTo>
                      <a:pt x="314" y="52"/>
                    </a:lnTo>
                    <a:lnTo>
                      <a:pt x="307" y="55"/>
                    </a:lnTo>
                    <a:lnTo>
                      <a:pt x="300" y="58"/>
                    </a:lnTo>
                    <a:lnTo>
                      <a:pt x="293" y="60"/>
                    </a:lnTo>
                    <a:lnTo>
                      <a:pt x="286" y="62"/>
                    </a:lnTo>
                    <a:lnTo>
                      <a:pt x="278" y="63"/>
                    </a:lnTo>
                    <a:lnTo>
                      <a:pt x="271" y="66"/>
                    </a:lnTo>
                    <a:lnTo>
                      <a:pt x="265" y="68"/>
                    </a:lnTo>
                    <a:lnTo>
                      <a:pt x="252" y="73"/>
                    </a:lnTo>
                    <a:lnTo>
                      <a:pt x="240" y="77"/>
                    </a:lnTo>
                    <a:lnTo>
                      <a:pt x="228" y="83"/>
                    </a:lnTo>
                    <a:lnTo>
                      <a:pt x="216" y="88"/>
                    </a:lnTo>
                    <a:lnTo>
                      <a:pt x="204" y="91"/>
                    </a:lnTo>
                    <a:lnTo>
                      <a:pt x="191" y="96"/>
                    </a:lnTo>
                    <a:lnTo>
                      <a:pt x="178" y="100"/>
                    </a:lnTo>
                    <a:lnTo>
                      <a:pt x="166" y="105"/>
                    </a:lnTo>
                    <a:lnTo>
                      <a:pt x="153" y="109"/>
                    </a:lnTo>
                    <a:lnTo>
                      <a:pt x="140" y="113"/>
                    </a:lnTo>
                    <a:lnTo>
                      <a:pt x="129" y="118"/>
                    </a:lnTo>
                    <a:lnTo>
                      <a:pt x="116" y="121"/>
                    </a:lnTo>
                    <a:lnTo>
                      <a:pt x="103" y="126"/>
                    </a:lnTo>
                    <a:lnTo>
                      <a:pt x="91" y="129"/>
                    </a:lnTo>
                    <a:lnTo>
                      <a:pt x="78" y="134"/>
                    </a:lnTo>
                    <a:lnTo>
                      <a:pt x="65" y="137"/>
                    </a:lnTo>
                    <a:lnTo>
                      <a:pt x="60" y="138"/>
                    </a:lnTo>
                    <a:lnTo>
                      <a:pt x="53" y="139"/>
                    </a:lnTo>
                    <a:lnTo>
                      <a:pt x="47" y="138"/>
                    </a:lnTo>
                    <a:lnTo>
                      <a:pt x="40" y="137"/>
                    </a:lnTo>
                    <a:lnTo>
                      <a:pt x="33" y="136"/>
                    </a:lnTo>
                    <a:lnTo>
                      <a:pt x="27" y="135"/>
                    </a:lnTo>
                    <a:lnTo>
                      <a:pt x="20" y="132"/>
                    </a:lnTo>
                    <a:lnTo>
                      <a:pt x="15" y="131"/>
                    </a:lnTo>
                    <a:lnTo>
                      <a:pt x="9" y="122"/>
                    </a:lnTo>
                    <a:lnTo>
                      <a:pt x="3" y="113"/>
                    </a:lnTo>
                    <a:lnTo>
                      <a:pt x="0" y="104"/>
                    </a:lnTo>
                    <a:lnTo>
                      <a:pt x="2" y="92"/>
                    </a:lnTo>
                    <a:lnTo>
                      <a:pt x="8" y="84"/>
                    </a:lnTo>
                    <a:lnTo>
                      <a:pt x="15" y="77"/>
                    </a:lnTo>
                    <a:lnTo>
                      <a:pt x="23" y="73"/>
                    </a:lnTo>
                    <a:lnTo>
                      <a:pt x="31" y="68"/>
                    </a:lnTo>
                    <a:lnTo>
                      <a:pt x="39" y="63"/>
                    </a:lnTo>
                    <a:lnTo>
                      <a:pt x="47" y="59"/>
                    </a:lnTo>
                    <a:lnTo>
                      <a:pt x="55" y="54"/>
                    </a:lnTo>
                    <a:lnTo>
                      <a:pt x="63" y="48"/>
                    </a:lnTo>
                    <a:lnTo>
                      <a:pt x="77" y="44"/>
                    </a:lnTo>
                    <a:lnTo>
                      <a:pt x="91" y="40"/>
                    </a:lnTo>
                    <a:lnTo>
                      <a:pt x="104" y="38"/>
                    </a:lnTo>
                    <a:lnTo>
                      <a:pt x="119" y="36"/>
                    </a:lnTo>
                    <a:lnTo>
                      <a:pt x="133" y="33"/>
                    </a:lnTo>
                    <a:lnTo>
                      <a:pt x="148" y="31"/>
                    </a:lnTo>
                    <a:lnTo>
                      <a:pt x="163" y="29"/>
                    </a:lnTo>
                    <a:lnTo>
                      <a:pt x="177" y="27"/>
                    </a:lnTo>
                    <a:lnTo>
                      <a:pt x="194" y="23"/>
                    </a:lnTo>
                    <a:lnTo>
                      <a:pt x="213" y="20"/>
                    </a:lnTo>
                    <a:lnTo>
                      <a:pt x="231" y="15"/>
                    </a:lnTo>
                    <a:lnTo>
                      <a:pt x="248" y="12"/>
                    </a:lnTo>
                    <a:lnTo>
                      <a:pt x="267" y="7"/>
                    </a:lnTo>
                    <a:lnTo>
                      <a:pt x="285" y="4"/>
                    </a:lnTo>
                    <a:lnTo>
                      <a:pt x="304" y="1"/>
                    </a:lnTo>
                    <a:lnTo>
                      <a:pt x="322" y="0"/>
                    </a:lnTo>
                    <a:close/>
                  </a:path>
                </a:pathLst>
              </a:custGeom>
              <a:solidFill>
                <a:srgbClr val="000000"/>
              </a:solidFill>
              <a:ln w="9525">
                <a:noFill/>
                <a:round/>
                <a:headEnd/>
                <a:tailEnd/>
              </a:ln>
            </p:spPr>
            <p:txBody>
              <a:bodyPr>
                <a:prstTxWarp prst="textNoShape">
                  <a:avLst/>
                </a:prstTxWarp>
              </a:bodyPr>
              <a:lstStyle/>
              <a:p>
                <a:endParaRPr lang="fr-FR"/>
              </a:p>
            </p:txBody>
          </p:sp>
          <p:sp>
            <p:nvSpPr>
              <p:cNvPr id="19505" name="Freeform 49"/>
              <p:cNvSpPr>
                <a:spLocks/>
              </p:cNvSpPr>
              <p:nvPr/>
            </p:nvSpPr>
            <p:spPr bwMode="auto">
              <a:xfrm>
                <a:off x="4406" y="3686"/>
                <a:ext cx="220" cy="52"/>
              </a:xfrm>
              <a:custGeom>
                <a:avLst/>
                <a:gdLst/>
                <a:ahLst/>
                <a:cxnLst>
                  <a:cxn ang="0">
                    <a:pos x="438" y="20"/>
                  </a:cxn>
                  <a:cxn ang="0">
                    <a:pos x="440" y="25"/>
                  </a:cxn>
                  <a:cxn ang="0">
                    <a:pos x="434" y="29"/>
                  </a:cxn>
                  <a:cxn ang="0">
                    <a:pos x="392" y="27"/>
                  </a:cxn>
                  <a:cxn ang="0">
                    <a:pos x="352" y="25"/>
                  </a:cxn>
                  <a:cxn ang="0">
                    <a:pos x="311" y="24"/>
                  </a:cxn>
                  <a:cxn ang="0">
                    <a:pos x="270" y="24"/>
                  </a:cxn>
                  <a:cxn ang="0">
                    <a:pos x="229" y="24"/>
                  </a:cxn>
                  <a:cxn ang="0">
                    <a:pos x="188" y="25"/>
                  </a:cxn>
                  <a:cxn ang="0">
                    <a:pos x="148" y="26"/>
                  </a:cxn>
                  <a:cxn ang="0">
                    <a:pos x="109" y="28"/>
                  </a:cxn>
                  <a:cxn ang="0">
                    <a:pos x="89" y="32"/>
                  </a:cxn>
                  <a:cxn ang="0">
                    <a:pos x="71" y="35"/>
                  </a:cxn>
                  <a:cxn ang="0">
                    <a:pos x="54" y="41"/>
                  </a:cxn>
                  <a:cxn ang="0">
                    <a:pos x="38" y="50"/>
                  </a:cxn>
                  <a:cxn ang="0">
                    <a:pos x="41" y="57"/>
                  </a:cxn>
                  <a:cxn ang="0">
                    <a:pos x="50" y="62"/>
                  </a:cxn>
                  <a:cxn ang="0">
                    <a:pos x="74" y="65"/>
                  </a:cxn>
                  <a:cxn ang="0">
                    <a:pos x="100" y="67"/>
                  </a:cxn>
                  <a:cxn ang="0">
                    <a:pos x="125" y="67"/>
                  </a:cxn>
                  <a:cxn ang="0">
                    <a:pos x="150" y="67"/>
                  </a:cxn>
                  <a:cxn ang="0">
                    <a:pos x="184" y="72"/>
                  </a:cxn>
                  <a:cxn ang="0">
                    <a:pos x="218" y="75"/>
                  </a:cxn>
                  <a:cxn ang="0">
                    <a:pos x="253" y="79"/>
                  </a:cxn>
                  <a:cxn ang="0">
                    <a:pos x="288" y="81"/>
                  </a:cxn>
                  <a:cxn ang="0">
                    <a:pos x="322" y="84"/>
                  </a:cxn>
                  <a:cxn ang="0">
                    <a:pos x="357" y="87"/>
                  </a:cxn>
                  <a:cxn ang="0">
                    <a:pos x="391" y="90"/>
                  </a:cxn>
                  <a:cxn ang="0">
                    <a:pos x="426" y="94"/>
                  </a:cxn>
                  <a:cxn ang="0">
                    <a:pos x="429" y="97"/>
                  </a:cxn>
                  <a:cxn ang="0">
                    <a:pos x="428" y="102"/>
                  </a:cxn>
                  <a:cxn ang="0">
                    <a:pos x="399" y="103"/>
                  </a:cxn>
                  <a:cxn ang="0">
                    <a:pos x="354" y="101"/>
                  </a:cxn>
                  <a:cxn ang="0">
                    <a:pos x="311" y="99"/>
                  </a:cxn>
                  <a:cxn ang="0">
                    <a:pos x="267" y="96"/>
                  </a:cxn>
                  <a:cxn ang="0">
                    <a:pos x="223" y="94"/>
                  </a:cxn>
                  <a:cxn ang="0">
                    <a:pos x="179" y="93"/>
                  </a:cxn>
                  <a:cxn ang="0">
                    <a:pos x="134" y="93"/>
                  </a:cxn>
                  <a:cxn ang="0">
                    <a:pos x="91" y="93"/>
                  </a:cxn>
                  <a:cxn ang="0">
                    <a:pos x="61" y="94"/>
                  </a:cxn>
                  <a:cxn ang="0">
                    <a:pos x="47" y="90"/>
                  </a:cxn>
                  <a:cxn ang="0">
                    <a:pos x="33" y="87"/>
                  </a:cxn>
                  <a:cxn ang="0">
                    <a:pos x="20" y="81"/>
                  </a:cxn>
                  <a:cxn ang="0">
                    <a:pos x="8" y="70"/>
                  </a:cxn>
                  <a:cxn ang="0">
                    <a:pos x="0" y="49"/>
                  </a:cxn>
                  <a:cxn ang="0">
                    <a:pos x="11" y="26"/>
                  </a:cxn>
                  <a:cxn ang="0">
                    <a:pos x="33" y="10"/>
                  </a:cxn>
                  <a:cxn ang="0">
                    <a:pos x="59" y="2"/>
                  </a:cxn>
                  <a:cxn ang="0">
                    <a:pos x="88" y="0"/>
                  </a:cxn>
                  <a:cxn ang="0">
                    <a:pos x="116" y="0"/>
                  </a:cxn>
                  <a:cxn ang="0">
                    <a:pos x="140" y="0"/>
                  </a:cxn>
                  <a:cxn ang="0">
                    <a:pos x="164" y="0"/>
                  </a:cxn>
                  <a:cxn ang="0">
                    <a:pos x="191" y="0"/>
                  </a:cxn>
                  <a:cxn ang="0">
                    <a:pos x="218" y="2"/>
                  </a:cxn>
                  <a:cxn ang="0">
                    <a:pos x="247" y="4"/>
                  </a:cxn>
                  <a:cxn ang="0">
                    <a:pos x="277" y="5"/>
                  </a:cxn>
                  <a:cxn ang="0">
                    <a:pos x="306" y="6"/>
                  </a:cxn>
                  <a:cxn ang="0">
                    <a:pos x="336" y="9"/>
                  </a:cxn>
                  <a:cxn ang="0">
                    <a:pos x="365" y="11"/>
                  </a:cxn>
                  <a:cxn ang="0">
                    <a:pos x="394" y="13"/>
                  </a:cxn>
                  <a:cxn ang="0">
                    <a:pos x="422" y="17"/>
                  </a:cxn>
                </a:cxnLst>
                <a:rect l="0" t="0" r="r" b="b"/>
                <a:pathLst>
                  <a:path w="440" h="104">
                    <a:moveTo>
                      <a:pt x="436" y="19"/>
                    </a:moveTo>
                    <a:lnTo>
                      <a:pt x="438" y="20"/>
                    </a:lnTo>
                    <a:lnTo>
                      <a:pt x="440" y="23"/>
                    </a:lnTo>
                    <a:lnTo>
                      <a:pt x="440" y="25"/>
                    </a:lnTo>
                    <a:lnTo>
                      <a:pt x="438" y="27"/>
                    </a:lnTo>
                    <a:lnTo>
                      <a:pt x="434" y="29"/>
                    </a:lnTo>
                    <a:lnTo>
                      <a:pt x="413" y="28"/>
                    </a:lnTo>
                    <a:lnTo>
                      <a:pt x="392" y="27"/>
                    </a:lnTo>
                    <a:lnTo>
                      <a:pt x="372" y="26"/>
                    </a:lnTo>
                    <a:lnTo>
                      <a:pt x="352" y="25"/>
                    </a:lnTo>
                    <a:lnTo>
                      <a:pt x="331" y="24"/>
                    </a:lnTo>
                    <a:lnTo>
                      <a:pt x="311" y="24"/>
                    </a:lnTo>
                    <a:lnTo>
                      <a:pt x="290" y="24"/>
                    </a:lnTo>
                    <a:lnTo>
                      <a:pt x="270" y="24"/>
                    </a:lnTo>
                    <a:lnTo>
                      <a:pt x="250" y="24"/>
                    </a:lnTo>
                    <a:lnTo>
                      <a:pt x="229" y="24"/>
                    </a:lnTo>
                    <a:lnTo>
                      <a:pt x="209" y="24"/>
                    </a:lnTo>
                    <a:lnTo>
                      <a:pt x="188" y="25"/>
                    </a:lnTo>
                    <a:lnTo>
                      <a:pt x="169" y="25"/>
                    </a:lnTo>
                    <a:lnTo>
                      <a:pt x="148" y="26"/>
                    </a:lnTo>
                    <a:lnTo>
                      <a:pt x="129" y="27"/>
                    </a:lnTo>
                    <a:lnTo>
                      <a:pt x="109" y="28"/>
                    </a:lnTo>
                    <a:lnTo>
                      <a:pt x="100" y="29"/>
                    </a:lnTo>
                    <a:lnTo>
                      <a:pt x="89" y="32"/>
                    </a:lnTo>
                    <a:lnTo>
                      <a:pt x="80" y="33"/>
                    </a:lnTo>
                    <a:lnTo>
                      <a:pt x="71" y="35"/>
                    </a:lnTo>
                    <a:lnTo>
                      <a:pt x="62" y="38"/>
                    </a:lnTo>
                    <a:lnTo>
                      <a:pt x="54" y="41"/>
                    </a:lnTo>
                    <a:lnTo>
                      <a:pt x="46" y="44"/>
                    </a:lnTo>
                    <a:lnTo>
                      <a:pt x="38" y="50"/>
                    </a:lnTo>
                    <a:lnTo>
                      <a:pt x="38" y="55"/>
                    </a:lnTo>
                    <a:lnTo>
                      <a:pt x="41" y="57"/>
                    </a:lnTo>
                    <a:lnTo>
                      <a:pt x="46" y="59"/>
                    </a:lnTo>
                    <a:lnTo>
                      <a:pt x="50" y="62"/>
                    </a:lnTo>
                    <a:lnTo>
                      <a:pt x="62" y="64"/>
                    </a:lnTo>
                    <a:lnTo>
                      <a:pt x="74" y="65"/>
                    </a:lnTo>
                    <a:lnTo>
                      <a:pt x="87" y="66"/>
                    </a:lnTo>
                    <a:lnTo>
                      <a:pt x="100" y="67"/>
                    </a:lnTo>
                    <a:lnTo>
                      <a:pt x="112" y="67"/>
                    </a:lnTo>
                    <a:lnTo>
                      <a:pt x="125" y="67"/>
                    </a:lnTo>
                    <a:lnTo>
                      <a:pt x="138" y="67"/>
                    </a:lnTo>
                    <a:lnTo>
                      <a:pt x="150" y="67"/>
                    </a:lnTo>
                    <a:lnTo>
                      <a:pt x="168" y="70"/>
                    </a:lnTo>
                    <a:lnTo>
                      <a:pt x="184" y="72"/>
                    </a:lnTo>
                    <a:lnTo>
                      <a:pt x="201" y="74"/>
                    </a:lnTo>
                    <a:lnTo>
                      <a:pt x="218" y="75"/>
                    </a:lnTo>
                    <a:lnTo>
                      <a:pt x="236" y="78"/>
                    </a:lnTo>
                    <a:lnTo>
                      <a:pt x="253" y="79"/>
                    </a:lnTo>
                    <a:lnTo>
                      <a:pt x="270" y="80"/>
                    </a:lnTo>
                    <a:lnTo>
                      <a:pt x="288" y="81"/>
                    </a:lnTo>
                    <a:lnTo>
                      <a:pt x="305" y="82"/>
                    </a:lnTo>
                    <a:lnTo>
                      <a:pt x="322" y="84"/>
                    </a:lnTo>
                    <a:lnTo>
                      <a:pt x="339" y="86"/>
                    </a:lnTo>
                    <a:lnTo>
                      <a:pt x="357" y="87"/>
                    </a:lnTo>
                    <a:lnTo>
                      <a:pt x="374" y="88"/>
                    </a:lnTo>
                    <a:lnTo>
                      <a:pt x="391" y="90"/>
                    </a:lnTo>
                    <a:lnTo>
                      <a:pt x="408" y="92"/>
                    </a:lnTo>
                    <a:lnTo>
                      <a:pt x="426" y="94"/>
                    </a:lnTo>
                    <a:lnTo>
                      <a:pt x="428" y="96"/>
                    </a:lnTo>
                    <a:lnTo>
                      <a:pt x="429" y="97"/>
                    </a:lnTo>
                    <a:lnTo>
                      <a:pt x="429" y="100"/>
                    </a:lnTo>
                    <a:lnTo>
                      <a:pt x="428" y="102"/>
                    </a:lnTo>
                    <a:lnTo>
                      <a:pt x="422" y="104"/>
                    </a:lnTo>
                    <a:lnTo>
                      <a:pt x="399" y="103"/>
                    </a:lnTo>
                    <a:lnTo>
                      <a:pt x="377" y="102"/>
                    </a:lnTo>
                    <a:lnTo>
                      <a:pt x="354" y="101"/>
                    </a:lnTo>
                    <a:lnTo>
                      <a:pt x="332" y="100"/>
                    </a:lnTo>
                    <a:lnTo>
                      <a:pt x="311" y="99"/>
                    </a:lnTo>
                    <a:lnTo>
                      <a:pt x="289" y="97"/>
                    </a:lnTo>
                    <a:lnTo>
                      <a:pt x="267" y="96"/>
                    </a:lnTo>
                    <a:lnTo>
                      <a:pt x="245" y="95"/>
                    </a:lnTo>
                    <a:lnTo>
                      <a:pt x="223" y="94"/>
                    </a:lnTo>
                    <a:lnTo>
                      <a:pt x="201" y="93"/>
                    </a:lnTo>
                    <a:lnTo>
                      <a:pt x="179" y="93"/>
                    </a:lnTo>
                    <a:lnTo>
                      <a:pt x="157" y="93"/>
                    </a:lnTo>
                    <a:lnTo>
                      <a:pt x="134" y="93"/>
                    </a:lnTo>
                    <a:lnTo>
                      <a:pt x="112" y="93"/>
                    </a:lnTo>
                    <a:lnTo>
                      <a:pt x="91" y="93"/>
                    </a:lnTo>
                    <a:lnTo>
                      <a:pt x="68" y="94"/>
                    </a:lnTo>
                    <a:lnTo>
                      <a:pt x="61" y="94"/>
                    </a:lnTo>
                    <a:lnTo>
                      <a:pt x="54" y="93"/>
                    </a:lnTo>
                    <a:lnTo>
                      <a:pt x="47" y="90"/>
                    </a:lnTo>
                    <a:lnTo>
                      <a:pt x="40" y="89"/>
                    </a:lnTo>
                    <a:lnTo>
                      <a:pt x="33" y="87"/>
                    </a:lnTo>
                    <a:lnTo>
                      <a:pt x="26" y="85"/>
                    </a:lnTo>
                    <a:lnTo>
                      <a:pt x="20" y="81"/>
                    </a:lnTo>
                    <a:lnTo>
                      <a:pt x="13" y="79"/>
                    </a:lnTo>
                    <a:lnTo>
                      <a:pt x="8" y="70"/>
                    </a:lnTo>
                    <a:lnTo>
                      <a:pt x="3" y="59"/>
                    </a:lnTo>
                    <a:lnTo>
                      <a:pt x="0" y="49"/>
                    </a:lnTo>
                    <a:lnTo>
                      <a:pt x="2" y="39"/>
                    </a:lnTo>
                    <a:lnTo>
                      <a:pt x="11" y="26"/>
                    </a:lnTo>
                    <a:lnTo>
                      <a:pt x="21" y="17"/>
                    </a:lnTo>
                    <a:lnTo>
                      <a:pt x="33" y="10"/>
                    </a:lnTo>
                    <a:lnTo>
                      <a:pt x="46" y="5"/>
                    </a:lnTo>
                    <a:lnTo>
                      <a:pt x="59" y="2"/>
                    </a:lnTo>
                    <a:lnTo>
                      <a:pt x="73" y="1"/>
                    </a:lnTo>
                    <a:lnTo>
                      <a:pt x="88" y="0"/>
                    </a:lnTo>
                    <a:lnTo>
                      <a:pt x="103" y="0"/>
                    </a:lnTo>
                    <a:lnTo>
                      <a:pt x="116" y="0"/>
                    </a:lnTo>
                    <a:lnTo>
                      <a:pt x="127" y="0"/>
                    </a:lnTo>
                    <a:lnTo>
                      <a:pt x="140" y="0"/>
                    </a:lnTo>
                    <a:lnTo>
                      <a:pt x="152" y="0"/>
                    </a:lnTo>
                    <a:lnTo>
                      <a:pt x="164" y="0"/>
                    </a:lnTo>
                    <a:lnTo>
                      <a:pt x="177" y="0"/>
                    </a:lnTo>
                    <a:lnTo>
                      <a:pt x="191" y="0"/>
                    </a:lnTo>
                    <a:lnTo>
                      <a:pt x="203" y="1"/>
                    </a:lnTo>
                    <a:lnTo>
                      <a:pt x="218" y="2"/>
                    </a:lnTo>
                    <a:lnTo>
                      <a:pt x="233" y="3"/>
                    </a:lnTo>
                    <a:lnTo>
                      <a:pt x="247" y="4"/>
                    </a:lnTo>
                    <a:lnTo>
                      <a:pt x="262" y="4"/>
                    </a:lnTo>
                    <a:lnTo>
                      <a:pt x="277" y="5"/>
                    </a:lnTo>
                    <a:lnTo>
                      <a:pt x="292" y="6"/>
                    </a:lnTo>
                    <a:lnTo>
                      <a:pt x="306" y="6"/>
                    </a:lnTo>
                    <a:lnTo>
                      <a:pt x="321" y="8"/>
                    </a:lnTo>
                    <a:lnTo>
                      <a:pt x="336" y="9"/>
                    </a:lnTo>
                    <a:lnTo>
                      <a:pt x="350" y="10"/>
                    </a:lnTo>
                    <a:lnTo>
                      <a:pt x="365" y="11"/>
                    </a:lnTo>
                    <a:lnTo>
                      <a:pt x="380" y="12"/>
                    </a:lnTo>
                    <a:lnTo>
                      <a:pt x="394" y="13"/>
                    </a:lnTo>
                    <a:lnTo>
                      <a:pt x="407" y="14"/>
                    </a:lnTo>
                    <a:lnTo>
                      <a:pt x="422" y="17"/>
                    </a:lnTo>
                    <a:lnTo>
                      <a:pt x="436" y="19"/>
                    </a:lnTo>
                    <a:close/>
                  </a:path>
                </a:pathLst>
              </a:custGeom>
              <a:solidFill>
                <a:srgbClr val="000000"/>
              </a:solidFill>
              <a:ln w="9525">
                <a:noFill/>
                <a:round/>
                <a:headEnd/>
                <a:tailEnd/>
              </a:ln>
            </p:spPr>
            <p:txBody>
              <a:bodyPr>
                <a:prstTxWarp prst="textNoShape">
                  <a:avLst/>
                </a:prstTxWarp>
              </a:bodyPr>
              <a:lstStyle/>
              <a:p>
                <a:endParaRPr lang="fr-FR"/>
              </a:p>
            </p:txBody>
          </p:sp>
          <p:sp>
            <p:nvSpPr>
              <p:cNvPr id="19506" name="Freeform 50"/>
              <p:cNvSpPr>
                <a:spLocks/>
              </p:cNvSpPr>
              <p:nvPr/>
            </p:nvSpPr>
            <p:spPr bwMode="auto">
              <a:xfrm>
                <a:off x="4401" y="3737"/>
                <a:ext cx="372" cy="55"/>
              </a:xfrm>
              <a:custGeom>
                <a:avLst/>
                <a:gdLst/>
                <a:ahLst/>
                <a:cxnLst>
                  <a:cxn ang="0">
                    <a:pos x="733" y="31"/>
                  </a:cxn>
                  <a:cxn ang="0">
                    <a:pos x="698" y="44"/>
                  </a:cxn>
                  <a:cxn ang="0">
                    <a:pos x="663" y="55"/>
                  </a:cxn>
                  <a:cxn ang="0">
                    <a:pos x="626" y="66"/>
                  </a:cxn>
                  <a:cxn ang="0">
                    <a:pos x="590" y="77"/>
                  </a:cxn>
                  <a:cxn ang="0">
                    <a:pos x="554" y="89"/>
                  </a:cxn>
                  <a:cxn ang="0">
                    <a:pos x="514" y="100"/>
                  </a:cxn>
                  <a:cxn ang="0">
                    <a:pos x="472" y="108"/>
                  </a:cxn>
                  <a:cxn ang="0">
                    <a:pos x="425" y="109"/>
                  </a:cxn>
                  <a:cxn ang="0">
                    <a:pos x="368" y="108"/>
                  </a:cxn>
                  <a:cxn ang="0">
                    <a:pos x="311" y="104"/>
                  </a:cxn>
                  <a:cxn ang="0">
                    <a:pos x="255" y="98"/>
                  </a:cxn>
                  <a:cxn ang="0">
                    <a:pos x="199" y="93"/>
                  </a:cxn>
                  <a:cxn ang="0">
                    <a:pos x="144" y="90"/>
                  </a:cxn>
                  <a:cxn ang="0">
                    <a:pos x="98" y="84"/>
                  </a:cxn>
                  <a:cxn ang="0">
                    <a:pos x="52" y="77"/>
                  </a:cxn>
                  <a:cxn ang="0">
                    <a:pos x="14" y="61"/>
                  </a:cxn>
                  <a:cxn ang="0">
                    <a:pos x="0" y="28"/>
                  </a:cxn>
                  <a:cxn ang="0">
                    <a:pos x="21" y="5"/>
                  </a:cxn>
                  <a:cxn ang="0">
                    <a:pos x="44" y="2"/>
                  </a:cxn>
                  <a:cxn ang="0">
                    <a:pos x="53" y="14"/>
                  </a:cxn>
                  <a:cxn ang="0">
                    <a:pos x="39" y="25"/>
                  </a:cxn>
                  <a:cxn ang="0">
                    <a:pos x="40" y="43"/>
                  </a:cxn>
                  <a:cxn ang="0">
                    <a:pos x="58" y="51"/>
                  </a:cxn>
                  <a:cxn ang="0">
                    <a:pos x="80" y="55"/>
                  </a:cxn>
                  <a:cxn ang="0">
                    <a:pos x="103" y="58"/>
                  </a:cxn>
                  <a:cxn ang="0">
                    <a:pos x="170" y="61"/>
                  </a:cxn>
                  <a:cxn ang="0">
                    <a:pos x="234" y="66"/>
                  </a:cxn>
                  <a:cxn ang="0">
                    <a:pos x="299" y="70"/>
                  </a:cxn>
                  <a:cxn ang="0">
                    <a:pos x="363" y="76"/>
                  </a:cxn>
                  <a:cxn ang="0">
                    <a:pos x="429" y="79"/>
                  </a:cxn>
                  <a:cxn ang="0">
                    <a:pos x="449" y="67"/>
                  </a:cxn>
                  <a:cxn ang="0">
                    <a:pos x="453" y="45"/>
                  </a:cxn>
                  <a:cxn ang="0">
                    <a:pos x="476" y="28"/>
                  </a:cxn>
                  <a:cxn ang="0">
                    <a:pos x="493" y="26"/>
                  </a:cxn>
                  <a:cxn ang="0">
                    <a:pos x="482" y="49"/>
                  </a:cxn>
                  <a:cxn ang="0">
                    <a:pos x="487" y="78"/>
                  </a:cxn>
                  <a:cxn ang="0">
                    <a:pos x="529" y="74"/>
                  </a:cxn>
                  <a:cxn ang="0">
                    <a:pos x="569" y="64"/>
                  </a:cxn>
                  <a:cxn ang="0">
                    <a:pos x="608" y="53"/>
                  </a:cxn>
                  <a:cxn ang="0">
                    <a:pos x="646" y="40"/>
                  </a:cxn>
                  <a:cxn ang="0">
                    <a:pos x="686" y="31"/>
                  </a:cxn>
                  <a:cxn ang="0">
                    <a:pos x="711" y="26"/>
                  </a:cxn>
                  <a:cxn ang="0">
                    <a:pos x="727" y="20"/>
                  </a:cxn>
                  <a:cxn ang="0">
                    <a:pos x="744" y="21"/>
                  </a:cxn>
                </a:cxnLst>
                <a:rect l="0" t="0" r="r" b="b"/>
                <a:pathLst>
                  <a:path w="744" h="109">
                    <a:moveTo>
                      <a:pt x="744" y="21"/>
                    </a:moveTo>
                    <a:lnTo>
                      <a:pt x="744" y="25"/>
                    </a:lnTo>
                    <a:lnTo>
                      <a:pt x="733" y="31"/>
                    </a:lnTo>
                    <a:lnTo>
                      <a:pt x="721" y="36"/>
                    </a:lnTo>
                    <a:lnTo>
                      <a:pt x="710" y="40"/>
                    </a:lnTo>
                    <a:lnTo>
                      <a:pt x="698" y="44"/>
                    </a:lnTo>
                    <a:lnTo>
                      <a:pt x="686" y="48"/>
                    </a:lnTo>
                    <a:lnTo>
                      <a:pt x="674" y="52"/>
                    </a:lnTo>
                    <a:lnTo>
                      <a:pt x="663" y="55"/>
                    </a:lnTo>
                    <a:lnTo>
                      <a:pt x="650" y="59"/>
                    </a:lnTo>
                    <a:lnTo>
                      <a:pt x="638" y="62"/>
                    </a:lnTo>
                    <a:lnTo>
                      <a:pt x="626" y="66"/>
                    </a:lnTo>
                    <a:lnTo>
                      <a:pt x="614" y="69"/>
                    </a:lnTo>
                    <a:lnTo>
                      <a:pt x="603" y="72"/>
                    </a:lnTo>
                    <a:lnTo>
                      <a:pt x="590" y="77"/>
                    </a:lnTo>
                    <a:lnTo>
                      <a:pt x="578" y="81"/>
                    </a:lnTo>
                    <a:lnTo>
                      <a:pt x="566" y="84"/>
                    </a:lnTo>
                    <a:lnTo>
                      <a:pt x="554" y="89"/>
                    </a:lnTo>
                    <a:lnTo>
                      <a:pt x="540" y="93"/>
                    </a:lnTo>
                    <a:lnTo>
                      <a:pt x="528" y="97"/>
                    </a:lnTo>
                    <a:lnTo>
                      <a:pt x="514" y="100"/>
                    </a:lnTo>
                    <a:lnTo>
                      <a:pt x="500" y="104"/>
                    </a:lnTo>
                    <a:lnTo>
                      <a:pt x="486" y="106"/>
                    </a:lnTo>
                    <a:lnTo>
                      <a:pt x="472" y="108"/>
                    </a:lnTo>
                    <a:lnTo>
                      <a:pt x="459" y="109"/>
                    </a:lnTo>
                    <a:lnTo>
                      <a:pt x="444" y="109"/>
                    </a:lnTo>
                    <a:lnTo>
                      <a:pt x="425" y="109"/>
                    </a:lnTo>
                    <a:lnTo>
                      <a:pt x="406" y="109"/>
                    </a:lnTo>
                    <a:lnTo>
                      <a:pt x="387" y="109"/>
                    </a:lnTo>
                    <a:lnTo>
                      <a:pt x="368" y="108"/>
                    </a:lnTo>
                    <a:lnTo>
                      <a:pt x="349" y="107"/>
                    </a:lnTo>
                    <a:lnTo>
                      <a:pt x="330" y="106"/>
                    </a:lnTo>
                    <a:lnTo>
                      <a:pt x="311" y="104"/>
                    </a:lnTo>
                    <a:lnTo>
                      <a:pt x="293" y="102"/>
                    </a:lnTo>
                    <a:lnTo>
                      <a:pt x="274" y="100"/>
                    </a:lnTo>
                    <a:lnTo>
                      <a:pt x="255" y="98"/>
                    </a:lnTo>
                    <a:lnTo>
                      <a:pt x="236" y="97"/>
                    </a:lnTo>
                    <a:lnTo>
                      <a:pt x="218" y="94"/>
                    </a:lnTo>
                    <a:lnTo>
                      <a:pt x="199" y="93"/>
                    </a:lnTo>
                    <a:lnTo>
                      <a:pt x="181" y="92"/>
                    </a:lnTo>
                    <a:lnTo>
                      <a:pt x="163" y="91"/>
                    </a:lnTo>
                    <a:lnTo>
                      <a:pt x="144" y="90"/>
                    </a:lnTo>
                    <a:lnTo>
                      <a:pt x="129" y="87"/>
                    </a:lnTo>
                    <a:lnTo>
                      <a:pt x="114" y="86"/>
                    </a:lnTo>
                    <a:lnTo>
                      <a:pt x="98" y="84"/>
                    </a:lnTo>
                    <a:lnTo>
                      <a:pt x="83" y="83"/>
                    </a:lnTo>
                    <a:lnTo>
                      <a:pt x="67" y="81"/>
                    </a:lnTo>
                    <a:lnTo>
                      <a:pt x="52" y="77"/>
                    </a:lnTo>
                    <a:lnTo>
                      <a:pt x="37" y="74"/>
                    </a:lnTo>
                    <a:lnTo>
                      <a:pt x="23" y="68"/>
                    </a:lnTo>
                    <a:lnTo>
                      <a:pt x="14" y="61"/>
                    </a:lnTo>
                    <a:lnTo>
                      <a:pt x="6" y="51"/>
                    </a:lnTo>
                    <a:lnTo>
                      <a:pt x="1" y="40"/>
                    </a:lnTo>
                    <a:lnTo>
                      <a:pt x="0" y="28"/>
                    </a:lnTo>
                    <a:lnTo>
                      <a:pt x="5" y="18"/>
                    </a:lnTo>
                    <a:lnTo>
                      <a:pt x="12" y="10"/>
                    </a:lnTo>
                    <a:lnTo>
                      <a:pt x="21" y="5"/>
                    </a:lnTo>
                    <a:lnTo>
                      <a:pt x="30" y="0"/>
                    </a:lnTo>
                    <a:lnTo>
                      <a:pt x="37" y="1"/>
                    </a:lnTo>
                    <a:lnTo>
                      <a:pt x="44" y="2"/>
                    </a:lnTo>
                    <a:lnTo>
                      <a:pt x="51" y="5"/>
                    </a:lnTo>
                    <a:lnTo>
                      <a:pt x="57" y="8"/>
                    </a:lnTo>
                    <a:lnTo>
                      <a:pt x="53" y="14"/>
                    </a:lnTo>
                    <a:lnTo>
                      <a:pt x="49" y="17"/>
                    </a:lnTo>
                    <a:lnTo>
                      <a:pt x="43" y="21"/>
                    </a:lnTo>
                    <a:lnTo>
                      <a:pt x="39" y="25"/>
                    </a:lnTo>
                    <a:lnTo>
                      <a:pt x="38" y="31"/>
                    </a:lnTo>
                    <a:lnTo>
                      <a:pt x="38" y="37"/>
                    </a:lnTo>
                    <a:lnTo>
                      <a:pt x="40" y="43"/>
                    </a:lnTo>
                    <a:lnTo>
                      <a:pt x="45" y="46"/>
                    </a:lnTo>
                    <a:lnTo>
                      <a:pt x="51" y="48"/>
                    </a:lnTo>
                    <a:lnTo>
                      <a:pt x="58" y="51"/>
                    </a:lnTo>
                    <a:lnTo>
                      <a:pt x="65" y="53"/>
                    </a:lnTo>
                    <a:lnTo>
                      <a:pt x="73" y="54"/>
                    </a:lnTo>
                    <a:lnTo>
                      <a:pt x="80" y="55"/>
                    </a:lnTo>
                    <a:lnTo>
                      <a:pt x="88" y="56"/>
                    </a:lnTo>
                    <a:lnTo>
                      <a:pt x="95" y="58"/>
                    </a:lnTo>
                    <a:lnTo>
                      <a:pt x="103" y="58"/>
                    </a:lnTo>
                    <a:lnTo>
                      <a:pt x="126" y="59"/>
                    </a:lnTo>
                    <a:lnTo>
                      <a:pt x="148" y="60"/>
                    </a:lnTo>
                    <a:lnTo>
                      <a:pt x="170" y="61"/>
                    </a:lnTo>
                    <a:lnTo>
                      <a:pt x="191" y="62"/>
                    </a:lnTo>
                    <a:lnTo>
                      <a:pt x="213" y="63"/>
                    </a:lnTo>
                    <a:lnTo>
                      <a:pt x="234" y="66"/>
                    </a:lnTo>
                    <a:lnTo>
                      <a:pt x="256" y="67"/>
                    </a:lnTo>
                    <a:lnTo>
                      <a:pt x="277" y="69"/>
                    </a:lnTo>
                    <a:lnTo>
                      <a:pt x="299" y="70"/>
                    </a:lnTo>
                    <a:lnTo>
                      <a:pt x="319" y="72"/>
                    </a:lnTo>
                    <a:lnTo>
                      <a:pt x="341" y="74"/>
                    </a:lnTo>
                    <a:lnTo>
                      <a:pt x="363" y="76"/>
                    </a:lnTo>
                    <a:lnTo>
                      <a:pt x="385" y="77"/>
                    </a:lnTo>
                    <a:lnTo>
                      <a:pt x="406" y="78"/>
                    </a:lnTo>
                    <a:lnTo>
                      <a:pt x="429" y="79"/>
                    </a:lnTo>
                    <a:lnTo>
                      <a:pt x="451" y="81"/>
                    </a:lnTo>
                    <a:lnTo>
                      <a:pt x="451" y="74"/>
                    </a:lnTo>
                    <a:lnTo>
                      <a:pt x="449" y="67"/>
                    </a:lnTo>
                    <a:lnTo>
                      <a:pt x="448" y="61"/>
                    </a:lnTo>
                    <a:lnTo>
                      <a:pt x="448" y="54"/>
                    </a:lnTo>
                    <a:lnTo>
                      <a:pt x="453" y="45"/>
                    </a:lnTo>
                    <a:lnTo>
                      <a:pt x="460" y="38"/>
                    </a:lnTo>
                    <a:lnTo>
                      <a:pt x="468" y="32"/>
                    </a:lnTo>
                    <a:lnTo>
                      <a:pt x="476" y="28"/>
                    </a:lnTo>
                    <a:lnTo>
                      <a:pt x="483" y="29"/>
                    </a:lnTo>
                    <a:lnTo>
                      <a:pt x="489" y="26"/>
                    </a:lnTo>
                    <a:lnTo>
                      <a:pt x="493" y="26"/>
                    </a:lnTo>
                    <a:lnTo>
                      <a:pt x="496" y="33"/>
                    </a:lnTo>
                    <a:lnTo>
                      <a:pt x="487" y="40"/>
                    </a:lnTo>
                    <a:lnTo>
                      <a:pt x="482" y="49"/>
                    </a:lnTo>
                    <a:lnTo>
                      <a:pt x="478" y="59"/>
                    </a:lnTo>
                    <a:lnTo>
                      <a:pt x="479" y="70"/>
                    </a:lnTo>
                    <a:lnTo>
                      <a:pt x="487" y="78"/>
                    </a:lnTo>
                    <a:lnTo>
                      <a:pt x="501" y="77"/>
                    </a:lnTo>
                    <a:lnTo>
                      <a:pt x="516" y="76"/>
                    </a:lnTo>
                    <a:lnTo>
                      <a:pt x="529" y="74"/>
                    </a:lnTo>
                    <a:lnTo>
                      <a:pt x="543" y="71"/>
                    </a:lnTo>
                    <a:lnTo>
                      <a:pt x="557" y="68"/>
                    </a:lnTo>
                    <a:lnTo>
                      <a:pt x="569" y="64"/>
                    </a:lnTo>
                    <a:lnTo>
                      <a:pt x="582" y="61"/>
                    </a:lnTo>
                    <a:lnTo>
                      <a:pt x="596" y="56"/>
                    </a:lnTo>
                    <a:lnTo>
                      <a:pt x="608" y="53"/>
                    </a:lnTo>
                    <a:lnTo>
                      <a:pt x="621" y="48"/>
                    </a:lnTo>
                    <a:lnTo>
                      <a:pt x="634" y="45"/>
                    </a:lnTo>
                    <a:lnTo>
                      <a:pt x="646" y="40"/>
                    </a:lnTo>
                    <a:lnTo>
                      <a:pt x="659" y="37"/>
                    </a:lnTo>
                    <a:lnTo>
                      <a:pt x="673" y="33"/>
                    </a:lnTo>
                    <a:lnTo>
                      <a:pt x="686" y="31"/>
                    </a:lnTo>
                    <a:lnTo>
                      <a:pt x="699" y="29"/>
                    </a:lnTo>
                    <a:lnTo>
                      <a:pt x="705" y="28"/>
                    </a:lnTo>
                    <a:lnTo>
                      <a:pt x="711" y="26"/>
                    </a:lnTo>
                    <a:lnTo>
                      <a:pt x="716" y="24"/>
                    </a:lnTo>
                    <a:lnTo>
                      <a:pt x="721" y="22"/>
                    </a:lnTo>
                    <a:lnTo>
                      <a:pt x="727" y="20"/>
                    </a:lnTo>
                    <a:lnTo>
                      <a:pt x="733" y="18"/>
                    </a:lnTo>
                    <a:lnTo>
                      <a:pt x="739" y="20"/>
                    </a:lnTo>
                    <a:lnTo>
                      <a:pt x="744" y="21"/>
                    </a:lnTo>
                    <a:close/>
                  </a:path>
                </a:pathLst>
              </a:custGeom>
              <a:solidFill>
                <a:srgbClr val="000000"/>
              </a:solidFill>
              <a:ln w="9525">
                <a:noFill/>
                <a:round/>
                <a:headEnd/>
                <a:tailEnd/>
              </a:ln>
            </p:spPr>
            <p:txBody>
              <a:bodyPr>
                <a:prstTxWarp prst="textNoShape">
                  <a:avLst/>
                </a:prstTxWarp>
              </a:bodyPr>
              <a:lstStyle/>
              <a:p>
                <a:endParaRPr lang="fr-FR"/>
              </a:p>
            </p:txBody>
          </p:sp>
          <p:sp>
            <p:nvSpPr>
              <p:cNvPr id="19507" name="Freeform 51"/>
              <p:cNvSpPr>
                <a:spLocks/>
              </p:cNvSpPr>
              <p:nvPr/>
            </p:nvSpPr>
            <p:spPr bwMode="auto">
              <a:xfrm>
                <a:off x="4409" y="3776"/>
                <a:ext cx="350" cy="53"/>
              </a:xfrm>
              <a:custGeom>
                <a:avLst/>
                <a:gdLst/>
                <a:ahLst/>
                <a:cxnLst>
                  <a:cxn ang="0">
                    <a:pos x="697" y="13"/>
                  </a:cxn>
                  <a:cxn ang="0">
                    <a:pos x="680" y="22"/>
                  </a:cxn>
                  <a:cxn ang="0">
                    <a:pos x="660" y="30"/>
                  </a:cxn>
                  <a:cxn ang="0">
                    <a:pos x="637" y="41"/>
                  </a:cxn>
                  <a:cxn ang="0">
                    <a:pos x="614" y="52"/>
                  </a:cxn>
                  <a:cxn ang="0">
                    <a:pos x="591" y="62"/>
                  </a:cxn>
                  <a:cxn ang="0">
                    <a:pos x="568" y="73"/>
                  </a:cxn>
                  <a:cxn ang="0">
                    <a:pos x="544" y="82"/>
                  </a:cxn>
                  <a:cxn ang="0">
                    <a:pos x="521" y="90"/>
                  </a:cxn>
                  <a:cxn ang="0">
                    <a:pos x="497" y="97"/>
                  </a:cxn>
                  <a:cxn ang="0">
                    <a:pos x="478" y="100"/>
                  </a:cxn>
                  <a:cxn ang="0">
                    <a:pos x="467" y="103"/>
                  </a:cxn>
                  <a:cxn ang="0">
                    <a:pos x="455" y="105"/>
                  </a:cxn>
                  <a:cxn ang="0">
                    <a:pos x="443" y="106"/>
                  </a:cxn>
                  <a:cxn ang="0">
                    <a:pos x="412" y="104"/>
                  </a:cxn>
                  <a:cxn ang="0">
                    <a:pos x="362" y="98"/>
                  </a:cxn>
                  <a:cxn ang="0">
                    <a:pos x="314" y="91"/>
                  </a:cxn>
                  <a:cxn ang="0">
                    <a:pos x="265" y="84"/>
                  </a:cxn>
                  <a:cxn ang="0">
                    <a:pos x="216" y="77"/>
                  </a:cxn>
                  <a:cxn ang="0">
                    <a:pos x="167" y="72"/>
                  </a:cxn>
                  <a:cxn ang="0">
                    <a:pos x="118" y="66"/>
                  </a:cxn>
                  <a:cxn ang="0">
                    <a:pos x="68" y="61"/>
                  </a:cxn>
                  <a:cxn ang="0">
                    <a:pos x="36" y="58"/>
                  </a:cxn>
                  <a:cxn ang="0">
                    <a:pos x="24" y="52"/>
                  </a:cxn>
                  <a:cxn ang="0">
                    <a:pos x="14" y="44"/>
                  </a:cxn>
                  <a:cxn ang="0">
                    <a:pos x="7" y="35"/>
                  </a:cxn>
                  <a:cxn ang="0">
                    <a:pos x="1" y="22"/>
                  </a:cxn>
                  <a:cxn ang="0">
                    <a:pos x="0" y="8"/>
                  </a:cxn>
                  <a:cxn ang="0">
                    <a:pos x="7" y="0"/>
                  </a:cxn>
                  <a:cxn ang="0">
                    <a:pos x="12" y="9"/>
                  </a:cxn>
                  <a:cxn ang="0">
                    <a:pos x="20" y="21"/>
                  </a:cxn>
                  <a:cxn ang="0">
                    <a:pos x="33" y="29"/>
                  </a:cxn>
                  <a:cxn ang="0">
                    <a:pos x="46" y="35"/>
                  </a:cxn>
                  <a:cxn ang="0">
                    <a:pos x="63" y="37"/>
                  </a:cxn>
                  <a:cxn ang="0">
                    <a:pos x="94" y="39"/>
                  </a:cxn>
                  <a:cxn ang="0">
                    <a:pos x="140" y="43"/>
                  </a:cxn>
                  <a:cxn ang="0">
                    <a:pos x="185" y="45"/>
                  </a:cxn>
                  <a:cxn ang="0">
                    <a:pos x="230" y="50"/>
                  </a:cxn>
                  <a:cxn ang="0">
                    <a:pos x="268" y="53"/>
                  </a:cxn>
                  <a:cxn ang="0">
                    <a:pos x="296" y="56"/>
                  </a:cxn>
                  <a:cxn ang="0">
                    <a:pos x="325" y="59"/>
                  </a:cxn>
                  <a:cxn ang="0">
                    <a:pos x="354" y="64"/>
                  </a:cxn>
                  <a:cxn ang="0">
                    <a:pos x="382" y="67"/>
                  </a:cxn>
                  <a:cxn ang="0">
                    <a:pos x="410" y="69"/>
                  </a:cxn>
                  <a:cxn ang="0">
                    <a:pos x="439" y="70"/>
                  </a:cxn>
                  <a:cxn ang="0">
                    <a:pos x="468" y="68"/>
                  </a:cxn>
                  <a:cxn ang="0">
                    <a:pos x="500" y="62"/>
                  </a:cxn>
                  <a:cxn ang="0">
                    <a:pos x="535" y="56"/>
                  </a:cxn>
                  <a:cxn ang="0">
                    <a:pos x="571" y="46"/>
                  </a:cxn>
                  <a:cxn ang="0">
                    <a:pos x="604" y="36"/>
                  </a:cxn>
                  <a:cxn ang="0">
                    <a:pos x="630" y="26"/>
                  </a:cxn>
                  <a:cxn ang="0">
                    <a:pos x="650" y="18"/>
                  </a:cxn>
                  <a:cxn ang="0">
                    <a:pos x="670" y="11"/>
                  </a:cxn>
                  <a:cxn ang="0">
                    <a:pos x="690" y="5"/>
                  </a:cxn>
                </a:cxnLst>
                <a:rect l="0" t="0" r="r" b="b"/>
                <a:pathLst>
                  <a:path w="701" h="106">
                    <a:moveTo>
                      <a:pt x="701" y="5"/>
                    </a:moveTo>
                    <a:lnTo>
                      <a:pt x="697" y="13"/>
                    </a:lnTo>
                    <a:lnTo>
                      <a:pt x="689" y="19"/>
                    </a:lnTo>
                    <a:lnTo>
                      <a:pt x="680" y="22"/>
                    </a:lnTo>
                    <a:lnTo>
                      <a:pt x="672" y="26"/>
                    </a:lnTo>
                    <a:lnTo>
                      <a:pt x="660" y="30"/>
                    </a:lnTo>
                    <a:lnTo>
                      <a:pt x="649" y="36"/>
                    </a:lnTo>
                    <a:lnTo>
                      <a:pt x="637" y="41"/>
                    </a:lnTo>
                    <a:lnTo>
                      <a:pt x="626" y="46"/>
                    </a:lnTo>
                    <a:lnTo>
                      <a:pt x="614" y="52"/>
                    </a:lnTo>
                    <a:lnTo>
                      <a:pt x="603" y="57"/>
                    </a:lnTo>
                    <a:lnTo>
                      <a:pt x="591" y="62"/>
                    </a:lnTo>
                    <a:lnTo>
                      <a:pt x="580" y="67"/>
                    </a:lnTo>
                    <a:lnTo>
                      <a:pt x="568" y="73"/>
                    </a:lnTo>
                    <a:lnTo>
                      <a:pt x="556" y="77"/>
                    </a:lnTo>
                    <a:lnTo>
                      <a:pt x="544" y="82"/>
                    </a:lnTo>
                    <a:lnTo>
                      <a:pt x="532" y="87"/>
                    </a:lnTo>
                    <a:lnTo>
                      <a:pt x="521" y="90"/>
                    </a:lnTo>
                    <a:lnTo>
                      <a:pt x="508" y="93"/>
                    </a:lnTo>
                    <a:lnTo>
                      <a:pt x="497" y="97"/>
                    </a:lnTo>
                    <a:lnTo>
                      <a:pt x="484" y="100"/>
                    </a:lnTo>
                    <a:lnTo>
                      <a:pt x="478" y="100"/>
                    </a:lnTo>
                    <a:lnTo>
                      <a:pt x="473" y="102"/>
                    </a:lnTo>
                    <a:lnTo>
                      <a:pt x="467" y="103"/>
                    </a:lnTo>
                    <a:lnTo>
                      <a:pt x="461" y="104"/>
                    </a:lnTo>
                    <a:lnTo>
                      <a:pt x="455" y="105"/>
                    </a:lnTo>
                    <a:lnTo>
                      <a:pt x="448" y="106"/>
                    </a:lnTo>
                    <a:lnTo>
                      <a:pt x="443" y="106"/>
                    </a:lnTo>
                    <a:lnTo>
                      <a:pt x="437" y="106"/>
                    </a:lnTo>
                    <a:lnTo>
                      <a:pt x="412" y="104"/>
                    </a:lnTo>
                    <a:lnTo>
                      <a:pt x="387" y="102"/>
                    </a:lnTo>
                    <a:lnTo>
                      <a:pt x="362" y="98"/>
                    </a:lnTo>
                    <a:lnTo>
                      <a:pt x="338" y="95"/>
                    </a:lnTo>
                    <a:lnTo>
                      <a:pt x="314" y="91"/>
                    </a:lnTo>
                    <a:lnTo>
                      <a:pt x="289" y="88"/>
                    </a:lnTo>
                    <a:lnTo>
                      <a:pt x="265" y="84"/>
                    </a:lnTo>
                    <a:lnTo>
                      <a:pt x="240" y="81"/>
                    </a:lnTo>
                    <a:lnTo>
                      <a:pt x="216" y="77"/>
                    </a:lnTo>
                    <a:lnTo>
                      <a:pt x="192" y="74"/>
                    </a:lnTo>
                    <a:lnTo>
                      <a:pt x="167" y="72"/>
                    </a:lnTo>
                    <a:lnTo>
                      <a:pt x="142" y="68"/>
                    </a:lnTo>
                    <a:lnTo>
                      <a:pt x="118" y="66"/>
                    </a:lnTo>
                    <a:lnTo>
                      <a:pt x="94" y="62"/>
                    </a:lnTo>
                    <a:lnTo>
                      <a:pt x="68" y="61"/>
                    </a:lnTo>
                    <a:lnTo>
                      <a:pt x="43" y="59"/>
                    </a:lnTo>
                    <a:lnTo>
                      <a:pt x="36" y="58"/>
                    </a:lnTo>
                    <a:lnTo>
                      <a:pt x="30" y="54"/>
                    </a:lnTo>
                    <a:lnTo>
                      <a:pt x="24" y="52"/>
                    </a:lnTo>
                    <a:lnTo>
                      <a:pt x="20" y="49"/>
                    </a:lnTo>
                    <a:lnTo>
                      <a:pt x="14" y="44"/>
                    </a:lnTo>
                    <a:lnTo>
                      <a:pt x="11" y="39"/>
                    </a:lnTo>
                    <a:lnTo>
                      <a:pt x="7" y="35"/>
                    </a:lnTo>
                    <a:lnTo>
                      <a:pt x="4" y="29"/>
                    </a:lnTo>
                    <a:lnTo>
                      <a:pt x="1" y="22"/>
                    </a:lnTo>
                    <a:lnTo>
                      <a:pt x="0" y="15"/>
                    </a:lnTo>
                    <a:lnTo>
                      <a:pt x="0" y="8"/>
                    </a:lnTo>
                    <a:lnTo>
                      <a:pt x="1" y="1"/>
                    </a:lnTo>
                    <a:lnTo>
                      <a:pt x="7" y="0"/>
                    </a:lnTo>
                    <a:lnTo>
                      <a:pt x="10" y="4"/>
                    </a:lnTo>
                    <a:lnTo>
                      <a:pt x="12" y="9"/>
                    </a:lnTo>
                    <a:lnTo>
                      <a:pt x="14" y="14"/>
                    </a:lnTo>
                    <a:lnTo>
                      <a:pt x="20" y="21"/>
                    </a:lnTo>
                    <a:lnTo>
                      <a:pt x="26" y="26"/>
                    </a:lnTo>
                    <a:lnTo>
                      <a:pt x="33" y="29"/>
                    </a:lnTo>
                    <a:lnTo>
                      <a:pt x="39" y="32"/>
                    </a:lnTo>
                    <a:lnTo>
                      <a:pt x="46" y="35"/>
                    </a:lnTo>
                    <a:lnTo>
                      <a:pt x="54" y="36"/>
                    </a:lnTo>
                    <a:lnTo>
                      <a:pt x="63" y="37"/>
                    </a:lnTo>
                    <a:lnTo>
                      <a:pt x="71" y="38"/>
                    </a:lnTo>
                    <a:lnTo>
                      <a:pt x="94" y="39"/>
                    </a:lnTo>
                    <a:lnTo>
                      <a:pt x="117" y="42"/>
                    </a:lnTo>
                    <a:lnTo>
                      <a:pt x="140" y="43"/>
                    </a:lnTo>
                    <a:lnTo>
                      <a:pt x="162" y="44"/>
                    </a:lnTo>
                    <a:lnTo>
                      <a:pt x="185" y="45"/>
                    </a:lnTo>
                    <a:lnTo>
                      <a:pt x="208" y="47"/>
                    </a:lnTo>
                    <a:lnTo>
                      <a:pt x="230" y="50"/>
                    </a:lnTo>
                    <a:lnTo>
                      <a:pt x="253" y="52"/>
                    </a:lnTo>
                    <a:lnTo>
                      <a:pt x="268" y="53"/>
                    </a:lnTo>
                    <a:lnTo>
                      <a:pt x="281" y="54"/>
                    </a:lnTo>
                    <a:lnTo>
                      <a:pt x="296" y="56"/>
                    </a:lnTo>
                    <a:lnTo>
                      <a:pt x="310" y="57"/>
                    </a:lnTo>
                    <a:lnTo>
                      <a:pt x="325" y="59"/>
                    </a:lnTo>
                    <a:lnTo>
                      <a:pt x="339" y="61"/>
                    </a:lnTo>
                    <a:lnTo>
                      <a:pt x="354" y="64"/>
                    </a:lnTo>
                    <a:lnTo>
                      <a:pt x="368" y="65"/>
                    </a:lnTo>
                    <a:lnTo>
                      <a:pt x="382" y="67"/>
                    </a:lnTo>
                    <a:lnTo>
                      <a:pt x="397" y="68"/>
                    </a:lnTo>
                    <a:lnTo>
                      <a:pt x="410" y="69"/>
                    </a:lnTo>
                    <a:lnTo>
                      <a:pt x="425" y="69"/>
                    </a:lnTo>
                    <a:lnTo>
                      <a:pt x="439" y="70"/>
                    </a:lnTo>
                    <a:lnTo>
                      <a:pt x="454" y="69"/>
                    </a:lnTo>
                    <a:lnTo>
                      <a:pt x="468" y="68"/>
                    </a:lnTo>
                    <a:lnTo>
                      <a:pt x="483" y="66"/>
                    </a:lnTo>
                    <a:lnTo>
                      <a:pt x="500" y="62"/>
                    </a:lnTo>
                    <a:lnTo>
                      <a:pt x="518" y="59"/>
                    </a:lnTo>
                    <a:lnTo>
                      <a:pt x="535" y="56"/>
                    </a:lnTo>
                    <a:lnTo>
                      <a:pt x="553" y="51"/>
                    </a:lnTo>
                    <a:lnTo>
                      <a:pt x="571" y="46"/>
                    </a:lnTo>
                    <a:lnTo>
                      <a:pt x="587" y="42"/>
                    </a:lnTo>
                    <a:lnTo>
                      <a:pt x="604" y="36"/>
                    </a:lnTo>
                    <a:lnTo>
                      <a:pt x="620" y="28"/>
                    </a:lnTo>
                    <a:lnTo>
                      <a:pt x="630" y="26"/>
                    </a:lnTo>
                    <a:lnTo>
                      <a:pt x="640" y="22"/>
                    </a:lnTo>
                    <a:lnTo>
                      <a:pt x="650" y="18"/>
                    </a:lnTo>
                    <a:lnTo>
                      <a:pt x="659" y="14"/>
                    </a:lnTo>
                    <a:lnTo>
                      <a:pt x="670" y="11"/>
                    </a:lnTo>
                    <a:lnTo>
                      <a:pt x="680" y="7"/>
                    </a:lnTo>
                    <a:lnTo>
                      <a:pt x="690" y="5"/>
                    </a:lnTo>
                    <a:lnTo>
                      <a:pt x="701" y="5"/>
                    </a:lnTo>
                    <a:close/>
                  </a:path>
                </a:pathLst>
              </a:custGeom>
              <a:solidFill>
                <a:srgbClr val="000000"/>
              </a:solidFill>
              <a:ln w="9525">
                <a:noFill/>
                <a:round/>
                <a:headEnd/>
                <a:tailEnd/>
              </a:ln>
            </p:spPr>
            <p:txBody>
              <a:bodyPr>
                <a:prstTxWarp prst="textNoShape">
                  <a:avLst/>
                </a:prstTxWarp>
              </a:bodyPr>
              <a:lstStyle/>
              <a:p>
                <a:endParaRPr lang="fr-FR"/>
              </a:p>
            </p:txBody>
          </p:sp>
          <p:sp>
            <p:nvSpPr>
              <p:cNvPr id="19508" name="Freeform 52"/>
              <p:cNvSpPr>
                <a:spLocks/>
              </p:cNvSpPr>
              <p:nvPr/>
            </p:nvSpPr>
            <p:spPr bwMode="auto">
              <a:xfrm>
                <a:off x="4590" y="3595"/>
                <a:ext cx="153" cy="109"/>
              </a:xfrm>
              <a:custGeom>
                <a:avLst/>
                <a:gdLst/>
                <a:ahLst/>
                <a:cxnLst>
                  <a:cxn ang="0">
                    <a:pos x="46" y="211"/>
                  </a:cxn>
                  <a:cxn ang="0">
                    <a:pos x="24" y="216"/>
                  </a:cxn>
                  <a:cxn ang="0">
                    <a:pos x="8" y="215"/>
                  </a:cxn>
                  <a:cxn ang="0">
                    <a:pos x="0" y="201"/>
                  </a:cxn>
                  <a:cxn ang="0">
                    <a:pos x="2" y="172"/>
                  </a:cxn>
                  <a:cxn ang="0">
                    <a:pos x="12" y="146"/>
                  </a:cxn>
                  <a:cxn ang="0">
                    <a:pos x="23" y="122"/>
                  </a:cxn>
                  <a:cxn ang="0">
                    <a:pos x="35" y="99"/>
                  </a:cxn>
                  <a:cxn ang="0">
                    <a:pos x="47" y="76"/>
                  </a:cxn>
                  <a:cxn ang="0">
                    <a:pos x="73" y="56"/>
                  </a:cxn>
                  <a:cxn ang="0">
                    <a:pos x="105" y="40"/>
                  </a:cxn>
                  <a:cxn ang="0">
                    <a:pos x="134" y="32"/>
                  </a:cxn>
                  <a:cxn ang="0">
                    <a:pos x="158" y="30"/>
                  </a:cxn>
                  <a:cxn ang="0">
                    <a:pos x="202" y="22"/>
                  </a:cxn>
                  <a:cxn ang="0">
                    <a:pos x="255" y="10"/>
                  </a:cxn>
                  <a:cxn ang="0">
                    <a:pos x="295" y="2"/>
                  </a:cxn>
                  <a:cxn ang="0">
                    <a:pos x="299" y="11"/>
                  </a:cxn>
                  <a:cxn ang="0">
                    <a:pos x="290" y="31"/>
                  </a:cxn>
                  <a:cxn ang="0">
                    <a:pos x="286" y="50"/>
                  </a:cxn>
                  <a:cxn ang="0">
                    <a:pos x="271" y="78"/>
                  </a:cxn>
                  <a:cxn ang="0">
                    <a:pos x="260" y="108"/>
                  </a:cxn>
                  <a:cxn ang="0">
                    <a:pos x="258" y="131"/>
                  </a:cxn>
                  <a:cxn ang="0">
                    <a:pos x="252" y="145"/>
                  </a:cxn>
                  <a:cxn ang="0">
                    <a:pos x="252" y="138"/>
                  </a:cxn>
                  <a:cxn ang="0">
                    <a:pos x="239" y="150"/>
                  </a:cxn>
                  <a:cxn ang="0">
                    <a:pos x="204" y="164"/>
                  </a:cxn>
                  <a:cxn ang="0">
                    <a:pos x="172" y="176"/>
                  </a:cxn>
                  <a:cxn ang="0">
                    <a:pos x="142" y="186"/>
                  </a:cxn>
                  <a:cxn ang="0">
                    <a:pos x="117" y="194"/>
                  </a:cxn>
                  <a:cxn ang="0">
                    <a:pos x="93" y="201"/>
                  </a:cxn>
                  <a:cxn ang="0">
                    <a:pos x="75" y="206"/>
                  </a:cxn>
                  <a:cxn ang="0">
                    <a:pos x="62" y="208"/>
                  </a:cxn>
                </a:cxnLst>
                <a:rect l="0" t="0" r="r" b="b"/>
                <a:pathLst>
                  <a:path w="305" h="217">
                    <a:moveTo>
                      <a:pt x="58" y="209"/>
                    </a:moveTo>
                    <a:lnTo>
                      <a:pt x="46" y="211"/>
                    </a:lnTo>
                    <a:lnTo>
                      <a:pt x="35" y="215"/>
                    </a:lnTo>
                    <a:lnTo>
                      <a:pt x="24" y="216"/>
                    </a:lnTo>
                    <a:lnTo>
                      <a:pt x="15" y="217"/>
                    </a:lnTo>
                    <a:lnTo>
                      <a:pt x="8" y="215"/>
                    </a:lnTo>
                    <a:lnTo>
                      <a:pt x="2" y="209"/>
                    </a:lnTo>
                    <a:lnTo>
                      <a:pt x="0" y="201"/>
                    </a:lnTo>
                    <a:lnTo>
                      <a:pt x="0" y="187"/>
                    </a:lnTo>
                    <a:lnTo>
                      <a:pt x="2" y="172"/>
                    </a:lnTo>
                    <a:lnTo>
                      <a:pt x="7" y="158"/>
                    </a:lnTo>
                    <a:lnTo>
                      <a:pt x="12" y="146"/>
                    </a:lnTo>
                    <a:lnTo>
                      <a:pt x="17" y="133"/>
                    </a:lnTo>
                    <a:lnTo>
                      <a:pt x="23" y="122"/>
                    </a:lnTo>
                    <a:lnTo>
                      <a:pt x="29" y="110"/>
                    </a:lnTo>
                    <a:lnTo>
                      <a:pt x="35" y="99"/>
                    </a:lnTo>
                    <a:lnTo>
                      <a:pt x="40" y="87"/>
                    </a:lnTo>
                    <a:lnTo>
                      <a:pt x="47" y="76"/>
                    </a:lnTo>
                    <a:lnTo>
                      <a:pt x="59" y="65"/>
                    </a:lnTo>
                    <a:lnTo>
                      <a:pt x="73" y="56"/>
                    </a:lnTo>
                    <a:lnTo>
                      <a:pt x="89" y="47"/>
                    </a:lnTo>
                    <a:lnTo>
                      <a:pt x="105" y="40"/>
                    </a:lnTo>
                    <a:lnTo>
                      <a:pt x="120" y="35"/>
                    </a:lnTo>
                    <a:lnTo>
                      <a:pt x="134" y="32"/>
                    </a:lnTo>
                    <a:lnTo>
                      <a:pt x="144" y="31"/>
                    </a:lnTo>
                    <a:lnTo>
                      <a:pt x="158" y="30"/>
                    </a:lnTo>
                    <a:lnTo>
                      <a:pt x="178" y="26"/>
                    </a:lnTo>
                    <a:lnTo>
                      <a:pt x="202" y="22"/>
                    </a:lnTo>
                    <a:lnTo>
                      <a:pt x="228" y="16"/>
                    </a:lnTo>
                    <a:lnTo>
                      <a:pt x="255" y="10"/>
                    </a:lnTo>
                    <a:lnTo>
                      <a:pt x="278" y="5"/>
                    </a:lnTo>
                    <a:lnTo>
                      <a:pt x="295" y="2"/>
                    </a:lnTo>
                    <a:lnTo>
                      <a:pt x="305" y="0"/>
                    </a:lnTo>
                    <a:lnTo>
                      <a:pt x="299" y="11"/>
                    </a:lnTo>
                    <a:lnTo>
                      <a:pt x="293" y="22"/>
                    </a:lnTo>
                    <a:lnTo>
                      <a:pt x="290" y="31"/>
                    </a:lnTo>
                    <a:lnTo>
                      <a:pt x="294" y="39"/>
                    </a:lnTo>
                    <a:lnTo>
                      <a:pt x="286" y="50"/>
                    </a:lnTo>
                    <a:lnTo>
                      <a:pt x="278" y="63"/>
                    </a:lnTo>
                    <a:lnTo>
                      <a:pt x="271" y="78"/>
                    </a:lnTo>
                    <a:lnTo>
                      <a:pt x="265" y="93"/>
                    </a:lnTo>
                    <a:lnTo>
                      <a:pt x="260" y="108"/>
                    </a:lnTo>
                    <a:lnTo>
                      <a:pt x="258" y="121"/>
                    </a:lnTo>
                    <a:lnTo>
                      <a:pt x="258" y="131"/>
                    </a:lnTo>
                    <a:lnTo>
                      <a:pt x="260" y="137"/>
                    </a:lnTo>
                    <a:lnTo>
                      <a:pt x="252" y="145"/>
                    </a:lnTo>
                    <a:lnTo>
                      <a:pt x="250" y="142"/>
                    </a:lnTo>
                    <a:lnTo>
                      <a:pt x="252" y="138"/>
                    </a:lnTo>
                    <a:lnTo>
                      <a:pt x="256" y="142"/>
                    </a:lnTo>
                    <a:lnTo>
                      <a:pt x="239" y="150"/>
                    </a:lnTo>
                    <a:lnTo>
                      <a:pt x="221" y="157"/>
                    </a:lnTo>
                    <a:lnTo>
                      <a:pt x="204" y="164"/>
                    </a:lnTo>
                    <a:lnTo>
                      <a:pt x="188" y="170"/>
                    </a:lnTo>
                    <a:lnTo>
                      <a:pt x="172" y="176"/>
                    </a:lnTo>
                    <a:lnTo>
                      <a:pt x="157" y="182"/>
                    </a:lnTo>
                    <a:lnTo>
                      <a:pt x="142" y="186"/>
                    </a:lnTo>
                    <a:lnTo>
                      <a:pt x="129" y="191"/>
                    </a:lnTo>
                    <a:lnTo>
                      <a:pt x="117" y="194"/>
                    </a:lnTo>
                    <a:lnTo>
                      <a:pt x="104" y="198"/>
                    </a:lnTo>
                    <a:lnTo>
                      <a:pt x="93" y="201"/>
                    </a:lnTo>
                    <a:lnTo>
                      <a:pt x="84" y="203"/>
                    </a:lnTo>
                    <a:lnTo>
                      <a:pt x="75" y="206"/>
                    </a:lnTo>
                    <a:lnTo>
                      <a:pt x="68" y="207"/>
                    </a:lnTo>
                    <a:lnTo>
                      <a:pt x="62" y="208"/>
                    </a:lnTo>
                    <a:lnTo>
                      <a:pt x="58" y="209"/>
                    </a:lnTo>
                    <a:close/>
                  </a:path>
                </a:pathLst>
              </a:custGeom>
              <a:solidFill>
                <a:srgbClr val="FFFFFF"/>
              </a:solidFill>
              <a:ln w="9525">
                <a:noFill/>
                <a:round/>
                <a:headEnd/>
                <a:tailEnd/>
              </a:ln>
            </p:spPr>
            <p:txBody>
              <a:bodyPr>
                <a:prstTxWarp prst="textNoShape">
                  <a:avLst/>
                </a:prstTxWarp>
              </a:bodyPr>
              <a:lstStyle/>
              <a:p>
                <a:endParaRPr lang="fr-FR"/>
              </a:p>
            </p:txBody>
          </p:sp>
          <p:sp>
            <p:nvSpPr>
              <p:cNvPr id="19509" name="Freeform 53"/>
              <p:cNvSpPr>
                <a:spLocks/>
              </p:cNvSpPr>
              <p:nvPr/>
            </p:nvSpPr>
            <p:spPr bwMode="auto">
              <a:xfrm>
                <a:off x="4372" y="3580"/>
                <a:ext cx="368" cy="78"/>
              </a:xfrm>
              <a:custGeom>
                <a:avLst/>
                <a:gdLst/>
                <a:ahLst/>
                <a:cxnLst>
                  <a:cxn ang="0">
                    <a:pos x="0" y="92"/>
                  </a:cxn>
                  <a:cxn ang="0">
                    <a:pos x="8" y="78"/>
                  </a:cxn>
                  <a:cxn ang="0">
                    <a:pos x="23" y="64"/>
                  </a:cxn>
                  <a:cxn ang="0">
                    <a:pos x="39" y="53"/>
                  </a:cxn>
                  <a:cxn ang="0">
                    <a:pos x="51" y="47"/>
                  </a:cxn>
                  <a:cxn ang="0">
                    <a:pos x="77" y="39"/>
                  </a:cxn>
                  <a:cxn ang="0">
                    <a:pos x="109" y="28"/>
                  </a:cxn>
                  <a:cxn ang="0">
                    <a:pos x="141" y="20"/>
                  </a:cxn>
                  <a:cxn ang="0">
                    <a:pos x="164" y="17"/>
                  </a:cxn>
                  <a:cxn ang="0">
                    <a:pos x="184" y="14"/>
                  </a:cxn>
                  <a:cxn ang="0">
                    <a:pos x="210" y="10"/>
                  </a:cxn>
                  <a:cxn ang="0">
                    <a:pos x="239" y="7"/>
                  </a:cxn>
                  <a:cxn ang="0">
                    <a:pos x="270" y="4"/>
                  </a:cxn>
                  <a:cxn ang="0">
                    <a:pos x="300" y="1"/>
                  </a:cxn>
                  <a:cxn ang="0">
                    <a:pos x="328" y="0"/>
                  </a:cxn>
                  <a:cxn ang="0">
                    <a:pos x="350" y="0"/>
                  </a:cxn>
                  <a:cxn ang="0">
                    <a:pos x="368" y="1"/>
                  </a:cxn>
                  <a:cxn ang="0">
                    <a:pos x="394" y="3"/>
                  </a:cxn>
                  <a:cxn ang="0">
                    <a:pos x="426" y="8"/>
                  </a:cxn>
                  <a:cxn ang="0">
                    <a:pos x="462" y="11"/>
                  </a:cxn>
                  <a:cxn ang="0">
                    <a:pos x="496" y="16"/>
                  </a:cxn>
                  <a:cxn ang="0">
                    <a:pos x="529" y="19"/>
                  </a:cxn>
                  <a:cxn ang="0">
                    <a:pos x="557" y="22"/>
                  </a:cxn>
                  <a:cxn ang="0">
                    <a:pos x="577" y="24"/>
                  </a:cxn>
                  <a:cxn ang="0">
                    <a:pos x="594" y="24"/>
                  </a:cxn>
                  <a:cxn ang="0">
                    <a:pos x="635" y="26"/>
                  </a:cxn>
                  <a:cxn ang="0">
                    <a:pos x="684" y="27"/>
                  </a:cxn>
                  <a:cxn ang="0">
                    <a:pos x="724" y="30"/>
                  </a:cxn>
                  <a:cxn ang="0">
                    <a:pos x="728" y="32"/>
                  </a:cxn>
                  <a:cxn ang="0">
                    <a:pos x="706" y="35"/>
                  </a:cxn>
                  <a:cxn ang="0">
                    <a:pos x="677" y="40"/>
                  </a:cxn>
                  <a:cxn ang="0">
                    <a:pos x="646" y="45"/>
                  </a:cxn>
                  <a:cxn ang="0">
                    <a:pos x="612" y="50"/>
                  </a:cxn>
                  <a:cxn ang="0">
                    <a:pos x="580" y="57"/>
                  </a:cxn>
                  <a:cxn ang="0">
                    <a:pos x="550" y="64"/>
                  </a:cxn>
                  <a:cxn ang="0">
                    <a:pos x="526" y="73"/>
                  </a:cxn>
                  <a:cxn ang="0">
                    <a:pos x="501" y="87"/>
                  </a:cxn>
                  <a:cxn ang="0">
                    <a:pos x="480" y="103"/>
                  </a:cxn>
                  <a:cxn ang="0">
                    <a:pos x="470" y="115"/>
                  </a:cxn>
                  <a:cxn ang="0">
                    <a:pos x="467" y="125"/>
                  </a:cxn>
                  <a:cxn ang="0">
                    <a:pos x="468" y="138"/>
                  </a:cxn>
                  <a:cxn ang="0">
                    <a:pos x="473" y="153"/>
                  </a:cxn>
                  <a:cxn ang="0">
                    <a:pos x="466" y="156"/>
                  </a:cxn>
                  <a:cxn ang="0">
                    <a:pos x="441" y="153"/>
                  </a:cxn>
                  <a:cxn ang="0">
                    <a:pos x="410" y="148"/>
                  </a:cxn>
                  <a:cxn ang="0">
                    <a:pos x="376" y="144"/>
                  </a:cxn>
                  <a:cxn ang="0">
                    <a:pos x="341" y="138"/>
                  </a:cxn>
                  <a:cxn ang="0">
                    <a:pos x="306" y="132"/>
                  </a:cxn>
                  <a:cxn ang="0">
                    <a:pos x="273" y="127"/>
                  </a:cxn>
                  <a:cxn ang="0">
                    <a:pos x="245" y="125"/>
                  </a:cxn>
                  <a:cxn ang="0">
                    <a:pos x="208" y="125"/>
                  </a:cxn>
                  <a:cxn ang="0">
                    <a:pos x="157" y="125"/>
                  </a:cxn>
                  <a:cxn ang="0">
                    <a:pos x="108" y="124"/>
                  </a:cxn>
                  <a:cxn ang="0">
                    <a:pos x="69" y="123"/>
                  </a:cxn>
                  <a:cxn ang="0">
                    <a:pos x="46" y="119"/>
                  </a:cxn>
                  <a:cxn ang="0">
                    <a:pos x="28" y="114"/>
                  </a:cxn>
                  <a:cxn ang="0">
                    <a:pos x="15" y="107"/>
                  </a:cxn>
                  <a:cxn ang="0">
                    <a:pos x="4" y="100"/>
                  </a:cxn>
                </a:cxnLst>
                <a:rect l="0" t="0" r="r" b="b"/>
                <a:pathLst>
                  <a:path w="736" h="156">
                    <a:moveTo>
                      <a:pt x="1" y="96"/>
                    </a:moveTo>
                    <a:lnTo>
                      <a:pt x="0" y="92"/>
                    </a:lnTo>
                    <a:lnTo>
                      <a:pt x="2" y="85"/>
                    </a:lnTo>
                    <a:lnTo>
                      <a:pt x="8" y="78"/>
                    </a:lnTo>
                    <a:lnTo>
                      <a:pt x="15" y="71"/>
                    </a:lnTo>
                    <a:lnTo>
                      <a:pt x="23" y="64"/>
                    </a:lnTo>
                    <a:lnTo>
                      <a:pt x="31" y="57"/>
                    </a:lnTo>
                    <a:lnTo>
                      <a:pt x="39" y="53"/>
                    </a:lnTo>
                    <a:lnTo>
                      <a:pt x="45" y="49"/>
                    </a:lnTo>
                    <a:lnTo>
                      <a:pt x="51" y="47"/>
                    </a:lnTo>
                    <a:lnTo>
                      <a:pt x="63" y="42"/>
                    </a:lnTo>
                    <a:lnTo>
                      <a:pt x="77" y="39"/>
                    </a:lnTo>
                    <a:lnTo>
                      <a:pt x="92" y="33"/>
                    </a:lnTo>
                    <a:lnTo>
                      <a:pt x="109" y="28"/>
                    </a:lnTo>
                    <a:lnTo>
                      <a:pt x="125" y="25"/>
                    </a:lnTo>
                    <a:lnTo>
                      <a:pt x="141" y="20"/>
                    </a:lnTo>
                    <a:lnTo>
                      <a:pt x="156" y="18"/>
                    </a:lnTo>
                    <a:lnTo>
                      <a:pt x="164" y="17"/>
                    </a:lnTo>
                    <a:lnTo>
                      <a:pt x="174" y="16"/>
                    </a:lnTo>
                    <a:lnTo>
                      <a:pt x="184" y="14"/>
                    </a:lnTo>
                    <a:lnTo>
                      <a:pt x="197" y="12"/>
                    </a:lnTo>
                    <a:lnTo>
                      <a:pt x="210" y="10"/>
                    </a:lnTo>
                    <a:lnTo>
                      <a:pt x="224" y="9"/>
                    </a:lnTo>
                    <a:lnTo>
                      <a:pt x="239" y="7"/>
                    </a:lnTo>
                    <a:lnTo>
                      <a:pt x="254" y="5"/>
                    </a:lnTo>
                    <a:lnTo>
                      <a:pt x="270" y="4"/>
                    </a:lnTo>
                    <a:lnTo>
                      <a:pt x="285" y="2"/>
                    </a:lnTo>
                    <a:lnTo>
                      <a:pt x="300" y="1"/>
                    </a:lnTo>
                    <a:lnTo>
                      <a:pt x="314" y="1"/>
                    </a:lnTo>
                    <a:lnTo>
                      <a:pt x="328" y="0"/>
                    </a:lnTo>
                    <a:lnTo>
                      <a:pt x="339" y="0"/>
                    </a:lnTo>
                    <a:lnTo>
                      <a:pt x="350" y="0"/>
                    </a:lnTo>
                    <a:lnTo>
                      <a:pt x="359" y="0"/>
                    </a:lnTo>
                    <a:lnTo>
                      <a:pt x="368" y="1"/>
                    </a:lnTo>
                    <a:lnTo>
                      <a:pt x="380" y="2"/>
                    </a:lnTo>
                    <a:lnTo>
                      <a:pt x="394" y="3"/>
                    </a:lnTo>
                    <a:lnTo>
                      <a:pt x="410" y="5"/>
                    </a:lnTo>
                    <a:lnTo>
                      <a:pt x="426" y="8"/>
                    </a:lnTo>
                    <a:lnTo>
                      <a:pt x="443" y="9"/>
                    </a:lnTo>
                    <a:lnTo>
                      <a:pt x="462" y="11"/>
                    </a:lnTo>
                    <a:lnTo>
                      <a:pt x="479" y="14"/>
                    </a:lnTo>
                    <a:lnTo>
                      <a:pt x="496" y="16"/>
                    </a:lnTo>
                    <a:lnTo>
                      <a:pt x="513" y="17"/>
                    </a:lnTo>
                    <a:lnTo>
                      <a:pt x="529" y="19"/>
                    </a:lnTo>
                    <a:lnTo>
                      <a:pt x="544" y="20"/>
                    </a:lnTo>
                    <a:lnTo>
                      <a:pt x="557" y="22"/>
                    </a:lnTo>
                    <a:lnTo>
                      <a:pt x="569" y="23"/>
                    </a:lnTo>
                    <a:lnTo>
                      <a:pt x="577" y="24"/>
                    </a:lnTo>
                    <a:lnTo>
                      <a:pt x="582" y="24"/>
                    </a:lnTo>
                    <a:lnTo>
                      <a:pt x="594" y="24"/>
                    </a:lnTo>
                    <a:lnTo>
                      <a:pt x="612" y="25"/>
                    </a:lnTo>
                    <a:lnTo>
                      <a:pt x="635" y="26"/>
                    </a:lnTo>
                    <a:lnTo>
                      <a:pt x="660" y="26"/>
                    </a:lnTo>
                    <a:lnTo>
                      <a:pt x="684" y="27"/>
                    </a:lnTo>
                    <a:lnTo>
                      <a:pt x="707" y="28"/>
                    </a:lnTo>
                    <a:lnTo>
                      <a:pt x="724" y="30"/>
                    </a:lnTo>
                    <a:lnTo>
                      <a:pt x="736" y="30"/>
                    </a:lnTo>
                    <a:lnTo>
                      <a:pt x="728" y="32"/>
                    </a:lnTo>
                    <a:lnTo>
                      <a:pt x="717" y="33"/>
                    </a:lnTo>
                    <a:lnTo>
                      <a:pt x="706" y="35"/>
                    </a:lnTo>
                    <a:lnTo>
                      <a:pt x="692" y="38"/>
                    </a:lnTo>
                    <a:lnTo>
                      <a:pt x="677" y="40"/>
                    </a:lnTo>
                    <a:lnTo>
                      <a:pt x="662" y="42"/>
                    </a:lnTo>
                    <a:lnTo>
                      <a:pt x="646" y="45"/>
                    </a:lnTo>
                    <a:lnTo>
                      <a:pt x="630" y="47"/>
                    </a:lnTo>
                    <a:lnTo>
                      <a:pt x="612" y="50"/>
                    </a:lnTo>
                    <a:lnTo>
                      <a:pt x="596" y="54"/>
                    </a:lnTo>
                    <a:lnTo>
                      <a:pt x="580" y="57"/>
                    </a:lnTo>
                    <a:lnTo>
                      <a:pt x="565" y="61"/>
                    </a:lnTo>
                    <a:lnTo>
                      <a:pt x="550" y="64"/>
                    </a:lnTo>
                    <a:lnTo>
                      <a:pt x="538" y="69"/>
                    </a:lnTo>
                    <a:lnTo>
                      <a:pt x="526" y="73"/>
                    </a:lnTo>
                    <a:lnTo>
                      <a:pt x="516" y="78"/>
                    </a:lnTo>
                    <a:lnTo>
                      <a:pt x="501" y="87"/>
                    </a:lnTo>
                    <a:lnTo>
                      <a:pt x="488" y="96"/>
                    </a:lnTo>
                    <a:lnTo>
                      <a:pt x="480" y="103"/>
                    </a:lnTo>
                    <a:lnTo>
                      <a:pt x="473" y="109"/>
                    </a:lnTo>
                    <a:lnTo>
                      <a:pt x="470" y="115"/>
                    </a:lnTo>
                    <a:lnTo>
                      <a:pt x="467" y="121"/>
                    </a:lnTo>
                    <a:lnTo>
                      <a:pt x="467" y="125"/>
                    </a:lnTo>
                    <a:lnTo>
                      <a:pt x="467" y="130"/>
                    </a:lnTo>
                    <a:lnTo>
                      <a:pt x="468" y="138"/>
                    </a:lnTo>
                    <a:lnTo>
                      <a:pt x="471" y="146"/>
                    </a:lnTo>
                    <a:lnTo>
                      <a:pt x="473" y="153"/>
                    </a:lnTo>
                    <a:lnTo>
                      <a:pt x="476" y="156"/>
                    </a:lnTo>
                    <a:lnTo>
                      <a:pt x="466" y="156"/>
                    </a:lnTo>
                    <a:lnTo>
                      <a:pt x="453" y="155"/>
                    </a:lnTo>
                    <a:lnTo>
                      <a:pt x="441" y="153"/>
                    </a:lnTo>
                    <a:lnTo>
                      <a:pt x="426" y="151"/>
                    </a:lnTo>
                    <a:lnTo>
                      <a:pt x="410" y="148"/>
                    </a:lnTo>
                    <a:lnTo>
                      <a:pt x="394" y="146"/>
                    </a:lnTo>
                    <a:lnTo>
                      <a:pt x="376" y="144"/>
                    </a:lnTo>
                    <a:lnTo>
                      <a:pt x="358" y="140"/>
                    </a:lnTo>
                    <a:lnTo>
                      <a:pt x="341" y="138"/>
                    </a:lnTo>
                    <a:lnTo>
                      <a:pt x="323" y="134"/>
                    </a:lnTo>
                    <a:lnTo>
                      <a:pt x="306" y="132"/>
                    </a:lnTo>
                    <a:lnTo>
                      <a:pt x="289" y="130"/>
                    </a:lnTo>
                    <a:lnTo>
                      <a:pt x="273" y="127"/>
                    </a:lnTo>
                    <a:lnTo>
                      <a:pt x="259" y="126"/>
                    </a:lnTo>
                    <a:lnTo>
                      <a:pt x="245" y="125"/>
                    </a:lnTo>
                    <a:lnTo>
                      <a:pt x="232" y="125"/>
                    </a:lnTo>
                    <a:lnTo>
                      <a:pt x="208" y="125"/>
                    </a:lnTo>
                    <a:lnTo>
                      <a:pt x="183" y="125"/>
                    </a:lnTo>
                    <a:lnTo>
                      <a:pt x="157" y="125"/>
                    </a:lnTo>
                    <a:lnTo>
                      <a:pt x="132" y="125"/>
                    </a:lnTo>
                    <a:lnTo>
                      <a:pt x="108" y="124"/>
                    </a:lnTo>
                    <a:lnTo>
                      <a:pt x="87" y="124"/>
                    </a:lnTo>
                    <a:lnTo>
                      <a:pt x="69" y="123"/>
                    </a:lnTo>
                    <a:lnTo>
                      <a:pt x="56" y="122"/>
                    </a:lnTo>
                    <a:lnTo>
                      <a:pt x="46" y="119"/>
                    </a:lnTo>
                    <a:lnTo>
                      <a:pt x="36" y="117"/>
                    </a:lnTo>
                    <a:lnTo>
                      <a:pt x="28" y="114"/>
                    </a:lnTo>
                    <a:lnTo>
                      <a:pt x="21" y="110"/>
                    </a:lnTo>
                    <a:lnTo>
                      <a:pt x="15" y="107"/>
                    </a:lnTo>
                    <a:lnTo>
                      <a:pt x="9" y="103"/>
                    </a:lnTo>
                    <a:lnTo>
                      <a:pt x="4" y="100"/>
                    </a:lnTo>
                    <a:lnTo>
                      <a:pt x="1" y="96"/>
                    </a:lnTo>
                    <a:close/>
                  </a:path>
                </a:pathLst>
              </a:custGeom>
              <a:solidFill>
                <a:srgbClr val="723A35"/>
              </a:solidFill>
              <a:ln w="9525">
                <a:noFill/>
                <a:round/>
                <a:headEnd/>
                <a:tailEnd/>
              </a:ln>
            </p:spPr>
            <p:txBody>
              <a:bodyPr>
                <a:prstTxWarp prst="textNoShape">
                  <a:avLst/>
                </a:prstTxWarp>
              </a:bodyPr>
              <a:lstStyle/>
              <a:p>
                <a:endParaRPr lang="fr-FR"/>
              </a:p>
            </p:txBody>
          </p:sp>
          <p:sp>
            <p:nvSpPr>
              <p:cNvPr id="19510" name="Freeform 54"/>
              <p:cNvSpPr>
                <a:spLocks/>
              </p:cNvSpPr>
              <p:nvPr/>
            </p:nvSpPr>
            <p:spPr bwMode="auto">
              <a:xfrm>
                <a:off x="4365" y="3644"/>
                <a:ext cx="249" cy="57"/>
              </a:xfrm>
              <a:custGeom>
                <a:avLst/>
                <a:gdLst/>
                <a:ahLst/>
                <a:cxnLst>
                  <a:cxn ang="0">
                    <a:pos x="54" y="0"/>
                  </a:cxn>
                  <a:cxn ang="0">
                    <a:pos x="39" y="3"/>
                  </a:cxn>
                  <a:cxn ang="0">
                    <a:pos x="29" y="11"/>
                  </a:cxn>
                  <a:cxn ang="0">
                    <a:pos x="18" y="22"/>
                  </a:cxn>
                  <a:cxn ang="0">
                    <a:pos x="3" y="38"/>
                  </a:cxn>
                  <a:cxn ang="0">
                    <a:pos x="2" y="55"/>
                  </a:cxn>
                  <a:cxn ang="0">
                    <a:pos x="23" y="74"/>
                  </a:cxn>
                  <a:cxn ang="0">
                    <a:pos x="46" y="83"/>
                  </a:cxn>
                  <a:cxn ang="0">
                    <a:pos x="72" y="88"/>
                  </a:cxn>
                  <a:cxn ang="0">
                    <a:pos x="102" y="91"/>
                  </a:cxn>
                  <a:cxn ang="0">
                    <a:pos x="125" y="94"/>
                  </a:cxn>
                  <a:cxn ang="0">
                    <a:pos x="147" y="95"/>
                  </a:cxn>
                  <a:cxn ang="0">
                    <a:pos x="172" y="96"/>
                  </a:cxn>
                  <a:cxn ang="0">
                    <a:pos x="199" y="98"/>
                  </a:cxn>
                  <a:cxn ang="0">
                    <a:pos x="227" y="99"/>
                  </a:cxn>
                  <a:cxn ang="0">
                    <a:pos x="254" y="101"/>
                  </a:cxn>
                  <a:cxn ang="0">
                    <a:pos x="279" y="103"/>
                  </a:cxn>
                  <a:cxn ang="0">
                    <a:pos x="298" y="104"/>
                  </a:cxn>
                  <a:cxn ang="0">
                    <a:pos x="321" y="105"/>
                  </a:cxn>
                  <a:cxn ang="0">
                    <a:pos x="357" y="109"/>
                  </a:cxn>
                  <a:cxn ang="0">
                    <a:pos x="394" y="112"/>
                  </a:cxn>
                  <a:cxn ang="0">
                    <a:pos x="426" y="116"/>
                  </a:cxn>
                  <a:cxn ang="0">
                    <a:pos x="455" y="116"/>
                  </a:cxn>
                  <a:cxn ang="0">
                    <a:pos x="463" y="110"/>
                  </a:cxn>
                  <a:cxn ang="0">
                    <a:pos x="458" y="95"/>
                  </a:cxn>
                  <a:cxn ang="0">
                    <a:pos x="451" y="76"/>
                  </a:cxn>
                  <a:cxn ang="0">
                    <a:pos x="451" y="71"/>
                  </a:cxn>
                  <a:cxn ang="0">
                    <a:pos x="461" y="59"/>
                  </a:cxn>
                  <a:cxn ang="0">
                    <a:pos x="476" y="43"/>
                  </a:cxn>
                  <a:cxn ang="0">
                    <a:pos x="489" y="29"/>
                  </a:cxn>
                  <a:cxn ang="0">
                    <a:pos x="498" y="24"/>
                  </a:cxn>
                  <a:cxn ang="0">
                    <a:pos x="492" y="19"/>
                  </a:cxn>
                  <a:cxn ang="0">
                    <a:pos x="479" y="14"/>
                  </a:cxn>
                  <a:cxn ang="0">
                    <a:pos x="469" y="12"/>
                  </a:cxn>
                  <a:cxn ang="0">
                    <a:pos x="460" y="12"/>
                  </a:cxn>
                  <a:cxn ang="0">
                    <a:pos x="417" y="10"/>
                  </a:cxn>
                  <a:cxn ang="0">
                    <a:pos x="358" y="9"/>
                  </a:cxn>
                  <a:cxn ang="0">
                    <a:pos x="310" y="6"/>
                  </a:cxn>
                  <a:cxn ang="0">
                    <a:pos x="295" y="6"/>
                  </a:cxn>
                  <a:cxn ang="0">
                    <a:pos x="274" y="6"/>
                  </a:cxn>
                  <a:cxn ang="0">
                    <a:pos x="243" y="6"/>
                  </a:cxn>
                  <a:cxn ang="0">
                    <a:pos x="204" y="6"/>
                  </a:cxn>
                  <a:cxn ang="0">
                    <a:pos x="162" y="5"/>
                  </a:cxn>
                  <a:cxn ang="0">
                    <a:pos x="122" y="5"/>
                  </a:cxn>
                  <a:cxn ang="0">
                    <a:pos x="90" y="4"/>
                  </a:cxn>
                  <a:cxn ang="0">
                    <a:pos x="68" y="4"/>
                  </a:cxn>
                </a:cxnLst>
                <a:rect l="0" t="0" r="r" b="b"/>
                <a:pathLst>
                  <a:path w="498" h="116">
                    <a:moveTo>
                      <a:pt x="63" y="3"/>
                    </a:moveTo>
                    <a:lnTo>
                      <a:pt x="54" y="0"/>
                    </a:lnTo>
                    <a:lnTo>
                      <a:pt x="46" y="2"/>
                    </a:lnTo>
                    <a:lnTo>
                      <a:pt x="39" y="3"/>
                    </a:lnTo>
                    <a:lnTo>
                      <a:pt x="33" y="6"/>
                    </a:lnTo>
                    <a:lnTo>
                      <a:pt x="29" y="11"/>
                    </a:lnTo>
                    <a:lnTo>
                      <a:pt x="24" y="17"/>
                    </a:lnTo>
                    <a:lnTo>
                      <a:pt x="18" y="22"/>
                    </a:lnTo>
                    <a:lnTo>
                      <a:pt x="13" y="29"/>
                    </a:lnTo>
                    <a:lnTo>
                      <a:pt x="3" y="38"/>
                    </a:lnTo>
                    <a:lnTo>
                      <a:pt x="0" y="45"/>
                    </a:lnTo>
                    <a:lnTo>
                      <a:pt x="2" y="55"/>
                    </a:lnTo>
                    <a:lnTo>
                      <a:pt x="14" y="67"/>
                    </a:lnTo>
                    <a:lnTo>
                      <a:pt x="23" y="74"/>
                    </a:lnTo>
                    <a:lnTo>
                      <a:pt x="33" y="79"/>
                    </a:lnTo>
                    <a:lnTo>
                      <a:pt x="46" y="83"/>
                    </a:lnTo>
                    <a:lnTo>
                      <a:pt x="59" y="86"/>
                    </a:lnTo>
                    <a:lnTo>
                      <a:pt x="72" y="88"/>
                    </a:lnTo>
                    <a:lnTo>
                      <a:pt x="87" y="89"/>
                    </a:lnTo>
                    <a:lnTo>
                      <a:pt x="102" y="91"/>
                    </a:lnTo>
                    <a:lnTo>
                      <a:pt x="117" y="93"/>
                    </a:lnTo>
                    <a:lnTo>
                      <a:pt x="125" y="94"/>
                    </a:lnTo>
                    <a:lnTo>
                      <a:pt x="136" y="94"/>
                    </a:lnTo>
                    <a:lnTo>
                      <a:pt x="147" y="95"/>
                    </a:lnTo>
                    <a:lnTo>
                      <a:pt x="159" y="96"/>
                    </a:lnTo>
                    <a:lnTo>
                      <a:pt x="172" y="96"/>
                    </a:lnTo>
                    <a:lnTo>
                      <a:pt x="185" y="97"/>
                    </a:lnTo>
                    <a:lnTo>
                      <a:pt x="199" y="98"/>
                    </a:lnTo>
                    <a:lnTo>
                      <a:pt x="213" y="98"/>
                    </a:lnTo>
                    <a:lnTo>
                      <a:pt x="227" y="99"/>
                    </a:lnTo>
                    <a:lnTo>
                      <a:pt x="241" y="101"/>
                    </a:lnTo>
                    <a:lnTo>
                      <a:pt x="254" y="101"/>
                    </a:lnTo>
                    <a:lnTo>
                      <a:pt x="267" y="102"/>
                    </a:lnTo>
                    <a:lnTo>
                      <a:pt x="279" y="103"/>
                    </a:lnTo>
                    <a:lnTo>
                      <a:pt x="289" y="103"/>
                    </a:lnTo>
                    <a:lnTo>
                      <a:pt x="298" y="104"/>
                    </a:lnTo>
                    <a:lnTo>
                      <a:pt x="306" y="104"/>
                    </a:lnTo>
                    <a:lnTo>
                      <a:pt x="321" y="105"/>
                    </a:lnTo>
                    <a:lnTo>
                      <a:pt x="339" y="106"/>
                    </a:lnTo>
                    <a:lnTo>
                      <a:pt x="357" y="109"/>
                    </a:lnTo>
                    <a:lnTo>
                      <a:pt x="375" y="111"/>
                    </a:lnTo>
                    <a:lnTo>
                      <a:pt x="394" y="112"/>
                    </a:lnTo>
                    <a:lnTo>
                      <a:pt x="411" y="114"/>
                    </a:lnTo>
                    <a:lnTo>
                      <a:pt x="426" y="116"/>
                    </a:lnTo>
                    <a:lnTo>
                      <a:pt x="439" y="116"/>
                    </a:lnTo>
                    <a:lnTo>
                      <a:pt x="455" y="116"/>
                    </a:lnTo>
                    <a:lnTo>
                      <a:pt x="462" y="113"/>
                    </a:lnTo>
                    <a:lnTo>
                      <a:pt x="463" y="110"/>
                    </a:lnTo>
                    <a:lnTo>
                      <a:pt x="461" y="104"/>
                    </a:lnTo>
                    <a:lnTo>
                      <a:pt x="458" y="95"/>
                    </a:lnTo>
                    <a:lnTo>
                      <a:pt x="455" y="85"/>
                    </a:lnTo>
                    <a:lnTo>
                      <a:pt x="451" y="76"/>
                    </a:lnTo>
                    <a:lnTo>
                      <a:pt x="450" y="73"/>
                    </a:lnTo>
                    <a:lnTo>
                      <a:pt x="451" y="71"/>
                    </a:lnTo>
                    <a:lnTo>
                      <a:pt x="456" y="66"/>
                    </a:lnTo>
                    <a:lnTo>
                      <a:pt x="461" y="59"/>
                    </a:lnTo>
                    <a:lnTo>
                      <a:pt x="468" y="51"/>
                    </a:lnTo>
                    <a:lnTo>
                      <a:pt x="476" y="43"/>
                    </a:lnTo>
                    <a:lnTo>
                      <a:pt x="483" y="36"/>
                    </a:lnTo>
                    <a:lnTo>
                      <a:pt x="489" y="29"/>
                    </a:lnTo>
                    <a:lnTo>
                      <a:pt x="495" y="26"/>
                    </a:lnTo>
                    <a:lnTo>
                      <a:pt x="498" y="24"/>
                    </a:lnTo>
                    <a:lnTo>
                      <a:pt x="496" y="21"/>
                    </a:lnTo>
                    <a:lnTo>
                      <a:pt x="492" y="19"/>
                    </a:lnTo>
                    <a:lnTo>
                      <a:pt x="486" y="17"/>
                    </a:lnTo>
                    <a:lnTo>
                      <a:pt x="479" y="14"/>
                    </a:lnTo>
                    <a:lnTo>
                      <a:pt x="473" y="13"/>
                    </a:lnTo>
                    <a:lnTo>
                      <a:pt x="469" y="12"/>
                    </a:lnTo>
                    <a:lnTo>
                      <a:pt x="466" y="12"/>
                    </a:lnTo>
                    <a:lnTo>
                      <a:pt x="460" y="12"/>
                    </a:lnTo>
                    <a:lnTo>
                      <a:pt x="442" y="11"/>
                    </a:lnTo>
                    <a:lnTo>
                      <a:pt x="417" y="10"/>
                    </a:lnTo>
                    <a:lnTo>
                      <a:pt x="388" y="9"/>
                    </a:lnTo>
                    <a:lnTo>
                      <a:pt x="358" y="9"/>
                    </a:lnTo>
                    <a:lnTo>
                      <a:pt x="331" y="7"/>
                    </a:lnTo>
                    <a:lnTo>
                      <a:pt x="310" y="6"/>
                    </a:lnTo>
                    <a:lnTo>
                      <a:pt x="299" y="6"/>
                    </a:lnTo>
                    <a:lnTo>
                      <a:pt x="295" y="6"/>
                    </a:lnTo>
                    <a:lnTo>
                      <a:pt x="287" y="6"/>
                    </a:lnTo>
                    <a:lnTo>
                      <a:pt x="274" y="6"/>
                    </a:lnTo>
                    <a:lnTo>
                      <a:pt x="260" y="6"/>
                    </a:lnTo>
                    <a:lnTo>
                      <a:pt x="243" y="6"/>
                    </a:lnTo>
                    <a:lnTo>
                      <a:pt x="223" y="6"/>
                    </a:lnTo>
                    <a:lnTo>
                      <a:pt x="204" y="6"/>
                    </a:lnTo>
                    <a:lnTo>
                      <a:pt x="183" y="6"/>
                    </a:lnTo>
                    <a:lnTo>
                      <a:pt x="162" y="5"/>
                    </a:lnTo>
                    <a:lnTo>
                      <a:pt x="142" y="5"/>
                    </a:lnTo>
                    <a:lnTo>
                      <a:pt x="122" y="5"/>
                    </a:lnTo>
                    <a:lnTo>
                      <a:pt x="105" y="5"/>
                    </a:lnTo>
                    <a:lnTo>
                      <a:pt x="90" y="4"/>
                    </a:lnTo>
                    <a:lnTo>
                      <a:pt x="77" y="4"/>
                    </a:lnTo>
                    <a:lnTo>
                      <a:pt x="68" y="4"/>
                    </a:lnTo>
                    <a:lnTo>
                      <a:pt x="63" y="3"/>
                    </a:lnTo>
                    <a:close/>
                  </a:path>
                </a:pathLst>
              </a:custGeom>
              <a:solidFill>
                <a:srgbClr val="5BBF59"/>
              </a:solidFill>
              <a:ln w="9525">
                <a:noFill/>
                <a:round/>
                <a:headEnd/>
                <a:tailEnd/>
              </a:ln>
            </p:spPr>
            <p:txBody>
              <a:bodyPr>
                <a:prstTxWarp prst="textNoShape">
                  <a:avLst/>
                </a:prstTxWarp>
              </a:bodyPr>
              <a:lstStyle/>
              <a:p>
                <a:endParaRPr lang="fr-FR"/>
              </a:p>
            </p:txBody>
          </p:sp>
          <p:sp>
            <p:nvSpPr>
              <p:cNvPr id="19511" name="Freeform 55"/>
              <p:cNvSpPr>
                <a:spLocks/>
              </p:cNvSpPr>
              <p:nvPr/>
            </p:nvSpPr>
            <p:spPr bwMode="auto">
              <a:xfrm>
                <a:off x="4445" y="3578"/>
                <a:ext cx="236" cy="19"/>
              </a:xfrm>
              <a:custGeom>
                <a:avLst/>
                <a:gdLst/>
                <a:ahLst/>
                <a:cxnLst>
                  <a:cxn ang="0">
                    <a:pos x="470" y="29"/>
                  </a:cxn>
                  <a:cxn ang="0">
                    <a:pos x="471" y="32"/>
                  </a:cxn>
                  <a:cxn ang="0">
                    <a:pos x="464" y="36"/>
                  </a:cxn>
                  <a:cxn ang="0">
                    <a:pos x="454" y="37"/>
                  </a:cxn>
                  <a:cxn ang="0">
                    <a:pos x="427" y="36"/>
                  </a:cxn>
                  <a:cxn ang="0">
                    <a:pos x="386" y="35"/>
                  </a:cxn>
                  <a:cxn ang="0">
                    <a:pos x="344" y="31"/>
                  </a:cxn>
                  <a:cxn ang="0">
                    <a:pos x="304" y="28"/>
                  </a:cxn>
                  <a:cxn ang="0">
                    <a:pos x="266" y="27"/>
                  </a:cxn>
                  <a:cxn ang="0">
                    <a:pos x="233" y="26"/>
                  </a:cxn>
                  <a:cxn ang="0">
                    <a:pos x="199" y="26"/>
                  </a:cxn>
                  <a:cxn ang="0">
                    <a:pos x="166" y="26"/>
                  </a:cxn>
                  <a:cxn ang="0">
                    <a:pos x="132" y="27"/>
                  </a:cxn>
                  <a:cxn ang="0">
                    <a:pos x="100" y="28"/>
                  </a:cxn>
                  <a:cxn ang="0">
                    <a:pos x="67" y="29"/>
                  </a:cxn>
                  <a:cxn ang="0">
                    <a:pos x="33" y="32"/>
                  </a:cxn>
                  <a:cxn ang="0">
                    <a:pos x="13" y="31"/>
                  </a:cxn>
                  <a:cxn ang="0">
                    <a:pos x="1" y="30"/>
                  </a:cxn>
                  <a:cxn ang="0">
                    <a:pos x="6" y="21"/>
                  </a:cxn>
                  <a:cxn ang="0">
                    <a:pos x="18" y="18"/>
                  </a:cxn>
                  <a:cxn ang="0">
                    <a:pos x="31" y="14"/>
                  </a:cxn>
                  <a:cxn ang="0">
                    <a:pos x="45" y="13"/>
                  </a:cxn>
                  <a:cxn ang="0">
                    <a:pos x="67" y="11"/>
                  </a:cxn>
                  <a:cxn ang="0">
                    <a:pos x="98" y="7"/>
                  </a:cxn>
                  <a:cxn ang="0">
                    <a:pos x="129" y="5"/>
                  </a:cxn>
                  <a:cxn ang="0">
                    <a:pos x="161" y="3"/>
                  </a:cxn>
                  <a:cxn ang="0">
                    <a:pos x="192" y="1"/>
                  </a:cxn>
                  <a:cxn ang="0">
                    <a:pos x="225" y="0"/>
                  </a:cxn>
                  <a:cxn ang="0">
                    <a:pos x="256" y="1"/>
                  </a:cxn>
                  <a:cxn ang="0">
                    <a:pos x="288" y="4"/>
                  </a:cxn>
                  <a:cxn ang="0">
                    <a:pos x="325" y="7"/>
                  </a:cxn>
                  <a:cxn ang="0">
                    <a:pos x="366" y="12"/>
                  </a:cxn>
                  <a:cxn ang="0">
                    <a:pos x="408" y="18"/>
                  </a:cxn>
                  <a:cxn ang="0">
                    <a:pos x="449" y="24"/>
                  </a:cxn>
                </a:cxnLst>
                <a:rect l="0" t="0" r="r" b="b"/>
                <a:pathLst>
                  <a:path w="471" h="37">
                    <a:moveTo>
                      <a:pt x="469" y="28"/>
                    </a:moveTo>
                    <a:lnTo>
                      <a:pt x="470" y="29"/>
                    </a:lnTo>
                    <a:lnTo>
                      <a:pt x="471" y="31"/>
                    </a:lnTo>
                    <a:lnTo>
                      <a:pt x="471" y="32"/>
                    </a:lnTo>
                    <a:lnTo>
                      <a:pt x="470" y="35"/>
                    </a:lnTo>
                    <a:lnTo>
                      <a:pt x="464" y="36"/>
                    </a:lnTo>
                    <a:lnTo>
                      <a:pt x="459" y="36"/>
                    </a:lnTo>
                    <a:lnTo>
                      <a:pt x="454" y="37"/>
                    </a:lnTo>
                    <a:lnTo>
                      <a:pt x="448" y="37"/>
                    </a:lnTo>
                    <a:lnTo>
                      <a:pt x="427" y="36"/>
                    </a:lnTo>
                    <a:lnTo>
                      <a:pt x="407" y="36"/>
                    </a:lnTo>
                    <a:lnTo>
                      <a:pt x="386" y="35"/>
                    </a:lnTo>
                    <a:lnTo>
                      <a:pt x="365" y="32"/>
                    </a:lnTo>
                    <a:lnTo>
                      <a:pt x="344" y="31"/>
                    </a:lnTo>
                    <a:lnTo>
                      <a:pt x="325" y="30"/>
                    </a:lnTo>
                    <a:lnTo>
                      <a:pt x="304" y="28"/>
                    </a:lnTo>
                    <a:lnTo>
                      <a:pt x="283" y="27"/>
                    </a:lnTo>
                    <a:lnTo>
                      <a:pt x="266" y="27"/>
                    </a:lnTo>
                    <a:lnTo>
                      <a:pt x="250" y="27"/>
                    </a:lnTo>
                    <a:lnTo>
                      <a:pt x="233" y="26"/>
                    </a:lnTo>
                    <a:lnTo>
                      <a:pt x="216" y="26"/>
                    </a:lnTo>
                    <a:lnTo>
                      <a:pt x="199" y="26"/>
                    </a:lnTo>
                    <a:lnTo>
                      <a:pt x="183" y="26"/>
                    </a:lnTo>
                    <a:lnTo>
                      <a:pt x="166" y="26"/>
                    </a:lnTo>
                    <a:lnTo>
                      <a:pt x="150" y="27"/>
                    </a:lnTo>
                    <a:lnTo>
                      <a:pt x="132" y="27"/>
                    </a:lnTo>
                    <a:lnTo>
                      <a:pt x="116" y="27"/>
                    </a:lnTo>
                    <a:lnTo>
                      <a:pt x="100" y="28"/>
                    </a:lnTo>
                    <a:lnTo>
                      <a:pt x="83" y="29"/>
                    </a:lnTo>
                    <a:lnTo>
                      <a:pt x="67" y="29"/>
                    </a:lnTo>
                    <a:lnTo>
                      <a:pt x="51" y="30"/>
                    </a:lnTo>
                    <a:lnTo>
                      <a:pt x="33" y="32"/>
                    </a:lnTo>
                    <a:lnTo>
                      <a:pt x="17" y="34"/>
                    </a:lnTo>
                    <a:lnTo>
                      <a:pt x="13" y="31"/>
                    </a:lnTo>
                    <a:lnTo>
                      <a:pt x="7" y="31"/>
                    </a:lnTo>
                    <a:lnTo>
                      <a:pt x="1" y="30"/>
                    </a:lnTo>
                    <a:lnTo>
                      <a:pt x="0" y="24"/>
                    </a:lnTo>
                    <a:lnTo>
                      <a:pt x="6" y="21"/>
                    </a:lnTo>
                    <a:lnTo>
                      <a:pt x="11" y="19"/>
                    </a:lnTo>
                    <a:lnTo>
                      <a:pt x="18" y="18"/>
                    </a:lnTo>
                    <a:lnTo>
                      <a:pt x="24" y="15"/>
                    </a:lnTo>
                    <a:lnTo>
                      <a:pt x="31" y="14"/>
                    </a:lnTo>
                    <a:lnTo>
                      <a:pt x="38" y="13"/>
                    </a:lnTo>
                    <a:lnTo>
                      <a:pt x="45" y="13"/>
                    </a:lnTo>
                    <a:lnTo>
                      <a:pt x="52" y="12"/>
                    </a:lnTo>
                    <a:lnTo>
                      <a:pt x="67" y="11"/>
                    </a:lnTo>
                    <a:lnTo>
                      <a:pt x="83" y="9"/>
                    </a:lnTo>
                    <a:lnTo>
                      <a:pt x="98" y="7"/>
                    </a:lnTo>
                    <a:lnTo>
                      <a:pt x="114" y="6"/>
                    </a:lnTo>
                    <a:lnTo>
                      <a:pt x="129" y="5"/>
                    </a:lnTo>
                    <a:lnTo>
                      <a:pt x="145" y="4"/>
                    </a:lnTo>
                    <a:lnTo>
                      <a:pt x="161" y="3"/>
                    </a:lnTo>
                    <a:lnTo>
                      <a:pt x="176" y="1"/>
                    </a:lnTo>
                    <a:lnTo>
                      <a:pt x="192" y="1"/>
                    </a:lnTo>
                    <a:lnTo>
                      <a:pt x="208" y="0"/>
                    </a:lnTo>
                    <a:lnTo>
                      <a:pt x="225" y="0"/>
                    </a:lnTo>
                    <a:lnTo>
                      <a:pt x="241" y="0"/>
                    </a:lnTo>
                    <a:lnTo>
                      <a:pt x="256" y="1"/>
                    </a:lnTo>
                    <a:lnTo>
                      <a:pt x="272" y="1"/>
                    </a:lnTo>
                    <a:lnTo>
                      <a:pt x="288" y="4"/>
                    </a:lnTo>
                    <a:lnTo>
                      <a:pt x="304" y="5"/>
                    </a:lnTo>
                    <a:lnTo>
                      <a:pt x="325" y="7"/>
                    </a:lnTo>
                    <a:lnTo>
                      <a:pt x="345" y="9"/>
                    </a:lnTo>
                    <a:lnTo>
                      <a:pt x="366" y="12"/>
                    </a:lnTo>
                    <a:lnTo>
                      <a:pt x="387" y="14"/>
                    </a:lnTo>
                    <a:lnTo>
                      <a:pt x="408" y="18"/>
                    </a:lnTo>
                    <a:lnTo>
                      <a:pt x="428" y="21"/>
                    </a:lnTo>
                    <a:lnTo>
                      <a:pt x="449" y="24"/>
                    </a:lnTo>
                    <a:lnTo>
                      <a:pt x="469" y="28"/>
                    </a:lnTo>
                    <a:close/>
                  </a:path>
                </a:pathLst>
              </a:custGeom>
              <a:solidFill>
                <a:srgbClr val="000000"/>
              </a:solidFill>
              <a:ln w="9525">
                <a:noFill/>
                <a:round/>
                <a:headEnd/>
                <a:tailEnd/>
              </a:ln>
            </p:spPr>
            <p:txBody>
              <a:bodyPr>
                <a:prstTxWarp prst="textNoShape">
                  <a:avLst/>
                </a:prstTxWarp>
              </a:bodyPr>
              <a:lstStyle/>
              <a:p>
                <a:endParaRPr lang="fr-FR"/>
              </a:p>
            </p:txBody>
          </p:sp>
          <p:sp>
            <p:nvSpPr>
              <p:cNvPr id="19512" name="Freeform 56"/>
              <p:cNvSpPr>
                <a:spLocks/>
              </p:cNvSpPr>
              <p:nvPr/>
            </p:nvSpPr>
            <p:spPr bwMode="auto">
              <a:xfrm>
                <a:off x="4588" y="3593"/>
                <a:ext cx="162" cy="70"/>
              </a:xfrm>
              <a:custGeom>
                <a:avLst/>
                <a:gdLst/>
                <a:ahLst/>
                <a:cxnLst>
                  <a:cxn ang="0">
                    <a:pos x="322" y="3"/>
                  </a:cxn>
                  <a:cxn ang="0">
                    <a:pos x="318" y="8"/>
                  </a:cxn>
                  <a:cxn ang="0">
                    <a:pos x="302" y="14"/>
                  </a:cxn>
                  <a:cxn ang="0">
                    <a:pos x="275" y="22"/>
                  </a:cxn>
                  <a:cxn ang="0">
                    <a:pos x="246" y="30"/>
                  </a:cxn>
                  <a:cxn ang="0">
                    <a:pos x="219" y="37"/>
                  </a:cxn>
                  <a:cxn ang="0">
                    <a:pos x="191" y="43"/>
                  </a:cxn>
                  <a:cxn ang="0">
                    <a:pos x="162" y="50"/>
                  </a:cxn>
                  <a:cxn ang="0">
                    <a:pos x="134" y="56"/>
                  </a:cxn>
                  <a:cxn ang="0">
                    <a:pos x="107" y="64"/>
                  </a:cxn>
                  <a:cxn ang="0">
                    <a:pos x="86" y="73"/>
                  </a:cxn>
                  <a:cxn ang="0">
                    <a:pos x="72" y="79"/>
                  </a:cxn>
                  <a:cxn ang="0">
                    <a:pos x="61" y="88"/>
                  </a:cxn>
                  <a:cxn ang="0">
                    <a:pos x="53" y="99"/>
                  </a:cxn>
                  <a:cxn ang="0">
                    <a:pos x="61" y="114"/>
                  </a:cxn>
                  <a:cxn ang="0">
                    <a:pos x="88" y="106"/>
                  </a:cxn>
                  <a:cxn ang="0">
                    <a:pos x="116" y="98"/>
                  </a:cxn>
                  <a:cxn ang="0">
                    <a:pos x="145" y="91"/>
                  </a:cxn>
                  <a:cxn ang="0">
                    <a:pos x="172" y="83"/>
                  </a:cxn>
                  <a:cxn ang="0">
                    <a:pos x="200" y="75"/>
                  </a:cxn>
                  <a:cxn ang="0">
                    <a:pos x="228" y="66"/>
                  </a:cxn>
                  <a:cxn ang="0">
                    <a:pos x="255" y="56"/>
                  </a:cxn>
                  <a:cxn ang="0">
                    <a:pos x="283" y="46"/>
                  </a:cxn>
                  <a:cxn ang="0">
                    <a:pos x="292" y="44"/>
                  </a:cxn>
                  <a:cxn ang="0">
                    <a:pos x="302" y="43"/>
                  </a:cxn>
                  <a:cxn ang="0">
                    <a:pos x="311" y="43"/>
                  </a:cxn>
                  <a:cxn ang="0">
                    <a:pos x="320" y="41"/>
                  </a:cxn>
                  <a:cxn ang="0">
                    <a:pos x="322" y="45"/>
                  </a:cxn>
                  <a:cxn ang="0">
                    <a:pos x="320" y="48"/>
                  </a:cxn>
                  <a:cxn ang="0">
                    <a:pos x="306" y="55"/>
                  </a:cxn>
                  <a:cxn ang="0">
                    <a:pos x="292" y="60"/>
                  </a:cxn>
                  <a:cxn ang="0">
                    <a:pos x="278" y="64"/>
                  </a:cxn>
                  <a:cxn ang="0">
                    <a:pos x="265" y="69"/>
                  </a:cxn>
                  <a:cxn ang="0">
                    <a:pos x="240" y="78"/>
                  </a:cxn>
                  <a:cxn ang="0">
                    <a:pos x="215" y="89"/>
                  </a:cxn>
                  <a:cxn ang="0">
                    <a:pos x="191" y="98"/>
                  </a:cxn>
                  <a:cxn ang="0">
                    <a:pos x="166" y="106"/>
                  </a:cxn>
                  <a:cxn ang="0">
                    <a:pos x="140" y="115"/>
                  </a:cxn>
                  <a:cxn ang="0">
                    <a:pos x="115" y="123"/>
                  </a:cxn>
                  <a:cxn ang="0">
                    <a:pos x="91" y="130"/>
                  </a:cxn>
                  <a:cxn ang="0">
                    <a:pos x="65" y="138"/>
                  </a:cxn>
                  <a:cxn ang="0">
                    <a:pos x="53" y="140"/>
                  </a:cxn>
                  <a:cxn ang="0">
                    <a:pos x="40" y="139"/>
                  </a:cxn>
                  <a:cxn ang="0">
                    <a:pos x="27" y="136"/>
                  </a:cxn>
                  <a:cxn ang="0">
                    <a:pos x="15" y="132"/>
                  </a:cxn>
                  <a:cxn ang="0">
                    <a:pos x="3" y="114"/>
                  </a:cxn>
                  <a:cxn ang="0">
                    <a:pos x="2" y="93"/>
                  </a:cxn>
                  <a:cxn ang="0">
                    <a:pos x="15" y="78"/>
                  </a:cxn>
                  <a:cxn ang="0">
                    <a:pos x="31" y="69"/>
                  </a:cxn>
                  <a:cxn ang="0">
                    <a:pos x="47" y="60"/>
                  </a:cxn>
                  <a:cxn ang="0">
                    <a:pos x="63" y="48"/>
                  </a:cxn>
                  <a:cxn ang="0">
                    <a:pos x="91" y="40"/>
                  </a:cxn>
                  <a:cxn ang="0">
                    <a:pos x="120" y="36"/>
                  </a:cxn>
                  <a:cxn ang="0">
                    <a:pos x="148" y="32"/>
                  </a:cxn>
                  <a:cxn ang="0">
                    <a:pos x="177" y="28"/>
                  </a:cxn>
                  <a:cxn ang="0">
                    <a:pos x="213" y="21"/>
                  </a:cxn>
                  <a:cxn ang="0">
                    <a:pos x="249" y="12"/>
                  </a:cxn>
                  <a:cxn ang="0">
                    <a:pos x="285" y="5"/>
                  </a:cxn>
                  <a:cxn ang="0">
                    <a:pos x="322" y="0"/>
                  </a:cxn>
                </a:cxnLst>
                <a:rect l="0" t="0" r="r" b="b"/>
                <a:pathLst>
                  <a:path w="322" h="140">
                    <a:moveTo>
                      <a:pt x="322" y="0"/>
                    </a:moveTo>
                    <a:lnTo>
                      <a:pt x="322" y="3"/>
                    </a:lnTo>
                    <a:lnTo>
                      <a:pt x="321" y="6"/>
                    </a:lnTo>
                    <a:lnTo>
                      <a:pt x="318" y="8"/>
                    </a:lnTo>
                    <a:lnTo>
                      <a:pt x="315" y="9"/>
                    </a:lnTo>
                    <a:lnTo>
                      <a:pt x="302" y="14"/>
                    </a:lnTo>
                    <a:lnTo>
                      <a:pt x="288" y="18"/>
                    </a:lnTo>
                    <a:lnTo>
                      <a:pt x="275" y="22"/>
                    </a:lnTo>
                    <a:lnTo>
                      <a:pt x="261" y="25"/>
                    </a:lnTo>
                    <a:lnTo>
                      <a:pt x="246" y="30"/>
                    </a:lnTo>
                    <a:lnTo>
                      <a:pt x="232" y="33"/>
                    </a:lnTo>
                    <a:lnTo>
                      <a:pt x="219" y="37"/>
                    </a:lnTo>
                    <a:lnTo>
                      <a:pt x="205" y="39"/>
                    </a:lnTo>
                    <a:lnTo>
                      <a:pt x="191" y="43"/>
                    </a:lnTo>
                    <a:lnTo>
                      <a:pt x="176" y="46"/>
                    </a:lnTo>
                    <a:lnTo>
                      <a:pt x="162" y="50"/>
                    </a:lnTo>
                    <a:lnTo>
                      <a:pt x="148" y="53"/>
                    </a:lnTo>
                    <a:lnTo>
                      <a:pt x="134" y="56"/>
                    </a:lnTo>
                    <a:lnTo>
                      <a:pt x="121" y="61"/>
                    </a:lnTo>
                    <a:lnTo>
                      <a:pt x="107" y="64"/>
                    </a:lnTo>
                    <a:lnTo>
                      <a:pt x="93" y="69"/>
                    </a:lnTo>
                    <a:lnTo>
                      <a:pt x="86" y="73"/>
                    </a:lnTo>
                    <a:lnTo>
                      <a:pt x="79" y="75"/>
                    </a:lnTo>
                    <a:lnTo>
                      <a:pt x="72" y="79"/>
                    </a:lnTo>
                    <a:lnTo>
                      <a:pt x="67" y="83"/>
                    </a:lnTo>
                    <a:lnTo>
                      <a:pt x="61" y="88"/>
                    </a:lnTo>
                    <a:lnTo>
                      <a:pt x="56" y="93"/>
                    </a:lnTo>
                    <a:lnTo>
                      <a:pt x="53" y="99"/>
                    </a:lnTo>
                    <a:lnTo>
                      <a:pt x="52" y="107"/>
                    </a:lnTo>
                    <a:lnTo>
                      <a:pt x="61" y="114"/>
                    </a:lnTo>
                    <a:lnTo>
                      <a:pt x="75" y="109"/>
                    </a:lnTo>
                    <a:lnTo>
                      <a:pt x="88" y="106"/>
                    </a:lnTo>
                    <a:lnTo>
                      <a:pt x="102" y="102"/>
                    </a:lnTo>
                    <a:lnTo>
                      <a:pt x="116" y="98"/>
                    </a:lnTo>
                    <a:lnTo>
                      <a:pt x="130" y="94"/>
                    </a:lnTo>
                    <a:lnTo>
                      <a:pt x="145" y="91"/>
                    </a:lnTo>
                    <a:lnTo>
                      <a:pt x="159" y="86"/>
                    </a:lnTo>
                    <a:lnTo>
                      <a:pt x="172" y="83"/>
                    </a:lnTo>
                    <a:lnTo>
                      <a:pt x="186" y="78"/>
                    </a:lnTo>
                    <a:lnTo>
                      <a:pt x="200" y="75"/>
                    </a:lnTo>
                    <a:lnTo>
                      <a:pt x="214" y="70"/>
                    </a:lnTo>
                    <a:lnTo>
                      <a:pt x="228" y="66"/>
                    </a:lnTo>
                    <a:lnTo>
                      <a:pt x="242" y="61"/>
                    </a:lnTo>
                    <a:lnTo>
                      <a:pt x="255" y="56"/>
                    </a:lnTo>
                    <a:lnTo>
                      <a:pt x="269" y="52"/>
                    </a:lnTo>
                    <a:lnTo>
                      <a:pt x="283" y="46"/>
                    </a:lnTo>
                    <a:lnTo>
                      <a:pt x="288" y="45"/>
                    </a:lnTo>
                    <a:lnTo>
                      <a:pt x="292" y="44"/>
                    </a:lnTo>
                    <a:lnTo>
                      <a:pt x="297" y="44"/>
                    </a:lnTo>
                    <a:lnTo>
                      <a:pt x="302" y="43"/>
                    </a:lnTo>
                    <a:lnTo>
                      <a:pt x="306" y="43"/>
                    </a:lnTo>
                    <a:lnTo>
                      <a:pt x="311" y="43"/>
                    </a:lnTo>
                    <a:lnTo>
                      <a:pt x="315" y="41"/>
                    </a:lnTo>
                    <a:lnTo>
                      <a:pt x="320" y="41"/>
                    </a:lnTo>
                    <a:lnTo>
                      <a:pt x="322" y="43"/>
                    </a:lnTo>
                    <a:lnTo>
                      <a:pt x="322" y="45"/>
                    </a:lnTo>
                    <a:lnTo>
                      <a:pt x="321" y="47"/>
                    </a:lnTo>
                    <a:lnTo>
                      <a:pt x="320" y="48"/>
                    </a:lnTo>
                    <a:lnTo>
                      <a:pt x="313" y="52"/>
                    </a:lnTo>
                    <a:lnTo>
                      <a:pt x="306" y="55"/>
                    </a:lnTo>
                    <a:lnTo>
                      <a:pt x="299" y="58"/>
                    </a:lnTo>
                    <a:lnTo>
                      <a:pt x="292" y="60"/>
                    </a:lnTo>
                    <a:lnTo>
                      <a:pt x="285" y="62"/>
                    </a:lnTo>
                    <a:lnTo>
                      <a:pt x="278" y="64"/>
                    </a:lnTo>
                    <a:lnTo>
                      <a:pt x="272" y="67"/>
                    </a:lnTo>
                    <a:lnTo>
                      <a:pt x="265" y="69"/>
                    </a:lnTo>
                    <a:lnTo>
                      <a:pt x="252" y="74"/>
                    </a:lnTo>
                    <a:lnTo>
                      <a:pt x="240" y="78"/>
                    </a:lnTo>
                    <a:lnTo>
                      <a:pt x="228" y="84"/>
                    </a:lnTo>
                    <a:lnTo>
                      <a:pt x="215" y="89"/>
                    </a:lnTo>
                    <a:lnTo>
                      <a:pt x="202" y="93"/>
                    </a:lnTo>
                    <a:lnTo>
                      <a:pt x="191" y="98"/>
                    </a:lnTo>
                    <a:lnTo>
                      <a:pt x="178" y="101"/>
                    </a:lnTo>
                    <a:lnTo>
                      <a:pt x="166" y="106"/>
                    </a:lnTo>
                    <a:lnTo>
                      <a:pt x="153" y="111"/>
                    </a:lnTo>
                    <a:lnTo>
                      <a:pt x="140" y="115"/>
                    </a:lnTo>
                    <a:lnTo>
                      <a:pt x="128" y="119"/>
                    </a:lnTo>
                    <a:lnTo>
                      <a:pt x="115" y="123"/>
                    </a:lnTo>
                    <a:lnTo>
                      <a:pt x="103" y="127"/>
                    </a:lnTo>
                    <a:lnTo>
                      <a:pt x="91" y="130"/>
                    </a:lnTo>
                    <a:lnTo>
                      <a:pt x="78" y="135"/>
                    </a:lnTo>
                    <a:lnTo>
                      <a:pt x="65" y="138"/>
                    </a:lnTo>
                    <a:lnTo>
                      <a:pt x="60" y="140"/>
                    </a:lnTo>
                    <a:lnTo>
                      <a:pt x="53" y="140"/>
                    </a:lnTo>
                    <a:lnTo>
                      <a:pt x="47" y="140"/>
                    </a:lnTo>
                    <a:lnTo>
                      <a:pt x="40" y="139"/>
                    </a:lnTo>
                    <a:lnTo>
                      <a:pt x="33" y="137"/>
                    </a:lnTo>
                    <a:lnTo>
                      <a:pt x="27" y="136"/>
                    </a:lnTo>
                    <a:lnTo>
                      <a:pt x="20" y="134"/>
                    </a:lnTo>
                    <a:lnTo>
                      <a:pt x="15" y="132"/>
                    </a:lnTo>
                    <a:lnTo>
                      <a:pt x="9" y="123"/>
                    </a:lnTo>
                    <a:lnTo>
                      <a:pt x="3" y="114"/>
                    </a:lnTo>
                    <a:lnTo>
                      <a:pt x="0" y="105"/>
                    </a:lnTo>
                    <a:lnTo>
                      <a:pt x="2" y="93"/>
                    </a:lnTo>
                    <a:lnTo>
                      <a:pt x="8" y="85"/>
                    </a:lnTo>
                    <a:lnTo>
                      <a:pt x="15" y="78"/>
                    </a:lnTo>
                    <a:lnTo>
                      <a:pt x="23" y="74"/>
                    </a:lnTo>
                    <a:lnTo>
                      <a:pt x="31" y="69"/>
                    </a:lnTo>
                    <a:lnTo>
                      <a:pt x="39" y="64"/>
                    </a:lnTo>
                    <a:lnTo>
                      <a:pt x="47" y="60"/>
                    </a:lnTo>
                    <a:lnTo>
                      <a:pt x="55" y="54"/>
                    </a:lnTo>
                    <a:lnTo>
                      <a:pt x="63" y="48"/>
                    </a:lnTo>
                    <a:lnTo>
                      <a:pt x="77" y="44"/>
                    </a:lnTo>
                    <a:lnTo>
                      <a:pt x="91" y="40"/>
                    </a:lnTo>
                    <a:lnTo>
                      <a:pt x="105" y="38"/>
                    </a:lnTo>
                    <a:lnTo>
                      <a:pt x="120" y="36"/>
                    </a:lnTo>
                    <a:lnTo>
                      <a:pt x="133" y="33"/>
                    </a:lnTo>
                    <a:lnTo>
                      <a:pt x="148" y="32"/>
                    </a:lnTo>
                    <a:lnTo>
                      <a:pt x="163" y="30"/>
                    </a:lnTo>
                    <a:lnTo>
                      <a:pt x="177" y="28"/>
                    </a:lnTo>
                    <a:lnTo>
                      <a:pt x="194" y="24"/>
                    </a:lnTo>
                    <a:lnTo>
                      <a:pt x="213" y="21"/>
                    </a:lnTo>
                    <a:lnTo>
                      <a:pt x="231" y="16"/>
                    </a:lnTo>
                    <a:lnTo>
                      <a:pt x="249" y="12"/>
                    </a:lnTo>
                    <a:lnTo>
                      <a:pt x="267" y="8"/>
                    </a:lnTo>
                    <a:lnTo>
                      <a:pt x="285" y="5"/>
                    </a:lnTo>
                    <a:lnTo>
                      <a:pt x="304" y="1"/>
                    </a:lnTo>
                    <a:lnTo>
                      <a:pt x="322" y="0"/>
                    </a:lnTo>
                    <a:close/>
                  </a:path>
                </a:pathLst>
              </a:custGeom>
              <a:solidFill>
                <a:srgbClr val="000000"/>
              </a:solidFill>
              <a:ln w="9525">
                <a:noFill/>
                <a:round/>
                <a:headEnd/>
                <a:tailEnd/>
              </a:ln>
            </p:spPr>
            <p:txBody>
              <a:bodyPr>
                <a:prstTxWarp prst="textNoShape">
                  <a:avLst/>
                </a:prstTxWarp>
              </a:bodyPr>
              <a:lstStyle/>
              <a:p>
                <a:endParaRPr lang="fr-FR"/>
              </a:p>
            </p:txBody>
          </p:sp>
          <p:sp>
            <p:nvSpPr>
              <p:cNvPr id="19513" name="Freeform 57"/>
              <p:cNvSpPr>
                <a:spLocks/>
              </p:cNvSpPr>
              <p:nvPr/>
            </p:nvSpPr>
            <p:spPr bwMode="auto">
              <a:xfrm>
                <a:off x="4364" y="3602"/>
                <a:ext cx="220" cy="53"/>
              </a:xfrm>
              <a:custGeom>
                <a:avLst/>
                <a:gdLst/>
                <a:ahLst/>
                <a:cxnLst>
                  <a:cxn ang="0">
                    <a:pos x="438" y="21"/>
                  </a:cxn>
                  <a:cxn ang="0">
                    <a:pos x="440" y="26"/>
                  </a:cxn>
                  <a:cxn ang="0">
                    <a:pos x="434" y="30"/>
                  </a:cxn>
                  <a:cxn ang="0">
                    <a:pos x="392" y="28"/>
                  </a:cxn>
                  <a:cxn ang="0">
                    <a:pos x="352" y="26"/>
                  </a:cxn>
                  <a:cxn ang="0">
                    <a:pos x="311" y="25"/>
                  </a:cxn>
                  <a:cxn ang="0">
                    <a:pos x="270" y="25"/>
                  </a:cxn>
                  <a:cxn ang="0">
                    <a:pos x="229" y="25"/>
                  </a:cxn>
                  <a:cxn ang="0">
                    <a:pos x="189" y="26"/>
                  </a:cxn>
                  <a:cxn ang="0">
                    <a:pos x="148" y="27"/>
                  </a:cxn>
                  <a:cxn ang="0">
                    <a:pos x="109" y="29"/>
                  </a:cxn>
                  <a:cxn ang="0">
                    <a:pos x="89" y="33"/>
                  </a:cxn>
                  <a:cxn ang="0">
                    <a:pos x="71" y="36"/>
                  </a:cxn>
                  <a:cxn ang="0">
                    <a:pos x="53" y="43"/>
                  </a:cxn>
                  <a:cxn ang="0">
                    <a:pos x="36" y="53"/>
                  </a:cxn>
                  <a:cxn ang="0">
                    <a:pos x="41" y="60"/>
                  </a:cxn>
                  <a:cxn ang="0">
                    <a:pos x="50" y="65"/>
                  </a:cxn>
                  <a:cxn ang="0">
                    <a:pos x="74" y="68"/>
                  </a:cxn>
                  <a:cxn ang="0">
                    <a:pos x="100" y="70"/>
                  </a:cxn>
                  <a:cxn ang="0">
                    <a:pos x="125" y="71"/>
                  </a:cxn>
                  <a:cxn ang="0">
                    <a:pos x="151" y="71"/>
                  </a:cxn>
                  <a:cxn ang="0">
                    <a:pos x="184" y="75"/>
                  </a:cxn>
                  <a:cxn ang="0">
                    <a:pos x="218" y="79"/>
                  </a:cxn>
                  <a:cxn ang="0">
                    <a:pos x="253" y="81"/>
                  </a:cxn>
                  <a:cxn ang="0">
                    <a:pos x="288" y="84"/>
                  </a:cxn>
                  <a:cxn ang="0">
                    <a:pos x="322" y="87"/>
                  </a:cxn>
                  <a:cxn ang="0">
                    <a:pos x="357" y="90"/>
                  </a:cxn>
                  <a:cxn ang="0">
                    <a:pos x="391" y="94"/>
                  </a:cxn>
                  <a:cxn ang="0">
                    <a:pos x="426" y="97"/>
                  </a:cxn>
                  <a:cxn ang="0">
                    <a:pos x="429" y="101"/>
                  </a:cxn>
                  <a:cxn ang="0">
                    <a:pos x="428" y="105"/>
                  </a:cxn>
                  <a:cxn ang="0">
                    <a:pos x="399" y="105"/>
                  </a:cxn>
                  <a:cxn ang="0">
                    <a:pos x="354" y="103"/>
                  </a:cxn>
                  <a:cxn ang="0">
                    <a:pos x="311" y="101"/>
                  </a:cxn>
                  <a:cxn ang="0">
                    <a:pos x="267" y="98"/>
                  </a:cxn>
                  <a:cxn ang="0">
                    <a:pos x="223" y="97"/>
                  </a:cxn>
                  <a:cxn ang="0">
                    <a:pos x="179" y="96"/>
                  </a:cxn>
                  <a:cxn ang="0">
                    <a:pos x="134" y="95"/>
                  </a:cxn>
                  <a:cxn ang="0">
                    <a:pos x="91" y="96"/>
                  </a:cxn>
                  <a:cxn ang="0">
                    <a:pos x="61" y="96"/>
                  </a:cxn>
                  <a:cxn ang="0">
                    <a:pos x="47" y="94"/>
                  </a:cxn>
                  <a:cxn ang="0">
                    <a:pos x="33" y="89"/>
                  </a:cxn>
                  <a:cxn ang="0">
                    <a:pos x="20" y="83"/>
                  </a:cxn>
                  <a:cxn ang="0">
                    <a:pos x="8" y="72"/>
                  </a:cxn>
                  <a:cxn ang="0">
                    <a:pos x="0" y="51"/>
                  </a:cxn>
                  <a:cxn ang="0">
                    <a:pos x="11" y="27"/>
                  </a:cxn>
                  <a:cxn ang="0">
                    <a:pos x="33" y="11"/>
                  </a:cxn>
                  <a:cxn ang="0">
                    <a:pos x="60" y="3"/>
                  </a:cxn>
                  <a:cxn ang="0">
                    <a:pos x="88" y="0"/>
                  </a:cxn>
                  <a:cxn ang="0">
                    <a:pos x="116" y="2"/>
                  </a:cxn>
                  <a:cxn ang="0">
                    <a:pos x="140" y="2"/>
                  </a:cxn>
                  <a:cxn ang="0">
                    <a:pos x="164" y="0"/>
                  </a:cxn>
                  <a:cxn ang="0">
                    <a:pos x="191" y="0"/>
                  </a:cxn>
                  <a:cxn ang="0">
                    <a:pos x="218" y="3"/>
                  </a:cxn>
                  <a:cxn ang="0">
                    <a:pos x="247" y="5"/>
                  </a:cxn>
                  <a:cxn ang="0">
                    <a:pos x="277" y="7"/>
                  </a:cxn>
                  <a:cxn ang="0">
                    <a:pos x="306" y="9"/>
                  </a:cxn>
                  <a:cxn ang="0">
                    <a:pos x="336" y="11"/>
                  </a:cxn>
                  <a:cxn ang="0">
                    <a:pos x="365" y="12"/>
                  </a:cxn>
                  <a:cxn ang="0">
                    <a:pos x="394" y="14"/>
                  </a:cxn>
                  <a:cxn ang="0">
                    <a:pos x="422" y="18"/>
                  </a:cxn>
                </a:cxnLst>
                <a:rect l="0" t="0" r="r" b="b"/>
                <a:pathLst>
                  <a:path w="440" h="106">
                    <a:moveTo>
                      <a:pt x="436" y="20"/>
                    </a:moveTo>
                    <a:lnTo>
                      <a:pt x="438" y="21"/>
                    </a:lnTo>
                    <a:lnTo>
                      <a:pt x="440" y="23"/>
                    </a:lnTo>
                    <a:lnTo>
                      <a:pt x="440" y="26"/>
                    </a:lnTo>
                    <a:lnTo>
                      <a:pt x="438" y="28"/>
                    </a:lnTo>
                    <a:lnTo>
                      <a:pt x="434" y="30"/>
                    </a:lnTo>
                    <a:lnTo>
                      <a:pt x="413" y="29"/>
                    </a:lnTo>
                    <a:lnTo>
                      <a:pt x="392" y="28"/>
                    </a:lnTo>
                    <a:lnTo>
                      <a:pt x="372" y="27"/>
                    </a:lnTo>
                    <a:lnTo>
                      <a:pt x="352" y="26"/>
                    </a:lnTo>
                    <a:lnTo>
                      <a:pt x="331" y="26"/>
                    </a:lnTo>
                    <a:lnTo>
                      <a:pt x="311" y="25"/>
                    </a:lnTo>
                    <a:lnTo>
                      <a:pt x="290" y="25"/>
                    </a:lnTo>
                    <a:lnTo>
                      <a:pt x="270" y="25"/>
                    </a:lnTo>
                    <a:lnTo>
                      <a:pt x="250" y="25"/>
                    </a:lnTo>
                    <a:lnTo>
                      <a:pt x="229" y="25"/>
                    </a:lnTo>
                    <a:lnTo>
                      <a:pt x="209" y="25"/>
                    </a:lnTo>
                    <a:lnTo>
                      <a:pt x="189" y="26"/>
                    </a:lnTo>
                    <a:lnTo>
                      <a:pt x="169" y="26"/>
                    </a:lnTo>
                    <a:lnTo>
                      <a:pt x="148" y="27"/>
                    </a:lnTo>
                    <a:lnTo>
                      <a:pt x="129" y="28"/>
                    </a:lnTo>
                    <a:lnTo>
                      <a:pt x="109" y="29"/>
                    </a:lnTo>
                    <a:lnTo>
                      <a:pt x="100" y="30"/>
                    </a:lnTo>
                    <a:lnTo>
                      <a:pt x="89" y="33"/>
                    </a:lnTo>
                    <a:lnTo>
                      <a:pt x="80" y="34"/>
                    </a:lnTo>
                    <a:lnTo>
                      <a:pt x="71" y="36"/>
                    </a:lnTo>
                    <a:lnTo>
                      <a:pt x="62" y="38"/>
                    </a:lnTo>
                    <a:lnTo>
                      <a:pt x="53" y="43"/>
                    </a:lnTo>
                    <a:lnTo>
                      <a:pt x="45" y="48"/>
                    </a:lnTo>
                    <a:lnTo>
                      <a:pt x="36" y="53"/>
                    </a:lnTo>
                    <a:lnTo>
                      <a:pt x="38" y="58"/>
                    </a:lnTo>
                    <a:lnTo>
                      <a:pt x="41" y="60"/>
                    </a:lnTo>
                    <a:lnTo>
                      <a:pt x="46" y="63"/>
                    </a:lnTo>
                    <a:lnTo>
                      <a:pt x="50" y="65"/>
                    </a:lnTo>
                    <a:lnTo>
                      <a:pt x="62" y="67"/>
                    </a:lnTo>
                    <a:lnTo>
                      <a:pt x="74" y="68"/>
                    </a:lnTo>
                    <a:lnTo>
                      <a:pt x="87" y="70"/>
                    </a:lnTo>
                    <a:lnTo>
                      <a:pt x="100" y="70"/>
                    </a:lnTo>
                    <a:lnTo>
                      <a:pt x="112" y="71"/>
                    </a:lnTo>
                    <a:lnTo>
                      <a:pt x="125" y="71"/>
                    </a:lnTo>
                    <a:lnTo>
                      <a:pt x="138" y="71"/>
                    </a:lnTo>
                    <a:lnTo>
                      <a:pt x="151" y="71"/>
                    </a:lnTo>
                    <a:lnTo>
                      <a:pt x="168" y="73"/>
                    </a:lnTo>
                    <a:lnTo>
                      <a:pt x="184" y="75"/>
                    </a:lnTo>
                    <a:lnTo>
                      <a:pt x="201" y="76"/>
                    </a:lnTo>
                    <a:lnTo>
                      <a:pt x="218" y="79"/>
                    </a:lnTo>
                    <a:lnTo>
                      <a:pt x="236" y="80"/>
                    </a:lnTo>
                    <a:lnTo>
                      <a:pt x="253" y="81"/>
                    </a:lnTo>
                    <a:lnTo>
                      <a:pt x="270" y="83"/>
                    </a:lnTo>
                    <a:lnTo>
                      <a:pt x="288" y="84"/>
                    </a:lnTo>
                    <a:lnTo>
                      <a:pt x="305" y="86"/>
                    </a:lnTo>
                    <a:lnTo>
                      <a:pt x="322" y="87"/>
                    </a:lnTo>
                    <a:lnTo>
                      <a:pt x="339" y="88"/>
                    </a:lnTo>
                    <a:lnTo>
                      <a:pt x="357" y="90"/>
                    </a:lnTo>
                    <a:lnTo>
                      <a:pt x="374" y="91"/>
                    </a:lnTo>
                    <a:lnTo>
                      <a:pt x="391" y="94"/>
                    </a:lnTo>
                    <a:lnTo>
                      <a:pt x="409" y="95"/>
                    </a:lnTo>
                    <a:lnTo>
                      <a:pt x="426" y="97"/>
                    </a:lnTo>
                    <a:lnTo>
                      <a:pt x="428" y="98"/>
                    </a:lnTo>
                    <a:lnTo>
                      <a:pt x="429" y="101"/>
                    </a:lnTo>
                    <a:lnTo>
                      <a:pt x="429" y="103"/>
                    </a:lnTo>
                    <a:lnTo>
                      <a:pt x="428" y="105"/>
                    </a:lnTo>
                    <a:lnTo>
                      <a:pt x="422" y="106"/>
                    </a:lnTo>
                    <a:lnTo>
                      <a:pt x="399" y="105"/>
                    </a:lnTo>
                    <a:lnTo>
                      <a:pt x="377" y="104"/>
                    </a:lnTo>
                    <a:lnTo>
                      <a:pt x="354" y="103"/>
                    </a:lnTo>
                    <a:lnTo>
                      <a:pt x="333" y="102"/>
                    </a:lnTo>
                    <a:lnTo>
                      <a:pt x="311" y="101"/>
                    </a:lnTo>
                    <a:lnTo>
                      <a:pt x="289" y="99"/>
                    </a:lnTo>
                    <a:lnTo>
                      <a:pt x="267" y="98"/>
                    </a:lnTo>
                    <a:lnTo>
                      <a:pt x="245" y="97"/>
                    </a:lnTo>
                    <a:lnTo>
                      <a:pt x="223" y="97"/>
                    </a:lnTo>
                    <a:lnTo>
                      <a:pt x="201" y="96"/>
                    </a:lnTo>
                    <a:lnTo>
                      <a:pt x="179" y="96"/>
                    </a:lnTo>
                    <a:lnTo>
                      <a:pt x="157" y="95"/>
                    </a:lnTo>
                    <a:lnTo>
                      <a:pt x="134" y="95"/>
                    </a:lnTo>
                    <a:lnTo>
                      <a:pt x="112" y="96"/>
                    </a:lnTo>
                    <a:lnTo>
                      <a:pt x="91" y="96"/>
                    </a:lnTo>
                    <a:lnTo>
                      <a:pt x="68" y="97"/>
                    </a:lnTo>
                    <a:lnTo>
                      <a:pt x="61" y="96"/>
                    </a:lnTo>
                    <a:lnTo>
                      <a:pt x="54" y="95"/>
                    </a:lnTo>
                    <a:lnTo>
                      <a:pt x="47" y="94"/>
                    </a:lnTo>
                    <a:lnTo>
                      <a:pt x="40" y="91"/>
                    </a:lnTo>
                    <a:lnTo>
                      <a:pt x="33" y="89"/>
                    </a:lnTo>
                    <a:lnTo>
                      <a:pt x="26" y="87"/>
                    </a:lnTo>
                    <a:lnTo>
                      <a:pt x="20" y="83"/>
                    </a:lnTo>
                    <a:lnTo>
                      <a:pt x="13" y="81"/>
                    </a:lnTo>
                    <a:lnTo>
                      <a:pt x="8" y="72"/>
                    </a:lnTo>
                    <a:lnTo>
                      <a:pt x="3" y="61"/>
                    </a:lnTo>
                    <a:lnTo>
                      <a:pt x="0" y="51"/>
                    </a:lnTo>
                    <a:lnTo>
                      <a:pt x="2" y="40"/>
                    </a:lnTo>
                    <a:lnTo>
                      <a:pt x="11" y="27"/>
                    </a:lnTo>
                    <a:lnTo>
                      <a:pt x="21" y="18"/>
                    </a:lnTo>
                    <a:lnTo>
                      <a:pt x="33" y="11"/>
                    </a:lnTo>
                    <a:lnTo>
                      <a:pt x="46" y="6"/>
                    </a:lnTo>
                    <a:lnTo>
                      <a:pt x="60" y="3"/>
                    </a:lnTo>
                    <a:lnTo>
                      <a:pt x="73" y="2"/>
                    </a:lnTo>
                    <a:lnTo>
                      <a:pt x="88" y="0"/>
                    </a:lnTo>
                    <a:lnTo>
                      <a:pt x="103" y="0"/>
                    </a:lnTo>
                    <a:lnTo>
                      <a:pt x="116" y="2"/>
                    </a:lnTo>
                    <a:lnTo>
                      <a:pt x="127" y="2"/>
                    </a:lnTo>
                    <a:lnTo>
                      <a:pt x="140" y="2"/>
                    </a:lnTo>
                    <a:lnTo>
                      <a:pt x="152" y="0"/>
                    </a:lnTo>
                    <a:lnTo>
                      <a:pt x="164" y="0"/>
                    </a:lnTo>
                    <a:lnTo>
                      <a:pt x="177" y="0"/>
                    </a:lnTo>
                    <a:lnTo>
                      <a:pt x="191" y="0"/>
                    </a:lnTo>
                    <a:lnTo>
                      <a:pt x="203" y="2"/>
                    </a:lnTo>
                    <a:lnTo>
                      <a:pt x="218" y="3"/>
                    </a:lnTo>
                    <a:lnTo>
                      <a:pt x="233" y="4"/>
                    </a:lnTo>
                    <a:lnTo>
                      <a:pt x="247" y="5"/>
                    </a:lnTo>
                    <a:lnTo>
                      <a:pt x="262" y="6"/>
                    </a:lnTo>
                    <a:lnTo>
                      <a:pt x="277" y="7"/>
                    </a:lnTo>
                    <a:lnTo>
                      <a:pt x="292" y="9"/>
                    </a:lnTo>
                    <a:lnTo>
                      <a:pt x="306" y="9"/>
                    </a:lnTo>
                    <a:lnTo>
                      <a:pt x="321" y="10"/>
                    </a:lnTo>
                    <a:lnTo>
                      <a:pt x="336" y="11"/>
                    </a:lnTo>
                    <a:lnTo>
                      <a:pt x="350" y="11"/>
                    </a:lnTo>
                    <a:lnTo>
                      <a:pt x="365" y="12"/>
                    </a:lnTo>
                    <a:lnTo>
                      <a:pt x="380" y="13"/>
                    </a:lnTo>
                    <a:lnTo>
                      <a:pt x="394" y="14"/>
                    </a:lnTo>
                    <a:lnTo>
                      <a:pt x="407" y="17"/>
                    </a:lnTo>
                    <a:lnTo>
                      <a:pt x="422" y="18"/>
                    </a:lnTo>
                    <a:lnTo>
                      <a:pt x="436" y="20"/>
                    </a:lnTo>
                    <a:close/>
                  </a:path>
                </a:pathLst>
              </a:custGeom>
              <a:solidFill>
                <a:srgbClr val="000000"/>
              </a:solidFill>
              <a:ln w="9525">
                <a:noFill/>
                <a:round/>
                <a:headEnd/>
                <a:tailEnd/>
              </a:ln>
            </p:spPr>
            <p:txBody>
              <a:bodyPr>
                <a:prstTxWarp prst="textNoShape">
                  <a:avLst/>
                </a:prstTxWarp>
              </a:bodyPr>
              <a:lstStyle/>
              <a:p>
                <a:endParaRPr lang="fr-FR"/>
              </a:p>
            </p:txBody>
          </p:sp>
          <p:sp>
            <p:nvSpPr>
              <p:cNvPr id="19514" name="Freeform 58"/>
              <p:cNvSpPr>
                <a:spLocks/>
              </p:cNvSpPr>
              <p:nvPr/>
            </p:nvSpPr>
            <p:spPr bwMode="auto">
              <a:xfrm>
                <a:off x="4359" y="3654"/>
                <a:ext cx="372" cy="54"/>
              </a:xfrm>
              <a:custGeom>
                <a:avLst/>
                <a:gdLst/>
                <a:ahLst/>
                <a:cxnLst>
                  <a:cxn ang="0">
                    <a:pos x="733" y="30"/>
                  </a:cxn>
                  <a:cxn ang="0">
                    <a:pos x="698" y="43"/>
                  </a:cxn>
                  <a:cxn ang="0">
                    <a:pos x="663" y="55"/>
                  </a:cxn>
                  <a:cxn ang="0">
                    <a:pos x="626" y="66"/>
                  </a:cxn>
                  <a:cxn ang="0">
                    <a:pos x="590" y="76"/>
                  </a:cxn>
                  <a:cxn ang="0">
                    <a:pos x="554" y="88"/>
                  </a:cxn>
                  <a:cxn ang="0">
                    <a:pos x="514" y="99"/>
                  </a:cxn>
                  <a:cxn ang="0">
                    <a:pos x="473" y="107"/>
                  </a:cxn>
                  <a:cxn ang="0">
                    <a:pos x="425" y="108"/>
                  </a:cxn>
                  <a:cxn ang="0">
                    <a:pos x="368" y="107"/>
                  </a:cxn>
                  <a:cxn ang="0">
                    <a:pos x="311" y="103"/>
                  </a:cxn>
                  <a:cxn ang="0">
                    <a:pos x="255" y="97"/>
                  </a:cxn>
                  <a:cxn ang="0">
                    <a:pos x="200" y="92"/>
                  </a:cxn>
                  <a:cxn ang="0">
                    <a:pos x="144" y="89"/>
                  </a:cxn>
                  <a:cxn ang="0">
                    <a:pos x="98" y="84"/>
                  </a:cxn>
                  <a:cxn ang="0">
                    <a:pos x="52" y="77"/>
                  </a:cxn>
                  <a:cxn ang="0">
                    <a:pos x="14" y="60"/>
                  </a:cxn>
                  <a:cxn ang="0">
                    <a:pos x="0" y="28"/>
                  </a:cxn>
                  <a:cxn ang="0">
                    <a:pos x="21" y="5"/>
                  </a:cxn>
                  <a:cxn ang="0">
                    <a:pos x="44" y="1"/>
                  </a:cxn>
                  <a:cxn ang="0">
                    <a:pos x="53" y="13"/>
                  </a:cxn>
                  <a:cxn ang="0">
                    <a:pos x="39" y="24"/>
                  </a:cxn>
                  <a:cxn ang="0">
                    <a:pos x="41" y="42"/>
                  </a:cxn>
                  <a:cxn ang="0">
                    <a:pos x="58" y="51"/>
                  </a:cxn>
                  <a:cxn ang="0">
                    <a:pos x="80" y="55"/>
                  </a:cxn>
                  <a:cxn ang="0">
                    <a:pos x="103" y="58"/>
                  </a:cxn>
                  <a:cxn ang="0">
                    <a:pos x="170" y="60"/>
                  </a:cxn>
                  <a:cxn ang="0">
                    <a:pos x="234" y="65"/>
                  </a:cxn>
                  <a:cxn ang="0">
                    <a:pos x="299" y="69"/>
                  </a:cxn>
                  <a:cxn ang="0">
                    <a:pos x="363" y="75"/>
                  </a:cxn>
                  <a:cxn ang="0">
                    <a:pos x="429" y="80"/>
                  </a:cxn>
                  <a:cxn ang="0">
                    <a:pos x="449" y="67"/>
                  </a:cxn>
                  <a:cxn ang="0">
                    <a:pos x="453" y="45"/>
                  </a:cxn>
                  <a:cxn ang="0">
                    <a:pos x="476" y="27"/>
                  </a:cxn>
                  <a:cxn ang="0">
                    <a:pos x="493" y="27"/>
                  </a:cxn>
                  <a:cxn ang="0">
                    <a:pos x="482" y="49"/>
                  </a:cxn>
                  <a:cxn ang="0">
                    <a:pos x="488" y="78"/>
                  </a:cxn>
                  <a:cxn ang="0">
                    <a:pos x="529" y="74"/>
                  </a:cxn>
                  <a:cxn ang="0">
                    <a:pos x="569" y="65"/>
                  </a:cxn>
                  <a:cxn ang="0">
                    <a:pos x="608" y="52"/>
                  </a:cxn>
                  <a:cxn ang="0">
                    <a:pos x="646" y="39"/>
                  </a:cxn>
                  <a:cxn ang="0">
                    <a:pos x="686" y="30"/>
                  </a:cxn>
                  <a:cxn ang="0">
                    <a:pos x="711" y="26"/>
                  </a:cxn>
                  <a:cxn ang="0">
                    <a:pos x="727" y="20"/>
                  </a:cxn>
                  <a:cxn ang="0">
                    <a:pos x="744" y="21"/>
                  </a:cxn>
                </a:cxnLst>
                <a:rect l="0" t="0" r="r" b="b"/>
                <a:pathLst>
                  <a:path w="744" h="108">
                    <a:moveTo>
                      <a:pt x="744" y="21"/>
                    </a:moveTo>
                    <a:lnTo>
                      <a:pt x="744" y="24"/>
                    </a:lnTo>
                    <a:lnTo>
                      <a:pt x="733" y="30"/>
                    </a:lnTo>
                    <a:lnTo>
                      <a:pt x="721" y="35"/>
                    </a:lnTo>
                    <a:lnTo>
                      <a:pt x="710" y="39"/>
                    </a:lnTo>
                    <a:lnTo>
                      <a:pt x="698" y="43"/>
                    </a:lnTo>
                    <a:lnTo>
                      <a:pt x="686" y="47"/>
                    </a:lnTo>
                    <a:lnTo>
                      <a:pt x="674" y="51"/>
                    </a:lnTo>
                    <a:lnTo>
                      <a:pt x="663" y="55"/>
                    </a:lnTo>
                    <a:lnTo>
                      <a:pt x="650" y="59"/>
                    </a:lnTo>
                    <a:lnTo>
                      <a:pt x="638" y="62"/>
                    </a:lnTo>
                    <a:lnTo>
                      <a:pt x="626" y="66"/>
                    </a:lnTo>
                    <a:lnTo>
                      <a:pt x="614" y="69"/>
                    </a:lnTo>
                    <a:lnTo>
                      <a:pt x="603" y="73"/>
                    </a:lnTo>
                    <a:lnTo>
                      <a:pt x="590" y="76"/>
                    </a:lnTo>
                    <a:lnTo>
                      <a:pt x="579" y="80"/>
                    </a:lnTo>
                    <a:lnTo>
                      <a:pt x="566" y="84"/>
                    </a:lnTo>
                    <a:lnTo>
                      <a:pt x="554" y="88"/>
                    </a:lnTo>
                    <a:lnTo>
                      <a:pt x="540" y="92"/>
                    </a:lnTo>
                    <a:lnTo>
                      <a:pt x="528" y="96"/>
                    </a:lnTo>
                    <a:lnTo>
                      <a:pt x="514" y="99"/>
                    </a:lnTo>
                    <a:lnTo>
                      <a:pt x="500" y="103"/>
                    </a:lnTo>
                    <a:lnTo>
                      <a:pt x="486" y="105"/>
                    </a:lnTo>
                    <a:lnTo>
                      <a:pt x="473" y="107"/>
                    </a:lnTo>
                    <a:lnTo>
                      <a:pt x="459" y="108"/>
                    </a:lnTo>
                    <a:lnTo>
                      <a:pt x="444" y="108"/>
                    </a:lnTo>
                    <a:lnTo>
                      <a:pt x="425" y="108"/>
                    </a:lnTo>
                    <a:lnTo>
                      <a:pt x="406" y="108"/>
                    </a:lnTo>
                    <a:lnTo>
                      <a:pt x="387" y="107"/>
                    </a:lnTo>
                    <a:lnTo>
                      <a:pt x="368" y="107"/>
                    </a:lnTo>
                    <a:lnTo>
                      <a:pt x="349" y="106"/>
                    </a:lnTo>
                    <a:lnTo>
                      <a:pt x="330" y="104"/>
                    </a:lnTo>
                    <a:lnTo>
                      <a:pt x="311" y="103"/>
                    </a:lnTo>
                    <a:lnTo>
                      <a:pt x="293" y="100"/>
                    </a:lnTo>
                    <a:lnTo>
                      <a:pt x="274" y="99"/>
                    </a:lnTo>
                    <a:lnTo>
                      <a:pt x="255" y="97"/>
                    </a:lnTo>
                    <a:lnTo>
                      <a:pt x="236" y="96"/>
                    </a:lnTo>
                    <a:lnTo>
                      <a:pt x="218" y="93"/>
                    </a:lnTo>
                    <a:lnTo>
                      <a:pt x="200" y="92"/>
                    </a:lnTo>
                    <a:lnTo>
                      <a:pt x="181" y="91"/>
                    </a:lnTo>
                    <a:lnTo>
                      <a:pt x="163" y="90"/>
                    </a:lnTo>
                    <a:lnTo>
                      <a:pt x="144" y="89"/>
                    </a:lnTo>
                    <a:lnTo>
                      <a:pt x="129" y="87"/>
                    </a:lnTo>
                    <a:lnTo>
                      <a:pt x="114" y="85"/>
                    </a:lnTo>
                    <a:lnTo>
                      <a:pt x="98" y="84"/>
                    </a:lnTo>
                    <a:lnTo>
                      <a:pt x="83" y="82"/>
                    </a:lnTo>
                    <a:lnTo>
                      <a:pt x="67" y="81"/>
                    </a:lnTo>
                    <a:lnTo>
                      <a:pt x="52" y="77"/>
                    </a:lnTo>
                    <a:lnTo>
                      <a:pt x="37" y="74"/>
                    </a:lnTo>
                    <a:lnTo>
                      <a:pt x="23" y="68"/>
                    </a:lnTo>
                    <a:lnTo>
                      <a:pt x="14" y="60"/>
                    </a:lnTo>
                    <a:lnTo>
                      <a:pt x="6" y="51"/>
                    </a:lnTo>
                    <a:lnTo>
                      <a:pt x="1" y="39"/>
                    </a:lnTo>
                    <a:lnTo>
                      <a:pt x="0" y="28"/>
                    </a:lnTo>
                    <a:lnTo>
                      <a:pt x="5" y="17"/>
                    </a:lnTo>
                    <a:lnTo>
                      <a:pt x="12" y="11"/>
                    </a:lnTo>
                    <a:lnTo>
                      <a:pt x="21" y="5"/>
                    </a:lnTo>
                    <a:lnTo>
                      <a:pt x="30" y="0"/>
                    </a:lnTo>
                    <a:lnTo>
                      <a:pt x="37" y="1"/>
                    </a:lnTo>
                    <a:lnTo>
                      <a:pt x="44" y="1"/>
                    </a:lnTo>
                    <a:lnTo>
                      <a:pt x="51" y="4"/>
                    </a:lnTo>
                    <a:lnTo>
                      <a:pt x="57" y="7"/>
                    </a:lnTo>
                    <a:lnTo>
                      <a:pt x="53" y="13"/>
                    </a:lnTo>
                    <a:lnTo>
                      <a:pt x="49" y="16"/>
                    </a:lnTo>
                    <a:lnTo>
                      <a:pt x="43" y="20"/>
                    </a:lnTo>
                    <a:lnTo>
                      <a:pt x="39" y="24"/>
                    </a:lnTo>
                    <a:lnTo>
                      <a:pt x="38" y="30"/>
                    </a:lnTo>
                    <a:lnTo>
                      <a:pt x="38" y="36"/>
                    </a:lnTo>
                    <a:lnTo>
                      <a:pt x="41" y="42"/>
                    </a:lnTo>
                    <a:lnTo>
                      <a:pt x="45" y="45"/>
                    </a:lnTo>
                    <a:lnTo>
                      <a:pt x="51" y="49"/>
                    </a:lnTo>
                    <a:lnTo>
                      <a:pt x="58" y="51"/>
                    </a:lnTo>
                    <a:lnTo>
                      <a:pt x="65" y="53"/>
                    </a:lnTo>
                    <a:lnTo>
                      <a:pt x="73" y="54"/>
                    </a:lnTo>
                    <a:lnTo>
                      <a:pt x="80" y="55"/>
                    </a:lnTo>
                    <a:lnTo>
                      <a:pt x="88" y="57"/>
                    </a:lnTo>
                    <a:lnTo>
                      <a:pt x="95" y="58"/>
                    </a:lnTo>
                    <a:lnTo>
                      <a:pt x="103" y="58"/>
                    </a:lnTo>
                    <a:lnTo>
                      <a:pt x="126" y="58"/>
                    </a:lnTo>
                    <a:lnTo>
                      <a:pt x="148" y="59"/>
                    </a:lnTo>
                    <a:lnTo>
                      <a:pt x="170" y="60"/>
                    </a:lnTo>
                    <a:lnTo>
                      <a:pt x="191" y="61"/>
                    </a:lnTo>
                    <a:lnTo>
                      <a:pt x="213" y="64"/>
                    </a:lnTo>
                    <a:lnTo>
                      <a:pt x="234" y="65"/>
                    </a:lnTo>
                    <a:lnTo>
                      <a:pt x="256" y="66"/>
                    </a:lnTo>
                    <a:lnTo>
                      <a:pt x="277" y="68"/>
                    </a:lnTo>
                    <a:lnTo>
                      <a:pt x="299" y="69"/>
                    </a:lnTo>
                    <a:lnTo>
                      <a:pt x="319" y="72"/>
                    </a:lnTo>
                    <a:lnTo>
                      <a:pt x="341" y="74"/>
                    </a:lnTo>
                    <a:lnTo>
                      <a:pt x="363" y="75"/>
                    </a:lnTo>
                    <a:lnTo>
                      <a:pt x="385" y="76"/>
                    </a:lnTo>
                    <a:lnTo>
                      <a:pt x="406" y="78"/>
                    </a:lnTo>
                    <a:lnTo>
                      <a:pt x="429" y="80"/>
                    </a:lnTo>
                    <a:lnTo>
                      <a:pt x="451" y="81"/>
                    </a:lnTo>
                    <a:lnTo>
                      <a:pt x="451" y="74"/>
                    </a:lnTo>
                    <a:lnTo>
                      <a:pt x="449" y="67"/>
                    </a:lnTo>
                    <a:lnTo>
                      <a:pt x="448" y="60"/>
                    </a:lnTo>
                    <a:lnTo>
                      <a:pt x="448" y="53"/>
                    </a:lnTo>
                    <a:lnTo>
                      <a:pt x="453" y="45"/>
                    </a:lnTo>
                    <a:lnTo>
                      <a:pt x="460" y="38"/>
                    </a:lnTo>
                    <a:lnTo>
                      <a:pt x="468" y="32"/>
                    </a:lnTo>
                    <a:lnTo>
                      <a:pt x="476" y="27"/>
                    </a:lnTo>
                    <a:lnTo>
                      <a:pt x="483" y="28"/>
                    </a:lnTo>
                    <a:lnTo>
                      <a:pt x="489" y="26"/>
                    </a:lnTo>
                    <a:lnTo>
                      <a:pt x="493" y="27"/>
                    </a:lnTo>
                    <a:lnTo>
                      <a:pt x="496" y="32"/>
                    </a:lnTo>
                    <a:lnTo>
                      <a:pt x="488" y="39"/>
                    </a:lnTo>
                    <a:lnTo>
                      <a:pt x="482" y="49"/>
                    </a:lnTo>
                    <a:lnTo>
                      <a:pt x="478" y="58"/>
                    </a:lnTo>
                    <a:lnTo>
                      <a:pt x="479" y="69"/>
                    </a:lnTo>
                    <a:lnTo>
                      <a:pt x="488" y="78"/>
                    </a:lnTo>
                    <a:lnTo>
                      <a:pt x="501" y="77"/>
                    </a:lnTo>
                    <a:lnTo>
                      <a:pt x="516" y="76"/>
                    </a:lnTo>
                    <a:lnTo>
                      <a:pt x="529" y="74"/>
                    </a:lnTo>
                    <a:lnTo>
                      <a:pt x="543" y="72"/>
                    </a:lnTo>
                    <a:lnTo>
                      <a:pt x="557" y="68"/>
                    </a:lnTo>
                    <a:lnTo>
                      <a:pt x="569" y="65"/>
                    </a:lnTo>
                    <a:lnTo>
                      <a:pt x="582" y="60"/>
                    </a:lnTo>
                    <a:lnTo>
                      <a:pt x="596" y="57"/>
                    </a:lnTo>
                    <a:lnTo>
                      <a:pt x="608" y="52"/>
                    </a:lnTo>
                    <a:lnTo>
                      <a:pt x="621" y="47"/>
                    </a:lnTo>
                    <a:lnTo>
                      <a:pt x="634" y="44"/>
                    </a:lnTo>
                    <a:lnTo>
                      <a:pt x="646" y="39"/>
                    </a:lnTo>
                    <a:lnTo>
                      <a:pt x="659" y="36"/>
                    </a:lnTo>
                    <a:lnTo>
                      <a:pt x="673" y="32"/>
                    </a:lnTo>
                    <a:lnTo>
                      <a:pt x="686" y="30"/>
                    </a:lnTo>
                    <a:lnTo>
                      <a:pt x="699" y="28"/>
                    </a:lnTo>
                    <a:lnTo>
                      <a:pt x="705" y="27"/>
                    </a:lnTo>
                    <a:lnTo>
                      <a:pt x="711" y="26"/>
                    </a:lnTo>
                    <a:lnTo>
                      <a:pt x="716" y="23"/>
                    </a:lnTo>
                    <a:lnTo>
                      <a:pt x="721" y="21"/>
                    </a:lnTo>
                    <a:lnTo>
                      <a:pt x="727" y="20"/>
                    </a:lnTo>
                    <a:lnTo>
                      <a:pt x="733" y="19"/>
                    </a:lnTo>
                    <a:lnTo>
                      <a:pt x="739" y="19"/>
                    </a:lnTo>
                    <a:lnTo>
                      <a:pt x="744" y="21"/>
                    </a:lnTo>
                    <a:close/>
                  </a:path>
                </a:pathLst>
              </a:custGeom>
              <a:solidFill>
                <a:srgbClr val="000000"/>
              </a:solidFill>
              <a:ln w="9525">
                <a:noFill/>
                <a:round/>
                <a:headEnd/>
                <a:tailEnd/>
              </a:ln>
            </p:spPr>
            <p:txBody>
              <a:bodyPr>
                <a:prstTxWarp prst="textNoShape">
                  <a:avLst/>
                </a:prstTxWarp>
              </a:bodyPr>
              <a:lstStyle/>
              <a:p>
                <a:endParaRPr lang="fr-FR"/>
              </a:p>
            </p:txBody>
          </p:sp>
        </p:grpSp>
        <p:graphicFrame>
          <p:nvGraphicFramePr>
            <p:cNvPr id="19515" name="Object 59"/>
            <p:cNvGraphicFramePr>
              <a:graphicFrameLocks noChangeAspect="1"/>
            </p:cNvGraphicFramePr>
            <p:nvPr/>
          </p:nvGraphicFramePr>
          <p:xfrm>
            <a:off x="4080" y="3186"/>
            <a:ext cx="432" cy="271"/>
          </p:xfrm>
          <a:graphic>
            <a:graphicData uri="http://schemas.openxmlformats.org/presentationml/2006/ole">
              <p:oleObj spid="_x0000_s1035298" name="Clip" r:id="rId4" imgW="1746360" imgH="1097280" progId="">
                <p:embed/>
              </p:oleObj>
            </a:graphicData>
          </a:graphic>
        </p:graphicFrame>
      </p:grpSp>
      <p:grpSp>
        <p:nvGrpSpPr>
          <p:cNvPr id="4" name="Group 60"/>
          <p:cNvGrpSpPr>
            <a:grpSpLocks/>
          </p:cNvGrpSpPr>
          <p:nvPr/>
        </p:nvGrpSpPr>
        <p:grpSpPr bwMode="auto">
          <a:xfrm>
            <a:off x="5791200" y="1219200"/>
            <a:ext cx="3352800" cy="2138363"/>
            <a:chOff x="432" y="816"/>
            <a:chExt cx="2112" cy="1296"/>
          </a:xfrm>
        </p:grpSpPr>
        <p:grpSp>
          <p:nvGrpSpPr>
            <p:cNvPr id="5" name="Group 61"/>
            <p:cNvGrpSpPr>
              <a:grpSpLocks/>
            </p:cNvGrpSpPr>
            <p:nvPr/>
          </p:nvGrpSpPr>
          <p:grpSpPr bwMode="auto">
            <a:xfrm>
              <a:off x="432" y="816"/>
              <a:ext cx="2112" cy="1296"/>
              <a:chOff x="1372" y="1155"/>
              <a:chExt cx="630" cy="361"/>
            </a:xfrm>
          </p:grpSpPr>
          <p:sp>
            <p:nvSpPr>
              <p:cNvPr id="19518" name="Freeform 62"/>
              <p:cNvSpPr>
                <a:spLocks/>
              </p:cNvSpPr>
              <p:nvPr/>
            </p:nvSpPr>
            <p:spPr bwMode="auto">
              <a:xfrm>
                <a:off x="1372" y="1202"/>
                <a:ext cx="182" cy="219"/>
              </a:xfrm>
              <a:custGeom>
                <a:avLst/>
                <a:gdLst/>
                <a:ahLst/>
                <a:cxnLst>
                  <a:cxn ang="0">
                    <a:pos x="111" y="998"/>
                  </a:cxn>
                  <a:cxn ang="0">
                    <a:pos x="48" y="934"/>
                  </a:cxn>
                  <a:cxn ang="0">
                    <a:pos x="0" y="804"/>
                  </a:cxn>
                  <a:cxn ang="0">
                    <a:pos x="10" y="715"/>
                  </a:cxn>
                  <a:cxn ang="0">
                    <a:pos x="59" y="614"/>
                  </a:cxn>
                  <a:cxn ang="0">
                    <a:pos x="111" y="559"/>
                  </a:cxn>
                  <a:cxn ang="0">
                    <a:pos x="143" y="527"/>
                  </a:cxn>
                  <a:cxn ang="0">
                    <a:pos x="128" y="451"/>
                  </a:cxn>
                  <a:cxn ang="0">
                    <a:pos x="122" y="350"/>
                  </a:cxn>
                  <a:cxn ang="0">
                    <a:pos x="143" y="249"/>
                  </a:cxn>
                  <a:cxn ang="0">
                    <a:pos x="202" y="166"/>
                  </a:cxn>
                  <a:cxn ang="0">
                    <a:pos x="291" y="90"/>
                  </a:cxn>
                  <a:cxn ang="0">
                    <a:pos x="388" y="38"/>
                  </a:cxn>
                  <a:cxn ang="0">
                    <a:pos x="472" y="18"/>
                  </a:cxn>
                  <a:cxn ang="0">
                    <a:pos x="556" y="0"/>
                  </a:cxn>
                  <a:cxn ang="0">
                    <a:pos x="622" y="0"/>
                  </a:cxn>
                  <a:cxn ang="0">
                    <a:pos x="647" y="48"/>
                  </a:cxn>
                  <a:cxn ang="0">
                    <a:pos x="590" y="63"/>
                  </a:cxn>
                  <a:cxn ang="0">
                    <a:pos x="514" y="73"/>
                  </a:cxn>
                  <a:cxn ang="0">
                    <a:pos x="421" y="94"/>
                  </a:cxn>
                  <a:cxn ang="0">
                    <a:pos x="354" y="132"/>
                  </a:cxn>
                  <a:cxn ang="0">
                    <a:pos x="287" y="185"/>
                  </a:cxn>
                  <a:cxn ang="0">
                    <a:pos x="229" y="261"/>
                  </a:cxn>
                  <a:cxn ang="0">
                    <a:pos x="202" y="329"/>
                  </a:cxn>
                  <a:cxn ang="0">
                    <a:pos x="194" y="384"/>
                  </a:cxn>
                  <a:cxn ang="0">
                    <a:pos x="198" y="434"/>
                  </a:cxn>
                  <a:cxn ang="0">
                    <a:pos x="219" y="476"/>
                  </a:cxn>
                  <a:cxn ang="0">
                    <a:pos x="236" y="531"/>
                  </a:cxn>
                  <a:cxn ang="0">
                    <a:pos x="232" y="565"/>
                  </a:cxn>
                  <a:cxn ang="0">
                    <a:pos x="177" y="597"/>
                  </a:cxn>
                  <a:cxn ang="0">
                    <a:pos x="111" y="681"/>
                  </a:cxn>
                  <a:cxn ang="0">
                    <a:pos x="76" y="757"/>
                  </a:cxn>
                  <a:cxn ang="0">
                    <a:pos x="69" y="822"/>
                  </a:cxn>
                  <a:cxn ang="0">
                    <a:pos x="94" y="892"/>
                  </a:cxn>
                  <a:cxn ang="0">
                    <a:pos x="128" y="972"/>
                  </a:cxn>
                  <a:cxn ang="0">
                    <a:pos x="170" y="1010"/>
                  </a:cxn>
                  <a:cxn ang="0">
                    <a:pos x="111" y="998"/>
                  </a:cxn>
                  <a:cxn ang="0">
                    <a:pos x="111" y="998"/>
                  </a:cxn>
                  <a:cxn ang="0">
                    <a:pos x="111" y="998"/>
                  </a:cxn>
                </a:cxnLst>
                <a:rect l="0" t="0" r="r" b="b"/>
                <a:pathLst>
                  <a:path w="647" h="1010">
                    <a:moveTo>
                      <a:pt x="111" y="998"/>
                    </a:moveTo>
                    <a:lnTo>
                      <a:pt x="48" y="934"/>
                    </a:lnTo>
                    <a:lnTo>
                      <a:pt x="0" y="804"/>
                    </a:lnTo>
                    <a:lnTo>
                      <a:pt x="10" y="715"/>
                    </a:lnTo>
                    <a:lnTo>
                      <a:pt x="59" y="614"/>
                    </a:lnTo>
                    <a:lnTo>
                      <a:pt x="111" y="559"/>
                    </a:lnTo>
                    <a:lnTo>
                      <a:pt x="143" y="527"/>
                    </a:lnTo>
                    <a:lnTo>
                      <a:pt x="128" y="451"/>
                    </a:lnTo>
                    <a:lnTo>
                      <a:pt x="122" y="350"/>
                    </a:lnTo>
                    <a:lnTo>
                      <a:pt x="143" y="249"/>
                    </a:lnTo>
                    <a:lnTo>
                      <a:pt x="202" y="166"/>
                    </a:lnTo>
                    <a:lnTo>
                      <a:pt x="291" y="90"/>
                    </a:lnTo>
                    <a:lnTo>
                      <a:pt x="388" y="38"/>
                    </a:lnTo>
                    <a:lnTo>
                      <a:pt x="472" y="18"/>
                    </a:lnTo>
                    <a:lnTo>
                      <a:pt x="556" y="0"/>
                    </a:lnTo>
                    <a:lnTo>
                      <a:pt x="622" y="0"/>
                    </a:lnTo>
                    <a:lnTo>
                      <a:pt x="647" y="48"/>
                    </a:lnTo>
                    <a:lnTo>
                      <a:pt x="590" y="63"/>
                    </a:lnTo>
                    <a:lnTo>
                      <a:pt x="514" y="73"/>
                    </a:lnTo>
                    <a:lnTo>
                      <a:pt x="421" y="94"/>
                    </a:lnTo>
                    <a:lnTo>
                      <a:pt x="354" y="132"/>
                    </a:lnTo>
                    <a:lnTo>
                      <a:pt x="287" y="185"/>
                    </a:lnTo>
                    <a:lnTo>
                      <a:pt x="229" y="261"/>
                    </a:lnTo>
                    <a:lnTo>
                      <a:pt x="202" y="329"/>
                    </a:lnTo>
                    <a:lnTo>
                      <a:pt x="194" y="384"/>
                    </a:lnTo>
                    <a:lnTo>
                      <a:pt x="198" y="434"/>
                    </a:lnTo>
                    <a:lnTo>
                      <a:pt x="219" y="476"/>
                    </a:lnTo>
                    <a:lnTo>
                      <a:pt x="236" y="531"/>
                    </a:lnTo>
                    <a:lnTo>
                      <a:pt x="232" y="565"/>
                    </a:lnTo>
                    <a:lnTo>
                      <a:pt x="177" y="597"/>
                    </a:lnTo>
                    <a:lnTo>
                      <a:pt x="111" y="681"/>
                    </a:lnTo>
                    <a:lnTo>
                      <a:pt x="76" y="757"/>
                    </a:lnTo>
                    <a:lnTo>
                      <a:pt x="69" y="822"/>
                    </a:lnTo>
                    <a:lnTo>
                      <a:pt x="94" y="892"/>
                    </a:lnTo>
                    <a:lnTo>
                      <a:pt x="128" y="972"/>
                    </a:lnTo>
                    <a:lnTo>
                      <a:pt x="170" y="1010"/>
                    </a:lnTo>
                    <a:lnTo>
                      <a:pt x="111" y="998"/>
                    </a:lnTo>
                    <a:lnTo>
                      <a:pt x="111" y="998"/>
                    </a:lnTo>
                    <a:lnTo>
                      <a:pt x="111" y="998"/>
                    </a:lnTo>
                    <a:close/>
                  </a:path>
                </a:pathLst>
              </a:custGeom>
              <a:solidFill>
                <a:srgbClr val="000000"/>
              </a:solidFill>
              <a:ln w="9525">
                <a:noFill/>
                <a:round/>
                <a:headEnd/>
                <a:tailEnd/>
              </a:ln>
            </p:spPr>
            <p:txBody>
              <a:bodyPr>
                <a:prstTxWarp prst="textNoShape">
                  <a:avLst/>
                </a:prstTxWarp>
              </a:bodyPr>
              <a:lstStyle/>
              <a:p>
                <a:endParaRPr lang="fr-FR"/>
              </a:p>
            </p:txBody>
          </p:sp>
          <p:sp>
            <p:nvSpPr>
              <p:cNvPr id="19519" name="Freeform 63"/>
              <p:cNvSpPr>
                <a:spLocks/>
              </p:cNvSpPr>
              <p:nvPr/>
            </p:nvSpPr>
            <p:spPr bwMode="auto">
              <a:xfrm>
                <a:off x="1573" y="1155"/>
                <a:ext cx="165" cy="61"/>
              </a:xfrm>
              <a:custGeom>
                <a:avLst/>
                <a:gdLst/>
                <a:ahLst/>
                <a:cxnLst>
                  <a:cxn ang="0">
                    <a:pos x="0" y="273"/>
                  </a:cxn>
                  <a:cxn ang="0">
                    <a:pos x="38" y="186"/>
                  </a:cxn>
                  <a:cxn ang="0">
                    <a:pos x="97" y="106"/>
                  </a:cxn>
                  <a:cxn ang="0">
                    <a:pos x="181" y="51"/>
                  </a:cxn>
                  <a:cxn ang="0">
                    <a:pos x="286" y="13"/>
                  </a:cxn>
                  <a:cxn ang="0">
                    <a:pos x="373" y="0"/>
                  </a:cxn>
                  <a:cxn ang="0">
                    <a:pos x="470" y="9"/>
                  </a:cxn>
                  <a:cxn ang="0">
                    <a:pos x="571" y="34"/>
                  </a:cxn>
                  <a:cxn ang="0">
                    <a:pos x="584" y="68"/>
                  </a:cxn>
                  <a:cxn ang="0">
                    <a:pos x="578" y="89"/>
                  </a:cxn>
                  <a:cxn ang="0">
                    <a:pos x="525" y="85"/>
                  </a:cxn>
                  <a:cxn ang="0">
                    <a:pos x="441" y="68"/>
                  </a:cxn>
                  <a:cxn ang="0">
                    <a:pos x="345" y="68"/>
                  </a:cxn>
                  <a:cxn ang="0">
                    <a:pos x="276" y="97"/>
                  </a:cxn>
                  <a:cxn ang="0">
                    <a:pos x="175" y="155"/>
                  </a:cxn>
                  <a:cxn ang="0">
                    <a:pos x="113" y="220"/>
                  </a:cxn>
                  <a:cxn ang="0">
                    <a:pos x="71" y="256"/>
                  </a:cxn>
                  <a:cxn ang="0">
                    <a:pos x="25" y="283"/>
                  </a:cxn>
                  <a:cxn ang="0">
                    <a:pos x="0" y="273"/>
                  </a:cxn>
                  <a:cxn ang="0">
                    <a:pos x="0" y="273"/>
                  </a:cxn>
                  <a:cxn ang="0">
                    <a:pos x="0" y="273"/>
                  </a:cxn>
                </a:cxnLst>
                <a:rect l="0" t="0" r="r" b="b"/>
                <a:pathLst>
                  <a:path w="584" h="283">
                    <a:moveTo>
                      <a:pt x="0" y="273"/>
                    </a:moveTo>
                    <a:lnTo>
                      <a:pt x="38" y="186"/>
                    </a:lnTo>
                    <a:lnTo>
                      <a:pt x="97" y="106"/>
                    </a:lnTo>
                    <a:lnTo>
                      <a:pt x="181" y="51"/>
                    </a:lnTo>
                    <a:lnTo>
                      <a:pt x="286" y="13"/>
                    </a:lnTo>
                    <a:lnTo>
                      <a:pt x="373" y="0"/>
                    </a:lnTo>
                    <a:lnTo>
                      <a:pt x="470" y="9"/>
                    </a:lnTo>
                    <a:lnTo>
                      <a:pt x="571" y="34"/>
                    </a:lnTo>
                    <a:lnTo>
                      <a:pt x="584" y="68"/>
                    </a:lnTo>
                    <a:lnTo>
                      <a:pt x="578" y="89"/>
                    </a:lnTo>
                    <a:lnTo>
                      <a:pt x="525" y="85"/>
                    </a:lnTo>
                    <a:lnTo>
                      <a:pt x="441" y="68"/>
                    </a:lnTo>
                    <a:lnTo>
                      <a:pt x="345" y="68"/>
                    </a:lnTo>
                    <a:lnTo>
                      <a:pt x="276" y="97"/>
                    </a:lnTo>
                    <a:lnTo>
                      <a:pt x="175" y="155"/>
                    </a:lnTo>
                    <a:lnTo>
                      <a:pt x="113" y="220"/>
                    </a:lnTo>
                    <a:lnTo>
                      <a:pt x="71" y="256"/>
                    </a:lnTo>
                    <a:lnTo>
                      <a:pt x="25" y="283"/>
                    </a:lnTo>
                    <a:lnTo>
                      <a:pt x="0" y="273"/>
                    </a:lnTo>
                    <a:lnTo>
                      <a:pt x="0" y="273"/>
                    </a:lnTo>
                    <a:lnTo>
                      <a:pt x="0" y="273"/>
                    </a:lnTo>
                    <a:close/>
                  </a:path>
                </a:pathLst>
              </a:custGeom>
              <a:solidFill>
                <a:srgbClr val="000000"/>
              </a:solidFill>
              <a:ln w="9525">
                <a:noFill/>
                <a:round/>
                <a:headEnd/>
                <a:tailEnd/>
              </a:ln>
            </p:spPr>
            <p:txBody>
              <a:bodyPr>
                <a:prstTxWarp prst="textNoShape">
                  <a:avLst/>
                </a:prstTxWarp>
              </a:bodyPr>
              <a:lstStyle/>
              <a:p>
                <a:endParaRPr lang="fr-FR"/>
              </a:p>
            </p:txBody>
          </p:sp>
          <p:sp>
            <p:nvSpPr>
              <p:cNvPr id="19520" name="Freeform 64"/>
              <p:cNvSpPr>
                <a:spLocks/>
              </p:cNvSpPr>
              <p:nvPr/>
            </p:nvSpPr>
            <p:spPr bwMode="auto">
              <a:xfrm>
                <a:off x="1764" y="1182"/>
                <a:ext cx="27" cy="40"/>
              </a:xfrm>
              <a:custGeom>
                <a:avLst/>
                <a:gdLst/>
                <a:ahLst/>
                <a:cxnLst>
                  <a:cxn ang="0">
                    <a:pos x="34" y="0"/>
                  </a:cxn>
                  <a:cxn ang="0">
                    <a:pos x="69" y="32"/>
                  </a:cxn>
                  <a:cxn ang="0">
                    <a:pos x="93" y="74"/>
                  </a:cxn>
                  <a:cxn ang="0">
                    <a:pos x="86" y="133"/>
                  </a:cxn>
                  <a:cxn ang="0">
                    <a:pos x="65" y="185"/>
                  </a:cxn>
                  <a:cxn ang="0">
                    <a:pos x="51" y="122"/>
                  </a:cxn>
                  <a:cxn ang="0">
                    <a:pos x="48" y="80"/>
                  </a:cxn>
                  <a:cxn ang="0">
                    <a:pos x="27" y="50"/>
                  </a:cxn>
                  <a:cxn ang="0">
                    <a:pos x="0" y="25"/>
                  </a:cxn>
                  <a:cxn ang="0">
                    <a:pos x="10" y="0"/>
                  </a:cxn>
                  <a:cxn ang="0">
                    <a:pos x="34" y="0"/>
                  </a:cxn>
                  <a:cxn ang="0">
                    <a:pos x="34" y="0"/>
                  </a:cxn>
                  <a:cxn ang="0">
                    <a:pos x="34" y="0"/>
                  </a:cxn>
                </a:cxnLst>
                <a:rect l="0" t="0" r="r" b="b"/>
                <a:pathLst>
                  <a:path w="93" h="185">
                    <a:moveTo>
                      <a:pt x="34" y="0"/>
                    </a:moveTo>
                    <a:lnTo>
                      <a:pt x="69" y="32"/>
                    </a:lnTo>
                    <a:lnTo>
                      <a:pt x="93" y="74"/>
                    </a:lnTo>
                    <a:lnTo>
                      <a:pt x="86" y="133"/>
                    </a:lnTo>
                    <a:lnTo>
                      <a:pt x="65" y="185"/>
                    </a:lnTo>
                    <a:lnTo>
                      <a:pt x="51" y="122"/>
                    </a:lnTo>
                    <a:lnTo>
                      <a:pt x="48" y="80"/>
                    </a:lnTo>
                    <a:lnTo>
                      <a:pt x="27" y="50"/>
                    </a:lnTo>
                    <a:lnTo>
                      <a:pt x="0" y="25"/>
                    </a:lnTo>
                    <a:lnTo>
                      <a:pt x="10" y="0"/>
                    </a:lnTo>
                    <a:lnTo>
                      <a:pt x="34" y="0"/>
                    </a:lnTo>
                    <a:lnTo>
                      <a:pt x="34" y="0"/>
                    </a:lnTo>
                    <a:lnTo>
                      <a:pt x="34" y="0"/>
                    </a:lnTo>
                    <a:close/>
                  </a:path>
                </a:pathLst>
              </a:custGeom>
              <a:solidFill>
                <a:srgbClr val="000000"/>
              </a:solidFill>
              <a:ln w="9525">
                <a:noFill/>
                <a:round/>
                <a:headEnd/>
                <a:tailEnd/>
              </a:ln>
            </p:spPr>
            <p:txBody>
              <a:bodyPr>
                <a:prstTxWarp prst="textNoShape">
                  <a:avLst/>
                </a:prstTxWarp>
              </a:bodyPr>
              <a:lstStyle/>
              <a:p>
                <a:endParaRPr lang="fr-FR"/>
              </a:p>
            </p:txBody>
          </p:sp>
          <p:sp>
            <p:nvSpPr>
              <p:cNvPr id="19521" name="Freeform 65"/>
              <p:cNvSpPr>
                <a:spLocks/>
              </p:cNvSpPr>
              <p:nvPr/>
            </p:nvSpPr>
            <p:spPr bwMode="auto">
              <a:xfrm>
                <a:off x="1781" y="1224"/>
                <a:ext cx="96" cy="62"/>
              </a:xfrm>
              <a:custGeom>
                <a:avLst/>
                <a:gdLst/>
                <a:ahLst/>
                <a:cxnLst>
                  <a:cxn ang="0">
                    <a:pos x="0" y="51"/>
                  </a:cxn>
                  <a:cxn ang="0">
                    <a:pos x="63" y="10"/>
                  </a:cxn>
                  <a:cxn ang="0">
                    <a:pos x="127" y="0"/>
                  </a:cxn>
                  <a:cxn ang="0">
                    <a:pos x="202" y="13"/>
                  </a:cxn>
                  <a:cxn ang="0">
                    <a:pos x="249" y="38"/>
                  </a:cxn>
                  <a:cxn ang="0">
                    <a:pos x="308" y="101"/>
                  </a:cxn>
                  <a:cxn ang="0">
                    <a:pos x="337" y="166"/>
                  </a:cxn>
                  <a:cxn ang="0">
                    <a:pos x="340" y="236"/>
                  </a:cxn>
                  <a:cxn ang="0">
                    <a:pos x="316" y="287"/>
                  </a:cxn>
                  <a:cxn ang="0">
                    <a:pos x="281" y="270"/>
                  </a:cxn>
                  <a:cxn ang="0">
                    <a:pos x="270" y="160"/>
                  </a:cxn>
                  <a:cxn ang="0">
                    <a:pos x="236" y="110"/>
                  </a:cxn>
                  <a:cxn ang="0">
                    <a:pos x="190" y="76"/>
                  </a:cxn>
                  <a:cxn ang="0">
                    <a:pos x="139" y="69"/>
                  </a:cxn>
                  <a:cxn ang="0">
                    <a:pos x="76" y="76"/>
                  </a:cxn>
                  <a:cxn ang="0">
                    <a:pos x="30" y="93"/>
                  </a:cxn>
                  <a:cxn ang="0">
                    <a:pos x="6" y="80"/>
                  </a:cxn>
                  <a:cxn ang="0">
                    <a:pos x="0" y="51"/>
                  </a:cxn>
                  <a:cxn ang="0">
                    <a:pos x="0" y="51"/>
                  </a:cxn>
                  <a:cxn ang="0">
                    <a:pos x="0" y="51"/>
                  </a:cxn>
                </a:cxnLst>
                <a:rect l="0" t="0" r="r" b="b"/>
                <a:pathLst>
                  <a:path w="340" h="287">
                    <a:moveTo>
                      <a:pt x="0" y="51"/>
                    </a:moveTo>
                    <a:lnTo>
                      <a:pt x="63" y="10"/>
                    </a:lnTo>
                    <a:lnTo>
                      <a:pt x="127" y="0"/>
                    </a:lnTo>
                    <a:lnTo>
                      <a:pt x="202" y="13"/>
                    </a:lnTo>
                    <a:lnTo>
                      <a:pt x="249" y="38"/>
                    </a:lnTo>
                    <a:lnTo>
                      <a:pt x="308" y="101"/>
                    </a:lnTo>
                    <a:lnTo>
                      <a:pt x="337" y="166"/>
                    </a:lnTo>
                    <a:lnTo>
                      <a:pt x="340" y="236"/>
                    </a:lnTo>
                    <a:lnTo>
                      <a:pt x="316" y="287"/>
                    </a:lnTo>
                    <a:lnTo>
                      <a:pt x="281" y="270"/>
                    </a:lnTo>
                    <a:lnTo>
                      <a:pt x="270" y="160"/>
                    </a:lnTo>
                    <a:lnTo>
                      <a:pt x="236" y="110"/>
                    </a:lnTo>
                    <a:lnTo>
                      <a:pt x="190" y="76"/>
                    </a:lnTo>
                    <a:lnTo>
                      <a:pt x="139" y="69"/>
                    </a:lnTo>
                    <a:lnTo>
                      <a:pt x="76" y="76"/>
                    </a:lnTo>
                    <a:lnTo>
                      <a:pt x="30" y="93"/>
                    </a:lnTo>
                    <a:lnTo>
                      <a:pt x="6" y="80"/>
                    </a:lnTo>
                    <a:lnTo>
                      <a:pt x="0" y="51"/>
                    </a:lnTo>
                    <a:lnTo>
                      <a:pt x="0" y="51"/>
                    </a:lnTo>
                    <a:lnTo>
                      <a:pt x="0" y="51"/>
                    </a:lnTo>
                    <a:close/>
                  </a:path>
                </a:pathLst>
              </a:custGeom>
              <a:solidFill>
                <a:srgbClr val="000000"/>
              </a:solidFill>
              <a:ln w="9525">
                <a:noFill/>
                <a:round/>
                <a:headEnd/>
                <a:tailEnd/>
              </a:ln>
            </p:spPr>
            <p:txBody>
              <a:bodyPr>
                <a:prstTxWarp prst="textNoShape">
                  <a:avLst/>
                </a:prstTxWarp>
              </a:bodyPr>
              <a:lstStyle/>
              <a:p>
                <a:endParaRPr lang="fr-FR"/>
              </a:p>
            </p:txBody>
          </p:sp>
          <p:sp>
            <p:nvSpPr>
              <p:cNvPr id="19522" name="Freeform 66"/>
              <p:cNvSpPr>
                <a:spLocks/>
              </p:cNvSpPr>
              <p:nvPr/>
            </p:nvSpPr>
            <p:spPr bwMode="auto">
              <a:xfrm>
                <a:off x="1710" y="1291"/>
                <a:ext cx="292" cy="225"/>
              </a:xfrm>
              <a:custGeom>
                <a:avLst/>
                <a:gdLst/>
                <a:ahLst/>
                <a:cxnLst>
                  <a:cxn ang="0">
                    <a:pos x="660" y="21"/>
                  </a:cxn>
                  <a:cxn ang="0">
                    <a:pos x="692" y="0"/>
                  </a:cxn>
                  <a:cxn ang="0">
                    <a:pos x="764" y="8"/>
                  </a:cxn>
                  <a:cxn ang="0">
                    <a:pos x="861" y="46"/>
                  </a:cxn>
                  <a:cxn ang="0">
                    <a:pos x="935" y="118"/>
                  </a:cxn>
                  <a:cxn ang="0">
                    <a:pos x="987" y="181"/>
                  </a:cxn>
                  <a:cxn ang="0">
                    <a:pos x="1015" y="257"/>
                  </a:cxn>
                  <a:cxn ang="0">
                    <a:pos x="1029" y="361"/>
                  </a:cxn>
                  <a:cxn ang="0">
                    <a:pos x="1015" y="441"/>
                  </a:cxn>
                  <a:cxn ang="0">
                    <a:pos x="987" y="500"/>
                  </a:cxn>
                  <a:cxn ang="0">
                    <a:pos x="945" y="559"/>
                  </a:cxn>
                  <a:cxn ang="0">
                    <a:pos x="920" y="589"/>
                  </a:cxn>
                  <a:cxn ang="0">
                    <a:pos x="956" y="643"/>
                  </a:cxn>
                  <a:cxn ang="0">
                    <a:pos x="1011" y="715"/>
                  </a:cxn>
                  <a:cxn ang="0">
                    <a:pos x="1036" y="785"/>
                  </a:cxn>
                  <a:cxn ang="0">
                    <a:pos x="1036" y="840"/>
                  </a:cxn>
                  <a:cxn ang="0">
                    <a:pos x="998" y="895"/>
                  </a:cxn>
                  <a:cxn ang="0">
                    <a:pos x="953" y="907"/>
                  </a:cxn>
                  <a:cxn ang="0">
                    <a:pos x="928" y="971"/>
                  </a:cxn>
                  <a:cxn ang="0">
                    <a:pos x="844" y="1030"/>
                  </a:cxn>
                  <a:cxn ang="0">
                    <a:pos x="785" y="1038"/>
                  </a:cxn>
                  <a:cxn ang="0">
                    <a:pos x="705" y="1034"/>
                  </a:cxn>
                  <a:cxn ang="0">
                    <a:pos x="580" y="1013"/>
                  </a:cxn>
                  <a:cxn ang="0">
                    <a:pos x="500" y="996"/>
                  </a:cxn>
                  <a:cxn ang="0">
                    <a:pos x="396" y="992"/>
                  </a:cxn>
                  <a:cxn ang="0">
                    <a:pos x="306" y="958"/>
                  </a:cxn>
                  <a:cxn ang="0">
                    <a:pos x="202" y="899"/>
                  </a:cxn>
                  <a:cxn ang="0">
                    <a:pos x="135" y="886"/>
                  </a:cxn>
                  <a:cxn ang="0">
                    <a:pos x="50" y="895"/>
                  </a:cxn>
                  <a:cxn ang="0">
                    <a:pos x="0" y="899"/>
                  </a:cxn>
                  <a:cxn ang="0">
                    <a:pos x="8" y="865"/>
                  </a:cxn>
                  <a:cxn ang="0">
                    <a:pos x="101" y="844"/>
                  </a:cxn>
                  <a:cxn ang="0">
                    <a:pos x="243" y="874"/>
                  </a:cxn>
                  <a:cxn ang="0">
                    <a:pos x="416" y="924"/>
                  </a:cxn>
                  <a:cxn ang="0">
                    <a:pos x="487" y="912"/>
                  </a:cxn>
                  <a:cxn ang="0">
                    <a:pos x="629" y="871"/>
                  </a:cxn>
                  <a:cxn ang="0">
                    <a:pos x="726" y="861"/>
                  </a:cxn>
                  <a:cxn ang="0">
                    <a:pos x="823" y="844"/>
                  </a:cxn>
                  <a:cxn ang="0">
                    <a:pos x="873" y="795"/>
                  </a:cxn>
                  <a:cxn ang="0">
                    <a:pos x="914" y="740"/>
                  </a:cxn>
                  <a:cxn ang="0">
                    <a:pos x="924" y="694"/>
                  </a:cxn>
                  <a:cxn ang="0">
                    <a:pos x="865" y="639"/>
                  </a:cxn>
                  <a:cxn ang="0">
                    <a:pos x="831" y="576"/>
                  </a:cxn>
                  <a:cxn ang="0">
                    <a:pos x="852" y="538"/>
                  </a:cxn>
                  <a:cxn ang="0">
                    <a:pos x="907" y="492"/>
                  </a:cxn>
                  <a:cxn ang="0">
                    <a:pos x="945" y="413"/>
                  </a:cxn>
                  <a:cxn ang="0">
                    <a:pos x="962" y="340"/>
                  </a:cxn>
                  <a:cxn ang="0">
                    <a:pos x="953" y="240"/>
                  </a:cxn>
                  <a:cxn ang="0">
                    <a:pos x="897" y="139"/>
                  </a:cxn>
                  <a:cxn ang="0">
                    <a:pos x="823" y="80"/>
                  </a:cxn>
                  <a:cxn ang="0">
                    <a:pos x="743" y="55"/>
                  </a:cxn>
                  <a:cxn ang="0">
                    <a:pos x="684" y="55"/>
                  </a:cxn>
                  <a:cxn ang="0">
                    <a:pos x="660" y="21"/>
                  </a:cxn>
                  <a:cxn ang="0">
                    <a:pos x="660" y="21"/>
                  </a:cxn>
                  <a:cxn ang="0">
                    <a:pos x="660" y="21"/>
                  </a:cxn>
                </a:cxnLst>
                <a:rect l="0" t="0" r="r" b="b"/>
                <a:pathLst>
                  <a:path w="1036" h="1038">
                    <a:moveTo>
                      <a:pt x="660" y="21"/>
                    </a:moveTo>
                    <a:lnTo>
                      <a:pt x="692" y="0"/>
                    </a:lnTo>
                    <a:lnTo>
                      <a:pt x="764" y="8"/>
                    </a:lnTo>
                    <a:lnTo>
                      <a:pt x="861" y="46"/>
                    </a:lnTo>
                    <a:lnTo>
                      <a:pt x="935" y="118"/>
                    </a:lnTo>
                    <a:lnTo>
                      <a:pt x="987" y="181"/>
                    </a:lnTo>
                    <a:lnTo>
                      <a:pt x="1015" y="257"/>
                    </a:lnTo>
                    <a:lnTo>
                      <a:pt x="1029" y="361"/>
                    </a:lnTo>
                    <a:lnTo>
                      <a:pt x="1015" y="441"/>
                    </a:lnTo>
                    <a:lnTo>
                      <a:pt x="987" y="500"/>
                    </a:lnTo>
                    <a:lnTo>
                      <a:pt x="945" y="559"/>
                    </a:lnTo>
                    <a:lnTo>
                      <a:pt x="920" y="589"/>
                    </a:lnTo>
                    <a:lnTo>
                      <a:pt x="956" y="643"/>
                    </a:lnTo>
                    <a:lnTo>
                      <a:pt x="1011" y="715"/>
                    </a:lnTo>
                    <a:lnTo>
                      <a:pt x="1036" y="785"/>
                    </a:lnTo>
                    <a:lnTo>
                      <a:pt x="1036" y="840"/>
                    </a:lnTo>
                    <a:lnTo>
                      <a:pt x="998" y="895"/>
                    </a:lnTo>
                    <a:lnTo>
                      <a:pt x="953" y="907"/>
                    </a:lnTo>
                    <a:lnTo>
                      <a:pt x="928" y="971"/>
                    </a:lnTo>
                    <a:lnTo>
                      <a:pt x="844" y="1030"/>
                    </a:lnTo>
                    <a:lnTo>
                      <a:pt x="785" y="1038"/>
                    </a:lnTo>
                    <a:lnTo>
                      <a:pt x="705" y="1034"/>
                    </a:lnTo>
                    <a:lnTo>
                      <a:pt x="580" y="1013"/>
                    </a:lnTo>
                    <a:lnTo>
                      <a:pt x="500" y="996"/>
                    </a:lnTo>
                    <a:lnTo>
                      <a:pt x="396" y="992"/>
                    </a:lnTo>
                    <a:lnTo>
                      <a:pt x="306" y="958"/>
                    </a:lnTo>
                    <a:lnTo>
                      <a:pt x="202" y="899"/>
                    </a:lnTo>
                    <a:lnTo>
                      <a:pt x="135" y="886"/>
                    </a:lnTo>
                    <a:lnTo>
                      <a:pt x="50" y="895"/>
                    </a:lnTo>
                    <a:lnTo>
                      <a:pt x="0" y="899"/>
                    </a:lnTo>
                    <a:lnTo>
                      <a:pt x="8" y="865"/>
                    </a:lnTo>
                    <a:lnTo>
                      <a:pt x="101" y="844"/>
                    </a:lnTo>
                    <a:lnTo>
                      <a:pt x="243" y="874"/>
                    </a:lnTo>
                    <a:lnTo>
                      <a:pt x="416" y="924"/>
                    </a:lnTo>
                    <a:lnTo>
                      <a:pt x="487" y="912"/>
                    </a:lnTo>
                    <a:lnTo>
                      <a:pt x="629" y="871"/>
                    </a:lnTo>
                    <a:lnTo>
                      <a:pt x="726" y="861"/>
                    </a:lnTo>
                    <a:lnTo>
                      <a:pt x="823" y="844"/>
                    </a:lnTo>
                    <a:lnTo>
                      <a:pt x="873" y="795"/>
                    </a:lnTo>
                    <a:lnTo>
                      <a:pt x="914" y="740"/>
                    </a:lnTo>
                    <a:lnTo>
                      <a:pt x="924" y="694"/>
                    </a:lnTo>
                    <a:lnTo>
                      <a:pt x="865" y="639"/>
                    </a:lnTo>
                    <a:lnTo>
                      <a:pt x="831" y="576"/>
                    </a:lnTo>
                    <a:lnTo>
                      <a:pt x="852" y="538"/>
                    </a:lnTo>
                    <a:lnTo>
                      <a:pt x="907" y="492"/>
                    </a:lnTo>
                    <a:lnTo>
                      <a:pt x="945" y="413"/>
                    </a:lnTo>
                    <a:lnTo>
                      <a:pt x="962" y="340"/>
                    </a:lnTo>
                    <a:lnTo>
                      <a:pt x="953" y="240"/>
                    </a:lnTo>
                    <a:lnTo>
                      <a:pt x="897" y="139"/>
                    </a:lnTo>
                    <a:lnTo>
                      <a:pt x="823" y="80"/>
                    </a:lnTo>
                    <a:lnTo>
                      <a:pt x="743" y="55"/>
                    </a:lnTo>
                    <a:lnTo>
                      <a:pt x="684" y="55"/>
                    </a:lnTo>
                    <a:lnTo>
                      <a:pt x="660" y="21"/>
                    </a:lnTo>
                    <a:lnTo>
                      <a:pt x="660" y="21"/>
                    </a:lnTo>
                    <a:lnTo>
                      <a:pt x="660" y="21"/>
                    </a:lnTo>
                    <a:close/>
                  </a:path>
                </a:pathLst>
              </a:custGeom>
              <a:solidFill>
                <a:srgbClr val="000000"/>
              </a:solidFill>
              <a:ln w="9525">
                <a:noFill/>
                <a:round/>
                <a:headEnd/>
                <a:tailEnd/>
              </a:ln>
            </p:spPr>
            <p:txBody>
              <a:bodyPr>
                <a:prstTxWarp prst="textNoShape">
                  <a:avLst/>
                </a:prstTxWarp>
              </a:bodyPr>
              <a:lstStyle/>
              <a:p>
                <a:endParaRPr lang="fr-FR"/>
              </a:p>
            </p:txBody>
          </p:sp>
          <p:sp>
            <p:nvSpPr>
              <p:cNvPr id="19523" name="Freeform 67"/>
              <p:cNvSpPr>
                <a:spLocks/>
              </p:cNvSpPr>
              <p:nvPr/>
            </p:nvSpPr>
            <p:spPr bwMode="auto">
              <a:xfrm>
                <a:off x="1442" y="1409"/>
                <a:ext cx="250" cy="68"/>
              </a:xfrm>
              <a:custGeom>
                <a:avLst/>
                <a:gdLst/>
                <a:ahLst/>
                <a:cxnLst>
                  <a:cxn ang="0">
                    <a:pos x="265" y="0"/>
                  </a:cxn>
                  <a:cxn ang="0">
                    <a:pos x="310" y="59"/>
                  </a:cxn>
                  <a:cxn ang="0">
                    <a:pos x="362" y="110"/>
                  </a:cxn>
                  <a:cxn ang="0">
                    <a:pos x="462" y="152"/>
                  </a:cxn>
                  <a:cxn ang="0">
                    <a:pos x="529" y="159"/>
                  </a:cxn>
                  <a:cxn ang="0">
                    <a:pos x="592" y="155"/>
                  </a:cxn>
                  <a:cxn ang="0">
                    <a:pos x="637" y="142"/>
                  </a:cxn>
                  <a:cxn ang="0">
                    <a:pos x="679" y="117"/>
                  </a:cxn>
                  <a:cxn ang="0">
                    <a:pos x="730" y="117"/>
                  </a:cxn>
                  <a:cxn ang="0">
                    <a:pos x="776" y="121"/>
                  </a:cxn>
                  <a:cxn ang="0">
                    <a:pos x="839" y="110"/>
                  </a:cxn>
                  <a:cxn ang="0">
                    <a:pos x="886" y="93"/>
                  </a:cxn>
                  <a:cxn ang="0">
                    <a:pos x="856" y="135"/>
                  </a:cxn>
                  <a:cxn ang="0">
                    <a:pos x="807" y="176"/>
                  </a:cxn>
                  <a:cxn ang="0">
                    <a:pos x="710" y="197"/>
                  </a:cxn>
                  <a:cxn ang="0">
                    <a:pos x="654" y="201"/>
                  </a:cxn>
                  <a:cxn ang="0">
                    <a:pos x="601" y="245"/>
                  </a:cxn>
                  <a:cxn ang="0">
                    <a:pos x="559" y="260"/>
                  </a:cxn>
                  <a:cxn ang="0">
                    <a:pos x="516" y="273"/>
                  </a:cxn>
                  <a:cxn ang="0">
                    <a:pos x="466" y="260"/>
                  </a:cxn>
                  <a:cxn ang="0">
                    <a:pos x="432" y="239"/>
                  </a:cxn>
                  <a:cxn ang="0">
                    <a:pos x="383" y="239"/>
                  </a:cxn>
                  <a:cxn ang="0">
                    <a:pos x="348" y="273"/>
                  </a:cxn>
                  <a:cxn ang="0">
                    <a:pos x="320" y="311"/>
                  </a:cxn>
                  <a:cxn ang="0">
                    <a:pos x="282" y="308"/>
                  </a:cxn>
                  <a:cxn ang="0">
                    <a:pos x="213" y="260"/>
                  </a:cxn>
                  <a:cxn ang="0">
                    <a:pos x="160" y="218"/>
                  </a:cxn>
                  <a:cxn ang="0">
                    <a:pos x="130" y="194"/>
                  </a:cxn>
                  <a:cxn ang="0">
                    <a:pos x="80" y="186"/>
                  </a:cxn>
                  <a:cxn ang="0">
                    <a:pos x="46" y="165"/>
                  </a:cxn>
                  <a:cxn ang="0">
                    <a:pos x="25" y="148"/>
                  </a:cxn>
                  <a:cxn ang="0">
                    <a:pos x="0" y="114"/>
                  </a:cxn>
                  <a:cxn ang="0">
                    <a:pos x="16" y="93"/>
                  </a:cxn>
                  <a:cxn ang="0">
                    <a:pos x="71" y="97"/>
                  </a:cxn>
                  <a:cxn ang="0">
                    <a:pos x="105" y="121"/>
                  </a:cxn>
                  <a:cxn ang="0">
                    <a:pos x="134" y="155"/>
                  </a:cxn>
                  <a:cxn ang="0">
                    <a:pos x="160" y="142"/>
                  </a:cxn>
                  <a:cxn ang="0">
                    <a:pos x="192" y="114"/>
                  </a:cxn>
                  <a:cxn ang="0">
                    <a:pos x="234" y="76"/>
                  </a:cxn>
                  <a:cxn ang="0">
                    <a:pos x="240" y="43"/>
                  </a:cxn>
                  <a:cxn ang="0">
                    <a:pos x="240" y="9"/>
                  </a:cxn>
                  <a:cxn ang="0">
                    <a:pos x="265" y="0"/>
                  </a:cxn>
                  <a:cxn ang="0">
                    <a:pos x="265" y="0"/>
                  </a:cxn>
                  <a:cxn ang="0">
                    <a:pos x="265" y="0"/>
                  </a:cxn>
                </a:cxnLst>
                <a:rect l="0" t="0" r="r" b="b"/>
                <a:pathLst>
                  <a:path w="886" h="311">
                    <a:moveTo>
                      <a:pt x="265" y="0"/>
                    </a:moveTo>
                    <a:lnTo>
                      <a:pt x="310" y="59"/>
                    </a:lnTo>
                    <a:lnTo>
                      <a:pt x="362" y="110"/>
                    </a:lnTo>
                    <a:lnTo>
                      <a:pt x="462" y="152"/>
                    </a:lnTo>
                    <a:lnTo>
                      <a:pt x="529" y="159"/>
                    </a:lnTo>
                    <a:lnTo>
                      <a:pt x="592" y="155"/>
                    </a:lnTo>
                    <a:lnTo>
                      <a:pt x="637" y="142"/>
                    </a:lnTo>
                    <a:lnTo>
                      <a:pt x="679" y="117"/>
                    </a:lnTo>
                    <a:lnTo>
                      <a:pt x="730" y="117"/>
                    </a:lnTo>
                    <a:lnTo>
                      <a:pt x="776" y="121"/>
                    </a:lnTo>
                    <a:lnTo>
                      <a:pt x="839" y="110"/>
                    </a:lnTo>
                    <a:lnTo>
                      <a:pt x="886" y="93"/>
                    </a:lnTo>
                    <a:lnTo>
                      <a:pt x="856" y="135"/>
                    </a:lnTo>
                    <a:lnTo>
                      <a:pt x="807" y="176"/>
                    </a:lnTo>
                    <a:lnTo>
                      <a:pt x="710" y="197"/>
                    </a:lnTo>
                    <a:lnTo>
                      <a:pt x="654" y="201"/>
                    </a:lnTo>
                    <a:lnTo>
                      <a:pt x="601" y="245"/>
                    </a:lnTo>
                    <a:lnTo>
                      <a:pt x="559" y="260"/>
                    </a:lnTo>
                    <a:lnTo>
                      <a:pt x="516" y="273"/>
                    </a:lnTo>
                    <a:lnTo>
                      <a:pt x="466" y="260"/>
                    </a:lnTo>
                    <a:lnTo>
                      <a:pt x="432" y="239"/>
                    </a:lnTo>
                    <a:lnTo>
                      <a:pt x="383" y="239"/>
                    </a:lnTo>
                    <a:lnTo>
                      <a:pt x="348" y="273"/>
                    </a:lnTo>
                    <a:lnTo>
                      <a:pt x="320" y="311"/>
                    </a:lnTo>
                    <a:lnTo>
                      <a:pt x="282" y="308"/>
                    </a:lnTo>
                    <a:lnTo>
                      <a:pt x="213" y="260"/>
                    </a:lnTo>
                    <a:lnTo>
                      <a:pt x="160" y="218"/>
                    </a:lnTo>
                    <a:lnTo>
                      <a:pt x="130" y="194"/>
                    </a:lnTo>
                    <a:lnTo>
                      <a:pt x="80" y="186"/>
                    </a:lnTo>
                    <a:lnTo>
                      <a:pt x="46" y="165"/>
                    </a:lnTo>
                    <a:lnTo>
                      <a:pt x="25" y="148"/>
                    </a:lnTo>
                    <a:lnTo>
                      <a:pt x="0" y="114"/>
                    </a:lnTo>
                    <a:lnTo>
                      <a:pt x="16" y="93"/>
                    </a:lnTo>
                    <a:lnTo>
                      <a:pt x="71" y="97"/>
                    </a:lnTo>
                    <a:lnTo>
                      <a:pt x="105" y="121"/>
                    </a:lnTo>
                    <a:lnTo>
                      <a:pt x="134" y="155"/>
                    </a:lnTo>
                    <a:lnTo>
                      <a:pt x="160" y="142"/>
                    </a:lnTo>
                    <a:lnTo>
                      <a:pt x="192" y="114"/>
                    </a:lnTo>
                    <a:lnTo>
                      <a:pt x="234" y="76"/>
                    </a:lnTo>
                    <a:lnTo>
                      <a:pt x="240" y="43"/>
                    </a:lnTo>
                    <a:lnTo>
                      <a:pt x="240" y="9"/>
                    </a:lnTo>
                    <a:lnTo>
                      <a:pt x="265" y="0"/>
                    </a:lnTo>
                    <a:lnTo>
                      <a:pt x="265" y="0"/>
                    </a:lnTo>
                    <a:lnTo>
                      <a:pt x="265" y="0"/>
                    </a:lnTo>
                    <a:close/>
                  </a:path>
                </a:pathLst>
              </a:custGeom>
              <a:solidFill>
                <a:srgbClr val="000000"/>
              </a:solidFill>
              <a:ln w="9525">
                <a:noFill/>
                <a:round/>
                <a:headEnd/>
                <a:tailEnd/>
              </a:ln>
            </p:spPr>
            <p:txBody>
              <a:bodyPr>
                <a:prstTxWarp prst="textNoShape">
                  <a:avLst/>
                </a:prstTxWarp>
              </a:bodyPr>
              <a:lstStyle/>
              <a:p>
                <a:endParaRPr lang="fr-FR"/>
              </a:p>
            </p:txBody>
          </p:sp>
        </p:grpSp>
        <p:sp>
          <p:nvSpPr>
            <p:cNvPr id="19524" name="Text Box 68"/>
            <p:cNvSpPr txBox="1">
              <a:spLocks noChangeArrowheads="1"/>
            </p:cNvSpPr>
            <p:nvPr/>
          </p:nvSpPr>
          <p:spPr bwMode="auto">
            <a:xfrm>
              <a:off x="672" y="1056"/>
              <a:ext cx="1409" cy="719"/>
            </a:xfrm>
            <a:prstGeom prst="rect">
              <a:avLst/>
            </a:prstGeom>
            <a:noFill/>
            <a:ln w="9525">
              <a:noFill/>
              <a:miter lim="800000"/>
              <a:headEnd/>
              <a:tailEnd/>
            </a:ln>
            <a:effectLst/>
          </p:spPr>
          <p:txBody>
            <a:bodyPr wrap="none" lIns="91429" tIns="45714" rIns="91429" bIns="45714">
              <a:prstTxWarp prst="textNoShape">
                <a:avLst/>
              </a:prstTxWarp>
              <a:spAutoFit/>
            </a:bodyPr>
            <a:lstStyle/>
            <a:p>
              <a:r>
                <a:rPr lang="fr-FR">
                  <a:latin typeface="Arial" pitchFamily="-106" charset="0"/>
                </a:rPr>
                <a:t>P sociale faible</a:t>
              </a:r>
            </a:p>
            <a:p>
              <a:r>
                <a:rPr lang="fr-FR">
                  <a:latin typeface="Arial" pitchFamily="-106" charset="0"/>
                </a:rPr>
                <a:t>P temps  0</a:t>
              </a:r>
            </a:p>
            <a:p>
              <a:r>
                <a:rPr lang="fr-FR">
                  <a:latin typeface="Arial" pitchFamily="-106" charset="0"/>
                </a:rPr>
                <a:t>Stress     0</a:t>
              </a:r>
            </a:p>
          </p:txBody>
        </p:sp>
      </p:grpSp>
      <p:grpSp>
        <p:nvGrpSpPr>
          <p:cNvPr id="6" name="Group 69"/>
          <p:cNvGrpSpPr>
            <a:grpSpLocks/>
          </p:cNvGrpSpPr>
          <p:nvPr/>
        </p:nvGrpSpPr>
        <p:grpSpPr bwMode="auto">
          <a:xfrm>
            <a:off x="827088" y="4221163"/>
            <a:ext cx="2814637" cy="2057400"/>
            <a:chOff x="3744" y="2832"/>
            <a:chExt cx="1773" cy="1296"/>
          </a:xfrm>
        </p:grpSpPr>
        <p:grpSp>
          <p:nvGrpSpPr>
            <p:cNvPr id="7" name="Group 70"/>
            <p:cNvGrpSpPr>
              <a:grpSpLocks/>
            </p:cNvGrpSpPr>
            <p:nvPr/>
          </p:nvGrpSpPr>
          <p:grpSpPr bwMode="auto">
            <a:xfrm>
              <a:off x="3744" y="2832"/>
              <a:ext cx="1773" cy="1296"/>
              <a:chOff x="240" y="2544"/>
              <a:chExt cx="1245" cy="1092"/>
            </a:xfrm>
          </p:grpSpPr>
          <p:sp>
            <p:nvSpPr>
              <p:cNvPr id="19527" name="Freeform 71"/>
              <p:cNvSpPr>
                <a:spLocks/>
              </p:cNvSpPr>
              <p:nvPr/>
            </p:nvSpPr>
            <p:spPr bwMode="auto">
              <a:xfrm>
                <a:off x="240" y="2708"/>
                <a:ext cx="217" cy="928"/>
              </a:xfrm>
              <a:custGeom>
                <a:avLst/>
                <a:gdLst/>
                <a:ahLst/>
                <a:cxnLst>
                  <a:cxn ang="0">
                    <a:pos x="195" y="1744"/>
                  </a:cxn>
                  <a:cxn ang="0">
                    <a:pos x="155" y="1728"/>
                  </a:cxn>
                  <a:cxn ang="0">
                    <a:pos x="136" y="1711"/>
                  </a:cxn>
                  <a:cxn ang="0">
                    <a:pos x="127" y="1698"/>
                  </a:cxn>
                  <a:cxn ang="0">
                    <a:pos x="119" y="1684"/>
                  </a:cxn>
                  <a:cxn ang="0">
                    <a:pos x="113" y="1671"/>
                  </a:cxn>
                  <a:cxn ang="0">
                    <a:pos x="108" y="1649"/>
                  </a:cxn>
                  <a:cxn ang="0">
                    <a:pos x="108" y="208"/>
                  </a:cxn>
                  <a:cxn ang="0">
                    <a:pos x="113" y="186"/>
                  </a:cxn>
                  <a:cxn ang="0">
                    <a:pos x="119" y="171"/>
                  </a:cxn>
                  <a:cxn ang="0">
                    <a:pos x="127" y="157"/>
                  </a:cxn>
                  <a:cxn ang="0">
                    <a:pos x="139" y="141"/>
                  </a:cxn>
                  <a:cxn ang="0">
                    <a:pos x="155" y="128"/>
                  </a:cxn>
                  <a:cxn ang="0">
                    <a:pos x="184" y="114"/>
                  </a:cxn>
                  <a:cxn ang="0">
                    <a:pos x="433" y="110"/>
                  </a:cxn>
                  <a:cxn ang="0">
                    <a:pos x="173" y="4"/>
                  </a:cxn>
                  <a:cxn ang="0">
                    <a:pos x="122" y="21"/>
                  </a:cxn>
                  <a:cxn ang="0">
                    <a:pos x="94" y="37"/>
                  </a:cxn>
                  <a:cxn ang="0">
                    <a:pos x="71" y="57"/>
                  </a:cxn>
                  <a:cxn ang="0">
                    <a:pos x="60" y="68"/>
                  </a:cxn>
                  <a:cxn ang="0">
                    <a:pos x="46" y="84"/>
                  </a:cxn>
                  <a:cxn ang="0">
                    <a:pos x="37" y="97"/>
                  </a:cxn>
                  <a:cxn ang="0">
                    <a:pos x="28" y="110"/>
                  </a:cxn>
                  <a:cxn ang="0">
                    <a:pos x="21" y="124"/>
                  </a:cxn>
                  <a:cxn ang="0">
                    <a:pos x="14" y="139"/>
                  </a:cxn>
                  <a:cxn ang="0">
                    <a:pos x="9" y="153"/>
                  </a:cxn>
                  <a:cxn ang="0">
                    <a:pos x="5" y="168"/>
                  </a:cxn>
                  <a:cxn ang="0">
                    <a:pos x="0" y="218"/>
                  </a:cxn>
                  <a:cxn ang="0">
                    <a:pos x="2" y="1672"/>
                  </a:cxn>
                  <a:cxn ang="0">
                    <a:pos x="6" y="1692"/>
                  </a:cxn>
                  <a:cxn ang="0">
                    <a:pos x="10" y="1707"/>
                  </a:cxn>
                  <a:cxn ang="0">
                    <a:pos x="16" y="1722"/>
                  </a:cxn>
                  <a:cxn ang="0">
                    <a:pos x="23" y="1737"/>
                  </a:cxn>
                  <a:cxn ang="0">
                    <a:pos x="31" y="1750"/>
                  </a:cxn>
                  <a:cxn ang="0">
                    <a:pos x="39" y="1764"/>
                  </a:cxn>
                  <a:cxn ang="0">
                    <a:pos x="48" y="1777"/>
                  </a:cxn>
                  <a:cxn ang="0">
                    <a:pos x="60" y="1788"/>
                  </a:cxn>
                  <a:cxn ang="0">
                    <a:pos x="71" y="1800"/>
                  </a:cxn>
                  <a:cxn ang="0">
                    <a:pos x="86" y="1813"/>
                  </a:cxn>
                  <a:cxn ang="0">
                    <a:pos x="113" y="1830"/>
                  </a:cxn>
                  <a:cxn ang="0">
                    <a:pos x="142" y="1843"/>
                  </a:cxn>
                  <a:cxn ang="0">
                    <a:pos x="195" y="1855"/>
                  </a:cxn>
                  <a:cxn ang="0">
                    <a:pos x="433" y="1747"/>
                  </a:cxn>
                </a:cxnLst>
                <a:rect l="0" t="0" r="r" b="b"/>
                <a:pathLst>
                  <a:path w="433" h="1856">
                    <a:moveTo>
                      <a:pt x="433" y="1747"/>
                    </a:moveTo>
                    <a:lnTo>
                      <a:pt x="217" y="1747"/>
                    </a:lnTo>
                    <a:lnTo>
                      <a:pt x="195" y="1744"/>
                    </a:lnTo>
                    <a:lnTo>
                      <a:pt x="174" y="1737"/>
                    </a:lnTo>
                    <a:lnTo>
                      <a:pt x="165" y="1734"/>
                    </a:lnTo>
                    <a:lnTo>
                      <a:pt x="155" y="1728"/>
                    </a:lnTo>
                    <a:lnTo>
                      <a:pt x="147" y="1721"/>
                    </a:lnTo>
                    <a:lnTo>
                      <a:pt x="139" y="1714"/>
                    </a:lnTo>
                    <a:lnTo>
                      <a:pt x="136" y="1711"/>
                    </a:lnTo>
                    <a:lnTo>
                      <a:pt x="132" y="1707"/>
                    </a:lnTo>
                    <a:lnTo>
                      <a:pt x="129" y="1703"/>
                    </a:lnTo>
                    <a:lnTo>
                      <a:pt x="127" y="1698"/>
                    </a:lnTo>
                    <a:lnTo>
                      <a:pt x="123" y="1695"/>
                    </a:lnTo>
                    <a:lnTo>
                      <a:pt x="121" y="1690"/>
                    </a:lnTo>
                    <a:lnTo>
                      <a:pt x="119" y="1684"/>
                    </a:lnTo>
                    <a:lnTo>
                      <a:pt x="116" y="1680"/>
                    </a:lnTo>
                    <a:lnTo>
                      <a:pt x="114" y="1675"/>
                    </a:lnTo>
                    <a:lnTo>
                      <a:pt x="113" y="1671"/>
                    </a:lnTo>
                    <a:lnTo>
                      <a:pt x="111" y="1665"/>
                    </a:lnTo>
                    <a:lnTo>
                      <a:pt x="111" y="1660"/>
                    </a:lnTo>
                    <a:lnTo>
                      <a:pt x="108" y="1649"/>
                    </a:lnTo>
                    <a:lnTo>
                      <a:pt x="108" y="1637"/>
                    </a:lnTo>
                    <a:lnTo>
                      <a:pt x="108" y="218"/>
                    </a:lnTo>
                    <a:lnTo>
                      <a:pt x="108" y="208"/>
                    </a:lnTo>
                    <a:lnTo>
                      <a:pt x="111" y="197"/>
                    </a:lnTo>
                    <a:lnTo>
                      <a:pt x="111" y="192"/>
                    </a:lnTo>
                    <a:lnTo>
                      <a:pt x="113" y="186"/>
                    </a:lnTo>
                    <a:lnTo>
                      <a:pt x="114" y="181"/>
                    </a:lnTo>
                    <a:lnTo>
                      <a:pt x="116" y="175"/>
                    </a:lnTo>
                    <a:lnTo>
                      <a:pt x="119" y="171"/>
                    </a:lnTo>
                    <a:lnTo>
                      <a:pt x="121" y="166"/>
                    </a:lnTo>
                    <a:lnTo>
                      <a:pt x="123" y="163"/>
                    </a:lnTo>
                    <a:lnTo>
                      <a:pt x="127" y="157"/>
                    </a:lnTo>
                    <a:lnTo>
                      <a:pt x="132" y="149"/>
                    </a:lnTo>
                    <a:lnTo>
                      <a:pt x="136" y="144"/>
                    </a:lnTo>
                    <a:lnTo>
                      <a:pt x="139" y="141"/>
                    </a:lnTo>
                    <a:lnTo>
                      <a:pt x="144" y="139"/>
                    </a:lnTo>
                    <a:lnTo>
                      <a:pt x="147" y="134"/>
                    </a:lnTo>
                    <a:lnTo>
                      <a:pt x="155" y="128"/>
                    </a:lnTo>
                    <a:lnTo>
                      <a:pt x="165" y="122"/>
                    </a:lnTo>
                    <a:lnTo>
                      <a:pt x="174" y="118"/>
                    </a:lnTo>
                    <a:lnTo>
                      <a:pt x="184" y="114"/>
                    </a:lnTo>
                    <a:lnTo>
                      <a:pt x="195" y="111"/>
                    </a:lnTo>
                    <a:lnTo>
                      <a:pt x="217" y="110"/>
                    </a:lnTo>
                    <a:lnTo>
                      <a:pt x="433" y="110"/>
                    </a:lnTo>
                    <a:lnTo>
                      <a:pt x="433" y="0"/>
                    </a:lnTo>
                    <a:lnTo>
                      <a:pt x="217" y="0"/>
                    </a:lnTo>
                    <a:lnTo>
                      <a:pt x="173" y="4"/>
                    </a:lnTo>
                    <a:lnTo>
                      <a:pt x="151" y="10"/>
                    </a:lnTo>
                    <a:lnTo>
                      <a:pt x="132" y="18"/>
                    </a:lnTo>
                    <a:lnTo>
                      <a:pt x="122" y="21"/>
                    </a:lnTo>
                    <a:lnTo>
                      <a:pt x="113" y="27"/>
                    </a:lnTo>
                    <a:lnTo>
                      <a:pt x="104" y="33"/>
                    </a:lnTo>
                    <a:lnTo>
                      <a:pt x="94" y="37"/>
                    </a:lnTo>
                    <a:lnTo>
                      <a:pt x="86" y="44"/>
                    </a:lnTo>
                    <a:lnTo>
                      <a:pt x="78" y="50"/>
                    </a:lnTo>
                    <a:lnTo>
                      <a:pt x="71" y="57"/>
                    </a:lnTo>
                    <a:lnTo>
                      <a:pt x="67" y="60"/>
                    </a:lnTo>
                    <a:lnTo>
                      <a:pt x="63" y="64"/>
                    </a:lnTo>
                    <a:lnTo>
                      <a:pt x="60" y="68"/>
                    </a:lnTo>
                    <a:lnTo>
                      <a:pt x="55" y="72"/>
                    </a:lnTo>
                    <a:lnTo>
                      <a:pt x="48" y="80"/>
                    </a:lnTo>
                    <a:lnTo>
                      <a:pt x="46" y="84"/>
                    </a:lnTo>
                    <a:lnTo>
                      <a:pt x="43" y="88"/>
                    </a:lnTo>
                    <a:lnTo>
                      <a:pt x="39" y="91"/>
                    </a:lnTo>
                    <a:lnTo>
                      <a:pt x="37" y="97"/>
                    </a:lnTo>
                    <a:lnTo>
                      <a:pt x="33" y="101"/>
                    </a:lnTo>
                    <a:lnTo>
                      <a:pt x="31" y="105"/>
                    </a:lnTo>
                    <a:lnTo>
                      <a:pt x="28" y="110"/>
                    </a:lnTo>
                    <a:lnTo>
                      <a:pt x="25" y="115"/>
                    </a:lnTo>
                    <a:lnTo>
                      <a:pt x="23" y="119"/>
                    </a:lnTo>
                    <a:lnTo>
                      <a:pt x="21" y="124"/>
                    </a:lnTo>
                    <a:lnTo>
                      <a:pt x="20" y="128"/>
                    </a:lnTo>
                    <a:lnTo>
                      <a:pt x="16" y="133"/>
                    </a:lnTo>
                    <a:lnTo>
                      <a:pt x="14" y="139"/>
                    </a:lnTo>
                    <a:lnTo>
                      <a:pt x="13" y="144"/>
                    </a:lnTo>
                    <a:lnTo>
                      <a:pt x="10" y="149"/>
                    </a:lnTo>
                    <a:lnTo>
                      <a:pt x="9" y="153"/>
                    </a:lnTo>
                    <a:lnTo>
                      <a:pt x="8" y="158"/>
                    </a:lnTo>
                    <a:lnTo>
                      <a:pt x="6" y="164"/>
                    </a:lnTo>
                    <a:lnTo>
                      <a:pt x="5" y="168"/>
                    </a:lnTo>
                    <a:lnTo>
                      <a:pt x="3" y="174"/>
                    </a:lnTo>
                    <a:lnTo>
                      <a:pt x="1" y="196"/>
                    </a:lnTo>
                    <a:lnTo>
                      <a:pt x="0" y="218"/>
                    </a:lnTo>
                    <a:lnTo>
                      <a:pt x="0" y="1637"/>
                    </a:lnTo>
                    <a:lnTo>
                      <a:pt x="1" y="1660"/>
                    </a:lnTo>
                    <a:lnTo>
                      <a:pt x="2" y="1672"/>
                    </a:lnTo>
                    <a:lnTo>
                      <a:pt x="3" y="1682"/>
                    </a:lnTo>
                    <a:lnTo>
                      <a:pt x="5" y="1687"/>
                    </a:lnTo>
                    <a:lnTo>
                      <a:pt x="6" y="1692"/>
                    </a:lnTo>
                    <a:lnTo>
                      <a:pt x="8" y="1697"/>
                    </a:lnTo>
                    <a:lnTo>
                      <a:pt x="9" y="1702"/>
                    </a:lnTo>
                    <a:lnTo>
                      <a:pt x="10" y="1707"/>
                    </a:lnTo>
                    <a:lnTo>
                      <a:pt x="13" y="1713"/>
                    </a:lnTo>
                    <a:lnTo>
                      <a:pt x="14" y="1718"/>
                    </a:lnTo>
                    <a:lnTo>
                      <a:pt x="16" y="1722"/>
                    </a:lnTo>
                    <a:lnTo>
                      <a:pt x="20" y="1727"/>
                    </a:lnTo>
                    <a:lnTo>
                      <a:pt x="21" y="1732"/>
                    </a:lnTo>
                    <a:lnTo>
                      <a:pt x="23" y="1737"/>
                    </a:lnTo>
                    <a:lnTo>
                      <a:pt x="25" y="1742"/>
                    </a:lnTo>
                    <a:lnTo>
                      <a:pt x="28" y="1747"/>
                    </a:lnTo>
                    <a:lnTo>
                      <a:pt x="31" y="1750"/>
                    </a:lnTo>
                    <a:lnTo>
                      <a:pt x="33" y="1756"/>
                    </a:lnTo>
                    <a:lnTo>
                      <a:pt x="37" y="1760"/>
                    </a:lnTo>
                    <a:lnTo>
                      <a:pt x="39" y="1764"/>
                    </a:lnTo>
                    <a:lnTo>
                      <a:pt x="43" y="1768"/>
                    </a:lnTo>
                    <a:lnTo>
                      <a:pt x="46" y="1773"/>
                    </a:lnTo>
                    <a:lnTo>
                      <a:pt x="48" y="1777"/>
                    </a:lnTo>
                    <a:lnTo>
                      <a:pt x="53" y="1780"/>
                    </a:lnTo>
                    <a:lnTo>
                      <a:pt x="55" y="1785"/>
                    </a:lnTo>
                    <a:lnTo>
                      <a:pt x="60" y="1788"/>
                    </a:lnTo>
                    <a:lnTo>
                      <a:pt x="63" y="1791"/>
                    </a:lnTo>
                    <a:lnTo>
                      <a:pt x="67" y="1796"/>
                    </a:lnTo>
                    <a:lnTo>
                      <a:pt x="71" y="1800"/>
                    </a:lnTo>
                    <a:lnTo>
                      <a:pt x="75" y="1803"/>
                    </a:lnTo>
                    <a:lnTo>
                      <a:pt x="78" y="1806"/>
                    </a:lnTo>
                    <a:lnTo>
                      <a:pt x="86" y="1813"/>
                    </a:lnTo>
                    <a:lnTo>
                      <a:pt x="94" y="1819"/>
                    </a:lnTo>
                    <a:lnTo>
                      <a:pt x="104" y="1825"/>
                    </a:lnTo>
                    <a:lnTo>
                      <a:pt x="113" y="1830"/>
                    </a:lnTo>
                    <a:lnTo>
                      <a:pt x="122" y="1834"/>
                    </a:lnTo>
                    <a:lnTo>
                      <a:pt x="132" y="1839"/>
                    </a:lnTo>
                    <a:lnTo>
                      <a:pt x="142" y="1843"/>
                    </a:lnTo>
                    <a:lnTo>
                      <a:pt x="151" y="1846"/>
                    </a:lnTo>
                    <a:lnTo>
                      <a:pt x="173" y="1851"/>
                    </a:lnTo>
                    <a:lnTo>
                      <a:pt x="195" y="1855"/>
                    </a:lnTo>
                    <a:lnTo>
                      <a:pt x="217" y="1856"/>
                    </a:lnTo>
                    <a:lnTo>
                      <a:pt x="433" y="1856"/>
                    </a:lnTo>
                    <a:lnTo>
                      <a:pt x="433" y="1747"/>
                    </a:lnTo>
                    <a:lnTo>
                      <a:pt x="433" y="1747"/>
                    </a:lnTo>
                    <a:close/>
                  </a:path>
                </a:pathLst>
              </a:custGeom>
              <a:solidFill>
                <a:srgbClr val="000000"/>
              </a:solidFill>
              <a:ln w="9525">
                <a:noFill/>
                <a:round/>
                <a:headEnd/>
                <a:tailEnd/>
              </a:ln>
            </p:spPr>
            <p:txBody>
              <a:bodyPr>
                <a:prstTxWarp prst="textNoShape">
                  <a:avLst/>
                </a:prstTxWarp>
              </a:bodyPr>
              <a:lstStyle/>
              <a:p>
                <a:endParaRPr lang="fr-FR"/>
              </a:p>
            </p:txBody>
          </p:sp>
          <p:sp>
            <p:nvSpPr>
              <p:cNvPr id="19528" name="Freeform 72"/>
              <p:cNvSpPr>
                <a:spLocks/>
              </p:cNvSpPr>
              <p:nvPr/>
            </p:nvSpPr>
            <p:spPr bwMode="auto">
              <a:xfrm>
                <a:off x="1241" y="2708"/>
                <a:ext cx="244" cy="928"/>
              </a:xfrm>
              <a:custGeom>
                <a:avLst/>
                <a:gdLst/>
                <a:ahLst/>
                <a:cxnLst>
                  <a:cxn ang="0">
                    <a:pos x="292" y="1744"/>
                  </a:cxn>
                  <a:cxn ang="0">
                    <a:pos x="332" y="1728"/>
                  </a:cxn>
                  <a:cxn ang="0">
                    <a:pos x="351" y="1711"/>
                  </a:cxn>
                  <a:cxn ang="0">
                    <a:pos x="360" y="1698"/>
                  </a:cxn>
                  <a:cxn ang="0">
                    <a:pos x="368" y="1684"/>
                  </a:cxn>
                  <a:cxn ang="0">
                    <a:pos x="374" y="1671"/>
                  </a:cxn>
                  <a:cxn ang="0">
                    <a:pos x="379" y="1649"/>
                  </a:cxn>
                  <a:cxn ang="0">
                    <a:pos x="379" y="208"/>
                  </a:cxn>
                  <a:cxn ang="0">
                    <a:pos x="374" y="186"/>
                  </a:cxn>
                  <a:cxn ang="0">
                    <a:pos x="368" y="171"/>
                  </a:cxn>
                  <a:cxn ang="0">
                    <a:pos x="360" y="157"/>
                  </a:cxn>
                  <a:cxn ang="0">
                    <a:pos x="351" y="144"/>
                  </a:cxn>
                  <a:cxn ang="0">
                    <a:pos x="340" y="134"/>
                  </a:cxn>
                  <a:cxn ang="0">
                    <a:pos x="322" y="122"/>
                  </a:cxn>
                  <a:cxn ang="0">
                    <a:pos x="292" y="111"/>
                  </a:cxn>
                  <a:cxn ang="0">
                    <a:pos x="0" y="0"/>
                  </a:cxn>
                  <a:cxn ang="0">
                    <a:pos x="335" y="10"/>
                  </a:cxn>
                  <a:cxn ang="0">
                    <a:pos x="374" y="27"/>
                  </a:cxn>
                  <a:cxn ang="0">
                    <a:pos x="401" y="44"/>
                  </a:cxn>
                  <a:cxn ang="0">
                    <a:pos x="419" y="60"/>
                  </a:cxn>
                  <a:cxn ang="0">
                    <a:pos x="431" y="72"/>
                  </a:cxn>
                  <a:cxn ang="0">
                    <a:pos x="441" y="84"/>
                  </a:cxn>
                  <a:cxn ang="0">
                    <a:pos x="450" y="97"/>
                  </a:cxn>
                  <a:cxn ang="0">
                    <a:pos x="459" y="110"/>
                  </a:cxn>
                  <a:cxn ang="0">
                    <a:pos x="465" y="124"/>
                  </a:cxn>
                  <a:cxn ang="0">
                    <a:pos x="472" y="139"/>
                  </a:cxn>
                  <a:cxn ang="0">
                    <a:pos x="477" y="153"/>
                  </a:cxn>
                  <a:cxn ang="0">
                    <a:pos x="482" y="168"/>
                  </a:cxn>
                  <a:cxn ang="0">
                    <a:pos x="487" y="218"/>
                  </a:cxn>
                  <a:cxn ang="0">
                    <a:pos x="485" y="1672"/>
                  </a:cxn>
                  <a:cxn ang="0">
                    <a:pos x="481" y="1692"/>
                  </a:cxn>
                  <a:cxn ang="0">
                    <a:pos x="477" y="1707"/>
                  </a:cxn>
                  <a:cxn ang="0">
                    <a:pos x="471" y="1722"/>
                  </a:cxn>
                  <a:cxn ang="0">
                    <a:pos x="464" y="1737"/>
                  </a:cxn>
                  <a:cxn ang="0">
                    <a:pos x="456" y="1750"/>
                  </a:cxn>
                  <a:cxn ang="0">
                    <a:pos x="448" y="1764"/>
                  </a:cxn>
                  <a:cxn ang="0">
                    <a:pos x="435" y="1780"/>
                  </a:cxn>
                  <a:cxn ang="0">
                    <a:pos x="424" y="1791"/>
                  </a:cxn>
                  <a:cxn ang="0">
                    <a:pos x="412" y="1803"/>
                  </a:cxn>
                  <a:cxn ang="0">
                    <a:pos x="391" y="1819"/>
                  </a:cxn>
                  <a:cxn ang="0">
                    <a:pos x="364" y="1834"/>
                  </a:cxn>
                  <a:cxn ang="0">
                    <a:pos x="335" y="1846"/>
                  </a:cxn>
                  <a:cxn ang="0">
                    <a:pos x="270" y="1856"/>
                  </a:cxn>
                  <a:cxn ang="0">
                    <a:pos x="54" y="1747"/>
                  </a:cxn>
                </a:cxnLst>
                <a:rect l="0" t="0" r="r" b="b"/>
                <a:pathLst>
                  <a:path w="487" h="1856">
                    <a:moveTo>
                      <a:pt x="54" y="1747"/>
                    </a:moveTo>
                    <a:lnTo>
                      <a:pt x="270" y="1747"/>
                    </a:lnTo>
                    <a:lnTo>
                      <a:pt x="292" y="1744"/>
                    </a:lnTo>
                    <a:lnTo>
                      <a:pt x="312" y="1737"/>
                    </a:lnTo>
                    <a:lnTo>
                      <a:pt x="322" y="1734"/>
                    </a:lnTo>
                    <a:lnTo>
                      <a:pt x="332" y="1728"/>
                    </a:lnTo>
                    <a:lnTo>
                      <a:pt x="340" y="1721"/>
                    </a:lnTo>
                    <a:lnTo>
                      <a:pt x="346" y="1714"/>
                    </a:lnTo>
                    <a:lnTo>
                      <a:pt x="351" y="1711"/>
                    </a:lnTo>
                    <a:lnTo>
                      <a:pt x="355" y="1707"/>
                    </a:lnTo>
                    <a:lnTo>
                      <a:pt x="357" y="1703"/>
                    </a:lnTo>
                    <a:lnTo>
                      <a:pt x="360" y="1698"/>
                    </a:lnTo>
                    <a:lnTo>
                      <a:pt x="363" y="1695"/>
                    </a:lnTo>
                    <a:lnTo>
                      <a:pt x="366" y="1690"/>
                    </a:lnTo>
                    <a:lnTo>
                      <a:pt x="368" y="1684"/>
                    </a:lnTo>
                    <a:lnTo>
                      <a:pt x="371" y="1680"/>
                    </a:lnTo>
                    <a:lnTo>
                      <a:pt x="373" y="1675"/>
                    </a:lnTo>
                    <a:lnTo>
                      <a:pt x="374" y="1671"/>
                    </a:lnTo>
                    <a:lnTo>
                      <a:pt x="375" y="1665"/>
                    </a:lnTo>
                    <a:lnTo>
                      <a:pt x="376" y="1660"/>
                    </a:lnTo>
                    <a:lnTo>
                      <a:pt x="379" y="1649"/>
                    </a:lnTo>
                    <a:lnTo>
                      <a:pt x="380" y="1637"/>
                    </a:lnTo>
                    <a:lnTo>
                      <a:pt x="380" y="218"/>
                    </a:lnTo>
                    <a:lnTo>
                      <a:pt x="379" y="208"/>
                    </a:lnTo>
                    <a:lnTo>
                      <a:pt x="376" y="197"/>
                    </a:lnTo>
                    <a:lnTo>
                      <a:pt x="375" y="192"/>
                    </a:lnTo>
                    <a:lnTo>
                      <a:pt x="374" y="186"/>
                    </a:lnTo>
                    <a:lnTo>
                      <a:pt x="373" y="181"/>
                    </a:lnTo>
                    <a:lnTo>
                      <a:pt x="371" y="175"/>
                    </a:lnTo>
                    <a:lnTo>
                      <a:pt x="368" y="171"/>
                    </a:lnTo>
                    <a:lnTo>
                      <a:pt x="366" y="166"/>
                    </a:lnTo>
                    <a:lnTo>
                      <a:pt x="363" y="163"/>
                    </a:lnTo>
                    <a:lnTo>
                      <a:pt x="360" y="157"/>
                    </a:lnTo>
                    <a:lnTo>
                      <a:pt x="357" y="153"/>
                    </a:lnTo>
                    <a:lnTo>
                      <a:pt x="355" y="149"/>
                    </a:lnTo>
                    <a:lnTo>
                      <a:pt x="351" y="144"/>
                    </a:lnTo>
                    <a:lnTo>
                      <a:pt x="346" y="141"/>
                    </a:lnTo>
                    <a:lnTo>
                      <a:pt x="344" y="139"/>
                    </a:lnTo>
                    <a:lnTo>
                      <a:pt x="340" y="134"/>
                    </a:lnTo>
                    <a:lnTo>
                      <a:pt x="335" y="132"/>
                    </a:lnTo>
                    <a:lnTo>
                      <a:pt x="332" y="128"/>
                    </a:lnTo>
                    <a:lnTo>
                      <a:pt x="322" y="122"/>
                    </a:lnTo>
                    <a:lnTo>
                      <a:pt x="312" y="118"/>
                    </a:lnTo>
                    <a:lnTo>
                      <a:pt x="303" y="114"/>
                    </a:lnTo>
                    <a:lnTo>
                      <a:pt x="292" y="111"/>
                    </a:lnTo>
                    <a:lnTo>
                      <a:pt x="270" y="110"/>
                    </a:lnTo>
                    <a:lnTo>
                      <a:pt x="0" y="110"/>
                    </a:lnTo>
                    <a:lnTo>
                      <a:pt x="0" y="0"/>
                    </a:lnTo>
                    <a:lnTo>
                      <a:pt x="270" y="0"/>
                    </a:lnTo>
                    <a:lnTo>
                      <a:pt x="314" y="4"/>
                    </a:lnTo>
                    <a:lnTo>
                      <a:pt x="335" y="10"/>
                    </a:lnTo>
                    <a:lnTo>
                      <a:pt x="355" y="18"/>
                    </a:lnTo>
                    <a:lnTo>
                      <a:pt x="364" y="21"/>
                    </a:lnTo>
                    <a:lnTo>
                      <a:pt x="374" y="27"/>
                    </a:lnTo>
                    <a:lnTo>
                      <a:pt x="383" y="33"/>
                    </a:lnTo>
                    <a:lnTo>
                      <a:pt x="391" y="37"/>
                    </a:lnTo>
                    <a:lnTo>
                      <a:pt x="401" y="44"/>
                    </a:lnTo>
                    <a:lnTo>
                      <a:pt x="409" y="50"/>
                    </a:lnTo>
                    <a:lnTo>
                      <a:pt x="416" y="57"/>
                    </a:lnTo>
                    <a:lnTo>
                      <a:pt x="419" y="60"/>
                    </a:lnTo>
                    <a:lnTo>
                      <a:pt x="424" y="64"/>
                    </a:lnTo>
                    <a:lnTo>
                      <a:pt x="427" y="68"/>
                    </a:lnTo>
                    <a:lnTo>
                      <a:pt x="431" y="72"/>
                    </a:lnTo>
                    <a:lnTo>
                      <a:pt x="435" y="75"/>
                    </a:lnTo>
                    <a:lnTo>
                      <a:pt x="437" y="80"/>
                    </a:lnTo>
                    <a:lnTo>
                      <a:pt x="441" y="84"/>
                    </a:lnTo>
                    <a:lnTo>
                      <a:pt x="444" y="88"/>
                    </a:lnTo>
                    <a:lnTo>
                      <a:pt x="448" y="91"/>
                    </a:lnTo>
                    <a:lnTo>
                      <a:pt x="450" y="97"/>
                    </a:lnTo>
                    <a:lnTo>
                      <a:pt x="454" y="101"/>
                    </a:lnTo>
                    <a:lnTo>
                      <a:pt x="456" y="105"/>
                    </a:lnTo>
                    <a:lnTo>
                      <a:pt x="459" y="110"/>
                    </a:lnTo>
                    <a:lnTo>
                      <a:pt x="461" y="115"/>
                    </a:lnTo>
                    <a:lnTo>
                      <a:pt x="464" y="119"/>
                    </a:lnTo>
                    <a:lnTo>
                      <a:pt x="465" y="124"/>
                    </a:lnTo>
                    <a:lnTo>
                      <a:pt x="469" y="128"/>
                    </a:lnTo>
                    <a:lnTo>
                      <a:pt x="471" y="133"/>
                    </a:lnTo>
                    <a:lnTo>
                      <a:pt x="472" y="139"/>
                    </a:lnTo>
                    <a:lnTo>
                      <a:pt x="474" y="144"/>
                    </a:lnTo>
                    <a:lnTo>
                      <a:pt x="477" y="149"/>
                    </a:lnTo>
                    <a:lnTo>
                      <a:pt x="477" y="153"/>
                    </a:lnTo>
                    <a:lnTo>
                      <a:pt x="479" y="158"/>
                    </a:lnTo>
                    <a:lnTo>
                      <a:pt x="481" y="164"/>
                    </a:lnTo>
                    <a:lnTo>
                      <a:pt x="482" y="168"/>
                    </a:lnTo>
                    <a:lnTo>
                      <a:pt x="482" y="174"/>
                    </a:lnTo>
                    <a:lnTo>
                      <a:pt x="487" y="196"/>
                    </a:lnTo>
                    <a:lnTo>
                      <a:pt x="487" y="218"/>
                    </a:lnTo>
                    <a:lnTo>
                      <a:pt x="487" y="1637"/>
                    </a:lnTo>
                    <a:lnTo>
                      <a:pt x="487" y="1660"/>
                    </a:lnTo>
                    <a:lnTo>
                      <a:pt x="485" y="1672"/>
                    </a:lnTo>
                    <a:lnTo>
                      <a:pt x="482" y="1682"/>
                    </a:lnTo>
                    <a:lnTo>
                      <a:pt x="482" y="1687"/>
                    </a:lnTo>
                    <a:lnTo>
                      <a:pt x="481" y="1692"/>
                    </a:lnTo>
                    <a:lnTo>
                      <a:pt x="479" y="1697"/>
                    </a:lnTo>
                    <a:lnTo>
                      <a:pt x="477" y="1702"/>
                    </a:lnTo>
                    <a:lnTo>
                      <a:pt x="477" y="1707"/>
                    </a:lnTo>
                    <a:lnTo>
                      <a:pt x="474" y="1713"/>
                    </a:lnTo>
                    <a:lnTo>
                      <a:pt x="472" y="1718"/>
                    </a:lnTo>
                    <a:lnTo>
                      <a:pt x="471" y="1722"/>
                    </a:lnTo>
                    <a:lnTo>
                      <a:pt x="469" y="1727"/>
                    </a:lnTo>
                    <a:lnTo>
                      <a:pt x="465" y="1732"/>
                    </a:lnTo>
                    <a:lnTo>
                      <a:pt x="464" y="1737"/>
                    </a:lnTo>
                    <a:lnTo>
                      <a:pt x="461" y="1742"/>
                    </a:lnTo>
                    <a:lnTo>
                      <a:pt x="459" y="1747"/>
                    </a:lnTo>
                    <a:lnTo>
                      <a:pt x="456" y="1750"/>
                    </a:lnTo>
                    <a:lnTo>
                      <a:pt x="454" y="1756"/>
                    </a:lnTo>
                    <a:lnTo>
                      <a:pt x="450" y="1760"/>
                    </a:lnTo>
                    <a:lnTo>
                      <a:pt x="448" y="1764"/>
                    </a:lnTo>
                    <a:lnTo>
                      <a:pt x="444" y="1768"/>
                    </a:lnTo>
                    <a:lnTo>
                      <a:pt x="437" y="1777"/>
                    </a:lnTo>
                    <a:lnTo>
                      <a:pt x="435" y="1780"/>
                    </a:lnTo>
                    <a:lnTo>
                      <a:pt x="431" y="1785"/>
                    </a:lnTo>
                    <a:lnTo>
                      <a:pt x="427" y="1788"/>
                    </a:lnTo>
                    <a:lnTo>
                      <a:pt x="424" y="1791"/>
                    </a:lnTo>
                    <a:lnTo>
                      <a:pt x="419" y="1796"/>
                    </a:lnTo>
                    <a:lnTo>
                      <a:pt x="416" y="1800"/>
                    </a:lnTo>
                    <a:lnTo>
                      <a:pt x="412" y="1803"/>
                    </a:lnTo>
                    <a:lnTo>
                      <a:pt x="409" y="1806"/>
                    </a:lnTo>
                    <a:lnTo>
                      <a:pt x="401" y="1813"/>
                    </a:lnTo>
                    <a:lnTo>
                      <a:pt x="391" y="1819"/>
                    </a:lnTo>
                    <a:lnTo>
                      <a:pt x="383" y="1825"/>
                    </a:lnTo>
                    <a:lnTo>
                      <a:pt x="374" y="1830"/>
                    </a:lnTo>
                    <a:lnTo>
                      <a:pt x="364" y="1834"/>
                    </a:lnTo>
                    <a:lnTo>
                      <a:pt x="355" y="1839"/>
                    </a:lnTo>
                    <a:lnTo>
                      <a:pt x="345" y="1843"/>
                    </a:lnTo>
                    <a:lnTo>
                      <a:pt x="335" y="1846"/>
                    </a:lnTo>
                    <a:lnTo>
                      <a:pt x="314" y="1851"/>
                    </a:lnTo>
                    <a:lnTo>
                      <a:pt x="294" y="1855"/>
                    </a:lnTo>
                    <a:lnTo>
                      <a:pt x="270" y="1856"/>
                    </a:lnTo>
                    <a:lnTo>
                      <a:pt x="54" y="1856"/>
                    </a:lnTo>
                    <a:lnTo>
                      <a:pt x="54" y="1747"/>
                    </a:lnTo>
                    <a:lnTo>
                      <a:pt x="54" y="1747"/>
                    </a:lnTo>
                    <a:close/>
                  </a:path>
                </a:pathLst>
              </a:custGeom>
              <a:solidFill>
                <a:srgbClr val="000000"/>
              </a:solidFill>
              <a:ln w="9525">
                <a:noFill/>
                <a:round/>
                <a:headEnd/>
                <a:tailEnd/>
              </a:ln>
            </p:spPr>
            <p:txBody>
              <a:bodyPr>
                <a:prstTxWarp prst="textNoShape">
                  <a:avLst/>
                </a:prstTxWarp>
              </a:bodyPr>
              <a:lstStyle/>
              <a:p>
                <a:endParaRPr lang="fr-FR"/>
              </a:p>
            </p:txBody>
          </p:sp>
          <p:sp>
            <p:nvSpPr>
              <p:cNvPr id="19529" name="Freeform 73"/>
              <p:cNvSpPr>
                <a:spLocks/>
              </p:cNvSpPr>
              <p:nvPr/>
            </p:nvSpPr>
            <p:spPr bwMode="auto">
              <a:xfrm>
                <a:off x="420" y="3581"/>
                <a:ext cx="891" cy="55"/>
              </a:xfrm>
              <a:custGeom>
                <a:avLst/>
                <a:gdLst/>
                <a:ahLst/>
                <a:cxnLst>
                  <a:cxn ang="0">
                    <a:pos x="0" y="109"/>
                  </a:cxn>
                  <a:cxn ang="0">
                    <a:pos x="1782" y="109"/>
                  </a:cxn>
                  <a:cxn ang="0">
                    <a:pos x="1782" y="0"/>
                  </a:cxn>
                  <a:cxn ang="0">
                    <a:pos x="0" y="0"/>
                  </a:cxn>
                  <a:cxn ang="0">
                    <a:pos x="0" y="109"/>
                  </a:cxn>
                  <a:cxn ang="0">
                    <a:pos x="0" y="109"/>
                  </a:cxn>
                </a:cxnLst>
                <a:rect l="0" t="0" r="r" b="b"/>
                <a:pathLst>
                  <a:path w="1782" h="109">
                    <a:moveTo>
                      <a:pt x="0" y="109"/>
                    </a:moveTo>
                    <a:lnTo>
                      <a:pt x="1782" y="109"/>
                    </a:lnTo>
                    <a:lnTo>
                      <a:pt x="1782" y="0"/>
                    </a:lnTo>
                    <a:lnTo>
                      <a:pt x="0" y="0"/>
                    </a:lnTo>
                    <a:lnTo>
                      <a:pt x="0" y="109"/>
                    </a:lnTo>
                    <a:lnTo>
                      <a:pt x="0" y="109"/>
                    </a:lnTo>
                    <a:close/>
                  </a:path>
                </a:pathLst>
              </a:custGeom>
              <a:solidFill>
                <a:srgbClr val="000000"/>
              </a:solidFill>
              <a:ln w="9525">
                <a:noFill/>
                <a:round/>
                <a:headEnd/>
                <a:tailEnd/>
              </a:ln>
            </p:spPr>
            <p:txBody>
              <a:bodyPr>
                <a:prstTxWarp prst="textNoShape">
                  <a:avLst/>
                </a:prstTxWarp>
              </a:bodyPr>
              <a:lstStyle/>
              <a:p>
                <a:endParaRPr lang="fr-FR"/>
              </a:p>
            </p:txBody>
          </p:sp>
          <p:sp>
            <p:nvSpPr>
              <p:cNvPr id="19530" name="Freeform 74"/>
              <p:cNvSpPr>
                <a:spLocks/>
              </p:cNvSpPr>
              <p:nvPr/>
            </p:nvSpPr>
            <p:spPr bwMode="auto">
              <a:xfrm>
                <a:off x="443" y="2708"/>
                <a:ext cx="825" cy="55"/>
              </a:xfrm>
              <a:custGeom>
                <a:avLst/>
                <a:gdLst/>
                <a:ahLst/>
                <a:cxnLst>
                  <a:cxn ang="0">
                    <a:pos x="0" y="110"/>
                  </a:cxn>
                  <a:cxn ang="0">
                    <a:pos x="1650" y="110"/>
                  </a:cxn>
                  <a:cxn ang="0">
                    <a:pos x="1650" y="0"/>
                  </a:cxn>
                  <a:cxn ang="0">
                    <a:pos x="0" y="0"/>
                  </a:cxn>
                  <a:cxn ang="0">
                    <a:pos x="0" y="110"/>
                  </a:cxn>
                  <a:cxn ang="0">
                    <a:pos x="0" y="110"/>
                  </a:cxn>
                </a:cxnLst>
                <a:rect l="0" t="0" r="r" b="b"/>
                <a:pathLst>
                  <a:path w="1650" h="110">
                    <a:moveTo>
                      <a:pt x="0" y="110"/>
                    </a:moveTo>
                    <a:lnTo>
                      <a:pt x="1650" y="110"/>
                    </a:lnTo>
                    <a:lnTo>
                      <a:pt x="1650" y="0"/>
                    </a:lnTo>
                    <a:lnTo>
                      <a:pt x="0" y="0"/>
                    </a:lnTo>
                    <a:lnTo>
                      <a:pt x="0" y="110"/>
                    </a:lnTo>
                    <a:lnTo>
                      <a:pt x="0" y="110"/>
                    </a:lnTo>
                    <a:close/>
                  </a:path>
                </a:pathLst>
              </a:custGeom>
              <a:solidFill>
                <a:srgbClr val="000000"/>
              </a:solidFill>
              <a:ln w="9525">
                <a:noFill/>
                <a:round/>
                <a:headEnd/>
                <a:tailEnd/>
              </a:ln>
            </p:spPr>
            <p:txBody>
              <a:bodyPr>
                <a:prstTxWarp prst="textNoShape">
                  <a:avLst/>
                </a:prstTxWarp>
              </a:bodyPr>
              <a:lstStyle/>
              <a:p>
                <a:endParaRPr lang="fr-FR"/>
              </a:p>
            </p:txBody>
          </p:sp>
          <p:sp>
            <p:nvSpPr>
              <p:cNvPr id="19531" name="Freeform 75"/>
              <p:cNvSpPr>
                <a:spLocks/>
              </p:cNvSpPr>
              <p:nvPr/>
            </p:nvSpPr>
            <p:spPr bwMode="auto">
              <a:xfrm>
                <a:off x="727" y="2544"/>
                <a:ext cx="270" cy="219"/>
              </a:xfrm>
              <a:custGeom>
                <a:avLst/>
                <a:gdLst/>
                <a:ahLst/>
                <a:cxnLst>
                  <a:cxn ang="0">
                    <a:pos x="0" y="109"/>
                  </a:cxn>
                  <a:cxn ang="0">
                    <a:pos x="3" y="88"/>
                  </a:cxn>
                  <a:cxn ang="0">
                    <a:pos x="5" y="77"/>
                  </a:cxn>
                  <a:cxn ang="0">
                    <a:pos x="10" y="67"/>
                  </a:cxn>
                  <a:cxn ang="0">
                    <a:pos x="13" y="58"/>
                  </a:cxn>
                  <a:cxn ang="0">
                    <a:pos x="19" y="48"/>
                  </a:cxn>
                  <a:cxn ang="0">
                    <a:pos x="28" y="36"/>
                  </a:cxn>
                  <a:cxn ang="0">
                    <a:pos x="36" y="29"/>
                  </a:cxn>
                  <a:cxn ang="0">
                    <a:pos x="49" y="18"/>
                  </a:cxn>
                  <a:cxn ang="0">
                    <a:pos x="67" y="9"/>
                  </a:cxn>
                  <a:cxn ang="0">
                    <a:pos x="87" y="2"/>
                  </a:cxn>
                  <a:cxn ang="0">
                    <a:pos x="432" y="0"/>
                  </a:cxn>
                  <a:cxn ang="0">
                    <a:pos x="475" y="9"/>
                  </a:cxn>
                  <a:cxn ang="0">
                    <a:pos x="493" y="18"/>
                  </a:cxn>
                  <a:cxn ang="0">
                    <a:pos x="509" y="32"/>
                  </a:cxn>
                  <a:cxn ang="0">
                    <a:pos x="517" y="40"/>
                  </a:cxn>
                  <a:cxn ang="0">
                    <a:pos x="523" y="48"/>
                  </a:cxn>
                  <a:cxn ang="0">
                    <a:pos x="529" y="58"/>
                  </a:cxn>
                  <a:cxn ang="0">
                    <a:pos x="532" y="67"/>
                  </a:cxn>
                  <a:cxn ang="0">
                    <a:pos x="536" y="77"/>
                  </a:cxn>
                  <a:cxn ang="0">
                    <a:pos x="539" y="88"/>
                  </a:cxn>
                  <a:cxn ang="0">
                    <a:pos x="541" y="109"/>
                  </a:cxn>
                  <a:cxn ang="0">
                    <a:pos x="432" y="382"/>
                  </a:cxn>
                  <a:cxn ang="0">
                    <a:pos x="432" y="159"/>
                  </a:cxn>
                  <a:cxn ang="0">
                    <a:pos x="431" y="147"/>
                  </a:cxn>
                  <a:cxn ang="0">
                    <a:pos x="426" y="138"/>
                  </a:cxn>
                  <a:cxn ang="0">
                    <a:pos x="421" y="130"/>
                  </a:cxn>
                  <a:cxn ang="0">
                    <a:pos x="409" y="119"/>
                  </a:cxn>
                  <a:cxn ang="0">
                    <a:pos x="390" y="111"/>
                  </a:cxn>
                  <a:cxn ang="0">
                    <a:pos x="163" y="109"/>
                  </a:cxn>
                  <a:cxn ang="0">
                    <a:pos x="133" y="119"/>
                  </a:cxn>
                  <a:cxn ang="0">
                    <a:pos x="118" y="134"/>
                  </a:cxn>
                  <a:cxn ang="0">
                    <a:pos x="113" y="143"/>
                  </a:cxn>
                  <a:cxn ang="0">
                    <a:pos x="109" y="165"/>
                  </a:cxn>
                  <a:cxn ang="0">
                    <a:pos x="0" y="438"/>
                  </a:cxn>
                </a:cxnLst>
                <a:rect l="0" t="0" r="r" b="b"/>
                <a:pathLst>
                  <a:path w="541" h="438">
                    <a:moveTo>
                      <a:pt x="0" y="438"/>
                    </a:moveTo>
                    <a:lnTo>
                      <a:pt x="0" y="109"/>
                    </a:lnTo>
                    <a:lnTo>
                      <a:pt x="0" y="99"/>
                    </a:lnTo>
                    <a:lnTo>
                      <a:pt x="3" y="88"/>
                    </a:lnTo>
                    <a:lnTo>
                      <a:pt x="4" y="83"/>
                    </a:lnTo>
                    <a:lnTo>
                      <a:pt x="5" y="77"/>
                    </a:lnTo>
                    <a:lnTo>
                      <a:pt x="7" y="71"/>
                    </a:lnTo>
                    <a:lnTo>
                      <a:pt x="10" y="67"/>
                    </a:lnTo>
                    <a:lnTo>
                      <a:pt x="11" y="62"/>
                    </a:lnTo>
                    <a:lnTo>
                      <a:pt x="13" y="58"/>
                    </a:lnTo>
                    <a:lnTo>
                      <a:pt x="16" y="53"/>
                    </a:lnTo>
                    <a:lnTo>
                      <a:pt x="19" y="48"/>
                    </a:lnTo>
                    <a:lnTo>
                      <a:pt x="26" y="40"/>
                    </a:lnTo>
                    <a:lnTo>
                      <a:pt x="28" y="36"/>
                    </a:lnTo>
                    <a:lnTo>
                      <a:pt x="33" y="32"/>
                    </a:lnTo>
                    <a:lnTo>
                      <a:pt x="36" y="29"/>
                    </a:lnTo>
                    <a:lnTo>
                      <a:pt x="40" y="25"/>
                    </a:lnTo>
                    <a:lnTo>
                      <a:pt x="49" y="18"/>
                    </a:lnTo>
                    <a:lnTo>
                      <a:pt x="57" y="14"/>
                    </a:lnTo>
                    <a:lnTo>
                      <a:pt x="67" y="9"/>
                    </a:lnTo>
                    <a:lnTo>
                      <a:pt x="76" y="6"/>
                    </a:lnTo>
                    <a:lnTo>
                      <a:pt x="87" y="2"/>
                    </a:lnTo>
                    <a:lnTo>
                      <a:pt x="109" y="0"/>
                    </a:lnTo>
                    <a:lnTo>
                      <a:pt x="432" y="0"/>
                    </a:lnTo>
                    <a:lnTo>
                      <a:pt x="455" y="2"/>
                    </a:lnTo>
                    <a:lnTo>
                      <a:pt x="475" y="9"/>
                    </a:lnTo>
                    <a:lnTo>
                      <a:pt x="484" y="14"/>
                    </a:lnTo>
                    <a:lnTo>
                      <a:pt x="493" y="18"/>
                    </a:lnTo>
                    <a:lnTo>
                      <a:pt x="501" y="25"/>
                    </a:lnTo>
                    <a:lnTo>
                      <a:pt x="509" y="32"/>
                    </a:lnTo>
                    <a:lnTo>
                      <a:pt x="513" y="36"/>
                    </a:lnTo>
                    <a:lnTo>
                      <a:pt x="517" y="40"/>
                    </a:lnTo>
                    <a:lnTo>
                      <a:pt x="520" y="44"/>
                    </a:lnTo>
                    <a:lnTo>
                      <a:pt x="523" y="48"/>
                    </a:lnTo>
                    <a:lnTo>
                      <a:pt x="526" y="53"/>
                    </a:lnTo>
                    <a:lnTo>
                      <a:pt x="529" y="58"/>
                    </a:lnTo>
                    <a:lnTo>
                      <a:pt x="530" y="62"/>
                    </a:lnTo>
                    <a:lnTo>
                      <a:pt x="532" y="67"/>
                    </a:lnTo>
                    <a:lnTo>
                      <a:pt x="535" y="71"/>
                    </a:lnTo>
                    <a:lnTo>
                      <a:pt x="536" y="77"/>
                    </a:lnTo>
                    <a:lnTo>
                      <a:pt x="538" y="83"/>
                    </a:lnTo>
                    <a:lnTo>
                      <a:pt x="539" y="88"/>
                    </a:lnTo>
                    <a:lnTo>
                      <a:pt x="541" y="99"/>
                    </a:lnTo>
                    <a:lnTo>
                      <a:pt x="541" y="109"/>
                    </a:lnTo>
                    <a:lnTo>
                      <a:pt x="541" y="438"/>
                    </a:lnTo>
                    <a:lnTo>
                      <a:pt x="432" y="382"/>
                    </a:lnTo>
                    <a:lnTo>
                      <a:pt x="432" y="165"/>
                    </a:lnTo>
                    <a:lnTo>
                      <a:pt x="432" y="159"/>
                    </a:lnTo>
                    <a:lnTo>
                      <a:pt x="432" y="153"/>
                    </a:lnTo>
                    <a:lnTo>
                      <a:pt x="431" y="147"/>
                    </a:lnTo>
                    <a:lnTo>
                      <a:pt x="429" y="143"/>
                    </a:lnTo>
                    <a:lnTo>
                      <a:pt x="426" y="138"/>
                    </a:lnTo>
                    <a:lnTo>
                      <a:pt x="424" y="134"/>
                    </a:lnTo>
                    <a:lnTo>
                      <a:pt x="421" y="130"/>
                    </a:lnTo>
                    <a:lnTo>
                      <a:pt x="417" y="126"/>
                    </a:lnTo>
                    <a:lnTo>
                      <a:pt x="409" y="119"/>
                    </a:lnTo>
                    <a:lnTo>
                      <a:pt x="400" y="114"/>
                    </a:lnTo>
                    <a:lnTo>
                      <a:pt x="390" y="111"/>
                    </a:lnTo>
                    <a:lnTo>
                      <a:pt x="379" y="109"/>
                    </a:lnTo>
                    <a:lnTo>
                      <a:pt x="163" y="109"/>
                    </a:lnTo>
                    <a:lnTo>
                      <a:pt x="141" y="114"/>
                    </a:lnTo>
                    <a:lnTo>
                      <a:pt x="133" y="119"/>
                    </a:lnTo>
                    <a:lnTo>
                      <a:pt x="124" y="126"/>
                    </a:lnTo>
                    <a:lnTo>
                      <a:pt x="118" y="134"/>
                    </a:lnTo>
                    <a:lnTo>
                      <a:pt x="116" y="138"/>
                    </a:lnTo>
                    <a:lnTo>
                      <a:pt x="113" y="143"/>
                    </a:lnTo>
                    <a:lnTo>
                      <a:pt x="110" y="153"/>
                    </a:lnTo>
                    <a:lnTo>
                      <a:pt x="109" y="165"/>
                    </a:lnTo>
                    <a:lnTo>
                      <a:pt x="109" y="382"/>
                    </a:lnTo>
                    <a:lnTo>
                      <a:pt x="0" y="438"/>
                    </a:lnTo>
                    <a:lnTo>
                      <a:pt x="0" y="438"/>
                    </a:lnTo>
                    <a:close/>
                  </a:path>
                </a:pathLst>
              </a:custGeom>
              <a:solidFill>
                <a:srgbClr val="000000"/>
              </a:solidFill>
              <a:ln w="9525">
                <a:noFill/>
                <a:round/>
                <a:headEnd/>
                <a:tailEnd/>
              </a:ln>
            </p:spPr>
            <p:txBody>
              <a:bodyPr>
                <a:prstTxWarp prst="textNoShape">
                  <a:avLst/>
                </a:prstTxWarp>
              </a:bodyPr>
              <a:lstStyle/>
              <a:p>
                <a:endParaRPr lang="fr-FR"/>
              </a:p>
            </p:txBody>
          </p:sp>
          <p:sp>
            <p:nvSpPr>
              <p:cNvPr id="19532" name="Freeform 76"/>
              <p:cNvSpPr>
                <a:spLocks/>
              </p:cNvSpPr>
              <p:nvPr/>
            </p:nvSpPr>
            <p:spPr bwMode="auto">
              <a:xfrm>
                <a:off x="402" y="2653"/>
                <a:ext cx="217" cy="82"/>
              </a:xfrm>
              <a:custGeom>
                <a:avLst/>
                <a:gdLst/>
                <a:ahLst/>
                <a:cxnLst>
                  <a:cxn ang="0">
                    <a:pos x="0" y="163"/>
                  </a:cxn>
                  <a:cxn ang="0">
                    <a:pos x="0" y="54"/>
                  </a:cxn>
                  <a:cxn ang="0">
                    <a:pos x="108" y="54"/>
                  </a:cxn>
                  <a:cxn ang="0">
                    <a:pos x="108" y="0"/>
                  </a:cxn>
                  <a:cxn ang="0">
                    <a:pos x="216" y="0"/>
                  </a:cxn>
                  <a:cxn ang="0">
                    <a:pos x="216" y="54"/>
                  </a:cxn>
                  <a:cxn ang="0">
                    <a:pos x="433" y="54"/>
                  </a:cxn>
                  <a:cxn ang="0">
                    <a:pos x="433" y="163"/>
                  </a:cxn>
                  <a:cxn ang="0">
                    <a:pos x="0" y="163"/>
                  </a:cxn>
                  <a:cxn ang="0">
                    <a:pos x="0" y="163"/>
                  </a:cxn>
                </a:cxnLst>
                <a:rect l="0" t="0" r="r" b="b"/>
                <a:pathLst>
                  <a:path w="433" h="163">
                    <a:moveTo>
                      <a:pt x="0" y="163"/>
                    </a:moveTo>
                    <a:lnTo>
                      <a:pt x="0" y="54"/>
                    </a:lnTo>
                    <a:lnTo>
                      <a:pt x="108" y="54"/>
                    </a:lnTo>
                    <a:lnTo>
                      <a:pt x="108" y="0"/>
                    </a:lnTo>
                    <a:lnTo>
                      <a:pt x="216" y="0"/>
                    </a:lnTo>
                    <a:lnTo>
                      <a:pt x="216" y="54"/>
                    </a:lnTo>
                    <a:lnTo>
                      <a:pt x="433" y="54"/>
                    </a:lnTo>
                    <a:lnTo>
                      <a:pt x="433" y="163"/>
                    </a:lnTo>
                    <a:lnTo>
                      <a:pt x="0" y="163"/>
                    </a:lnTo>
                    <a:lnTo>
                      <a:pt x="0" y="163"/>
                    </a:lnTo>
                    <a:close/>
                  </a:path>
                </a:pathLst>
              </a:custGeom>
              <a:solidFill>
                <a:srgbClr val="000000"/>
              </a:solidFill>
              <a:ln w="9525">
                <a:noFill/>
                <a:round/>
                <a:headEnd/>
                <a:tailEnd/>
              </a:ln>
            </p:spPr>
            <p:txBody>
              <a:bodyPr>
                <a:prstTxWarp prst="textNoShape">
                  <a:avLst/>
                </a:prstTxWarp>
              </a:bodyPr>
              <a:lstStyle/>
              <a:p>
                <a:endParaRPr lang="fr-FR"/>
              </a:p>
            </p:txBody>
          </p:sp>
          <p:sp>
            <p:nvSpPr>
              <p:cNvPr id="19533" name="Freeform 77"/>
              <p:cNvSpPr>
                <a:spLocks/>
              </p:cNvSpPr>
              <p:nvPr/>
            </p:nvSpPr>
            <p:spPr bwMode="auto">
              <a:xfrm>
                <a:off x="1106" y="2653"/>
                <a:ext cx="217" cy="82"/>
              </a:xfrm>
              <a:custGeom>
                <a:avLst/>
                <a:gdLst/>
                <a:ahLst/>
                <a:cxnLst>
                  <a:cxn ang="0">
                    <a:pos x="433" y="163"/>
                  </a:cxn>
                  <a:cxn ang="0">
                    <a:pos x="433" y="54"/>
                  </a:cxn>
                  <a:cxn ang="0">
                    <a:pos x="325" y="54"/>
                  </a:cxn>
                  <a:cxn ang="0">
                    <a:pos x="325" y="0"/>
                  </a:cxn>
                  <a:cxn ang="0">
                    <a:pos x="217" y="0"/>
                  </a:cxn>
                  <a:cxn ang="0">
                    <a:pos x="217" y="54"/>
                  </a:cxn>
                  <a:cxn ang="0">
                    <a:pos x="0" y="54"/>
                  </a:cxn>
                  <a:cxn ang="0">
                    <a:pos x="0" y="163"/>
                  </a:cxn>
                  <a:cxn ang="0">
                    <a:pos x="433" y="163"/>
                  </a:cxn>
                  <a:cxn ang="0">
                    <a:pos x="433" y="163"/>
                  </a:cxn>
                </a:cxnLst>
                <a:rect l="0" t="0" r="r" b="b"/>
                <a:pathLst>
                  <a:path w="433" h="163">
                    <a:moveTo>
                      <a:pt x="433" y="163"/>
                    </a:moveTo>
                    <a:lnTo>
                      <a:pt x="433" y="54"/>
                    </a:lnTo>
                    <a:lnTo>
                      <a:pt x="325" y="54"/>
                    </a:lnTo>
                    <a:lnTo>
                      <a:pt x="325" y="0"/>
                    </a:lnTo>
                    <a:lnTo>
                      <a:pt x="217" y="0"/>
                    </a:lnTo>
                    <a:lnTo>
                      <a:pt x="217" y="54"/>
                    </a:lnTo>
                    <a:lnTo>
                      <a:pt x="0" y="54"/>
                    </a:lnTo>
                    <a:lnTo>
                      <a:pt x="0" y="163"/>
                    </a:lnTo>
                    <a:lnTo>
                      <a:pt x="433" y="163"/>
                    </a:lnTo>
                    <a:lnTo>
                      <a:pt x="433" y="163"/>
                    </a:lnTo>
                    <a:close/>
                  </a:path>
                </a:pathLst>
              </a:custGeom>
              <a:solidFill>
                <a:srgbClr val="000000"/>
              </a:solidFill>
              <a:ln w="9525">
                <a:noFill/>
                <a:round/>
                <a:headEnd/>
                <a:tailEnd/>
              </a:ln>
            </p:spPr>
            <p:txBody>
              <a:bodyPr>
                <a:prstTxWarp prst="textNoShape">
                  <a:avLst/>
                </a:prstTxWarp>
              </a:bodyPr>
              <a:lstStyle/>
              <a:p>
                <a:endParaRPr lang="fr-FR"/>
              </a:p>
            </p:txBody>
          </p:sp>
        </p:grpSp>
        <p:sp>
          <p:nvSpPr>
            <p:cNvPr id="19534" name="Freeform 78"/>
            <p:cNvSpPr>
              <a:spLocks/>
            </p:cNvSpPr>
            <p:nvPr/>
          </p:nvSpPr>
          <p:spPr bwMode="auto">
            <a:xfrm>
              <a:off x="5088" y="3792"/>
              <a:ext cx="169" cy="141"/>
            </a:xfrm>
            <a:custGeom>
              <a:avLst/>
              <a:gdLst/>
              <a:ahLst/>
              <a:cxnLst>
                <a:cxn ang="0">
                  <a:pos x="226" y="217"/>
                </a:cxn>
                <a:cxn ang="0">
                  <a:pos x="237" y="207"/>
                </a:cxn>
                <a:cxn ang="0">
                  <a:pos x="189" y="89"/>
                </a:cxn>
                <a:cxn ang="0">
                  <a:pos x="197" y="77"/>
                </a:cxn>
                <a:cxn ang="0">
                  <a:pos x="205" y="66"/>
                </a:cxn>
                <a:cxn ang="0">
                  <a:pos x="212" y="54"/>
                </a:cxn>
                <a:cxn ang="0">
                  <a:pos x="219" y="44"/>
                </a:cxn>
                <a:cxn ang="0">
                  <a:pos x="223" y="33"/>
                </a:cxn>
                <a:cxn ang="0">
                  <a:pos x="226" y="25"/>
                </a:cxn>
                <a:cxn ang="0">
                  <a:pos x="227" y="18"/>
                </a:cxn>
                <a:cxn ang="0">
                  <a:pos x="226" y="15"/>
                </a:cxn>
                <a:cxn ang="0">
                  <a:pos x="222" y="14"/>
                </a:cxn>
                <a:cxn ang="0">
                  <a:pos x="215" y="14"/>
                </a:cxn>
                <a:cxn ang="0">
                  <a:pos x="207" y="17"/>
                </a:cxn>
                <a:cxn ang="0">
                  <a:pos x="198" y="22"/>
                </a:cxn>
                <a:cxn ang="0">
                  <a:pos x="186" y="28"/>
                </a:cxn>
                <a:cxn ang="0">
                  <a:pos x="176" y="35"/>
                </a:cxn>
                <a:cxn ang="0">
                  <a:pos x="165" y="43"/>
                </a:cxn>
                <a:cxn ang="0">
                  <a:pos x="153" y="51"/>
                </a:cxn>
                <a:cxn ang="0">
                  <a:pos x="29" y="0"/>
                </a:cxn>
                <a:cxn ang="0">
                  <a:pos x="20" y="12"/>
                </a:cxn>
                <a:cxn ang="0">
                  <a:pos x="119" y="87"/>
                </a:cxn>
                <a:cxn ang="0">
                  <a:pos x="111" y="98"/>
                </a:cxn>
                <a:cxn ang="0">
                  <a:pos x="102" y="109"/>
                </a:cxn>
                <a:cxn ang="0">
                  <a:pos x="93" y="121"/>
                </a:cxn>
                <a:cxn ang="0">
                  <a:pos x="85" y="132"/>
                </a:cxn>
                <a:cxn ang="0">
                  <a:pos x="77" y="144"/>
                </a:cxn>
                <a:cxn ang="0">
                  <a:pos x="69" y="155"/>
                </a:cxn>
                <a:cxn ang="0">
                  <a:pos x="62" y="167"/>
                </a:cxn>
                <a:cxn ang="0">
                  <a:pos x="56" y="176"/>
                </a:cxn>
                <a:cxn ang="0">
                  <a:pos x="9" y="165"/>
                </a:cxn>
                <a:cxn ang="0">
                  <a:pos x="0" y="175"/>
                </a:cxn>
                <a:cxn ang="0">
                  <a:pos x="39" y="199"/>
                </a:cxn>
                <a:cxn ang="0">
                  <a:pos x="63" y="238"/>
                </a:cxn>
                <a:cxn ang="0">
                  <a:pos x="74" y="229"/>
                </a:cxn>
                <a:cxn ang="0">
                  <a:pos x="62" y="184"/>
                </a:cxn>
                <a:cxn ang="0">
                  <a:pos x="71" y="178"/>
                </a:cxn>
                <a:cxn ang="0">
                  <a:pos x="83" y="171"/>
                </a:cxn>
                <a:cxn ang="0">
                  <a:pos x="94" y="163"/>
                </a:cxn>
                <a:cxn ang="0">
                  <a:pos x="106" y="155"/>
                </a:cxn>
                <a:cxn ang="0">
                  <a:pos x="117" y="147"/>
                </a:cxn>
                <a:cxn ang="0">
                  <a:pos x="130" y="138"/>
                </a:cxn>
                <a:cxn ang="0">
                  <a:pos x="142" y="130"/>
                </a:cxn>
                <a:cxn ang="0">
                  <a:pos x="152" y="122"/>
                </a:cxn>
                <a:cxn ang="0">
                  <a:pos x="226" y="217"/>
                </a:cxn>
              </a:cxnLst>
              <a:rect l="0" t="0" r="r" b="b"/>
              <a:pathLst>
                <a:path w="237" h="238">
                  <a:moveTo>
                    <a:pt x="226" y="217"/>
                  </a:moveTo>
                  <a:lnTo>
                    <a:pt x="237" y="207"/>
                  </a:lnTo>
                  <a:lnTo>
                    <a:pt x="189" y="89"/>
                  </a:lnTo>
                  <a:lnTo>
                    <a:pt x="197" y="77"/>
                  </a:lnTo>
                  <a:lnTo>
                    <a:pt x="205" y="66"/>
                  </a:lnTo>
                  <a:lnTo>
                    <a:pt x="212" y="54"/>
                  </a:lnTo>
                  <a:lnTo>
                    <a:pt x="219" y="44"/>
                  </a:lnTo>
                  <a:lnTo>
                    <a:pt x="223" y="33"/>
                  </a:lnTo>
                  <a:lnTo>
                    <a:pt x="226" y="25"/>
                  </a:lnTo>
                  <a:lnTo>
                    <a:pt x="227" y="18"/>
                  </a:lnTo>
                  <a:lnTo>
                    <a:pt x="226" y="15"/>
                  </a:lnTo>
                  <a:lnTo>
                    <a:pt x="222" y="14"/>
                  </a:lnTo>
                  <a:lnTo>
                    <a:pt x="215" y="14"/>
                  </a:lnTo>
                  <a:lnTo>
                    <a:pt x="207" y="17"/>
                  </a:lnTo>
                  <a:lnTo>
                    <a:pt x="198" y="22"/>
                  </a:lnTo>
                  <a:lnTo>
                    <a:pt x="186" y="28"/>
                  </a:lnTo>
                  <a:lnTo>
                    <a:pt x="176" y="35"/>
                  </a:lnTo>
                  <a:lnTo>
                    <a:pt x="165" y="43"/>
                  </a:lnTo>
                  <a:lnTo>
                    <a:pt x="153" y="51"/>
                  </a:lnTo>
                  <a:lnTo>
                    <a:pt x="29" y="0"/>
                  </a:lnTo>
                  <a:lnTo>
                    <a:pt x="20" y="12"/>
                  </a:lnTo>
                  <a:lnTo>
                    <a:pt x="119" y="87"/>
                  </a:lnTo>
                  <a:lnTo>
                    <a:pt x="111" y="98"/>
                  </a:lnTo>
                  <a:lnTo>
                    <a:pt x="102" y="109"/>
                  </a:lnTo>
                  <a:lnTo>
                    <a:pt x="93" y="121"/>
                  </a:lnTo>
                  <a:lnTo>
                    <a:pt x="85" y="132"/>
                  </a:lnTo>
                  <a:lnTo>
                    <a:pt x="77" y="144"/>
                  </a:lnTo>
                  <a:lnTo>
                    <a:pt x="69" y="155"/>
                  </a:lnTo>
                  <a:lnTo>
                    <a:pt x="62" y="167"/>
                  </a:lnTo>
                  <a:lnTo>
                    <a:pt x="56" y="176"/>
                  </a:lnTo>
                  <a:lnTo>
                    <a:pt x="9" y="165"/>
                  </a:lnTo>
                  <a:lnTo>
                    <a:pt x="0" y="175"/>
                  </a:lnTo>
                  <a:lnTo>
                    <a:pt x="39" y="199"/>
                  </a:lnTo>
                  <a:lnTo>
                    <a:pt x="63" y="238"/>
                  </a:lnTo>
                  <a:lnTo>
                    <a:pt x="74" y="229"/>
                  </a:lnTo>
                  <a:lnTo>
                    <a:pt x="62" y="184"/>
                  </a:lnTo>
                  <a:lnTo>
                    <a:pt x="71" y="178"/>
                  </a:lnTo>
                  <a:lnTo>
                    <a:pt x="83" y="171"/>
                  </a:lnTo>
                  <a:lnTo>
                    <a:pt x="94" y="163"/>
                  </a:lnTo>
                  <a:lnTo>
                    <a:pt x="106" y="155"/>
                  </a:lnTo>
                  <a:lnTo>
                    <a:pt x="117" y="147"/>
                  </a:lnTo>
                  <a:lnTo>
                    <a:pt x="130" y="138"/>
                  </a:lnTo>
                  <a:lnTo>
                    <a:pt x="142" y="130"/>
                  </a:lnTo>
                  <a:lnTo>
                    <a:pt x="152" y="122"/>
                  </a:lnTo>
                  <a:lnTo>
                    <a:pt x="226" y="217"/>
                  </a:lnTo>
                  <a:close/>
                </a:path>
              </a:pathLst>
            </a:custGeom>
            <a:solidFill>
              <a:srgbClr val="000000"/>
            </a:solidFill>
            <a:ln w="9525">
              <a:noFill/>
              <a:round/>
              <a:headEnd/>
              <a:tailEnd/>
            </a:ln>
          </p:spPr>
          <p:txBody>
            <a:bodyPr>
              <a:prstTxWarp prst="textNoShape">
                <a:avLst/>
              </a:prstTxWarp>
            </a:bodyPr>
            <a:lstStyle/>
            <a:p>
              <a:endParaRPr lang="fr-FR"/>
            </a:p>
          </p:txBody>
        </p:sp>
        <p:sp>
          <p:nvSpPr>
            <p:cNvPr id="19535" name="Text Box 79"/>
            <p:cNvSpPr txBox="1">
              <a:spLocks noChangeArrowheads="1"/>
            </p:cNvSpPr>
            <p:nvPr/>
          </p:nvSpPr>
          <p:spPr bwMode="auto">
            <a:xfrm>
              <a:off x="3840" y="3216"/>
              <a:ext cx="1600" cy="748"/>
            </a:xfrm>
            <a:prstGeom prst="rect">
              <a:avLst/>
            </a:prstGeom>
            <a:noFill/>
            <a:ln w="9525">
              <a:noFill/>
              <a:miter lim="800000"/>
              <a:headEnd/>
              <a:tailEnd/>
            </a:ln>
            <a:effectLst/>
          </p:spPr>
          <p:txBody>
            <a:bodyPr wrap="none" lIns="91429" tIns="45714" rIns="91429" bIns="45714">
              <a:prstTxWarp prst="textNoShape">
                <a:avLst/>
              </a:prstTxWarp>
              <a:spAutoFit/>
            </a:bodyPr>
            <a:lstStyle/>
            <a:p>
              <a:r>
                <a:rPr lang="fr-FR">
                  <a:latin typeface="Arial" pitchFamily="-106" charset="0"/>
                </a:rPr>
                <a:t>ENCADREMENT</a:t>
              </a:r>
            </a:p>
            <a:p>
              <a:r>
                <a:rPr lang="fr-FR">
                  <a:latin typeface="Arial" pitchFamily="-106" charset="0"/>
                </a:rPr>
                <a:t>Conseils</a:t>
              </a:r>
            </a:p>
            <a:p>
              <a:r>
                <a:rPr lang="fr-FR">
                  <a:latin typeface="Arial" pitchFamily="-106" charset="0"/>
                </a:rPr>
                <a:t>Support</a:t>
              </a:r>
            </a:p>
          </p:txBody>
        </p:sp>
      </p:grpSp>
      <p:grpSp>
        <p:nvGrpSpPr>
          <p:cNvPr id="8" name="Group 80"/>
          <p:cNvGrpSpPr>
            <a:grpSpLocks/>
          </p:cNvGrpSpPr>
          <p:nvPr/>
        </p:nvGrpSpPr>
        <p:grpSpPr bwMode="auto">
          <a:xfrm>
            <a:off x="611188" y="2062163"/>
            <a:ext cx="5040312" cy="3167062"/>
            <a:chOff x="768" y="1248"/>
            <a:chExt cx="2832" cy="1728"/>
          </a:xfrm>
        </p:grpSpPr>
        <p:sp>
          <p:nvSpPr>
            <p:cNvPr id="19537" name="Text Box 81"/>
            <p:cNvSpPr txBox="1">
              <a:spLocks noChangeArrowheads="1"/>
            </p:cNvSpPr>
            <p:nvPr/>
          </p:nvSpPr>
          <p:spPr bwMode="auto">
            <a:xfrm>
              <a:off x="768" y="1248"/>
              <a:ext cx="1761" cy="980"/>
            </a:xfrm>
            <a:prstGeom prst="rect">
              <a:avLst/>
            </a:prstGeom>
            <a:noFill/>
            <a:ln w="9525">
              <a:noFill/>
              <a:miter lim="800000"/>
              <a:headEnd/>
              <a:tailEnd/>
            </a:ln>
            <a:effectLst/>
          </p:spPr>
          <p:txBody>
            <a:bodyPr wrap="none" lIns="91429" tIns="45714" rIns="91429" bIns="45714">
              <a:prstTxWarp prst="textNoShape">
                <a:avLst/>
              </a:prstTxWarp>
              <a:spAutoFit/>
            </a:bodyPr>
            <a:lstStyle/>
            <a:p>
              <a:r>
                <a:rPr lang="fr-FR">
                  <a:latin typeface="Arial" pitchFamily="-106" charset="0"/>
                </a:rPr>
                <a:t>Connaissances</a:t>
              </a:r>
            </a:p>
            <a:p>
              <a:r>
                <a:rPr lang="fr-FR" sz="2000" i="1">
                  <a:latin typeface="Arial" pitchFamily="-106" charset="0"/>
                </a:rPr>
                <a:t>  objectivité /recul</a:t>
              </a:r>
            </a:p>
            <a:p>
              <a:r>
                <a:rPr lang="fr-FR" sz="2000" i="1">
                  <a:latin typeface="Arial" pitchFamily="-106" charset="0"/>
                </a:rPr>
                <a:t>  accès/actualisation aisés</a:t>
              </a:r>
            </a:p>
            <a:p>
              <a:r>
                <a:rPr lang="fr-FR">
                  <a:latin typeface="Arial" pitchFamily="-106" charset="0"/>
                </a:rPr>
                <a:t>Expérience</a:t>
              </a:r>
            </a:p>
            <a:p>
              <a:r>
                <a:rPr lang="fr-FR">
                  <a:latin typeface="Arial" pitchFamily="-106" charset="0"/>
                </a:rPr>
                <a:t>Comportement</a:t>
              </a:r>
            </a:p>
          </p:txBody>
        </p:sp>
        <p:grpSp>
          <p:nvGrpSpPr>
            <p:cNvPr id="9" name="Group 82"/>
            <p:cNvGrpSpPr>
              <a:grpSpLocks/>
            </p:cNvGrpSpPr>
            <p:nvPr/>
          </p:nvGrpSpPr>
          <p:grpSpPr bwMode="auto">
            <a:xfrm>
              <a:off x="2784" y="1248"/>
              <a:ext cx="816" cy="1728"/>
              <a:chOff x="1344" y="1968"/>
              <a:chExt cx="229" cy="573"/>
            </a:xfrm>
          </p:grpSpPr>
          <p:sp>
            <p:nvSpPr>
              <p:cNvPr id="19539" name="Freeform 83"/>
              <p:cNvSpPr>
                <a:spLocks/>
              </p:cNvSpPr>
              <p:nvPr/>
            </p:nvSpPr>
            <p:spPr bwMode="auto">
              <a:xfrm>
                <a:off x="1406" y="2006"/>
                <a:ext cx="97" cy="67"/>
              </a:xfrm>
              <a:custGeom>
                <a:avLst/>
                <a:gdLst/>
                <a:ahLst/>
                <a:cxnLst>
                  <a:cxn ang="0">
                    <a:pos x="96" y="16"/>
                  </a:cxn>
                  <a:cxn ang="0">
                    <a:pos x="82" y="16"/>
                  </a:cxn>
                  <a:cxn ang="0">
                    <a:pos x="69" y="15"/>
                  </a:cxn>
                  <a:cxn ang="0">
                    <a:pos x="57" y="14"/>
                  </a:cxn>
                  <a:cxn ang="0">
                    <a:pos x="45" y="11"/>
                  </a:cxn>
                  <a:cxn ang="0">
                    <a:pos x="34" y="9"/>
                  </a:cxn>
                  <a:cxn ang="0">
                    <a:pos x="24" y="7"/>
                  </a:cxn>
                  <a:cxn ang="0">
                    <a:pos x="15" y="3"/>
                  </a:cxn>
                  <a:cxn ang="0">
                    <a:pos x="7" y="0"/>
                  </a:cxn>
                  <a:cxn ang="0">
                    <a:pos x="4" y="9"/>
                  </a:cxn>
                  <a:cxn ang="0">
                    <a:pos x="2" y="18"/>
                  </a:cxn>
                  <a:cxn ang="0">
                    <a:pos x="0" y="28"/>
                  </a:cxn>
                  <a:cxn ang="0">
                    <a:pos x="0" y="37"/>
                  </a:cxn>
                  <a:cxn ang="0">
                    <a:pos x="2" y="56"/>
                  </a:cxn>
                  <a:cxn ang="0">
                    <a:pos x="8" y="75"/>
                  </a:cxn>
                  <a:cxn ang="0">
                    <a:pos x="16" y="91"/>
                  </a:cxn>
                  <a:cxn ang="0">
                    <a:pos x="29" y="105"/>
                  </a:cxn>
                  <a:cxn ang="0">
                    <a:pos x="43" y="117"/>
                  </a:cxn>
                  <a:cxn ang="0">
                    <a:pos x="59" y="125"/>
                  </a:cxn>
                  <a:cxn ang="0">
                    <a:pos x="77" y="131"/>
                  </a:cxn>
                  <a:cxn ang="0">
                    <a:pos x="97" y="133"/>
                  </a:cxn>
                  <a:cxn ang="0">
                    <a:pos x="116" y="131"/>
                  </a:cxn>
                  <a:cxn ang="0">
                    <a:pos x="135" y="125"/>
                  </a:cxn>
                  <a:cxn ang="0">
                    <a:pos x="151" y="117"/>
                  </a:cxn>
                  <a:cxn ang="0">
                    <a:pos x="165" y="105"/>
                  </a:cxn>
                  <a:cxn ang="0">
                    <a:pos x="177" y="91"/>
                  </a:cxn>
                  <a:cxn ang="0">
                    <a:pos x="185" y="75"/>
                  </a:cxn>
                  <a:cxn ang="0">
                    <a:pos x="191" y="56"/>
                  </a:cxn>
                  <a:cxn ang="0">
                    <a:pos x="193" y="37"/>
                  </a:cxn>
                  <a:cxn ang="0">
                    <a:pos x="193" y="28"/>
                  </a:cxn>
                  <a:cxn ang="0">
                    <a:pos x="192" y="18"/>
                  </a:cxn>
                  <a:cxn ang="0">
                    <a:pos x="190" y="9"/>
                  </a:cxn>
                  <a:cxn ang="0">
                    <a:pos x="186" y="0"/>
                  </a:cxn>
                  <a:cxn ang="0">
                    <a:pos x="178" y="3"/>
                  </a:cxn>
                  <a:cxn ang="0">
                    <a:pos x="170" y="7"/>
                  </a:cxn>
                  <a:cxn ang="0">
                    <a:pos x="160" y="9"/>
                  </a:cxn>
                  <a:cxn ang="0">
                    <a:pos x="148" y="11"/>
                  </a:cxn>
                  <a:cxn ang="0">
                    <a:pos x="137" y="14"/>
                  </a:cxn>
                  <a:cxn ang="0">
                    <a:pos x="123" y="15"/>
                  </a:cxn>
                  <a:cxn ang="0">
                    <a:pos x="111" y="16"/>
                  </a:cxn>
                  <a:cxn ang="0">
                    <a:pos x="96" y="16"/>
                  </a:cxn>
                </a:cxnLst>
                <a:rect l="0" t="0" r="r" b="b"/>
                <a:pathLst>
                  <a:path w="193" h="133">
                    <a:moveTo>
                      <a:pt x="96" y="16"/>
                    </a:moveTo>
                    <a:lnTo>
                      <a:pt x="82" y="16"/>
                    </a:lnTo>
                    <a:lnTo>
                      <a:pt x="69" y="15"/>
                    </a:lnTo>
                    <a:lnTo>
                      <a:pt x="57" y="14"/>
                    </a:lnTo>
                    <a:lnTo>
                      <a:pt x="45" y="11"/>
                    </a:lnTo>
                    <a:lnTo>
                      <a:pt x="34" y="9"/>
                    </a:lnTo>
                    <a:lnTo>
                      <a:pt x="24" y="7"/>
                    </a:lnTo>
                    <a:lnTo>
                      <a:pt x="15" y="3"/>
                    </a:lnTo>
                    <a:lnTo>
                      <a:pt x="7" y="0"/>
                    </a:lnTo>
                    <a:lnTo>
                      <a:pt x="4" y="9"/>
                    </a:lnTo>
                    <a:lnTo>
                      <a:pt x="2" y="18"/>
                    </a:lnTo>
                    <a:lnTo>
                      <a:pt x="0" y="28"/>
                    </a:lnTo>
                    <a:lnTo>
                      <a:pt x="0" y="37"/>
                    </a:lnTo>
                    <a:lnTo>
                      <a:pt x="2" y="56"/>
                    </a:lnTo>
                    <a:lnTo>
                      <a:pt x="8" y="75"/>
                    </a:lnTo>
                    <a:lnTo>
                      <a:pt x="16" y="91"/>
                    </a:lnTo>
                    <a:lnTo>
                      <a:pt x="29" y="105"/>
                    </a:lnTo>
                    <a:lnTo>
                      <a:pt x="43" y="117"/>
                    </a:lnTo>
                    <a:lnTo>
                      <a:pt x="59" y="125"/>
                    </a:lnTo>
                    <a:lnTo>
                      <a:pt x="77" y="131"/>
                    </a:lnTo>
                    <a:lnTo>
                      <a:pt x="97" y="133"/>
                    </a:lnTo>
                    <a:lnTo>
                      <a:pt x="116" y="131"/>
                    </a:lnTo>
                    <a:lnTo>
                      <a:pt x="135" y="125"/>
                    </a:lnTo>
                    <a:lnTo>
                      <a:pt x="151" y="117"/>
                    </a:lnTo>
                    <a:lnTo>
                      <a:pt x="165" y="105"/>
                    </a:lnTo>
                    <a:lnTo>
                      <a:pt x="177" y="91"/>
                    </a:lnTo>
                    <a:lnTo>
                      <a:pt x="185" y="75"/>
                    </a:lnTo>
                    <a:lnTo>
                      <a:pt x="191" y="56"/>
                    </a:lnTo>
                    <a:lnTo>
                      <a:pt x="193" y="37"/>
                    </a:lnTo>
                    <a:lnTo>
                      <a:pt x="193" y="28"/>
                    </a:lnTo>
                    <a:lnTo>
                      <a:pt x="192" y="18"/>
                    </a:lnTo>
                    <a:lnTo>
                      <a:pt x="190" y="9"/>
                    </a:lnTo>
                    <a:lnTo>
                      <a:pt x="186" y="0"/>
                    </a:lnTo>
                    <a:lnTo>
                      <a:pt x="178" y="3"/>
                    </a:lnTo>
                    <a:lnTo>
                      <a:pt x="170" y="7"/>
                    </a:lnTo>
                    <a:lnTo>
                      <a:pt x="160" y="9"/>
                    </a:lnTo>
                    <a:lnTo>
                      <a:pt x="148" y="11"/>
                    </a:lnTo>
                    <a:lnTo>
                      <a:pt x="137" y="14"/>
                    </a:lnTo>
                    <a:lnTo>
                      <a:pt x="123" y="15"/>
                    </a:lnTo>
                    <a:lnTo>
                      <a:pt x="111" y="16"/>
                    </a:lnTo>
                    <a:lnTo>
                      <a:pt x="96" y="16"/>
                    </a:lnTo>
                    <a:close/>
                  </a:path>
                </a:pathLst>
              </a:custGeom>
              <a:solidFill>
                <a:srgbClr val="000000"/>
              </a:solidFill>
              <a:ln w="9525">
                <a:noFill/>
                <a:round/>
                <a:headEnd/>
                <a:tailEnd/>
              </a:ln>
            </p:spPr>
            <p:txBody>
              <a:bodyPr>
                <a:prstTxWarp prst="textNoShape">
                  <a:avLst/>
                </a:prstTxWarp>
              </a:bodyPr>
              <a:lstStyle/>
              <a:p>
                <a:endParaRPr lang="fr-FR"/>
              </a:p>
            </p:txBody>
          </p:sp>
          <p:sp>
            <p:nvSpPr>
              <p:cNvPr id="19540" name="Freeform 84"/>
              <p:cNvSpPr>
                <a:spLocks/>
              </p:cNvSpPr>
              <p:nvPr/>
            </p:nvSpPr>
            <p:spPr bwMode="auto">
              <a:xfrm>
                <a:off x="1400" y="1968"/>
                <a:ext cx="106" cy="38"/>
              </a:xfrm>
              <a:custGeom>
                <a:avLst/>
                <a:gdLst/>
                <a:ahLst/>
                <a:cxnLst>
                  <a:cxn ang="0">
                    <a:pos x="158" y="0"/>
                  </a:cxn>
                  <a:cxn ang="0">
                    <a:pos x="105" y="8"/>
                  </a:cxn>
                  <a:cxn ang="0">
                    <a:pos x="56" y="0"/>
                  </a:cxn>
                  <a:cxn ang="0">
                    <a:pos x="0" y="8"/>
                  </a:cxn>
                  <a:cxn ang="0">
                    <a:pos x="26" y="62"/>
                  </a:cxn>
                  <a:cxn ang="0">
                    <a:pos x="26" y="63"/>
                  </a:cxn>
                  <a:cxn ang="0">
                    <a:pos x="26" y="63"/>
                  </a:cxn>
                  <a:cxn ang="0">
                    <a:pos x="26" y="63"/>
                  </a:cxn>
                  <a:cxn ang="0">
                    <a:pos x="26" y="63"/>
                  </a:cxn>
                  <a:cxn ang="0">
                    <a:pos x="26" y="63"/>
                  </a:cxn>
                  <a:cxn ang="0">
                    <a:pos x="26" y="63"/>
                  </a:cxn>
                  <a:cxn ang="0">
                    <a:pos x="26" y="63"/>
                  </a:cxn>
                  <a:cxn ang="0">
                    <a:pos x="26" y="63"/>
                  </a:cxn>
                  <a:cxn ang="0">
                    <a:pos x="26" y="63"/>
                  </a:cxn>
                  <a:cxn ang="0">
                    <a:pos x="26" y="63"/>
                  </a:cxn>
                  <a:cxn ang="0">
                    <a:pos x="34" y="66"/>
                  </a:cxn>
                  <a:cxn ang="0">
                    <a:pos x="42" y="69"/>
                  </a:cxn>
                  <a:cxn ang="0">
                    <a:pos x="52" y="71"/>
                  </a:cxn>
                  <a:cxn ang="0">
                    <a:pos x="62" y="72"/>
                  </a:cxn>
                  <a:cxn ang="0">
                    <a:pos x="73" y="74"/>
                  </a:cxn>
                  <a:cxn ang="0">
                    <a:pos x="83" y="75"/>
                  </a:cxn>
                  <a:cxn ang="0">
                    <a:pos x="96" y="76"/>
                  </a:cxn>
                  <a:cxn ang="0">
                    <a:pos x="108" y="76"/>
                  </a:cxn>
                  <a:cxn ang="0">
                    <a:pos x="120" y="76"/>
                  </a:cxn>
                  <a:cxn ang="0">
                    <a:pos x="133" y="75"/>
                  </a:cxn>
                  <a:cxn ang="0">
                    <a:pos x="144" y="74"/>
                  </a:cxn>
                  <a:cxn ang="0">
                    <a:pos x="155" y="72"/>
                  </a:cxn>
                  <a:cxn ang="0">
                    <a:pos x="165" y="70"/>
                  </a:cxn>
                  <a:cxn ang="0">
                    <a:pos x="175" y="68"/>
                  </a:cxn>
                  <a:cxn ang="0">
                    <a:pos x="183" y="66"/>
                  </a:cxn>
                  <a:cxn ang="0">
                    <a:pos x="192" y="62"/>
                  </a:cxn>
                  <a:cxn ang="0">
                    <a:pos x="211" y="8"/>
                  </a:cxn>
                  <a:cxn ang="0">
                    <a:pos x="158" y="0"/>
                  </a:cxn>
                </a:cxnLst>
                <a:rect l="0" t="0" r="r" b="b"/>
                <a:pathLst>
                  <a:path w="211" h="76">
                    <a:moveTo>
                      <a:pt x="158" y="0"/>
                    </a:moveTo>
                    <a:lnTo>
                      <a:pt x="105" y="8"/>
                    </a:lnTo>
                    <a:lnTo>
                      <a:pt x="56" y="0"/>
                    </a:lnTo>
                    <a:lnTo>
                      <a:pt x="0" y="8"/>
                    </a:lnTo>
                    <a:lnTo>
                      <a:pt x="26" y="62"/>
                    </a:lnTo>
                    <a:lnTo>
                      <a:pt x="26" y="63"/>
                    </a:lnTo>
                    <a:lnTo>
                      <a:pt x="26" y="63"/>
                    </a:lnTo>
                    <a:lnTo>
                      <a:pt x="26" y="63"/>
                    </a:lnTo>
                    <a:lnTo>
                      <a:pt x="26" y="63"/>
                    </a:lnTo>
                    <a:lnTo>
                      <a:pt x="26" y="63"/>
                    </a:lnTo>
                    <a:lnTo>
                      <a:pt x="26" y="63"/>
                    </a:lnTo>
                    <a:lnTo>
                      <a:pt x="26" y="63"/>
                    </a:lnTo>
                    <a:lnTo>
                      <a:pt x="26" y="63"/>
                    </a:lnTo>
                    <a:lnTo>
                      <a:pt x="26" y="63"/>
                    </a:lnTo>
                    <a:lnTo>
                      <a:pt x="26" y="63"/>
                    </a:lnTo>
                    <a:lnTo>
                      <a:pt x="34" y="66"/>
                    </a:lnTo>
                    <a:lnTo>
                      <a:pt x="42" y="69"/>
                    </a:lnTo>
                    <a:lnTo>
                      <a:pt x="52" y="71"/>
                    </a:lnTo>
                    <a:lnTo>
                      <a:pt x="62" y="72"/>
                    </a:lnTo>
                    <a:lnTo>
                      <a:pt x="73" y="74"/>
                    </a:lnTo>
                    <a:lnTo>
                      <a:pt x="83" y="75"/>
                    </a:lnTo>
                    <a:lnTo>
                      <a:pt x="96" y="76"/>
                    </a:lnTo>
                    <a:lnTo>
                      <a:pt x="108" y="76"/>
                    </a:lnTo>
                    <a:lnTo>
                      <a:pt x="120" y="76"/>
                    </a:lnTo>
                    <a:lnTo>
                      <a:pt x="133" y="75"/>
                    </a:lnTo>
                    <a:lnTo>
                      <a:pt x="144" y="74"/>
                    </a:lnTo>
                    <a:lnTo>
                      <a:pt x="155" y="72"/>
                    </a:lnTo>
                    <a:lnTo>
                      <a:pt x="165" y="70"/>
                    </a:lnTo>
                    <a:lnTo>
                      <a:pt x="175" y="68"/>
                    </a:lnTo>
                    <a:lnTo>
                      <a:pt x="183" y="66"/>
                    </a:lnTo>
                    <a:lnTo>
                      <a:pt x="192" y="62"/>
                    </a:lnTo>
                    <a:lnTo>
                      <a:pt x="211" y="8"/>
                    </a:lnTo>
                    <a:lnTo>
                      <a:pt x="158" y="0"/>
                    </a:lnTo>
                    <a:close/>
                  </a:path>
                </a:pathLst>
              </a:custGeom>
              <a:solidFill>
                <a:srgbClr val="000000"/>
              </a:solidFill>
              <a:ln w="9525">
                <a:noFill/>
                <a:round/>
                <a:headEnd/>
                <a:tailEnd/>
              </a:ln>
            </p:spPr>
            <p:txBody>
              <a:bodyPr>
                <a:prstTxWarp prst="textNoShape">
                  <a:avLst/>
                </a:prstTxWarp>
              </a:bodyPr>
              <a:lstStyle/>
              <a:p>
                <a:endParaRPr lang="fr-FR"/>
              </a:p>
            </p:txBody>
          </p:sp>
          <p:sp>
            <p:nvSpPr>
              <p:cNvPr id="19541" name="Freeform 85"/>
              <p:cNvSpPr>
                <a:spLocks/>
              </p:cNvSpPr>
              <p:nvPr/>
            </p:nvSpPr>
            <p:spPr bwMode="auto">
              <a:xfrm>
                <a:off x="1344" y="2082"/>
                <a:ext cx="229" cy="459"/>
              </a:xfrm>
              <a:custGeom>
                <a:avLst/>
                <a:gdLst/>
                <a:ahLst/>
                <a:cxnLst>
                  <a:cxn ang="0">
                    <a:pos x="392" y="870"/>
                  </a:cxn>
                  <a:cxn ang="0">
                    <a:pos x="402" y="582"/>
                  </a:cxn>
                  <a:cxn ang="0">
                    <a:pos x="455" y="461"/>
                  </a:cxn>
                  <a:cxn ang="0">
                    <a:pos x="386" y="412"/>
                  </a:cxn>
                  <a:cxn ang="0">
                    <a:pos x="455" y="398"/>
                  </a:cxn>
                  <a:cxn ang="0">
                    <a:pos x="386" y="388"/>
                  </a:cxn>
                  <a:cxn ang="0">
                    <a:pos x="455" y="374"/>
                  </a:cxn>
                  <a:cxn ang="0">
                    <a:pos x="386" y="363"/>
                  </a:cxn>
                  <a:cxn ang="0">
                    <a:pos x="455" y="350"/>
                  </a:cxn>
                  <a:cxn ang="0">
                    <a:pos x="455" y="182"/>
                  </a:cxn>
                  <a:cxn ang="0">
                    <a:pos x="456" y="168"/>
                  </a:cxn>
                  <a:cxn ang="0">
                    <a:pos x="454" y="116"/>
                  </a:cxn>
                  <a:cxn ang="0">
                    <a:pos x="433" y="53"/>
                  </a:cxn>
                  <a:cxn ang="0">
                    <a:pos x="397" y="17"/>
                  </a:cxn>
                  <a:cxn ang="0">
                    <a:pos x="346" y="2"/>
                  </a:cxn>
                  <a:cxn ang="0">
                    <a:pos x="313" y="30"/>
                  </a:cxn>
                  <a:cxn ang="0">
                    <a:pos x="298" y="131"/>
                  </a:cxn>
                  <a:cxn ang="0">
                    <a:pos x="337" y="191"/>
                  </a:cxn>
                  <a:cxn ang="0">
                    <a:pos x="325" y="176"/>
                  </a:cxn>
                  <a:cxn ang="0">
                    <a:pos x="346" y="179"/>
                  </a:cxn>
                  <a:cxn ang="0">
                    <a:pos x="322" y="160"/>
                  </a:cxn>
                  <a:cxn ang="0">
                    <a:pos x="367" y="185"/>
                  </a:cxn>
                  <a:cxn ang="0">
                    <a:pos x="412" y="160"/>
                  </a:cxn>
                  <a:cxn ang="0">
                    <a:pos x="387" y="179"/>
                  </a:cxn>
                  <a:cxn ang="0">
                    <a:pos x="408" y="176"/>
                  </a:cxn>
                  <a:cxn ang="0">
                    <a:pos x="381" y="199"/>
                  </a:cxn>
                  <a:cxn ang="0">
                    <a:pos x="353" y="199"/>
                  </a:cxn>
                  <a:cxn ang="0">
                    <a:pos x="286" y="191"/>
                  </a:cxn>
                  <a:cxn ang="0">
                    <a:pos x="281" y="214"/>
                  </a:cxn>
                  <a:cxn ang="0">
                    <a:pos x="275" y="237"/>
                  </a:cxn>
                  <a:cxn ang="0">
                    <a:pos x="268" y="261"/>
                  </a:cxn>
                  <a:cxn ang="0">
                    <a:pos x="262" y="284"/>
                  </a:cxn>
                  <a:cxn ang="0">
                    <a:pos x="221" y="17"/>
                  </a:cxn>
                  <a:cxn ang="0">
                    <a:pos x="187" y="306"/>
                  </a:cxn>
                  <a:cxn ang="0">
                    <a:pos x="174" y="262"/>
                  </a:cxn>
                  <a:cxn ang="0">
                    <a:pos x="158" y="202"/>
                  </a:cxn>
                  <a:cxn ang="0">
                    <a:pos x="144" y="131"/>
                  </a:cxn>
                  <a:cxn ang="0">
                    <a:pos x="133" y="65"/>
                  </a:cxn>
                  <a:cxn ang="0">
                    <a:pos x="128" y="17"/>
                  </a:cxn>
                  <a:cxn ang="0">
                    <a:pos x="99" y="4"/>
                  </a:cxn>
                  <a:cxn ang="0">
                    <a:pos x="53" y="21"/>
                  </a:cxn>
                  <a:cxn ang="0">
                    <a:pos x="20" y="56"/>
                  </a:cxn>
                  <a:cxn ang="0">
                    <a:pos x="2" y="118"/>
                  </a:cxn>
                  <a:cxn ang="0">
                    <a:pos x="0" y="161"/>
                  </a:cxn>
                  <a:cxn ang="0">
                    <a:pos x="0" y="161"/>
                  </a:cxn>
                  <a:cxn ang="0">
                    <a:pos x="0" y="350"/>
                  </a:cxn>
                  <a:cxn ang="0">
                    <a:pos x="75" y="363"/>
                  </a:cxn>
                  <a:cxn ang="0">
                    <a:pos x="0" y="374"/>
                  </a:cxn>
                  <a:cxn ang="0">
                    <a:pos x="75" y="388"/>
                  </a:cxn>
                  <a:cxn ang="0">
                    <a:pos x="0" y="398"/>
                  </a:cxn>
                  <a:cxn ang="0">
                    <a:pos x="75" y="412"/>
                  </a:cxn>
                  <a:cxn ang="0">
                    <a:pos x="0" y="458"/>
                  </a:cxn>
                  <a:cxn ang="0">
                    <a:pos x="44" y="582"/>
                  </a:cxn>
                  <a:cxn ang="0">
                    <a:pos x="53" y="879"/>
                  </a:cxn>
                  <a:cxn ang="0">
                    <a:pos x="220" y="918"/>
                  </a:cxn>
                  <a:cxn ang="0">
                    <a:pos x="235" y="582"/>
                  </a:cxn>
                  <a:cxn ang="0">
                    <a:pos x="459" y="918"/>
                  </a:cxn>
                </a:cxnLst>
                <a:rect l="0" t="0" r="r" b="b"/>
                <a:pathLst>
                  <a:path w="459" h="918">
                    <a:moveTo>
                      <a:pt x="459" y="918"/>
                    </a:moveTo>
                    <a:lnTo>
                      <a:pt x="392" y="870"/>
                    </a:lnTo>
                    <a:lnTo>
                      <a:pt x="392" y="582"/>
                    </a:lnTo>
                    <a:lnTo>
                      <a:pt x="402" y="582"/>
                    </a:lnTo>
                    <a:lnTo>
                      <a:pt x="402" y="461"/>
                    </a:lnTo>
                    <a:lnTo>
                      <a:pt x="455" y="461"/>
                    </a:lnTo>
                    <a:lnTo>
                      <a:pt x="455" y="412"/>
                    </a:lnTo>
                    <a:lnTo>
                      <a:pt x="386" y="412"/>
                    </a:lnTo>
                    <a:lnTo>
                      <a:pt x="386" y="398"/>
                    </a:lnTo>
                    <a:lnTo>
                      <a:pt x="455" y="398"/>
                    </a:lnTo>
                    <a:lnTo>
                      <a:pt x="455" y="388"/>
                    </a:lnTo>
                    <a:lnTo>
                      <a:pt x="386" y="388"/>
                    </a:lnTo>
                    <a:lnTo>
                      <a:pt x="386" y="374"/>
                    </a:lnTo>
                    <a:lnTo>
                      <a:pt x="455" y="374"/>
                    </a:lnTo>
                    <a:lnTo>
                      <a:pt x="455" y="363"/>
                    </a:lnTo>
                    <a:lnTo>
                      <a:pt x="386" y="363"/>
                    </a:lnTo>
                    <a:lnTo>
                      <a:pt x="386" y="350"/>
                    </a:lnTo>
                    <a:lnTo>
                      <a:pt x="455" y="350"/>
                    </a:lnTo>
                    <a:lnTo>
                      <a:pt x="455" y="189"/>
                    </a:lnTo>
                    <a:lnTo>
                      <a:pt x="455" y="182"/>
                    </a:lnTo>
                    <a:lnTo>
                      <a:pt x="456" y="175"/>
                    </a:lnTo>
                    <a:lnTo>
                      <a:pt x="456" y="168"/>
                    </a:lnTo>
                    <a:lnTo>
                      <a:pt x="456" y="161"/>
                    </a:lnTo>
                    <a:lnTo>
                      <a:pt x="454" y="116"/>
                    </a:lnTo>
                    <a:lnTo>
                      <a:pt x="446" y="80"/>
                    </a:lnTo>
                    <a:lnTo>
                      <a:pt x="433" y="53"/>
                    </a:lnTo>
                    <a:lnTo>
                      <a:pt x="417" y="32"/>
                    </a:lnTo>
                    <a:lnTo>
                      <a:pt x="397" y="17"/>
                    </a:lnTo>
                    <a:lnTo>
                      <a:pt x="372" y="8"/>
                    </a:lnTo>
                    <a:lnTo>
                      <a:pt x="346" y="2"/>
                    </a:lnTo>
                    <a:lnTo>
                      <a:pt x="316" y="0"/>
                    </a:lnTo>
                    <a:lnTo>
                      <a:pt x="313" y="30"/>
                    </a:lnTo>
                    <a:lnTo>
                      <a:pt x="307" y="75"/>
                    </a:lnTo>
                    <a:lnTo>
                      <a:pt x="298" y="131"/>
                    </a:lnTo>
                    <a:lnTo>
                      <a:pt x="286" y="191"/>
                    </a:lnTo>
                    <a:lnTo>
                      <a:pt x="337" y="191"/>
                    </a:lnTo>
                    <a:lnTo>
                      <a:pt x="322" y="183"/>
                    </a:lnTo>
                    <a:lnTo>
                      <a:pt x="325" y="176"/>
                    </a:lnTo>
                    <a:lnTo>
                      <a:pt x="344" y="184"/>
                    </a:lnTo>
                    <a:lnTo>
                      <a:pt x="346" y="179"/>
                    </a:lnTo>
                    <a:lnTo>
                      <a:pt x="321" y="166"/>
                    </a:lnTo>
                    <a:lnTo>
                      <a:pt x="322" y="160"/>
                    </a:lnTo>
                    <a:lnTo>
                      <a:pt x="362" y="172"/>
                    </a:lnTo>
                    <a:lnTo>
                      <a:pt x="367" y="185"/>
                    </a:lnTo>
                    <a:lnTo>
                      <a:pt x="371" y="172"/>
                    </a:lnTo>
                    <a:lnTo>
                      <a:pt x="412" y="160"/>
                    </a:lnTo>
                    <a:lnTo>
                      <a:pt x="413" y="166"/>
                    </a:lnTo>
                    <a:lnTo>
                      <a:pt x="387" y="179"/>
                    </a:lnTo>
                    <a:lnTo>
                      <a:pt x="390" y="184"/>
                    </a:lnTo>
                    <a:lnTo>
                      <a:pt x="408" y="176"/>
                    </a:lnTo>
                    <a:lnTo>
                      <a:pt x="412" y="183"/>
                    </a:lnTo>
                    <a:lnTo>
                      <a:pt x="381" y="199"/>
                    </a:lnTo>
                    <a:lnTo>
                      <a:pt x="367" y="197"/>
                    </a:lnTo>
                    <a:lnTo>
                      <a:pt x="353" y="199"/>
                    </a:lnTo>
                    <a:lnTo>
                      <a:pt x="337" y="191"/>
                    </a:lnTo>
                    <a:lnTo>
                      <a:pt x="286" y="191"/>
                    </a:lnTo>
                    <a:lnTo>
                      <a:pt x="284" y="202"/>
                    </a:lnTo>
                    <a:lnTo>
                      <a:pt x="281" y="214"/>
                    </a:lnTo>
                    <a:lnTo>
                      <a:pt x="277" y="226"/>
                    </a:lnTo>
                    <a:lnTo>
                      <a:pt x="275" y="237"/>
                    </a:lnTo>
                    <a:lnTo>
                      <a:pt x="271" y="250"/>
                    </a:lnTo>
                    <a:lnTo>
                      <a:pt x="268" y="261"/>
                    </a:lnTo>
                    <a:lnTo>
                      <a:pt x="264" y="273"/>
                    </a:lnTo>
                    <a:lnTo>
                      <a:pt x="262" y="284"/>
                    </a:lnTo>
                    <a:lnTo>
                      <a:pt x="231" y="17"/>
                    </a:lnTo>
                    <a:lnTo>
                      <a:pt x="221" y="17"/>
                    </a:lnTo>
                    <a:lnTo>
                      <a:pt x="193" y="325"/>
                    </a:lnTo>
                    <a:lnTo>
                      <a:pt x="187" y="306"/>
                    </a:lnTo>
                    <a:lnTo>
                      <a:pt x="181" y="285"/>
                    </a:lnTo>
                    <a:lnTo>
                      <a:pt x="174" y="262"/>
                    </a:lnTo>
                    <a:lnTo>
                      <a:pt x="167" y="237"/>
                    </a:lnTo>
                    <a:lnTo>
                      <a:pt x="158" y="202"/>
                    </a:lnTo>
                    <a:lnTo>
                      <a:pt x="151" y="167"/>
                    </a:lnTo>
                    <a:lnTo>
                      <a:pt x="144" y="131"/>
                    </a:lnTo>
                    <a:lnTo>
                      <a:pt x="138" y="96"/>
                    </a:lnTo>
                    <a:lnTo>
                      <a:pt x="133" y="65"/>
                    </a:lnTo>
                    <a:lnTo>
                      <a:pt x="130" y="39"/>
                    </a:lnTo>
                    <a:lnTo>
                      <a:pt x="128" y="17"/>
                    </a:lnTo>
                    <a:lnTo>
                      <a:pt x="125" y="1"/>
                    </a:lnTo>
                    <a:lnTo>
                      <a:pt x="99" y="4"/>
                    </a:lnTo>
                    <a:lnTo>
                      <a:pt x="75" y="10"/>
                    </a:lnTo>
                    <a:lnTo>
                      <a:pt x="53" y="21"/>
                    </a:lnTo>
                    <a:lnTo>
                      <a:pt x="34" y="35"/>
                    </a:lnTo>
                    <a:lnTo>
                      <a:pt x="20" y="56"/>
                    </a:lnTo>
                    <a:lnTo>
                      <a:pt x="9" y="84"/>
                    </a:lnTo>
                    <a:lnTo>
                      <a:pt x="2" y="118"/>
                    </a:lnTo>
                    <a:lnTo>
                      <a:pt x="0" y="161"/>
                    </a:lnTo>
                    <a:lnTo>
                      <a:pt x="0" y="161"/>
                    </a:lnTo>
                    <a:lnTo>
                      <a:pt x="0" y="161"/>
                    </a:lnTo>
                    <a:lnTo>
                      <a:pt x="0" y="161"/>
                    </a:lnTo>
                    <a:lnTo>
                      <a:pt x="0" y="161"/>
                    </a:lnTo>
                    <a:lnTo>
                      <a:pt x="0" y="350"/>
                    </a:lnTo>
                    <a:lnTo>
                      <a:pt x="75" y="350"/>
                    </a:lnTo>
                    <a:lnTo>
                      <a:pt x="75" y="363"/>
                    </a:lnTo>
                    <a:lnTo>
                      <a:pt x="0" y="363"/>
                    </a:lnTo>
                    <a:lnTo>
                      <a:pt x="0" y="374"/>
                    </a:lnTo>
                    <a:lnTo>
                      <a:pt x="75" y="374"/>
                    </a:lnTo>
                    <a:lnTo>
                      <a:pt x="75" y="388"/>
                    </a:lnTo>
                    <a:lnTo>
                      <a:pt x="0" y="388"/>
                    </a:lnTo>
                    <a:lnTo>
                      <a:pt x="0" y="398"/>
                    </a:lnTo>
                    <a:lnTo>
                      <a:pt x="75" y="398"/>
                    </a:lnTo>
                    <a:lnTo>
                      <a:pt x="75" y="412"/>
                    </a:lnTo>
                    <a:lnTo>
                      <a:pt x="0" y="412"/>
                    </a:lnTo>
                    <a:lnTo>
                      <a:pt x="0" y="458"/>
                    </a:lnTo>
                    <a:lnTo>
                      <a:pt x="44" y="458"/>
                    </a:lnTo>
                    <a:lnTo>
                      <a:pt x="44" y="582"/>
                    </a:lnTo>
                    <a:lnTo>
                      <a:pt x="53" y="582"/>
                    </a:lnTo>
                    <a:lnTo>
                      <a:pt x="53" y="879"/>
                    </a:lnTo>
                    <a:lnTo>
                      <a:pt x="1" y="918"/>
                    </a:lnTo>
                    <a:lnTo>
                      <a:pt x="220" y="918"/>
                    </a:lnTo>
                    <a:lnTo>
                      <a:pt x="210" y="582"/>
                    </a:lnTo>
                    <a:lnTo>
                      <a:pt x="235" y="582"/>
                    </a:lnTo>
                    <a:lnTo>
                      <a:pt x="225" y="918"/>
                    </a:lnTo>
                    <a:lnTo>
                      <a:pt x="459" y="918"/>
                    </a:lnTo>
                    <a:close/>
                  </a:path>
                </a:pathLst>
              </a:custGeom>
              <a:solidFill>
                <a:srgbClr val="000000"/>
              </a:solidFill>
              <a:ln w="9525">
                <a:noFill/>
                <a:round/>
                <a:headEnd/>
                <a:tailEnd/>
              </a:ln>
            </p:spPr>
            <p:txBody>
              <a:bodyPr>
                <a:prstTxWarp prst="textNoShape">
                  <a:avLst/>
                </a:prstTxWarp>
              </a:bodyPr>
              <a:lstStyle/>
              <a:p>
                <a:endParaRPr lang="fr-FR"/>
              </a:p>
            </p:txBody>
          </p:sp>
          <p:sp>
            <p:nvSpPr>
              <p:cNvPr id="19542" name="Freeform 86"/>
              <p:cNvSpPr>
                <a:spLocks/>
              </p:cNvSpPr>
              <p:nvPr/>
            </p:nvSpPr>
            <p:spPr bwMode="auto">
              <a:xfrm>
                <a:off x="1349" y="2319"/>
                <a:ext cx="27" cy="47"/>
              </a:xfrm>
              <a:custGeom>
                <a:avLst/>
                <a:gdLst/>
                <a:ahLst/>
                <a:cxnLst>
                  <a:cxn ang="0">
                    <a:pos x="0" y="1"/>
                  </a:cxn>
                  <a:cxn ang="0">
                    <a:pos x="0" y="8"/>
                  </a:cxn>
                  <a:cxn ang="0">
                    <a:pos x="1" y="24"/>
                  </a:cxn>
                  <a:cxn ang="0">
                    <a:pos x="4" y="46"/>
                  </a:cxn>
                  <a:cxn ang="0">
                    <a:pos x="8" y="65"/>
                  </a:cxn>
                  <a:cxn ang="0">
                    <a:pos x="14" y="79"/>
                  </a:cxn>
                  <a:cxn ang="0">
                    <a:pos x="20" y="87"/>
                  </a:cxn>
                  <a:cxn ang="0">
                    <a:pos x="27" y="92"/>
                  </a:cxn>
                  <a:cxn ang="0">
                    <a:pos x="32" y="93"/>
                  </a:cxn>
                  <a:cxn ang="0">
                    <a:pos x="39" y="92"/>
                  </a:cxn>
                  <a:cxn ang="0">
                    <a:pos x="46" y="88"/>
                  </a:cxn>
                  <a:cxn ang="0">
                    <a:pos x="52" y="85"/>
                  </a:cxn>
                  <a:cxn ang="0">
                    <a:pos x="54" y="84"/>
                  </a:cxn>
                  <a:cxn ang="0">
                    <a:pos x="52" y="0"/>
                  </a:cxn>
                  <a:cxn ang="0">
                    <a:pos x="0" y="1"/>
                  </a:cxn>
                </a:cxnLst>
                <a:rect l="0" t="0" r="r" b="b"/>
                <a:pathLst>
                  <a:path w="54" h="93">
                    <a:moveTo>
                      <a:pt x="0" y="1"/>
                    </a:moveTo>
                    <a:lnTo>
                      <a:pt x="0" y="8"/>
                    </a:lnTo>
                    <a:lnTo>
                      <a:pt x="1" y="24"/>
                    </a:lnTo>
                    <a:lnTo>
                      <a:pt x="4" y="46"/>
                    </a:lnTo>
                    <a:lnTo>
                      <a:pt x="8" y="65"/>
                    </a:lnTo>
                    <a:lnTo>
                      <a:pt x="14" y="79"/>
                    </a:lnTo>
                    <a:lnTo>
                      <a:pt x="20" y="87"/>
                    </a:lnTo>
                    <a:lnTo>
                      <a:pt x="27" y="92"/>
                    </a:lnTo>
                    <a:lnTo>
                      <a:pt x="32" y="93"/>
                    </a:lnTo>
                    <a:lnTo>
                      <a:pt x="39" y="92"/>
                    </a:lnTo>
                    <a:lnTo>
                      <a:pt x="46" y="88"/>
                    </a:lnTo>
                    <a:lnTo>
                      <a:pt x="52" y="85"/>
                    </a:lnTo>
                    <a:lnTo>
                      <a:pt x="54" y="84"/>
                    </a:lnTo>
                    <a:lnTo>
                      <a:pt x="52" y="0"/>
                    </a:lnTo>
                    <a:lnTo>
                      <a:pt x="0" y="1"/>
                    </a:lnTo>
                    <a:close/>
                  </a:path>
                </a:pathLst>
              </a:custGeom>
              <a:solidFill>
                <a:srgbClr val="000000"/>
              </a:solidFill>
              <a:ln w="9525">
                <a:noFill/>
                <a:round/>
                <a:headEnd/>
                <a:tailEnd/>
              </a:ln>
            </p:spPr>
            <p:txBody>
              <a:bodyPr>
                <a:prstTxWarp prst="textNoShape">
                  <a:avLst/>
                </a:prstTxWarp>
              </a:bodyPr>
              <a:lstStyle/>
              <a:p>
                <a:endParaRPr lang="fr-FR"/>
              </a:p>
            </p:txBody>
          </p:sp>
          <p:sp>
            <p:nvSpPr>
              <p:cNvPr id="19543" name="Freeform 87"/>
              <p:cNvSpPr>
                <a:spLocks/>
              </p:cNvSpPr>
              <p:nvPr/>
            </p:nvSpPr>
            <p:spPr bwMode="auto">
              <a:xfrm>
                <a:off x="1541" y="2319"/>
                <a:ext cx="27" cy="47"/>
              </a:xfrm>
              <a:custGeom>
                <a:avLst/>
                <a:gdLst/>
                <a:ahLst/>
                <a:cxnLst>
                  <a:cxn ang="0">
                    <a:pos x="53" y="1"/>
                  </a:cxn>
                  <a:cxn ang="0">
                    <a:pos x="53" y="8"/>
                  </a:cxn>
                  <a:cxn ang="0">
                    <a:pos x="52" y="24"/>
                  </a:cxn>
                  <a:cxn ang="0">
                    <a:pos x="50" y="46"/>
                  </a:cxn>
                  <a:cxn ang="0">
                    <a:pos x="46" y="65"/>
                  </a:cxn>
                  <a:cxn ang="0">
                    <a:pos x="41" y="79"/>
                  </a:cxn>
                  <a:cxn ang="0">
                    <a:pos x="34" y="87"/>
                  </a:cxn>
                  <a:cxn ang="0">
                    <a:pos x="28" y="92"/>
                  </a:cxn>
                  <a:cxn ang="0">
                    <a:pos x="21" y="93"/>
                  </a:cxn>
                  <a:cxn ang="0">
                    <a:pos x="14" y="92"/>
                  </a:cxn>
                  <a:cxn ang="0">
                    <a:pos x="7" y="88"/>
                  </a:cxn>
                  <a:cxn ang="0">
                    <a:pos x="3" y="85"/>
                  </a:cxn>
                  <a:cxn ang="0">
                    <a:pos x="0" y="84"/>
                  </a:cxn>
                  <a:cxn ang="0">
                    <a:pos x="1" y="0"/>
                  </a:cxn>
                  <a:cxn ang="0">
                    <a:pos x="53" y="1"/>
                  </a:cxn>
                </a:cxnLst>
                <a:rect l="0" t="0" r="r" b="b"/>
                <a:pathLst>
                  <a:path w="53" h="93">
                    <a:moveTo>
                      <a:pt x="53" y="1"/>
                    </a:moveTo>
                    <a:lnTo>
                      <a:pt x="53" y="8"/>
                    </a:lnTo>
                    <a:lnTo>
                      <a:pt x="52" y="24"/>
                    </a:lnTo>
                    <a:lnTo>
                      <a:pt x="50" y="46"/>
                    </a:lnTo>
                    <a:lnTo>
                      <a:pt x="46" y="65"/>
                    </a:lnTo>
                    <a:lnTo>
                      <a:pt x="41" y="79"/>
                    </a:lnTo>
                    <a:lnTo>
                      <a:pt x="34" y="87"/>
                    </a:lnTo>
                    <a:lnTo>
                      <a:pt x="28" y="92"/>
                    </a:lnTo>
                    <a:lnTo>
                      <a:pt x="21" y="93"/>
                    </a:lnTo>
                    <a:lnTo>
                      <a:pt x="14" y="92"/>
                    </a:lnTo>
                    <a:lnTo>
                      <a:pt x="7" y="88"/>
                    </a:lnTo>
                    <a:lnTo>
                      <a:pt x="3" y="85"/>
                    </a:lnTo>
                    <a:lnTo>
                      <a:pt x="0" y="84"/>
                    </a:lnTo>
                    <a:lnTo>
                      <a:pt x="1" y="0"/>
                    </a:lnTo>
                    <a:lnTo>
                      <a:pt x="53" y="1"/>
                    </a:lnTo>
                    <a:close/>
                  </a:path>
                </a:pathLst>
              </a:custGeom>
              <a:solidFill>
                <a:srgbClr val="000000"/>
              </a:solidFill>
              <a:ln w="9525">
                <a:noFill/>
                <a:round/>
                <a:headEnd/>
                <a:tailEnd/>
              </a:ln>
            </p:spPr>
            <p:txBody>
              <a:bodyPr>
                <a:prstTxWarp prst="textNoShape">
                  <a:avLst/>
                </a:prstTxWarp>
              </a:bodyPr>
              <a:lstStyle/>
              <a:p>
                <a:endParaRPr lang="fr-FR"/>
              </a:p>
            </p:txBody>
          </p:sp>
        </p:grpSp>
      </p:grpSp>
      <p:grpSp>
        <p:nvGrpSpPr>
          <p:cNvPr id="10" name="Group 88"/>
          <p:cNvGrpSpPr>
            <a:grpSpLocks/>
          </p:cNvGrpSpPr>
          <p:nvPr/>
        </p:nvGrpSpPr>
        <p:grpSpPr bwMode="auto">
          <a:xfrm>
            <a:off x="5791200" y="3733800"/>
            <a:ext cx="3048000" cy="1843088"/>
            <a:chOff x="3696" y="2976"/>
            <a:chExt cx="1920" cy="1161"/>
          </a:xfrm>
        </p:grpSpPr>
        <p:sp>
          <p:nvSpPr>
            <p:cNvPr id="19545" name="AutoShape 89"/>
            <p:cNvSpPr>
              <a:spLocks noChangeArrowheads="1"/>
            </p:cNvSpPr>
            <p:nvPr/>
          </p:nvSpPr>
          <p:spPr bwMode="auto">
            <a:xfrm rot="2465617">
              <a:off x="3696" y="2976"/>
              <a:ext cx="432" cy="288"/>
            </a:xfrm>
            <a:prstGeom prst="rightArrow">
              <a:avLst>
                <a:gd name="adj1" fmla="val 50000"/>
                <a:gd name="adj2" fmla="val 37500"/>
              </a:avLst>
            </a:prstGeom>
            <a:noFill/>
            <a:ln w="28575">
              <a:solidFill>
                <a:schemeClr val="tx1"/>
              </a:solidFill>
              <a:miter lim="800000"/>
              <a:headEnd/>
              <a:tailEnd/>
            </a:ln>
            <a:effectLst/>
          </p:spPr>
          <p:txBody>
            <a:bodyPr wrap="none" anchor="ctr">
              <a:prstTxWarp prst="textNoShape">
                <a:avLst/>
              </a:prstTxWarp>
            </a:bodyPr>
            <a:lstStyle/>
            <a:p>
              <a:endParaRPr lang="fr-FR"/>
            </a:p>
          </p:txBody>
        </p:sp>
        <p:sp>
          <p:nvSpPr>
            <p:cNvPr id="19546" name="Text Box 90"/>
            <p:cNvSpPr txBox="1">
              <a:spLocks noChangeArrowheads="1"/>
            </p:cNvSpPr>
            <p:nvPr/>
          </p:nvSpPr>
          <p:spPr bwMode="auto">
            <a:xfrm>
              <a:off x="3792" y="3504"/>
              <a:ext cx="1824" cy="633"/>
            </a:xfrm>
            <a:prstGeom prst="rect">
              <a:avLst/>
            </a:prstGeom>
            <a:noFill/>
            <a:ln w="9525">
              <a:noFill/>
              <a:miter lim="800000"/>
              <a:headEnd/>
              <a:tailEnd/>
            </a:ln>
            <a:effectLst/>
          </p:spPr>
          <p:txBody>
            <a:bodyPr lIns="91429" tIns="45714" rIns="91429" bIns="45714">
              <a:prstTxWarp prst="textNoShape">
                <a:avLst/>
              </a:prstTxWarp>
              <a:spAutoFit/>
            </a:bodyPr>
            <a:lstStyle/>
            <a:p>
              <a:pPr>
                <a:spcBef>
                  <a:spcPct val="50000"/>
                </a:spcBef>
              </a:pPr>
              <a:r>
                <a:rPr lang="fr-FR" b="1">
                  <a:solidFill>
                    <a:srgbClr val="008000"/>
                  </a:solidFill>
                  <a:latin typeface="Arial" pitchFamily="-106" charset="0"/>
                </a:rPr>
                <a:t>Faisabilité du vol</a:t>
              </a:r>
            </a:p>
            <a:p>
              <a:pPr>
                <a:spcBef>
                  <a:spcPct val="50000"/>
                </a:spcBef>
              </a:pPr>
              <a:r>
                <a:rPr lang="fr-FR" b="1">
                  <a:solidFill>
                    <a:srgbClr val="FF0000"/>
                  </a:solidFill>
                  <a:latin typeface="Arial" pitchFamily="-106" charset="0"/>
                </a:rPr>
                <a:t>Réservation SNCF</a:t>
              </a:r>
            </a:p>
          </p:txBody>
        </p:sp>
      </p:grpSp>
      <p:sp>
        <p:nvSpPr>
          <p:cNvPr id="19548" name="Rectangle 92"/>
          <p:cNvSpPr>
            <a:spLocks noGrp="1" noChangeArrowheads="1"/>
          </p:cNvSpPr>
          <p:nvPr>
            <p:ph type="title"/>
          </p:nvPr>
        </p:nvSpPr>
        <p:spPr/>
        <p:txBody>
          <a:bodyPr>
            <a:normAutofit/>
          </a:bodyPr>
          <a:lstStyle/>
          <a:p>
            <a:r>
              <a:rPr lang="fr-FR" sz="4800" dirty="0">
                <a:solidFill>
                  <a:schemeClr val="accent2">
                    <a:lumMod val="75000"/>
                  </a:schemeClr>
                </a:solidFill>
                <a:effectLst>
                  <a:outerShdw blurRad="38100" dist="38100" dir="2700000" algn="tl">
                    <a:srgbClr val="DDDDDD"/>
                  </a:outerShdw>
                </a:effectLst>
                <a:ea typeface="Arial" pitchFamily="-106" charset="0"/>
                <a:cs typeface="Arial" pitchFamily="-106" charset="0"/>
              </a:rPr>
              <a:t>Préparation long terme</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5"/>
          <p:cNvGrpSpPr>
            <a:grpSpLocks/>
          </p:cNvGrpSpPr>
          <p:nvPr/>
        </p:nvGrpSpPr>
        <p:grpSpPr bwMode="auto">
          <a:xfrm>
            <a:off x="0" y="152400"/>
            <a:ext cx="2686050" cy="1676400"/>
            <a:chOff x="0" y="96"/>
            <a:chExt cx="1692" cy="1056"/>
          </a:xfrm>
        </p:grpSpPr>
        <p:grpSp>
          <p:nvGrpSpPr>
            <p:cNvPr id="3" name="Group 6"/>
            <p:cNvGrpSpPr>
              <a:grpSpLocks/>
            </p:cNvGrpSpPr>
            <p:nvPr/>
          </p:nvGrpSpPr>
          <p:grpSpPr bwMode="auto">
            <a:xfrm>
              <a:off x="0" y="96"/>
              <a:ext cx="864" cy="1056"/>
              <a:chOff x="2016" y="672"/>
              <a:chExt cx="1396" cy="2723"/>
            </a:xfrm>
          </p:grpSpPr>
          <p:sp>
            <p:nvSpPr>
              <p:cNvPr id="20487" name="Freeform 7"/>
              <p:cNvSpPr>
                <a:spLocks/>
              </p:cNvSpPr>
              <p:nvPr/>
            </p:nvSpPr>
            <p:spPr bwMode="auto">
              <a:xfrm>
                <a:off x="2530" y="1797"/>
                <a:ext cx="630" cy="1311"/>
              </a:xfrm>
              <a:custGeom>
                <a:avLst/>
                <a:gdLst/>
                <a:ahLst/>
                <a:cxnLst>
                  <a:cxn ang="0">
                    <a:pos x="74" y="7"/>
                  </a:cxn>
                  <a:cxn ang="0">
                    <a:pos x="121" y="8"/>
                  </a:cxn>
                  <a:cxn ang="0">
                    <a:pos x="166" y="7"/>
                  </a:cxn>
                  <a:cxn ang="0">
                    <a:pos x="210" y="6"/>
                  </a:cxn>
                  <a:cxn ang="0">
                    <a:pos x="251" y="3"/>
                  </a:cxn>
                  <a:cxn ang="0">
                    <a:pos x="295" y="0"/>
                  </a:cxn>
                  <a:cxn ang="0">
                    <a:pos x="340" y="0"/>
                  </a:cxn>
                  <a:cxn ang="0">
                    <a:pos x="387" y="2"/>
                  </a:cxn>
                  <a:cxn ang="0">
                    <a:pos x="416" y="30"/>
                  </a:cxn>
                  <a:cxn ang="0">
                    <a:pos x="421" y="75"/>
                  </a:cxn>
                  <a:cxn ang="0">
                    <a:pos x="421" y="116"/>
                  </a:cxn>
                  <a:cxn ang="0">
                    <a:pos x="411" y="139"/>
                  </a:cxn>
                  <a:cxn ang="0">
                    <a:pos x="391" y="159"/>
                  </a:cxn>
                  <a:cxn ang="0">
                    <a:pos x="367" y="172"/>
                  </a:cxn>
                  <a:cxn ang="0">
                    <a:pos x="368" y="200"/>
                  </a:cxn>
                  <a:cxn ang="0">
                    <a:pos x="398" y="236"/>
                  </a:cxn>
                  <a:cxn ang="0">
                    <a:pos x="423" y="272"/>
                  </a:cxn>
                  <a:cxn ang="0">
                    <a:pos x="438" y="314"/>
                  </a:cxn>
                  <a:cxn ang="0">
                    <a:pos x="438" y="393"/>
                  </a:cxn>
                  <a:cxn ang="0">
                    <a:pos x="426" y="490"/>
                  </a:cxn>
                  <a:cxn ang="0">
                    <a:pos x="411" y="581"/>
                  </a:cxn>
                  <a:cxn ang="0">
                    <a:pos x="398" y="677"/>
                  </a:cxn>
                  <a:cxn ang="0">
                    <a:pos x="400" y="758"/>
                  </a:cxn>
                  <a:cxn ang="0">
                    <a:pos x="419" y="800"/>
                  </a:cxn>
                  <a:cxn ang="0">
                    <a:pos x="447" y="839"/>
                  </a:cxn>
                  <a:cxn ang="0">
                    <a:pos x="473" y="880"/>
                  </a:cxn>
                  <a:cxn ang="0">
                    <a:pos x="499" y="962"/>
                  </a:cxn>
                  <a:cxn ang="0">
                    <a:pos x="533" y="1061"/>
                  </a:cxn>
                  <a:cxn ang="0">
                    <a:pos x="567" y="1154"/>
                  </a:cxn>
                  <a:cxn ang="0">
                    <a:pos x="608" y="1254"/>
                  </a:cxn>
                  <a:cxn ang="0">
                    <a:pos x="599" y="1280"/>
                  </a:cxn>
                  <a:cxn ang="0">
                    <a:pos x="539" y="1225"/>
                  </a:cxn>
                  <a:cxn ang="0">
                    <a:pos x="486" y="1176"/>
                  </a:cxn>
                  <a:cxn ang="0">
                    <a:pos x="435" y="1131"/>
                  </a:cxn>
                  <a:cxn ang="0">
                    <a:pos x="387" y="1086"/>
                  </a:cxn>
                  <a:cxn ang="0">
                    <a:pos x="341" y="1038"/>
                  </a:cxn>
                  <a:cxn ang="0">
                    <a:pos x="295" y="985"/>
                  </a:cxn>
                  <a:cxn ang="0">
                    <a:pos x="248" y="923"/>
                  </a:cxn>
                  <a:cxn ang="0">
                    <a:pos x="203" y="858"/>
                  </a:cxn>
                  <a:cxn ang="0">
                    <a:pos x="164" y="799"/>
                  </a:cxn>
                  <a:cxn ang="0">
                    <a:pos x="124" y="743"/>
                  </a:cxn>
                  <a:cxn ang="0">
                    <a:pos x="89" y="686"/>
                  </a:cxn>
                  <a:cxn ang="0">
                    <a:pos x="57" y="628"/>
                  </a:cxn>
                  <a:cxn ang="0">
                    <a:pos x="30" y="568"/>
                  </a:cxn>
                  <a:cxn ang="0">
                    <a:pos x="11" y="505"/>
                  </a:cxn>
                  <a:cxn ang="0">
                    <a:pos x="1" y="439"/>
                  </a:cxn>
                  <a:cxn ang="0">
                    <a:pos x="0" y="374"/>
                  </a:cxn>
                  <a:cxn ang="0">
                    <a:pos x="5" y="325"/>
                  </a:cxn>
                  <a:cxn ang="0">
                    <a:pos x="18" y="279"/>
                  </a:cxn>
                  <a:cxn ang="0">
                    <a:pos x="35" y="231"/>
                  </a:cxn>
                  <a:cxn ang="0">
                    <a:pos x="48" y="4"/>
                  </a:cxn>
                </a:cxnLst>
                <a:rect l="0" t="0" r="r" b="b"/>
                <a:pathLst>
                  <a:path w="630" h="1311">
                    <a:moveTo>
                      <a:pt x="48" y="4"/>
                    </a:moveTo>
                    <a:lnTo>
                      <a:pt x="74" y="7"/>
                    </a:lnTo>
                    <a:lnTo>
                      <a:pt x="98" y="7"/>
                    </a:lnTo>
                    <a:lnTo>
                      <a:pt x="121" y="8"/>
                    </a:lnTo>
                    <a:lnTo>
                      <a:pt x="145" y="8"/>
                    </a:lnTo>
                    <a:lnTo>
                      <a:pt x="166" y="7"/>
                    </a:lnTo>
                    <a:lnTo>
                      <a:pt x="188" y="6"/>
                    </a:lnTo>
                    <a:lnTo>
                      <a:pt x="210" y="6"/>
                    </a:lnTo>
                    <a:lnTo>
                      <a:pt x="231" y="4"/>
                    </a:lnTo>
                    <a:lnTo>
                      <a:pt x="251" y="3"/>
                    </a:lnTo>
                    <a:lnTo>
                      <a:pt x="273" y="2"/>
                    </a:lnTo>
                    <a:lnTo>
                      <a:pt x="295" y="0"/>
                    </a:lnTo>
                    <a:lnTo>
                      <a:pt x="316" y="0"/>
                    </a:lnTo>
                    <a:lnTo>
                      <a:pt x="340" y="0"/>
                    </a:lnTo>
                    <a:lnTo>
                      <a:pt x="363" y="0"/>
                    </a:lnTo>
                    <a:lnTo>
                      <a:pt x="387" y="2"/>
                    </a:lnTo>
                    <a:lnTo>
                      <a:pt x="413" y="4"/>
                    </a:lnTo>
                    <a:lnTo>
                      <a:pt x="416" y="30"/>
                    </a:lnTo>
                    <a:lnTo>
                      <a:pt x="419" y="53"/>
                    </a:lnTo>
                    <a:lnTo>
                      <a:pt x="421" y="75"/>
                    </a:lnTo>
                    <a:lnTo>
                      <a:pt x="423" y="101"/>
                    </a:lnTo>
                    <a:lnTo>
                      <a:pt x="421" y="116"/>
                    </a:lnTo>
                    <a:lnTo>
                      <a:pt x="417" y="129"/>
                    </a:lnTo>
                    <a:lnTo>
                      <a:pt x="411" y="139"/>
                    </a:lnTo>
                    <a:lnTo>
                      <a:pt x="402" y="149"/>
                    </a:lnTo>
                    <a:lnTo>
                      <a:pt x="391" y="159"/>
                    </a:lnTo>
                    <a:lnTo>
                      <a:pt x="379" y="165"/>
                    </a:lnTo>
                    <a:lnTo>
                      <a:pt x="367" y="172"/>
                    </a:lnTo>
                    <a:lnTo>
                      <a:pt x="353" y="179"/>
                    </a:lnTo>
                    <a:lnTo>
                      <a:pt x="368" y="200"/>
                    </a:lnTo>
                    <a:lnTo>
                      <a:pt x="385" y="219"/>
                    </a:lnTo>
                    <a:lnTo>
                      <a:pt x="398" y="236"/>
                    </a:lnTo>
                    <a:lnTo>
                      <a:pt x="412" y="254"/>
                    </a:lnTo>
                    <a:lnTo>
                      <a:pt x="423" y="272"/>
                    </a:lnTo>
                    <a:lnTo>
                      <a:pt x="431" y="292"/>
                    </a:lnTo>
                    <a:lnTo>
                      <a:pt x="438" y="314"/>
                    </a:lnTo>
                    <a:lnTo>
                      <a:pt x="439" y="339"/>
                    </a:lnTo>
                    <a:lnTo>
                      <a:pt x="438" y="393"/>
                    </a:lnTo>
                    <a:lnTo>
                      <a:pt x="432" y="443"/>
                    </a:lnTo>
                    <a:lnTo>
                      <a:pt x="426" y="490"/>
                    </a:lnTo>
                    <a:lnTo>
                      <a:pt x="419" y="535"/>
                    </a:lnTo>
                    <a:lnTo>
                      <a:pt x="411" y="581"/>
                    </a:lnTo>
                    <a:lnTo>
                      <a:pt x="404" y="627"/>
                    </a:lnTo>
                    <a:lnTo>
                      <a:pt x="398" y="677"/>
                    </a:lnTo>
                    <a:lnTo>
                      <a:pt x="397" y="732"/>
                    </a:lnTo>
                    <a:lnTo>
                      <a:pt x="400" y="758"/>
                    </a:lnTo>
                    <a:lnTo>
                      <a:pt x="408" y="781"/>
                    </a:lnTo>
                    <a:lnTo>
                      <a:pt x="419" y="800"/>
                    </a:lnTo>
                    <a:lnTo>
                      <a:pt x="432" y="820"/>
                    </a:lnTo>
                    <a:lnTo>
                      <a:pt x="447" y="839"/>
                    </a:lnTo>
                    <a:lnTo>
                      <a:pt x="461" y="858"/>
                    </a:lnTo>
                    <a:lnTo>
                      <a:pt x="473" y="880"/>
                    </a:lnTo>
                    <a:lnTo>
                      <a:pt x="483" y="904"/>
                    </a:lnTo>
                    <a:lnTo>
                      <a:pt x="499" y="962"/>
                    </a:lnTo>
                    <a:lnTo>
                      <a:pt x="516" y="1012"/>
                    </a:lnTo>
                    <a:lnTo>
                      <a:pt x="533" y="1061"/>
                    </a:lnTo>
                    <a:lnTo>
                      <a:pt x="550" y="1108"/>
                    </a:lnTo>
                    <a:lnTo>
                      <a:pt x="567" y="1154"/>
                    </a:lnTo>
                    <a:lnTo>
                      <a:pt x="586" y="1203"/>
                    </a:lnTo>
                    <a:lnTo>
                      <a:pt x="608" y="1254"/>
                    </a:lnTo>
                    <a:lnTo>
                      <a:pt x="630" y="1311"/>
                    </a:lnTo>
                    <a:lnTo>
                      <a:pt x="599" y="1280"/>
                    </a:lnTo>
                    <a:lnTo>
                      <a:pt x="569" y="1251"/>
                    </a:lnTo>
                    <a:lnTo>
                      <a:pt x="539" y="1225"/>
                    </a:lnTo>
                    <a:lnTo>
                      <a:pt x="511" y="1199"/>
                    </a:lnTo>
                    <a:lnTo>
                      <a:pt x="486" y="1176"/>
                    </a:lnTo>
                    <a:lnTo>
                      <a:pt x="460" y="1153"/>
                    </a:lnTo>
                    <a:lnTo>
                      <a:pt x="435" y="1131"/>
                    </a:lnTo>
                    <a:lnTo>
                      <a:pt x="411" y="1108"/>
                    </a:lnTo>
                    <a:lnTo>
                      <a:pt x="387" y="1086"/>
                    </a:lnTo>
                    <a:lnTo>
                      <a:pt x="364" y="1063"/>
                    </a:lnTo>
                    <a:lnTo>
                      <a:pt x="341" y="1038"/>
                    </a:lnTo>
                    <a:lnTo>
                      <a:pt x="318" y="1012"/>
                    </a:lnTo>
                    <a:lnTo>
                      <a:pt x="295" y="985"/>
                    </a:lnTo>
                    <a:lnTo>
                      <a:pt x="271" y="955"/>
                    </a:lnTo>
                    <a:lnTo>
                      <a:pt x="248" y="923"/>
                    </a:lnTo>
                    <a:lnTo>
                      <a:pt x="224" y="888"/>
                    </a:lnTo>
                    <a:lnTo>
                      <a:pt x="203" y="858"/>
                    </a:lnTo>
                    <a:lnTo>
                      <a:pt x="184" y="828"/>
                    </a:lnTo>
                    <a:lnTo>
                      <a:pt x="164" y="799"/>
                    </a:lnTo>
                    <a:lnTo>
                      <a:pt x="143" y="770"/>
                    </a:lnTo>
                    <a:lnTo>
                      <a:pt x="124" y="743"/>
                    </a:lnTo>
                    <a:lnTo>
                      <a:pt x="106" y="714"/>
                    </a:lnTo>
                    <a:lnTo>
                      <a:pt x="89" y="686"/>
                    </a:lnTo>
                    <a:lnTo>
                      <a:pt x="72" y="657"/>
                    </a:lnTo>
                    <a:lnTo>
                      <a:pt x="57" y="628"/>
                    </a:lnTo>
                    <a:lnTo>
                      <a:pt x="42" y="598"/>
                    </a:lnTo>
                    <a:lnTo>
                      <a:pt x="30" y="568"/>
                    </a:lnTo>
                    <a:lnTo>
                      <a:pt x="20" y="538"/>
                    </a:lnTo>
                    <a:lnTo>
                      <a:pt x="11" y="505"/>
                    </a:lnTo>
                    <a:lnTo>
                      <a:pt x="5" y="473"/>
                    </a:lnTo>
                    <a:lnTo>
                      <a:pt x="1" y="439"/>
                    </a:lnTo>
                    <a:lnTo>
                      <a:pt x="0" y="403"/>
                    </a:lnTo>
                    <a:lnTo>
                      <a:pt x="0" y="374"/>
                    </a:lnTo>
                    <a:lnTo>
                      <a:pt x="3" y="348"/>
                    </a:lnTo>
                    <a:lnTo>
                      <a:pt x="5" y="325"/>
                    </a:lnTo>
                    <a:lnTo>
                      <a:pt x="11" y="302"/>
                    </a:lnTo>
                    <a:lnTo>
                      <a:pt x="18" y="279"/>
                    </a:lnTo>
                    <a:lnTo>
                      <a:pt x="26" y="256"/>
                    </a:lnTo>
                    <a:lnTo>
                      <a:pt x="35" y="231"/>
                    </a:lnTo>
                    <a:lnTo>
                      <a:pt x="48" y="205"/>
                    </a:lnTo>
                    <a:lnTo>
                      <a:pt x="48" y="4"/>
                    </a:lnTo>
                    <a:close/>
                  </a:path>
                </a:pathLst>
              </a:custGeom>
              <a:solidFill>
                <a:srgbClr val="005B8E"/>
              </a:solidFill>
              <a:ln w="9525">
                <a:noFill/>
                <a:round/>
                <a:headEnd/>
                <a:tailEnd/>
              </a:ln>
            </p:spPr>
            <p:txBody>
              <a:bodyPr>
                <a:prstTxWarp prst="textNoShape">
                  <a:avLst/>
                </a:prstTxWarp>
              </a:bodyPr>
              <a:lstStyle/>
              <a:p>
                <a:endParaRPr lang="fr-FR"/>
              </a:p>
            </p:txBody>
          </p:sp>
          <p:sp>
            <p:nvSpPr>
              <p:cNvPr id="20488" name="Freeform 8"/>
              <p:cNvSpPr>
                <a:spLocks/>
              </p:cNvSpPr>
              <p:nvPr/>
            </p:nvSpPr>
            <p:spPr bwMode="auto">
              <a:xfrm>
                <a:off x="2857" y="1830"/>
                <a:ext cx="515" cy="276"/>
              </a:xfrm>
              <a:custGeom>
                <a:avLst/>
                <a:gdLst/>
                <a:ahLst/>
                <a:cxnLst>
                  <a:cxn ang="0">
                    <a:pos x="324" y="0"/>
                  </a:cxn>
                  <a:cxn ang="0">
                    <a:pos x="351" y="1"/>
                  </a:cxn>
                  <a:cxn ang="0">
                    <a:pos x="375" y="4"/>
                  </a:cxn>
                  <a:cxn ang="0">
                    <a:pos x="399" y="10"/>
                  </a:cxn>
                  <a:cxn ang="0">
                    <a:pos x="420" y="16"/>
                  </a:cxn>
                  <a:cxn ang="0">
                    <a:pos x="442" y="25"/>
                  </a:cxn>
                  <a:cxn ang="0">
                    <a:pos x="464" y="33"/>
                  </a:cxn>
                  <a:cxn ang="0">
                    <a:pos x="489" y="40"/>
                  </a:cxn>
                  <a:cxn ang="0">
                    <a:pos x="515" y="48"/>
                  </a:cxn>
                  <a:cxn ang="0">
                    <a:pos x="510" y="68"/>
                  </a:cxn>
                  <a:cxn ang="0">
                    <a:pos x="504" y="87"/>
                  </a:cxn>
                  <a:cxn ang="0">
                    <a:pos x="495" y="104"/>
                  </a:cxn>
                  <a:cxn ang="0">
                    <a:pos x="486" y="119"/>
                  </a:cxn>
                  <a:cxn ang="0">
                    <a:pos x="475" y="134"/>
                  </a:cxn>
                  <a:cxn ang="0">
                    <a:pos x="461" y="149"/>
                  </a:cxn>
                  <a:cxn ang="0">
                    <a:pos x="448" y="162"/>
                  </a:cxn>
                  <a:cxn ang="0">
                    <a:pos x="433" y="177"/>
                  </a:cxn>
                  <a:cxn ang="0">
                    <a:pos x="410" y="198"/>
                  </a:cxn>
                  <a:cxn ang="0">
                    <a:pos x="386" y="217"/>
                  </a:cxn>
                  <a:cxn ang="0">
                    <a:pos x="363" y="235"/>
                  </a:cxn>
                  <a:cxn ang="0">
                    <a:pos x="340" y="248"/>
                  </a:cxn>
                  <a:cxn ang="0">
                    <a:pos x="317" y="261"/>
                  </a:cxn>
                  <a:cxn ang="0">
                    <a:pos x="291" y="269"/>
                  </a:cxn>
                  <a:cxn ang="0">
                    <a:pos x="262" y="274"/>
                  </a:cxn>
                  <a:cxn ang="0">
                    <a:pos x="231" y="276"/>
                  </a:cxn>
                  <a:cxn ang="0">
                    <a:pos x="208" y="276"/>
                  </a:cxn>
                  <a:cxn ang="0">
                    <a:pos x="186" y="274"/>
                  </a:cxn>
                  <a:cxn ang="0">
                    <a:pos x="163" y="273"/>
                  </a:cxn>
                  <a:cxn ang="0">
                    <a:pos x="142" y="269"/>
                  </a:cxn>
                  <a:cxn ang="0">
                    <a:pos x="120" y="265"/>
                  </a:cxn>
                  <a:cxn ang="0">
                    <a:pos x="100" y="258"/>
                  </a:cxn>
                  <a:cxn ang="0">
                    <a:pos x="79" y="248"/>
                  </a:cxn>
                  <a:cxn ang="0">
                    <a:pos x="60" y="238"/>
                  </a:cxn>
                  <a:cxn ang="0">
                    <a:pos x="48" y="229"/>
                  </a:cxn>
                  <a:cxn ang="0">
                    <a:pos x="36" y="218"/>
                  </a:cxn>
                  <a:cxn ang="0">
                    <a:pos x="24" y="208"/>
                  </a:cxn>
                  <a:cxn ang="0">
                    <a:pos x="13" y="197"/>
                  </a:cxn>
                  <a:cxn ang="0">
                    <a:pos x="4" y="184"/>
                  </a:cxn>
                  <a:cxn ang="0">
                    <a:pos x="0" y="172"/>
                  </a:cxn>
                  <a:cxn ang="0">
                    <a:pos x="2" y="161"/>
                  </a:cxn>
                  <a:cxn ang="0">
                    <a:pos x="9" y="152"/>
                  </a:cxn>
                  <a:cxn ang="0">
                    <a:pos x="28" y="137"/>
                  </a:cxn>
                  <a:cxn ang="0">
                    <a:pos x="47" y="123"/>
                  </a:cxn>
                  <a:cxn ang="0">
                    <a:pos x="67" y="112"/>
                  </a:cxn>
                  <a:cxn ang="0">
                    <a:pos x="88" y="101"/>
                  </a:cxn>
                  <a:cxn ang="0">
                    <a:pos x="108" y="90"/>
                  </a:cxn>
                  <a:cxn ang="0">
                    <a:pos x="130" y="81"/>
                  </a:cxn>
                  <a:cxn ang="0">
                    <a:pos x="152" y="71"/>
                  </a:cxn>
                  <a:cxn ang="0">
                    <a:pos x="174" y="60"/>
                  </a:cxn>
                  <a:cxn ang="0">
                    <a:pos x="194" y="49"/>
                  </a:cxn>
                  <a:cxn ang="0">
                    <a:pos x="212" y="38"/>
                  </a:cxn>
                  <a:cxn ang="0">
                    <a:pos x="229" y="29"/>
                  </a:cxn>
                  <a:cxn ang="0">
                    <a:pos x="247" y="19"/>
                  </a:cxn>
                  <a:cxn ang="0">
                    <a:pos x="264" y="11"/>
                  </a:cxn>
                  <a:cxn ang="0">
                    <a:pos x="281" y="5"/>
                  </a:cxn>
                  <a:cxn ang="0">
                    <a:pos x="302" y="1"/>
                  </a:cxn>
                  <a:cxn ang="0">
                    <a:pos x="324" y="0"/>
                  </a:cxn>
                </a:cxnLst>
                <a:rect l="0" t="0" r="r" b="b"/>
                <a:pathLst>
                  <a:path w="515" h="276">
                    <a:moveTo>
                      <a:pt x="324" y="0"/>
                    </a:moveTo>
                    <a:lnTo>
                      <a:pt x="351" y="1"/>
                    </a:lnTo>
                    <a:lnTo>
                      <a:pt x="375" y="4"/>
                    </a:lnTo>
                    <a:lnTo>
                      <a:pt x="399" y="10"/>
                    </a:lnTo>
                    <a:lnTo>
                      <a:pt x="420" y="16"/>
                    </a:lnTo>
                    <a:lnTo>
                      <a:pt x="442" y="25"/>
                    </a:lnTo>
                    <a:lnTo>
                      <a:pt x="464" y="33"/>
                    </a:lnTo>
                    <a:lnTo>
                      <a:pt x="489" y="40"/>
                    </a:lnTo>
                    <a:lnTo>
                      <a:pt x="515" y="48"/>
                    </a:lnTo>
                    <a:lnTo>
                      <a:pt x="510" y="68"/>
                    </a:lnTo>
                    <a:lnTo>
                      <a:pt x="504" y="87"/>
                    </a:lnTo>
                    <a:lnTo>
                      <a:pt x="495" y="104"/>
                    </a:lnTo>
                    <a:lnTo>
                      <a:pt x="486" y="119"/>
                    </a:lnTo>
                    <a:lnTo>
                      <a:pt x="475" y="134"/>
                    </a:lnTo>
                    <a:lnTo>
                      <a:pt x="461" y="149"/>
                    </a:lnTo>
                    <a:lnTo>
                      <a:pt x="448" y="162"/>
                    </a:lnTo>
                    <a:lnTo>
                      <a:pt x="433" y="177"/>
                    </a:lnTo>
                    <a:lnTo>
                      <a:pt x="410" y="198"/>
                    </a:lnTo>
                    <a:lnTo>
                      <a:pt x="386" y="217"/>
                    </a:lnTo>
                    <a:lnTo>
                      <a:pt x="363" y="235"/>
                    </a:lnTo>
                    <a:lnTo>
                      <a:pt x="340" y="248"/>
                    </a:lnTo>
                    <a:lnTo>
                      <a:pt x="317" y="261"/>
                    </a:lnTo>
                    <a:lnTo>
                      <a:pt x="291" y="269"/>
                    </a:lnTo>
                    <a:lnTo>
                      <a:pt x="262" y="274"/>
                    </a:lnTo>
                    <a:lnTo>
                      <a:pt x="231" y="276"/>
                    </a:lnTo>
                    <a:lnTo>
                      <a:pt x="208" y="276"/>
                    </a:lnTo>
                    <a:lnTo>
                      <a:pt x="186" y="274"/>
                    </a:lnTo>
                    <a:lnTo>
                      <a:pt x="163" y="273"/>
                    </a:lnTo>
                    <a:lnTo>
                      <a:pt x="142" y="269"/>
                    </a:lnTo>
                    <a:lnTo>
                      <a:pt x="120" y="265"/>
                    </a:lnTo>
                    <a:lnTo>
                      <a:pt x="100" y="258"/>
                    </a:lnTo>
                    <a:lnTo>
                      <a:pt x="79" y="248"/>
                    </a:lnTo>
                    <a:lnTo>
                      <a:pt x="60" y="238"/>
                    </a:lnTo>
                    <a:lnTo>
                      <a:pt x="48" y="229"/>
                    </a:lnTo>
                    <a:lnTo>
                      <a:pt x="36" y="218"/>
                    </a:lnTo>
                    <a:lnTo>
                      <a:pt x="24" y="208"/>
                    </a:lnTo>
                    <a:lnTo>
                      <a:pt x="13" y="197"/>
                    </a:lnTo>
                    <a:lnTo>
                      <a:pt x="4" y="184"/>
                    </a:lnTo>
                    <a:lnTo>
                      <a:pt x="0" y="172"/>
                    </a:lnTo>
                    <a:lnTo>
                      <a:pt x="2" y="161"/>
                    </a:lnTo>
                    <a:lnTo>
                      <a:pt x="9" y="152"/>
                    </a:lnTo>
                    <a:lnTo>
                      <a:pt x="28" y="137"/>
                    </a:lnTo>
                    <a:lnTo>
                      <a:pt x="47" y="123"/>
                    </a:lnTo>
                    <a:lnTo>
                      <a:pt x="67" y="112"/>
                    </a:lnTo>
                    <a:lnTo>
                      <a:pt x="88" y="101"/>
                    </a:lnTo>
                    <a:lnTo>
                      <a:pt x="108" y="90"/>
                    </a:lnTo>
                    <a:lnTo>
                      <a:pt x="130" y="81"/>
                    </a:lnTo>
                    <a:lnTo>
                      <a:pt x="152" y="71"/>
                    </a:lnTo>
                    <a:lnTo>
                      <a:pt x="174" y="60"/>
                    </a:lnTo>
                    <a:lnTo>
                      <a:pt x="194" y="49"/>
                    </a:lnTo>
                    <a:lnTo>
                      <a:pt x="212" y="38"/>
                    </a:lnTo>
                    <a:lnTo>
                      <a:pt x="229" y="29"/>
                    </a:lnTo>
                    <a:lnTo>
                      <a:pt x="247" y="19"/>
                    </a:lnTo>
                    <a:lnTo>
                      <a:pt x="264" y="11"/>
                    </a:lnTo>
                    <a:lnTo>
                      <a:pt x="281" y="5"/>
                    </a:lnTo>
                    <a:lnTo>
                      <a:pt x="302" y="1"/>
                    </a:lnTo>
                    <a:lnTo>
                      <a:pt x="324" y="0"/>
                    </a:lnTo>
                    <a:close/>
                  </a:path>
                </a:pathLst>
              </a:custGeom>
              <a:solidFill>
                <a:srgbClr val="A3994C"/>
              </a:solidFill>
              <a:ln w="9525">
                <a:noFill/>
                <a:round/>
                <a:headEnd/>
                <a:tailEnd/>
              </a:ln>
            </p:spPr>
            <p:txBody>
              <a:bodyPr>
                <a:prstTxWarp prst="textNoShape">
                  <a:avLst/>
                </a:prstTxWarp>
              </a:bodyPr>
              <a:lstStyle/>
              <a:p>
                <a:endParaRPr lang="fr-FR"/>
              </a:p>
            </p:txBody>
          </p:sp>
          <p:sp>
            <p:nvSpPr>
              <p:cNvPr id="20489" name="Freeform 9"/>
              <p:cNvSpPr>
                <a:spLocks/>
              </p:cNvSpPr>
              <p:nvPr/>
            </p:nvSpPr>
            <p:spPr bwMode="auto">
              <a:xfrm>
                <a:off x="2418" y="784"/>
                <a:ext cx="254" cy="120"/>
              </a:xfrm>
              <a:custGeom>
                <a:avLst/>
                <a:gdLst/>
                <a:ahLst/>
                <a:cxnLst>
                  <a:cxn ang="0">
                    <a:pos x="60" y="120"/>
                  </a:cxn>
                  <a:cxn ang="0">
                    <a:pos x="71" y="111"/>
                  </a:cxn>
                  <a:cxn ang="0">
                    <a:pos x="82" y="101"/>
                  </a:cxn>
                  <a:cxn ang="0">
                    <a:pos x="93" y="93"/>
                  </a:cxn>
                  <a:cxn ang="0">
                    <a:pos x="102" y="85"/>
                  </a:cxn>
                  <a:cxn ang="0">
                    <a:pos x="113" y="78"/>
                  </a:cxn>
                  <a:cxn ang="0">
                    <a:pos x="126" y="72"/>
                  </a:cxn>
                  <a:cxn ang="0">
                    <a:pos x="138" y="70"/>
                  </a:cxn>
                  <a:cxn ang="0">
                    <a:pos x="152" y="68"/>
                  </a:cxn>
                  <a:cxn ang="0">
                    <a:pos x="167" y="70"/>
                  </a:cxn>
                  <a:cxn ang="0">
                    <a:pos x="179" y="72"/>
                  </a:cxn>
                  <a:cxn ang="0">
                    <a:pos x="191" y="75"/>
                  </a:cxn>
                  <a:cxn ang="0">
                    <a:pos x="203" y="80"/>
                  </a:cxn>
                  <a:cxn ang="0">
                    <a:pos x="214" y="85"/>
                  </a:cxn>
                  <a:cxn ang="0">
                    <a:pos x="227" y="89"/>
                  </a:cxn>
                  <a:cxn ang="0">
                    <a:pos x="240" y="93"/>
                  </a:cxn>
                  <a:cxn ang="0">
                    <a:pos x="254" y="94"/>
                  </a:cxn>
                  <a:cxn ang="0">
                    <a:pos x="246" y="68"/>
                  </a:cxn>
                  <a:cxn ang="0">
                    <a:pos x="232" y="46"/>
                  </a:cxn>
                  <a:cxn ang="0">
                    <a:pos x="213" y="30"/>
                  </a:cxn>
                  <a:cxn ang="0">
                    <a:pos x="191" y="18"/>
                  </a:cxn>
                  <a:cxn ang="0">
                    <a:pos x="167" y="9"/>
                  </a:cxn>
                  <a:cxn ang="0">
                    <a:pos x="138" y="4"/>
                  </a:cxn>
                  <a:cxn ang="0">
                    <a:pos x="109" y="1"/>
                  </a:cxn>
                  <a:cxn ang="0">
                    <a:pos x="81" y="0"/>
                  </a:cxn>
                  <a:cxn ang="0">
                    <a:pos x="67" y="1"/>
                  </a:cxn>
                  <a:cxn ang="0">
                    <a:pos x="52" y="3"/>
                  </a:cxn>
                  <a:cxn ang="0">
                    <a:pos x="38" y="7"/>
                  </a:cxn>
                  <a:cxn ang="0">
                    <a:pos x="26" y="12"/>
                  </a:cxn>
                  <a:cxn ang="0">
                    <a:pos x="17" y="19"/>
                  </a:cxn>
                  <a:cxn ang="0">
                    <a:pos x="7" y="29"/>
                  </a:cxn>
                  <a:cxn ang="0">
                    <a:pos x="2" y="40"/>
                  </a:cxn>
                  <a:cxn ang="0">
                    <a:pos x="0" y="52"/>
                  </a:cxn>
                  <a:cxn ang="0">
                    <a:pos x="2" y="64"/>
                  </a:cxn>
                  <a:cxn ang="0">
                    <a:pos x="6" y="75"/>
                  </a:cxn>
                  <a:cxn ang="0">
                    <a:pos x="11" y="86"/>
                  </a:cxn>
                  <a:cxn ang="0">
                    <a:pos x="18" y="95"/>
                  </a:cxn>
                  <a:cxn ang="0">
                    <a:pos x="27" y="105"/>
                  </a:cxn>
                  <a:cxn ang="0">
                    <a:pos x="37" y="112"/>
                  </a:cxn>
                  <a:cxn ang="0">
                    <a:pos x="48" y="117"/>
                  </a:cxn>
                  <a:cxn ang="0">
                    <a:pos x="60" y="120"/>
                  </a:cxn>
                </a:cxnLst>
                <a:rect l="0" t="0" r="r" b="b"/>
                <a:pathLst>
                  <a:path w="254" h="120">
                    <a:moveTo>
                      <a:pt x="60" y="120"/>
                    </a:moveTo>
                    <a:lnTo>
                      <a:pt x="71" y="111"/>
                    </a:lnTo>
                    <a:lnTo>
                      <a:pt x="82" y="101"/>
                    </a:lnTo>
                    <a:lnTo>
                      <a:pt x="93" y="93"/>
                    </a:lnTo>
                    <a:lnTo>
                      <a:pt x="102" y="85"/>
                    </a:lnTo>
                    <a:lnTo>
                      <a:pt x="113" y="78"/>
                    </a:lnTo>
                    <a:lnTo>
                      <a:pt x="126" y="72"/>
                    </a:lnTo>
                    <a:lnTo>
                      <a:pt x="138" y="70"/>
                    </a:lnTo>
                    <a:lnTo>
                      <a:pt x="152" y="68"/>
                    </a:lnTo>
                    <a:lnTo>
                      <a:pt x="167" y="70"/>
                    </a:lnTo>
                    <a:lnTo>
                      <a:pt x="179" y="72"/>
                    </a:lnTo>
                    <a:lnTo>
                      <a:pt x="191" y="75"/>
                    </a:lnTo>
                    <a:lnTo>
                      <a:pt x="203" y="80"/>
                    </a:lnTo>
                    <a:lnTo>
                      <a:pt x="214" y="85"/>
                    </a:lnTo>
                    <a:lnTo>
                      <a:pt x="227" y="89"/>
                    </a:lnTo>
                    <a:lnTo>
                      <a:pt x="240" y="93"/>
                    </a:lnTo>
                    <a:lnTo>
                      <a:pt x="254" y="94"/>
                    </a:lnTo>
                    <a:lnTo>
                      <a:pt x="246" y="68"/>
                    </a:lnTo>
                    <a:lnTo>
                      <a:pt x="232" y="46"/>
                    </a:lnTo>
                    <a:lnTo>
                      <a:pt x="213" y="30"/>
                    </a:lnTo>
                    <a:lnTo>
                      <a:pt x="191" y="18"/>
                    </a:lnTo>
                    <a:lnTo>
                      <a:pt x="167" y="9"/>
                    </a:lnTo>
                    <a:lnTo>
                      <a:pt x="138" y="4"/>
                    </a:lnTo>
                    <a:lnTo>
                      <a:pt x="109" y="1"/>
                    </a:lnTo>
                    <a:lnTo>
                      <a:pt x="81" y="0"/>
                    </a:lnTo>
                    <a:lnTo>
                      <a:pt x="67" y="1"/>
                    </a:lnTo>
                    <a:lnTo>
                      <a:pt x="52" y="3"/>
                    </a:lnTo>
                    <a:lnTo>
                      <a:pt x="38" y="7"/>
                    </a:lnTo>
                    <a:lnTo>
                      <a:pt x="26" y="12"/>
                    </a:lnTo>
                    <a:lnTo>
                      <a:pt x="17" y="19"/>
                    </a:lnTo>
                    <a:lnTo>
                      <a:pt x="7" y="29"/>
                    </a:lnTo>
                    <a:lnTo>
                      <a:pt x="2" y="40"/>
                    </a:lnTo>
                    <a:lnTo>
                      <a:pt x="0" y="52"/>
                    </a:lnTo>
                    <a:lnTo>
                      <a:pt x="2" y="64"/>
                    </a:lnTo>
                    <a:lnTo>
                      <a:pt x="6" y="75"/>
                    </a:lnTo>
                    <a:lnTo>
                      <a:pt x="11" y="86"/>
                    </a:lnTo>
                    <a:lnTo>
                      <a:pt x="18" y="95"/>
                    </a:lnTo>
                    <a:lnTo>
                      <a:pt x="27" y="105"/>
                    </a:lnTo>
                    <a:lnTo>
                      <a:pt x="37" y="112"/>
                    </a:lnTo>
                    <a:lnTo>
                      <a:pt x="48" y="117"/>
                    </a:lnTo>
                    <a:lnTo>
                      <a:pt x="60" y="120"/>
                    </a:lnTo>
                    <a:close/>
                  </a:path>
                </a:pathLst>
              </a:custGeom>
              <a:solidFill>
                <a:srgbClr val="191933"/>
              </a:solidFill>
              <a:ln w="9525">
                <a:noFill/>
                <a:round/>
                <a:headEnd/>
                <a:tailEnd/>
              </a:ln>
            </p:spPr>
            <p:txBody>
              <a:bodyPr>
                <a:prstTxWarp prst="textNoShape">
                  <a:avLst/>
                </a:prstTxWarp>
              </a:bodyPr>
              <a:lstStyle/>
              <a:p>
                <a:endParaRPr lang="fr-FR"/>
              </a:p>
            </p:txBody>
          </p:sp>
          <p:sp>
            <p:nvSpPr>
              <p:cNvPr id="20490" name="Freeform 10"/>
              <p:cNvSpPr>
                <a:spLocks/>
              </p:cNvSpPr>
              <p:nvPr/>
            </p:nvSpPr>
            <p:spPr bwMode="auto">
              <a:xfrm>
                <a:off x="2470" y="701"/>
                <a:ext cx="284" cy="247"/>
              </a:xfrm>
              <a:custGeom>
                <a:avLst/>
                <a:gdLst/>
                <a:ahLst/>
                <a:cxnLst>
                  <a:cxn ang="0">
                    <a:pos x="258" y="247"/>
                  </a:cxn>
                  <a:cxn ang="0">
                    <a:pos x="273" y="221"/>
                  </a:cxn>
                  <a:cxn ang="0">
                    <a:pos x="278" y="198"/>
                  </a:cxn>
                  <a:cxn ang="0">
                    <a:pos x="280" y="174"/>
                  </a:cxn>
                  <a:cxn ang="0">
                    <a:pos x="280" y="144"/>
                  </a:cxn>
                  <a:cxn ang="0">
                    <a:pos x="281" y="123"/>
                  </a:cxn>
                  <a:cxn ang="0">
                    <a:pos x="284" y="102"/>
                  </a:cxn>
                  <a:cxn ang="0">
                    <a:pos x="284" y="84"/>
                  </a:cxn>
                  <a:cxn ang="0">
                    <a:pos x="276" y="65"/>
                  </a:cxn>
                  <a:cxn ang="0">
                    <a:pos x="265" y="54"/>
                  </a:cxn>
                  <a:cxn ang="0">
                    <a:pos x="252" y="47"/>
                  </a:cxn>
                  <a:cxn ang="0">
                    <a:pos x="240" y="45"/>
                  </a:cxn>
                  <a:cxn ang="0">
                    <a:pos x="225" y="43"/>
                  </a:cxn>
                  <a:cxn ang="0">
                    <a:pos x="210" y="43"/>
                  </a:cxn>
                  <a:cxn ang="0">
                    <a:pos x="195" y="43"/>
                  </a:cxn>
                  <a:cxn ang="0">
                    <a:pos x="179" y="42"/>
                  </a:cxn>
                  <a:cxn ang="0">
                    <a:pos x="164" y="39"/>
                  </a:cxn>
                  <a:cxn ang="0">
                    <a:pos x="147" y="34"/>
                  </a:cxn>
                  <a:cxn ang="0">
                    <a:pos x="132" y="28"/>
                  </a:cxn>
                  <a:cxn ang="0">
                    <a:pos x="119" y="21"/>
                  </a:cxn>
                  <a:cxn ang="0">
                    <a:pos x="105" y="15"/>
                  </a:cxn>
                  <a:cxn ang="0">
                    <a:pos x="91" y="9"/>
                  </a:cxn>
                  <a:cxn ang="0">
                    <a:pos x="76" y="4"/>
                  </a:cxn>
                  <a:cxn ang="0">
                    <a:pos x="61" y="1"/>
                  </a:cxn>
                  <a:cxn ang="0">
                    <a:pos x="44" y="0"/>
                  </a:cxn>
                  <a:cxn ang="0">
                    <a:pos x="37" y="0"/>
                  </a:cxn>
                  <a:cxn ang="0">
                    <a:pos x="31" y="0"/>
                  </a:cxn>
                  <a:cxn ang="0">
                    <a:pos x="27" y="1"/>
                  </a:cxn>
                  <a:cxn ang="0">
                    <a:pos x="22" y="2"/>
                  </a:cxn>
                  <a:cxn ang="0">
                    <a:pos x="16" y="2"/>
                  </a:cxn>
                  <a:cxn ang="0">
                    <a:pos x="12" y="4"/>
                  </a:cxn>
                  <a:cxn ang="0">
                    <a:pos x="7" y="5"/>
                  </a:cxn>
                  <a:cxn ang="0">
                    <a:pos x="0" y="5"/>
                  </a:cxn>
                  <a:cxn ang="0">
                    <a:pos x="0" y="65"/>
                  </a:cxn>
                  <a:cxn ang="0">
                    <a:pos x="16" y="80"/>
                  </a:cxn>
                  <a:cxn ang="0">
                    <a:pos x="33" y="90"/>
                  </a:cxn>
                  <a:cxn ang="0">
                    <a:pos x="52" y="95"/>
                  </a:cxn>
                  <a:cxn ang="0">
                    <a:pos x="72" y="98"/>
                  </a:cxn>
                  <a:cxn ang="0">
                    <a:pos x="91" y="101"/>
                  </a:cxn>
                  <a:cxn ang="0">
                    <a:pos x="112" y="103"/>
                  </a:cxn>
                  <a:cxn ang="0">
                    <a:pos x="132" y="110"/>
                  </a:cxn>
                  <a:cxn ang="0">
                    <a:pos x="151" y="121"/>
                  </a:cxn>
                  <a:cxn ang="0">
                    <a:pos x="169" y="136"/>
                  </a:cxn>
                  <a:cxn ang="0">
                    <a:pos x="181" y="154"/>
                  </a:cxn>
                  <a:cxn ang="0">
                    <a:pos x="192" y="170"/>
                  </a:cxn>
                  <a:cxn ang="0">
                    <a:pos x="203" y="188"/>
                  </a:cxn>
                  <a:cxn ang="0">
                    <a:pos x="213" y="204"/>
                  </a:cxn>
                  <a:cxn ang="0">
                    <a:pos x="224" y="219"/>
                  </a:cxn>
                  <a:cxn ang="0">
                    <a:pos x="239" y="234"/>
                  </a:cxn>
                  <a:cxn ang="0">
                    <a:pos x="258" y="247"/>
                  </a:cxn>
                </a:cxnLst>
                <a:rect l="0" t="0" r="r" b="b"/>
                <a:pathLst>
                  <a:path w="284" h="247">
                    <a:moveTo>
                      <a:pt x="258" y="247"/>
                    </a:moveTo>
                    <a:lnTo>
                      <a:pt x="273" y="221"/>
                    </a:lnTo>
                    <a:lnTo>
                      <a:pt x="278" y="198"/>
                    </a:lnTo>
                    <a:lnTo>
                      <a:pt x="280" y="174"/>
                    </a:lnTo>
                    <a:lnTo>
                      <a:pt x="280" y="144"/>
                    </a:lnTo>
                    <a:lnTo>
                      <a:pt x="281" y="123"/>
                    </a:lnTo>
                    <a:lnTo>
                      <a:pt x="284" y="102"/>
                    </a:lnTo>
                    <a:lnTo>
                      <a:pt x="284" y="84"/>
                    </a:lnTo>
                    <a:lnTo>
                      <a:pt x="276" y="65"/>
                    </a:lnTo>
                    <a:lnTo>
                      <a:pt x="265" y="54"/>
                    </a:lnTo>
                    <a:lnTo>
                      <a:pt x="252" y="47"/>
                    </a:lnTo>
                    <a:lnTo>
                      <a:pt x="240" y="45"/>
                    </a:lnTo>
                    <a:lnTo>
                      <a:pt x="225" y="43"/>
                    </a:lnTo>
                    <a:lnTo>
                      <a:pt x="210" y="43"/>
                    </a:lnTo>
                    <a:lnTo>
                      <a:pt x="195" y="43"/>
                    </a:lnTo>
                    <a:lnTo>
                      <a:pt x="179" y="42"/>
                    </a:lnTo>
                    <a:lnTo>
                      <a:pt x="164" y="39"/>
                    </a:lnTo>
                    <a:lnTo>
                      <a:pt x="147" y="34"/>
                    </a:lnTo>
                    <a:lnTo>
                      <a:pt x="132" y="28"/>
                    </a:lnTo>
                    <a:lnTo>
                      <a:pt x="119" y="21"/>
                    </a:lnTo>
                    <a:lnTo>
                      <a:pt x="105" y="15"/>
                    </a:lnTo>
                    <a:lnTo>
                      <a:pt x="91" y="9"/>
                    </a:lnTo>
                    <a:lnTo>
                      <a:pt x="76" y="4"/>
                    </a:lnTo>
                    <a:lnTo>
                      <a:pt x="61" y="1"/>
                    </a:lnTo>
                    <a:lnTo>
                      <a:pt x="44" y="0"/>
                    </a:lnTo>
                    <a:lnTo>
                      <a:pt x="37" y="0"/>
                    </a:lnTo>
                    <a:lnTo>
                      <a:pt x="31" y="0"/>
                    </a:lnTo>
                    <a:lnTo>
                      <a:pt x="27" y="1"/>
                    </a:lnTo>
                    <a:lnTo>
                      <a:pt x="22" y="2"/>
                    </a:lnTo>
                    <a:lnTo>
                      <a:pt x="16" y="2"/>
                    </a:lnTo>
                    <a:lnTo>
                      <a:pt x="12" y="4"/>
                    </a:lnTo>
                    <a:lnTo>
                      <a:pt x="7" y="5"/>
                    </a:lnTo>
                    <a:lnTo>
                      <a:pt x="0" y="5"/>
                    </a:lnTo>
                    <a:lnTo>
                      <a:pt x="0" y="65"/>
                    </a:lnTo>
                    <a:lnTo>
                      <a:pt x="16" y="80"/>
                    </a:lnTo>
                    <a:lnTo>
                      <a:pt x="33" y="90"/>
                    </a:lnTo>
                    <a:lnTo>
                      <a:pt x="52" y="95"/>
                    </a:lnTo>
                    <a:lnTo>
                      <a:pt x="72" y="98"/>
                    </a:lnTo>
                    <a:lnTo>
                      <a:pt x="91" y="101"/>
                    </a:lnTo>
                    <a:lnTo>
                      <a:pt x="112" y="103"/>
                    </a:lnTo>
                    <a:lnTo>
                      <a:pt x="132" y="110"/>
                    </a:lnTo>
                    <a:lnTo>
                      <a:pt x="151" y="121"/>
                    </a:lnTo>
                    <a:lnTo>
                      <a:pt x="169" y="136"/>
                    </a:lnTo>
                    <a:lnTo>
                      <a:pt x="181" y="154"/>
                    </a:lnTo>
                    <a:lnTo>
                      <a:pt x="192" y="170"/>
                    </a:lnTo>
                    <a:lnTo>
                      <a:pt x="203" y="188"/>
                    </a:lnTo>
                    <a:lnTo>
                      <a:pt x="213" y="204"/>
                    </a:lnTo>
                    <a:lnTo>
                      <a:pt x="224" y="219"/>
                    </a:lnTo>
                    <a:lnTo>
                      <a:pt x="239" y="234"/>
                    </a:lnTo>
                    <a:lnTo>
                      <a:pt x="258" y="247"/>
                    </a:lnTo>
                    <a:close/>
                  </a:path>
                </a:pathLst>
              </a:custGeom>
              <a:solidFill>
                <a:srgbClr val="005B8E"/>
              </a:solidFill>
              <a:ln w="9525">
                <a:noFill/>
                <a:round/>
                <a:headEnd/>
                <a:tailEnd/>
              </a:ln>
            </p:spPr>
            <p:txBody>
              <a:bodyPr>
                <a:prstTxWarp prst="textNoShape">
                  <a:avLst/>
                </a:prstTxWarp>
              </a:bodyPr>
              <a:lstStyle/>
              <a:p>
                <a:endParaRPr lang="fr-FR"/>
              </a:p>
            </p:txBody>
          </p:sp>
          <p:sp>
            <p:nvSpPr>
              <p:cNvPr id="20491" name="Freeform 11"/>
              <p:cNvSpPr>
                <a:spLocks/>
              </p:cNvSpPr>
              <p:nvPr/>
            </p:nvSpPr>
            <p:spPr bwMode="auto">
              <a:xfrm>
                <a:off x="2375" y="1155"/>
                <a:ext cx="837" cy="679"/>
              </a:xfrm>
              <a:custGeom>
                <a:avLst/>
                <a:gdLst/>
                <a:ahLst/>
                <a:cxnLst>
                  <a:cxn ang="0">
                    <a:pos x="165" y="627"/>
                  </a:cxn>
                  <a:cxn ang="0">
                    <a:pos x="140" y="577"/>
                  </a:cxn>
                  <a:cxn ang="0">
                    <a:pos x="139" y="510"/>
                  </a:cxn>
                  <a:cxn ang="0">
                    <a:pos x="122" y="517"/>
                  </a:cxn>
                  <a:cxn ang="0">
                    <a:pos x="106" y="522"/>
                  </a:cxn>
                  <a:cxn ang="0">
                    <a:pos x="81" y="497"/>
                  </a:cxn>
                  <a:cxn ang="0">
                    <a:pos x="35" y="422"/>
                  </a:cxn>
                  <a:cxn ang="0">
                    <a:pos x="2" y="344"/>
                  </a:cxn>
                  <a:cxn ang="0">
                    <a:pos x="5" y="282"/>
                  </a:cxn>
                  <a:cxn ang="0">
                    <a:pos x="27" y="246"/>
                  </a:cxn>
                  <a:cxn ang="0">
                    <a:pos x="51" y="208"/>
                  </a:cxn>
                  <a:cxn ang="0">
                    <a:pos x="85" y="140"/>
                  </a:cxn>
                  <a:cxn ang="0">
                    <a:pos x="129" y="90"/>
                  </a:cxn>
                  <a:cxn ang="0">
                    <a:pos x="189" y="80"/>
                  </a:cxn>
                  <a:cxn ang="0">
                    <a:pos x="229" y="95"/>
                  </a:cxn>
                  <a:cxn ang="0">
                    <a:pos x="268" y="111"/>
                  </a:cxn>
                  <a:cxn ang="0">
                    <a:pos x="327" y="95"/>
                  </a:cxn>
                  <a:cxn ang="0">
                    <a:pos x="372" y="36"/>
                  </a:cxn>
                  <a:cxn ang="0">
                    <a:pos x="431" y="0"/>
                  </a:cxn>
                  <a:cxn ang="0">
                    <a:pos x="503" y="10"/>
                  </a:cxn>
                  <a:cxn ang="0">
                    <a:pos x="564" y="39"/>
                  </a:cxn>
                  <a:cxn ang="0">
                    <a:pos x="616" y="80"/>
                  </a:cxn>
                  <a:cxn ang="0">
                    <a:pos x="664" y="133"/>
                  </a:cxn>
                  <a:cxn ang="0">
                    <a:pos x="709" y="194"/>
                  </a:cxn>
                  <a:cxn ang="0">
                    <a:pos x="763" y="268"/>
                  </a:cxn>
                  <a:cxn ang="0">
                    <a:pos x="815" y="338"/>
                  </a:cxn>
                  <a:cxn ang="0">
                    <a:pos x="837" y="424"/>
                  </a:cxn>
                  <a:cxn ang="0">
                    <a:pos x="823" y="469"/>
                  </a:cxn>
                  <a:cxn ang="0">
                    <a:pos x="796" y="506"/>
                  </a:cxn>
                  <a:cxn ang="0">
                    <a:pos x="781" y="558"/>
                  </a:cxn>
                  <a:cxn ang="0">
                    <a:pos x="771" y="620"/>
                  </a:cxn>
                  <a:cxn ang="0">
                    <a:pos x="741" y="663"/>
                  </a:cxn>
                  <a:cxn ang="0">
                    <a:pos x="680" y="652"/>
                  </a:cxn>
                  <a:cxn ang="0">
                    <a:pos x="642" y="593"/>
                  </a:cxn>
                  <a:cxn ang="0">
                    <a:pos x="630" y="515"/>
                  </a:cxn>
                  <a:cxn ang="0">
                    <a:pos x="628" y="435"/>
                  </a:cxn>
                  <a:cxn ang="0">
                    <a:pos x="613" y="458"/>
                  </a:cxn>
                  <a:cxn ang="0">
                    <a:pos x="591" y="537"/>
                  </a:cxn>
                  <a:cxn ang="0">
                    <a:pos x="567" y="611"/>
                  </a:cxn>
                  <a:cxn ang="0">
                    <a:pos x="525" y="663"/>
                  </a:cxn>
                  <a:cxn ang="0">
                    <a:pos x="455" y="679"/>
                  </a:cxn>
                  <a:cxn ang="0">
                    <a:pos x="362" y="657"/>
                  </a:cxn>
                  <a:cxn ang="0">
                    <a:pos x="294" y="644"/>
                  </a:cxn>
                  <a:cxn ang="0">
                    <a:pos x="225" y="639"/>
                  </a:cxn>
                </a:cxnLst>
                <a:rect l="0" t="0" r="r" b="b"/>
                <a:pathLst>
                  <a:path w="837" h="679">
                    <a:moveTo>
                      <a:pt x="199" y="639"/>
                    </a:moveTo>
                    <a:lnTo>
                      <a:pt x="180" y="637"/>
                    </a:lnTo>
                    <a:lnTo>
                      <a:pt x="165" y="627"/>
                    </a:lnTo>
                    <a:lnTo>
                      <a:pt x="154" y="613"/>
                    </a:lnTo>
                    <a:lnTo>
                      <a:pt x="145" y="596"/>
                    </a:lnTo>
                    <a:lnTo>
                      <a:pt x="140" y="577"/>
                    </a:lnTo>
                    <a:lnTo>
                      <a:pt x="137" y="555"/>
                    </a:lnTo>
                    <a:lnTo>
                      <a:pt x="137" y="532"/>
                    </a:lnTo>
                    <a:lnTo>
                      <a:pt x="139" y="510"/>
                    </a:lnTo>
                    <a:lnTo>
                      <a:pt x="133" y="512"/>
                    </a:lnTo>
                    <a:lnTo>
                      <a:pt x="128" y="514"/>
                    </a:lnTo>
                    <a:lnTo>
                      <a:pt x="122" y="517"/>
                    </a:lnTo>
                    <a:lnTo>
                      <a:pt x="117" y="518"/>
                    </a:lnTo>
                    <a:lnTo>
                      <a:pt x="111" y="521"/>
                    </a:lnTo>
                    <a:lnTo>
                      <a:pt x="106" y="522"/>
                    </a:lnTo>
                    <a:lnTo>
                      <a:pt x="100" y="525"/>
                    </a:lnTo>
                    <a:lnTo>
                      <a:pt x="95" y="527"/>
                    </a:lnTo>
                    <a:lnTo>
                      <a:pt x="81" y="497"/>
                    </a:lnTo>
                    <a:lnTo>
                      <a:pt x="66" y="470"/>
                    </a:lnTo>
                    <a:lnTo>
                      <a:pt x="50" y="446"/>
                    </a:lnTo>
                    <a:lnTo>
                      <a:pt x="35" y="422"/>
                    </a:lnTo>
                    <a:lnTo>
                      <a:pt x="21" y="398"/>
                    </a:lnTo>
                    <a:lnTo>
                      <a:pt x="9" y="373"/>
                    </a:lnTo>
                    <a:lnTo>
                      <a:pt x="2" y="344"/>
                    </a:lnTo>
                    <a:lnTo>
                      <a:pt x="0" y="312"/>
                    </a:lnTo>
                    <a:lnTo>
                      <a:pt x="1" y="295"/>
                    </a:lnTo>
                    <a:lnTo>
                      <a:pt x="5" y="282"/>
                    </a:lnTo>
                    <a:lnTo>
                      <a:pt x="10" y="269"/>
                    </a:lnTo>
                    <a:lnTo>
                      <a:pt x="19" y="257"/>
                    </a:lnTo>
                    <a:lnTo>
                      <a:pt x="27" y="246"/>
                    </a:lnTo>
                    <a:lnTo>
                      <a:pt x="35" y="234"/>
                    </a:lnTo>
                    <a:lnTo>
                      <a:pt x="43" y="222"/>
                    </a:lnTo>
                    <a:lnTo>
                      <a:pt x="51" y="208"/>
                    </a:lnTo>
                    <a:lnTo>
                      <a:pt x="64" y="185"/>
                    </a:lnTo>
                    <a:lnTo>
                      <a:pt x="75" y="161"/>
                    </a:lnTo>
                    <a:lnTo>
                      <a:pt x="85" y="140"/>
                    </a:lnTo>
                    <a:lnTo>
                      <a:pt x="98" y="121"/>
                    </a:lnTo>
                    <a:lnTo>
                      <a:pt x="113" y="103"/>
                    </a:lnTo>
                    <a:lnTo>
                      <a:pt x="129" y="90"/>
                    </a:lnTo>
                    <a:lnTo>
                      <a:pt x="150" y="81"/>
                    </a:lnTo>
                    <a:lnTo>
                      <a:pt x="173" y="78"/>
                    </a:lnTo>
                    <a:lnTo>
                      <a:pt x="189" y="80"/>
                    </a:lnTo>
                    <a:lnTo>
                      <a:pt x="203" y="84"/>
                    </a:lnTo>
                    <a:lnTo>
                      <a:pt x="216" y="89"/>
                    </a:lnTo>
                    <a:lnTo>
                      <a:pt x="229" y="95"/>
                    </a:lnTo>
                    <a:lnTo>
                      <a:pt x="241" y="101"/>
                    </a:lnTo>
                    <a:lnTo>
                      <a:pt x="253" y="107"/>
                    </a:lnTo>
                    <a:lnTo>
                      <a:pt x="268" y="111"/>
                    </a:lnTo>
                    <a:lnTo>
                      <a:pt x="283" y="112"/>
                    </a:lnTo>
                    <a:lnTo>
                      <a:pt x="308" y="107"/>
                    </a:lnTo>
                    <a:lnTo>
                      <a:pt x="327" y="95"/>
                    </a:lnTo>
                    <a:lnTo>
                      <a:pt x="343" y="77"/>
                    </a:lnTo>
                    <a:lnTo>
                      <a:pt x="357" y="56"/>
                    </a:lnTo>
                    <a:lnTo>
                      <a:pt x="372" y="36"/>
                    </a:lnTo>
                    <a:lnTo>
                      <a:pt x="388" y="18"/>
                    </a:lnTo>
                    <a:lnTo>
                      <a:pt x="407" y="6"/>
                    </a:lnTo>
                    <a:lnTo>
                      <a:pt x="431" y="0"/>
                    </a:lnTo>
                    <a:lnTo>
                      <a:pt x="456" y="2"/>
                    </a:lnTo>
                    <a:lnTo>
                      <a:pt x="481" y="4"/>
                    </a:lnTo>
                    <a:lnTo>
                      <a:pt x="503" y="10"/>
                    </a:lnTo>
                    <a:lnTo>
                      <a:pt x="525" y="18"/>
                    </a:lnTo>
                    <a:lnTo>
                      <a:pt x="545" y="28"/>
                    </a:lnTo>
                    <a:lnTo>
                      <a:pt x="564" y="39"/>
                    </a:lnTo>
                    <a:lnTo>
                      <a:pt x="582" y="51"/>
                    </a:lnTo>
                    <a:lnTo>
                      <a:pt x="600" y="65"/>
                    </a:lnTo>
                    <a:lnTo>
                      <a:pt x="616" y="80"/>
                    </a:lnTo>
                    <a:lnTo>
                      <a:pt x="632" y="97"/>
                    </a:lnTo>
                    <a:lnTo>
                      <a:pt x="647" y="115"/>
                    </a:lnTo>
                    <a:lnTo>
                      <a:pt x="664" y="133"/>
                    </a:lnTo>
                    <a:lnTo>
                      <a:pt x="679" y="153"/>
                    </a:lnTo>
                    <a:lnTo>
                      <a:pt x="694" y="174"/>
                    </a:lnTo>
                    <a:lnTo>
                      <a:pt x="709" y="194"/>
                    </a:lnTo>
                    <a:lnTo>
                      <a:pt x="724" y="216"/>
                    </a:lnTo>
                    <a:lnTo>
                      <a:pt x="743" y="243"/>
                    </a:lnTo>
                    <a:lnTo>
                      <a:pt x="763" y="268"/>
                    </a:lnTo>
                    <a:lnTo>
                      <a:pt x="782" y="291"/>
                    </a:lnTo>
                    <a:lnTo>
                      <a:pt x="800" y="313"/>
                    </a:lnTo>
                    <a:lnTo>
                      <a:pt x="815" y="338"/>
                    </a:lnTo>
                    <a:lnTo>
                      <a:pt x="826" y="362"/>
                    </a:lnTo>
                    <a:lnTo>
                      <a:pt x="834" y="391"/>
                    </a:lnTo>
                    <a:lnTo>
                      <a:pt x="837" y="424"/>
                    </a:lnTo>
                    <a:lnTo>
                      <a:pt x="836" y="440"/>
                    </a:lnTo>
                    <a:lnTo>
                      <a:pt x="830" y="455"/>
                    </a:lnTo>
                    <a:lnTo>
                      <a:pt x="823" y="469"/>
                    </a:lnTo>
                    <a:lnTo>
                      <a:pt x="814" y="481"/>
                    </a:lnTo>
                    <a:lnTo>
                      <a:pt x="806" y="493"/>
                    </a:lnTo>
                    <a:lnTo>
                      <a:pt x="796" y="506"/>
                    </a:lnTo>
                    <a:lnTo>
                      <a:pt x="789" y="519"/>
                    </a:lnTo>
                    <a:lnTo>
                      <a:pt x="785" y="536"/>
                    </a:lnTo>
                    <a:lnTo>
                      <a:pt x="781" y="558"/>
                    </a:lnTo>
                    <a:lnTo>
                      <a:pt x="778" y="579"/>
                    </a:lnTo>
                    <a:lnTo>
                      <a:pt x="776" y="601"/>
                    </a:lnTo>
                    <a:lnTo>
                      <a:pt x="771" y="620"/>
                    </a:lnTo>
                    <a:lnTo>
                      <a:pt x="765" y="638"/>
                    </a:lnTo>
                    <a:lnTo>
                      <a:pt x="755" y="653"/>
                    </a:lnTo>
                    <a:lnTo>
                      <a:pt x="741" y="663"/>
                    </a:lnTo>
                    <a:lnTo>
                      <a:pt x="724" y="665"/>
                    </a:lnTo>
                    <a:lnTo>
                      <a:pt x="701" y="661"/>
                    </a:lnTo>
                    <a:lnTo>
                      <a:pt x="680" y="652"/>
                    </a:lnTo>
                    <a:lnTo>
                      <a:pt x="664" y="635"/>
                    </a:lnTo>
                    <a:lnTo>
                      <a:pt x="651" y="616"/>
                    </a:lnTo>
                    <a:lnTo>
                      <a:pt x="642" y="593"/>
                    </a:lnTo>
                    <a:lnTo>
                      <a:pt x="635" y="567"/>
                    </a:lnTo>
                    <a:lnTo>
                      <a:pt x="631" y="541"/>
                    </a:lnTo>
                    <a:lnTo>
                      <a:pt x="630" y="515"/>
                    </a:lnTo>
                    <a:lnTo>
                      <a:pt x="630" y="485"/>
                    </a:lnTo>
                    <a:lnTo>
                      <a:pt x="628" y="461"/>
                    </a:lnTo>
                    <a:lnTo>
                      <a:pt x="628" y="435"/>
                    </a:lnTo>
                    <a:lnTo>
                      <a:pt x="630" y="406"/>
                    </a:lnTo>
                    <a:lnTo>
                      <a:pt x="620" y="431"/>
                    </a:lnTo>
                    <a:lnTo>
                      <a:pt x="613" y="458"/>
                    </a:lnTo>
                    <a:lnTo>
                      <a:pt x="605" y="484"/>
                    </a:lnTo>
                    <a:lnTo>
                      <a:pt x="600" y="511"/>
                    </a:lnTo>
                    <a:lnTo>
                      <a:pt x="591" y="537"/>
                    </a:lnTo>
                    <a:lnTo>
                      <a:pt x="585" y="563"/>
                    </a:lnTo>
                    <a:lnTo>
                      <a:pt x="576" y="588"/>
                    </a:lnTo>
                    <a:lnTo>
                      <a:pt x="567" y="611"/>
                    </a:lnTo>
                    <a:lnTo>
                      <a:pt x="555" y="631"/>
                    </a:lnTo>
                    <a:lnTo>
                      <a:pt x="541" y="648"/>
                    </a:lnTo>
                    <a:lnTo>
                      <a:pt x="525" y="663"/>
                    </a:lnTo>
                    <a:lnTo>
                      <a:pt x="506" y="672"/>
                    </a:lnTo>
                    <a:lnTo>
                      <a:pt x="482" y="679"/>
                    </a:lnTo>
                    <a:lnTo>
                      <a:pt x="455" y="679"/>
                    </a:lnTo>
                    <a:lnTo>
                      <a:pt x="424" y="675"/>
                    </a:lnTo>
                    <a:lnTo>
                      <a:pt x="387" y="665"/>
                    </a:lnTo>
                    <a:lnTo>
                      <a:pt x="362" y="657"/>
                    </a:lnTo>
                    <a:lnTo>
                      <a:pt x="339" y="652"/>
                    </a:lnTo>
                    <a:lnTo>
                      <a:pt x="316" y="648"/>
                    </a:lnTo>
                    <a:lnTo>
                      <a:pt x="294" y="644"/>
                    </a:lnTo>
                    <a:lnTo>
                      <a:pt x="272" y="642"/>
                    </a:lnTo>
                    <a:lnTo>
                      <a:pt x="249" y="641"/>
                    </a:lnTo>
                    <a:lnTo>
                      <a:pt x="225" y="639"/>
                    </a:lnTo>
                    <a:lnTo>
                      <a:pt x="199" y="639"/>
                    </a:lnTo>
                    <a:close/>
                  </a:path>
                </a:pathLst>
              </a:custGeom>
              <a:solidFill>
                <a:srgbClr val="7FC1FF"/>
              </a:solidFill>
              <a:ln w="9525">
                <a:noFill/>
                <a:round/>
                <a:headEnd/>
                <a:tailEnd/>
              </a:ln>
            </p:spPr>
            <p:txBody>
              <a:bodyPr>
                <a:prstTxWarp prst="textNoShape">
                  <a:avLst/>
                </a:prstTxWarp>
              </a:bodyPr>
              <a:lstStyle/>
              <a:p>
                <a:endParaRPr lang="fr-FR"/>
              </a:p>
            </p:txBody>
          </p:sp>
          <p:sp>
            <p:nvSpPr>
              <p:cNvPr id="20492" name="Freeform 12"/>
              <p:cNvSpPr>
                <a:spLocks/>
              </p:cNvSpPr>
              <p:nvPr/>
            </p:nvSpPr>
            <p:spPr bwMode="auto">
              <a:xfrm>
                <a:off x="2548" y="1273"/>
                <a:ext cx="188" cy="479"/>
              </a:xfrm>
              <a:custGeom>
                <a:avLst/>
                <a:gdLst/>
                <a:ahLst/>
                <a:cxnLst>
                  <a:cxn ang="0">
                    <a:pos x="110" y="3"/>
                  </a:cxn>
                  <a:cxn ang="0">
                    <a:pos x="124" y="16"/>
                  </a:cxn>
                  <a:cxn ang="0">
                    <a:pos x="132" y="26"/>
                  </a:cxn>
                  <a:cxn ang="0">
                    <a:pos x="135" y="37"/>
                  </a:cxn>
                  <a:cxn ang="0">
                    <a:pos x="136" y="54"/>
                  </a:cxn>
                  <a:cxn ang="0">
                    <a:pos x="133" y="71"/>
                  </a:cxn>
                  <a:cxn ang="0">
                    <a:pos x="128" y="83"/>
                  </a:cxn>
                  <a:cxn ang="0">
                    <a:pos x="122" y="95"/>
                  </a:cxn>
                  <a:cxn ang="0">
                    <a:pos x="120" y="112"/>
                  </a:cxn>
                  <a:cxn ang="0">
                    <a:pos x="121" y="145"/>
                  </a:cxn>
                  <a:cxn ang="0">
                    <a:pos x="125" y="175"/>
                  </a:cxn>
                  <a:cxn ang="0">
                    <a:pos x="131" y="203"/>
                  </a:cxn>
                  <a:cxn ang="0">
                    <a:pos x="139" y="229"/>
                  </a:cxn>
                  <a:cxn ang="0">
                    <a:pos x="148" y="257"/>
                  </a:cxn>
                  <a:cxn ang="0">
                    <a:pos x="161" y="282"/>
                  </a:cxn>
                  <a:cxn ang="0">
                    <a:pos x="173" y="310"/>
                  </a:cxn>
                  <a:cxn ang="0">
                    <a:pos x="188" y="340"/>
                  </a:cxn>
                  <a:cxn ang="0">
                    <a:pos x="188" y="479"/>
                  </a:cxn>
                  <a:cxn ang="0">
                    <a:pos x="142" y="448"/>
                  </a:cxn>
                  <a:cxn ang="0">
                    <a:pos x="114" y="400"/>
                  </a:cxn>
                  <a:cxn ang="0">
                    <a:pos x="101" y="340"/>
                  </a:cxn>
                  <a:cxn ang="0">
                    <a:pos x="92" y="274"/>
                  </a:cxn>
                  <a:cxn ang="0">
                    <a:pos x="84" y="209"/>
                  </a:cxn>
                  <a:cxn ang="0">
                    <a:pos x="71" y="147"/>
                  </a:cxn>
                  <a:cxn ang="0">
                    <a:pos x="45" y="98"/>
                  </a:cxn>
                  <a:cxn ang="0">
                    <a:pos x="0" y="64"/>
                  </a:cxn>
                  <a:cxn ang="0">
                    <a:pos x="8" y="53"/>
                  </a:cxn>
                  <a:cxn ang="0">
                    <a:pos x="16" y="42"/>
                  </a:cxn>
                  <a:cxn ang="0">
                    <a:pos x="24" y="33"/>
                  </a:cxn>
                  <a:cxn ang="0">
                    <a:pos x="32" y="23"/>
                  </a:cxn>
                  <a:cxn ang="0">
                    <a:pos x="42" y="15"/>
                  </a:cxn>
                  <a:cxn ang="0">
                    <a:pos x="53" y="8"/>
                  </a:cxn>
                  <a:cxn ang="0">
                    <a:pos x="64" y="4"/>
                  </a:cxn>
                  <a:cxn ang="0">
                    <a:pos x="77" y="3"/>
                  </a:cxn>
                  <a:cxn ang="0">
                    <a:pos x="90" y="1"/>
                  </a:cxn>
                  <a:cxn ang="0">
                    <a:pos x="95" y="0"/>
                  </a:cxn>
                  <a:cxn ang="0">
                    <a:pos x="101" y="0"/>
                  </a:cxn>
                  <a:cxn ang="0">
                    <a:pos x="110" y="3"/>
                  </a:cxn>
                </a:cxnLst>
                <a:rect l="0" t="0" r="r" b="b"/>
                <a:pathLst>
                  <a:path w="188" h="479">
                    <a:moveTo>
                      <a:pt x="110" y="3"/>
                    </a:moveTo>
                    <a:lnTo>
                      <a:pt x="124" y="16"/>
                    </a:lnTo>
                    <a:lnTo>
                      <a:pt x="132" y="26"/>
                    </a:lnTo>
                    <a:lnTo>
                      <a:pt x="135" y="37"/>
                    </a:lnTo>
                    <a:lnTo>
                      <a:pt x="136" y="54"/>
                    </a:lnTo>
                    <a:lnTo>
                      <a:pt x="133" y="71"/>
                    </a:lnTo>
                    <a:lnTo>
                      <a:pt x="128" y="83"/>
                    </a:lnTo>
                    <a:lnTo>
                      <a:pt x="122" y="95"/>
                    </a:lnTo>
                    <a:lnTo>
                      <a:pt x="120" y="112"/>
                    </a:lnTo>
                    <a:lnTo>
                      <a:pt x="121" y="145"/>
                    </a:lnTo>
                    <a:lnTo>
                      <a:pt x="125" y="175"/>
                    </a:lnTo>
                    <a:lnTo>
                      <a:pt x="131" y="203"/>
                    </a:lnTo>
                    <a:lnTo>
                      <a:pt x="139" y="229"/>
                    </a:lnTo>
                    <a:lnTo>
                      <a:pt x="148" y="257"/>
                    </a:lnTo>
                    <a:lnTo>
                      <a:pt x="161" y="282"/>
                    </a:lnTo>
                    <a:lnTo>
                      <a:pt x="173" y="310"/>
                    </a:lnTo>
                    <a:lnTo>
                      <a:pt x="188" y="340"/>
                    </a:lnTo>
                    <a:lnTo>
                      <a:pt x="188" y="479"/>
                    </a:lnTo>
                    <a:lnTo>
                      <a:pt x="142" y="448"/>
                    </a:lnTo>
                    <a:lnTo>
                      <a:pt x="114" y="400"/>
                    </a:lnTo>
                    <a:lnTo>
                      <a:pt x="101" y="340"/>
                    </a:lnTo>
                    <a:lnTo>
                      <a:pt x="92" y="274"/>
                    </a:lnTo>
                    <a:lnTo>
                      <a:pt x="84" y="209"/>
                    </a:lnTo>
                    <a:lnTo>
                      <a:pt x="71" y="147"/>
                    </a:lnTo>
                    <a:lnTo>
                      <a:pt x="45" y="98"/>
                    </a:lnTo>
                    <a:lnTo>
                      <a:pt x="0" y="64"/>
                    </a:lnTo>
                    <a:lnTo>
                      <a:pt x="8" y="53"/>
                    </a:lnTo>
                    <a:lnTo>
                      <a:pt x="16" y="42"/>
                    </a:lnTo>
                    <a:lnTo>
                      <a:pt x="24" y="33"/>
                    </a:lnTo>
                    <a:lnTo>
                      <a:pt x="32" y="23"/>
                    </a:lnTo>
                    <a:lnTo>
                      <a:pt x="42" y="15"/>
                    </a:lnTo>
                    <a:lnTo>
                      <a:pt x="53" y="8"/>
                    </a:lnTo>
                    <a:lnTo>
                      <a:pt x="64" y="4"/>
                    </a:lnTo>
                    <a:lnTo>
                      <a:pt x="77" y="3"/>
                    </a:lnTo>
                    <a:lnTo>
                      <a:pt x="90" y="1"/>
                    </a:lnTo>
                    <a:lnTo>
                      <a:pt x="95" y="0"/>
                    </a:lnTo>
                    <a:lnTo>
                      <a:pt x="101" y="0"/>
                    </a:lnTo>
                    <a:lnTo>
                      <a:pt x="110" y="3"/>
                    </a:lnTo>
                    <a:close/>
                  </a:path>
                </a:pathLst>
              </a:custGeom>
              <a:solidFill>
                <a:srgbClr val="191933"/>
              </a:solidFill>
              <a:ln w="9525">
                <a:noFill/>
                <a:round/>
                <a:headEnd/>
                <a:tailEnd/>
              </a:ln>
            </p:spPr>
            <p:txBody>
              <a:bodyPr>
                <a:prstTxWarp prst="textNoShape">
                  <a:avLst/>
                </a:prstTxWarp>
              </a:bodyPr>
              <a:lstStyle/>
              <a:p>
                <a:endParaRPr lang="fr-FR"/>
              </a:p>
            </p:txBody>
          </p:sp>
          <p:sp>
            <p:nvSpPr>
              <p:cNvPr id="20493" name="Freeform 13"/>
              <p:cNvSpPr>
                <a:spLocks/>
              </p:cNvSpPr>
              <p:nvPr/>
            </p:nvSpPr>
            <p:spPr bwMode="auto">
              <a:xfrm>
                <a:off x="3046" y="1908"/>
                <a:ext cx="347" cy="569"/>
              </a:xfrm>
              <a:custGeom>
                <a:avLst/>
                <a:gdLst/>
                <a:ahLst/>
                <a:cxnLst>
                  <a:cxn ang="0">
                    <a:pos x="19" y="181"/>
                  </a:cxn>
                  <a:cxn ang="0">
                    <a:pos x="43" y="180"/>
                  </a:cxn>
                  <a:cxn ang="0">
                    <a:pos x="65" y="177"/>
                  </a:cxn>
                  <a:cxn ang="0">
                    <a:pos x="87" y="172"/>
                  </a:cxn>
                  <a:cxn ang="0">
                    <a:pos x="106" y="165"/>
                  </a:cxn>
                  <a:cxn ang="0">
                    <a:pos x="125" y="157"/>
                  </a:cxn>
                  <a:cxn ang="0">
                    <a:pos x="143" y="147"/>
                  </a:cxn>
                  <a:cxn ang="0">
                    <a:pos x="161" y="135"/>
                  </a:cxn>
                  <a:cxn ang="0">
                    <a:pos x="177" y="123"/>
                  </a:cxn>
                  <a:cxn ang="0">
                    <a:pos x="193" y="109"/>
                  </a:cxn>
                  <a:cxn ang="0">
                    <a:pos x="208" y="95"/>
                  </a:cxn>
                  <a:cxn ang="0">
                    <a:pos x="225" y="80"/>
                  </a:cxn>
                  <a:cxn ang="0">
                    <a:pos x="241" y="64"/>
                  </a:cxn>
                  <a:cxn ang="0">
                    <a:pos x="257" y="49"/>
                  </a:cxn>
                  <a:cxn ang="0">
                    <a:pos x="275" y="33"/>
                  </a:cxn>
                  <a:cxn ang="0">
                    <a:pos x="293" y="16"/>
                  </a:cxn>
                  <a:cxn ang="0">
                    <a:pos x="312" y="0"/>
                  </a:cxn>
                  <a:cxn ang="0">
                    <a:pos x="327" y="63"/>
                  </a:cxn>
                  <a:cxn ang="0">
                    <a:pos x="338" y="120"/>
                  </a:cxn>
                  <a:cxn ang="0">
                    <a:pos x="345" y="176"/>
                  </a:cxn>
                  <a:cxn ang="0">
                    <a:pos x="347" y="240"/>
                  </a:cxn>
                  <a:cxn ang="0">
                    <a:pos x="346" y="273"/>
                  </a:cxn>
                  <a:cxn ang="0">
                    <a:pos x="341" y="304"/>
                  </a:cxn>
                  <a:cxn ang="0">
                    <a:pos x="332" y="333"/>
                  </a:cxn>
                  <a:cxn ang="0">
                    <a:pos x="321" y="360"/>
                  </a:cxn>
                  <a:cxn ang="0">
                    <a:pos x="308" y="386"/>
                  </a:cxn>
                  <a:cxn ang="0">
                    <a:pos x="291" y="411"/>
                  </a:cxn>
                  <a:cxn ang="0">
                    <a:pos x="272" y="434"/>
                  </a:cxn>
                  <a:cxn ang="0">
                    <a:pos x="252" y="456"/>
                  </a:cxn>
                  <a:cxn ang="0">
                    <a:pos x="229" y="475"/>
                  </a:cxn>
                  <a:cxn ang="0">
                    <a:pos x="204" y="493"/>
                  </a:cxn>
                  <a:cxn ang="0">
                    <a:pos x="178" y="509"/>
                  </a:cxn>
                  <a:cxn ang="0">
                    <a:pos x="150" y="524"/>
                  </a:cxn>
                  <a:cxn ang="0">
                    <a:pos x="121" y="538"/>
                  </a:cxn>
                  <a:cxn ang="0">
                    <a:pos x="91" y="550"/>
                  </a:cxn>
                  <a:cxn ang="0">
                    <a:pos x="60" y="560"/>
                  </a:cxn>
                  <a:cxn ang="0">
                    <a:pos x="27" y="569"/>
                  </a:cxn>
                  <a:cxn ang="0">
                    <a:pos x="20" y="485"/>
                  </a:cxn>
                  <a:cxn ang="0">
                    <a:pos x="10" y="411"/>
                  </a:cxn>
                  <a:cxn ang="0">
                    <a:pos x="4" y="337"/>
                  </a:cxn>
                  <a:cxn ang="0">
                    <a:pos x="1" y="254"/>
                  </a:cxn>
                  <a:cxn ang="0">
                    <a:pos x="0" y="231"/>
                  </a:cxn>
                  <a:cxn ang="0">
                    <a:pos x="0" y="207"/>
                  </a:cxn>
                  <a:cxn ang="0">
                    <a:pos x="4" y="188"/>
                  </a:cxn>
                  <a:cxn ang="0">
                    <a:pos x="19" y="181"/>
                  </a:cxn>
                </a:cxnLst>
                <a:rect l="0" t="0" r="r" b="b"/>
                <a:pathLst>
                  <a:path w="347" h="569">
                    <a:moveTo>
                      <a:pt x="19" y="181"/>
                    </a:moveTo>
                    <a:lnTo>
                      <a:pt x="43" y="180"/>
                    </a:lnTo>
                    <a:lnTo>
                      <a:pt x="65" y="177"/>
                    </a:lnTo>
                    <a:lnTo>
                      <a:pt x="87" y="172"/>
                    </a:lnTo>
                    <a:lnTo>
                      <a:pt x="106" y="165"/>
                    </a:lnTo>
                    <a:lnTo>
                      <a:pt x="125" y="157"/>
                    </a:lnTo>
                    <a:lnTo>
                      <a:pt x="143" y="147"/>
                    </a:lnTo>
                    <a:lnTo>
                      <a:pt x="161" y="135"/>
                    </a:lnTo>
                    <a:lnTo>
                      <a:pt x="177" y="123"/>
                    </a:lnTo>
                    <a:lnTo>
                      <a:pt x="193" y="109"/>
                    </a:lnTo>
                    <a:lnTo>
                      <a:pt x="208" y="95"/>
                    </a:lnTo>
                    <a:lnTo>
                      <a:pt x="225" y="80"/>
                    </a:lnTo>
                    <a:lnTo>
                      <a:pt x="241" y="64"/>
                    </a:lnTo>
                    <a:lnTo>
                      <a:pt x="257" y="49"/>
                    </a:lnTo>
                    <a:lnTo>
                      <a:pt x="275" y="33"/>
                    </a:lnTo>
                    <a:lnTo>
                      <a:pt x="293" y="16"/>
                    </a:lnTo>
                    <a:lnTo>
                      <a:pt x="312" y="0"/>
                    </a:lnTo>
                    <a:lnTo>
                      <a:pt x="327" y="63"/>
                    </a:lnTo>
                    <a:lnTo>
                      <a:pt x="338" y="120"/>
                    </a:lnTo>
                    <a:lnTo>
                      <a:pt x="345" y="176"/>
                    </a:lnTo>
                    <a:lnTo>
                      <a:pt x="347" y="240"/>
                    </a:lnTo>
                    <a:lnTo>
                      <a:pt x="346" y="273"/>
                    </a:lnTo>
                    <a:lnTo>
                      <a:pt x="341" y="304"/>
                    </a:lnTo>
                    <a:lnTo>
                      <a:pt x="332" y="333"/>
                    </a:lnTo>
                    <a:lnTo>
                      <a:pt x="321" y="360"/>
                    </a:lnTo>
                    <a:lnTo>
                      <a:pt x="308" y="386"/>
                    </a:lnTo>
                    <a:lnTo>
                      <a:pt x="291" y="411"/>
                    </a:lnTo>
                    <a:lnTo>
                      <a:pt x="272" y="434"/>
                    </a:lnTo>
                    <a:lnTo>
                      <a:pt x="252" y="456"/>
                    </a:lnTo>
                    <a:lnTo>
                      <a:pt x="229" y="475"/>
                    </a:lnTo>
                    <a:lnTo>
                      <a:pt x="204" y="493"/>
                    </a:lnTo>
                    <a:lnTo>
                      <a:pt x="178" y="509"/>
                    </a:lnTo>
                    <a:lnTo>
                      <a:pt x="150" y="524"/>
                    </a:lnTo>
                    <a:lnTo>
                      <a:pt x="121" y="538"/>
                    </a:lnTo>
                    <a:lnTo>
                      <a:pt x="91" y="550"/>
                    </a:lnTo>
                    <a:lnTo>
                      <a:pt x="60" y="560"/>
                    </a:lnTo>
                    <a:lnTo>
                      <a:pt x="27" y="569"/>
                    </a:lnTo>
                    <a:lnTo>
                      <a:pt x="20" y="485"/>
                    </a:lnTo>
                    <a:lnTo>
                      <a:pt x="10" y="411"/>
                    </a:lnTo>
                    <a:lnTo>
                      <a:pt x="4" y="337"/>
                    </a:lnTo>
                    <a:lnTo>
                      <a:pt x="1" y="254"/>
                    </a:lnTo>
                    <a:lnTo>
                      <a:pt x="0" y="231"/>
                    </a:lnTo>
                    <a:lnTo>
                      <a:pt x="0" y="207"/>
                    </a:lnTo>
                    <a:lnTo>
                      <a:pt x="4" y="188"/>
                    </a:lnTo>
                    <a:lnTo>
                      <a:pt x="19" y="181"/>
                    </a:lnTo>
                    <a:close/>
                  </a:path>
                </a:pathLst>
              </a:custGeom>
              <a:solidFill>
                <a:srgbClr val="9E7000"/>
              </a:solidFill>
              <a:ln w="9525">
                <a:noFill/>
                <a:round/>
                <a:headEnd/>
                <a:tailEnd/>
              </a:ln>
            </p:spPr>
            <p:txBody>
              <a:bodyPr>
                <a:prstTxWarp prst="textNoShape">
                  <a:avLst/>
                </a:prstTxWarp>
              </a:bodyPr>
              <a:lstStyle/>
              <a:p>
                <a:endParaRPr lang="fr-FR"/>
              </a:p>
            </p:txBody>
          </p:sp>
          <p:sp>
            <p:nvSpPr>
              <p:cNvPr id="20494" name="Freeform 14"/>
              <p:cNvSpPr>
                <a:spLocks/>
              </p:cNvSpPr>
              <p:nvPr/>
            </p:nvSpPr>
            <p:spPr bwMode="auto">
              <a:xfrm>
                <a:off x="2556" y="1449"/>
                <a:ext cx="535" cy="1036"/>
              </a:xfrm>
              <a:custGeom>
                <a:avLst/>
                <a:gdLst/>
                <a:ahLst/>
                <a:cxnLst>
                  <a:cxn ang="0">
                    <a:pos x="42" y="60"/>
                  </a:cxn>
                  <a:cxn ang="0">
                    <a:pos x="86" y="169"/>
                  </a:cxn>
                  <a:cxn ang="0">
                    <a:pos x="129" y="269"/>
                  </a:cxn>
                  <a:cxn ang="0">
                    <a:pos x="187" y="369"/>
                  </a:cxn>
                  <a:cxn ang="0">
                    <a:pos x="239" y="444"/>
                  </a:cxn>
                  <a:cxn ang="0">
                    <a:pos x="267" y="485"/>
                  </a:cxn>
                  <a:cxn ang="0">
                    <a:pos x="297" y="526"/>
                  </a:cxn>
                  <a:cxn ang="0">
                    <a:pos x="329" y="561"/>
                  </a:cxn>
                  <a:cxn ang="0">
                    <a:pos x="363" y="594"/>
                  </a:cxn>
                  <a:cxn ang="0">
                    <a:pos x="400" y="619"/>
                  </a:cxn>
                  <a:cxn ang="0">
                    <a:pos x="439" y="635"/>
                  </a:cxn>
                  <a:cxn ang="0">
                    <a:pos x="484" y="642"/>
                  </a:cxn>
                  <a:cxn ang="0">
                    <a:pos x="513" y="706"/>
                  </a:cxn>
                  <a:cxn ang="0">
                    <a:pos x="530" y="814"/>
                  </a:cxn>
                  <a:cxn ang="0">
                    <a:pos x="535" y="920"/>
                  </a:cxn>
                  <a:cxn ang="0">
                    <a:pos x="535" y="989"/>
                  </a:cxn>
                  <a:cxn ang="0">
                    <a:pos x="525" y="1030"/>
                  </a:cxn>
                  <a:cxn ang="0">
                    <a:pos x="509" y="1031"/>
                  </a:cxn>
                  <a:cxn ang="0">
                    <a:pos x="491" y="1034"/>
                  </a:cxn>
                  <a:cxn ang="0">
                    <a:pos x="475" y="1036"/>
                  </a:cxn>
                  <a:cxn ang="0">
                    <a:pos x="445" y="1034"/>
                  </a:cxn>
                  <a:cxn ang="0">
                    <a:pos x="409" y="1019"/>
                  </a:cxn>
                  <a:cxn ang="0">
                    <a:pos x="380" y="991"/>
                  </a:cxn>
                  <a:cxn ang="0">
                    <a:pos x="359" y="956"/>
                  </a:cxn>
                  <a:cxn ang="0">
                    <a:pos x="340" y="918"/>
                  </a:cxn>
                  <a:cxn ang="0">
                    <a:pos x="323" y="883"/>
                  </a:cxn>
                  <a:cxn ang="0">
                    <a:pos x="307" y="851"/>
                  </a:cxn>
                  <a:cxn ang="0">
                    <a:pos x="292" y="815"/>
                  </a:cxn>
                  <a:cxn ang="0">
                    <a:pos x="273" y="761"/>
                  </a:cxn>
                  <a:cxn ang="0">
                    <a:pos x="259" y="696"/>
                  </a:cxn>
                  <a:cxn ang="0">
                    <a:pos x="245" y="636"/>
                  </a:cxn>
                  <a:cxn ang="0">
                    <a:pos x="224" y="576"/>
                  </a:cxn>
                  <a:cxn ang="0">
                    <a:pos x="164" y="481"/>
                  </a:cxn>
                  <a:cxn ang="0">
                    <a:pos x="90" y="360"/>
                  </a:cxn>
                  <a:cxn ang="0">
                    <a:pos x="35" y="243"/>
                  </a:cxn>
                  <a:cxn ang="0">
                    <a:pos x="4" y="111"/>
                  </a:cxn>
                  <a:cxn ang="0">
                    <a:pos x="3" y="25"/>
                  </a:cxn>
                  <a:cxn ang="0">
                    <a:pos x="14" y="10"/>
                  </a:cxn>
                </a:cxnLst>
                <a:rect l="0" t="0" r="r" b="b"/>
                <a:pathLst>
                  <a:path w="535" h="1036">
                    <a:moveTo>
                      <a:pt x="18" y="0"/>
                    </a:moveTo>
                    <a:lnTo>
                      <a:pt x="42" y="60"/>
                    </a:lnTo>
                    <a:lnTo>
                      <a:pt x="64" y="116"/>
                    </a:lnTo>
                    <a:lnTo>
                      <a:pt x="86" y="169"/>
                    </a:lnTo>
                    <a:lnTo>
                      <a:pt x="106" y="220"/>
                    </a:lnTo>
                    <a:lnTo>
                      <a:pt x="129" y="269"/>
                    </a:lnTo>
                    <a:lnTo>
                      <a:pt x="157" y="318"/>
                    </a:lnTo>
                    <a:lnTo>
                      <a:pt x="187" y="369"/>
                    </a:lnTo>
                    <a:lnTo>
                      <a:pt x="224" y="423"/>
                    </a:lnTo>
                    <a:lnTo>
                      <a:pt x="239" y="444"/>
                    </a:lnTo>
                    <a:lnTo>
                      <a:pt x="252" y="464"/>
                    </a:lnTo>
                    <a:lnTo>
                      <a:pt x="267" y="485"/>
                    </a:lnTo>
                    <a:lnTo>
                      <a:pt x="282" y="505"/>
                    </a:lnTo>
                    <a:lnTo>
                      <a:pt x="297" y="526"/>
                    </a:lnTo>
                    <a:lnTo>
                      <a:pt x="312" y="543"/>
                    </a:lnTo>
                    <a:lnTo>
                      <a:pt x="329" y="561"/>
                    </a:lnTo>
                    <a:lnTo>
                      <a:pt x="345" y="579"/>
                    </a:lnTo>
                    <a:lnTo>
                      <a:pt x="363" y="594"/>
                    </a:lnTo>
                    <a:lnTo>
                      <a:pt x="380" y="608"/>
                    </a:lnTo>
                    <a:lnTo>
                      <a:pt x="400" y="619"/>
                    </a:lnTo>
                    <a:lnTo>
                      <a:pt x="419" y="628"/>
                    </a:lnTo>
                    <a:lnTo>
                      <a:pt x="439" y="635"/>
                    </a:lnTo>
                    <a:lnTo>
                      <a:pt x="461" y="640"/>
                    </a:lnTo>
                    <a:lnTo>
                      <a:pt x="484" y="642"/>
                    </a:lnTo>
                    <a:lnTo>
                      <a:pt x="509" y="640"/>
                    </a:lnTo>
                    <a:lnTo>
                      <a:pt x="513" y="706"/>
                    </a:lnTo>
                    <a:lnTo>
                      <a:pt x="522" y="761"/>
                    </a:lnTo>
                    <a:lnTo>
                      <a:pt x="530" y="814"/>
                    </a:lnTo>
                    <a:lnTo>
                      <a:pt x="535" y="881"/>
                    </a:lnTo>
                    <a:lnTo>
                      <a:pt x="535" y="920"/>
                    </a:lnTo>
                    <a:lnTo>
                      <a:pt x="535" y="954"/>
                    </a:lnTo>
                    <a:lnTo>
                      <a:pt x="535" y="989"/>
                    </a:lnTo>
                    <a:lnTo>
                      <a:pt x="535" y="1028"/>
                    </a:lnTo>
                    <a:lnTo>
                      <a:pt x="525" y="1030"/>
                    </a:lnTo>
                    <a:lnTo>
                      <a:pt x="517" y="1030"/>
                    </a:lnTo>
                    <a:lnTo>
                      <a:pt x="509" y="1031"/>
                    </a:lnTo>
                    <a:lnTo>
                      <a:pt x="500" y="1032"/>
                    </a:lnTo>
                    <a:lnTo>
                      <a:pt x="491" y="1034"/>
                    </a:lnTo>
                    <a:lnTo>
                      <a:pt x="483" y="1035"/>
                    </a:lnTo>
                    <a:lnTo>
                      <a:pt x="475" y="1036"/>
                    </a:lnTo>
                    <a:lnTo>
                      <a:pt x="465" y="1036"/>
                    </a:lnTo>
                    <a:lnTo>
                      <a:pt x="445" y="1034"/>
                    </a:lnTo>
                    <a:lnTo>
                      <a:pt x="425" y="1028"/>
                    </a:lnTo>
                    <a:lnTo>
                      <a:pt x="409" y="1019"/>
                    </a:lnTo>
                    <a:lnTo>
                      <a:pt x="394" y="1006"/>
                    </a:lnTo>
                    <a:lnTo>
                      <a:pt x="380" y="991"/>
                    </a:lnTo>
                    <a:lnTo>
                      <a:pt x="368" y="974"/>
                    </a:lnTo>
                    <a:lnTo>
                      <a:pt x="359" y="956"/>
                    </a:lnTo>
                    <a:lnTo>
                      <a:pt x="349" y="937"/>
                    </a:lnTo>
                    <a:lnTo>
                      <a:pt x="340" y="918"/>
                    </a:lnTo>
                    <a:lnTo>
                      <a:pt x="331" y="900"/>
                    </a:lnTo>
                    <a:lnTo>
                      <a:pt x="323" y="883"/>
                    </a:lnTo>
                    <a:lnTo>
                      <a:pt x="315" y="867"/>
                    </a:lnTo>
                    <a:lnTo>
                      <a:pt x="307" y="851"/>
                    </a:lnTo>
                    <a:lnTo>
                      <a:pt x="299" y="833"/>
                    </a:lnTo>
                    <a:lnTo>
                      <a:pt x="292" y="815"/>
                    </a:lnTo>
                    <a:lnTo>
                      <a:pt x="284" y="795"/>
                    </a:lnTo>
                    <a:lnTo>
                      <a:pt x="273" y="761"/>
                    </a:lnTo>
                    <a:lnTo>
                      <a:pt x="265" y="728"/>
                    </a:lnTo>
                    <a:lnTo>
                      <a:pt x="259" y="696"/>
                    </a:lnTo>
                    <a:lnTo>
                      <a:pt x="252" y="665"/>
                    </a:lnTo>
                    <a:lnTo>
                      <a:pt x="245" y="636"/>
                    </a:lnTo>
                    <a:lnTo>
                      <a:pt x="236" y="606"/>
                    </a:lnTo>
                    <a:lnTo>
                      <a:pt x="224" y="576"/>
                    </a:lnTo>
                    <a:lnTo>
                      <a:pt x="206" y="545"/>
                    </a:lnTo>
                    <a:lnTo>
                      <a:pt x="164" y="481"/>
                    </a:lnTo>
                    <a:lnTo>
                      <a:pt x="125" y="419"/>
                    </a:lnTo>
                    <a:lnTo>
                      <a:pt x="90" y="360"/>
                    </a:lnTo>
                    <a:lnTo>
                      <a:pt x="60" y="303"/>
                    </a:lnTo>
                    <a:lnTo>
                      <a:pt x="35" y="243"/>
                    </a:lnTo>
                    <a:lnTo>
                      <a:pt x="16" y="179"/>
                    </a:lnTo>
                    <a:lnTo>
                      <a:pt x="4" y="111"/>
                    </a:lnTo>
                    <a:lnTo>
                      <a:pt x="0" y="34"/>
                    </a:lnTo>
                    <a:lnTo>
                      <a:pt x="3" y="25"/>
                    </a:lnTo>
                    <a:lnTo>
                      <a:pt x="8" y="16"/>
                    </a:lnTo>
                    <a:lnTo>
                      <a:pt x="14" y="10"/>
                    </a:lnTo>
                    <a:lnTo>
                      <a:pt x="18" y="0"/>
                    </a:lnTo>
                    <a:close/>
                  </a:path>
                </a:pathLst>
              </a:custGeom>
              <a:solidFill>
                <a:srgbClr val="7C6000"/>
              </a:solidFill>
              <a:ln w="9525">
                <a:noFill/>
                <a:round/>
                <a:headEnd/>
                <a:tailEnd/>
              </a:ln>
            </p:spPr>
            <p:txBody>
              <a:bodyPr>
                <a:prstTxWarp prst="textNoShape">
                  <a:avLst/>
                </a:prstTxWarp>
              </a:bodyPr>
              <a:lstStyle/>
              <a:p>
                <a:endParaRPr lang="fr-FR"/>
              </a:p>
            </p:txBody>
          </p:sp>
          <p:sp>
            <p:nvSpPr>
              <p:cNvPr id="20495" name="Freeform 15"/>
              <p:cNvSpPr>
                <a:spLocks/>
              </p:cNvSpPr>
              <p:nvPr/>
            </p:nvSpPr>
            <p:spPr bwMode="auto">
              <a:xfrm>
                <a:off x="2939" y="1786"/>
                <a:ext cx="186" cy="268"/>
              </a:xfrm>
              <a:custGeom>
                <a:avLst/>
                <a:gdLst/>
                <a:ahLst/>
                <a:cxnLst>
                  <a:cxn ang="0">
                    <a:pos x="92" y="0"/>
                  </a:cxn>
                  <a:cxn ang="0">
                    <a:pos x="0" y="118"/>
                  </a:cxn>
                  <a:cxn ang="0">
                    <a:pos x="11" y="135"/>
                  </a:cxn>
                  <a:cxn ang="0">
                    <a:pos x="21" y="150"/>
                  </a:cxn>
                  <a:cxn ang="0">
                    <a:pos x="30" y="165"/>
                  </a:cxn>
                  <a:cxn ang="0">
                    <a:pos x="38" y="181"/>
                  </a:cxn>
                  <a:cxn ang="0">
                    <a:pos x="47" y="197"/>
                  </a:cxn>
                  <a:cxn ang="0">
                    <a:pos x="52" y="213"/>
                  </a:cxn>
                  <a:cxn ang="0">
                    <a:pos x="55" y="231"/>
                  </a:cxn>
                  <a:cxn ang="0">
                    <a:pos x="56" y="252"/>
                  </a:cxn>
                  <a:cxn ang="0">
                    <a:pos x="66" y="254"/>
                  </a:cxn>
                  <a:cxn ang="0">
                    <a:pos x="74" y="260"/>
                  </a:cxn>
                  <a:cxn ang="0">
                    <a:pos x="82" y="265"/>
                  </a:cxn>
                  <a:cxn ang="0">
                    <a:pos x="92" y="268"/>
                  </a:cxn>
                  <a:cxn ang="0">
                    <a:pos x="123" y="262"/>
                  </a:cxn>
                  <a:cxn ang="0">
                    <a:pos x="145" y="245"/>
                  </a:cxn>
                  <a:cxn ang="0">
                    <a:pos x="160" y="220"/>
                  </a:cxn>
                  <a:cxn ang="0">
                    <a:pos x="169" y="187"/>
                  </a:cxn>
                  <a:cxn ang="0">
                    <a:pos x="175" y="152"/>
                  </a:cxn>
                  <a:cxn ang="0">
                    <a:pos x="179" y="112"/>
                  </a:cxn>
                  <a:cxn ang="0">
                    <a:pos x="182" y="73"/>
                  </a:cxn>
                  <a:cxn ang="0">
                    <a:pos x="186" y="34"/>
                  </a:cxn>
                  <a:cxn ang="0">
                    <a:pos x="175" y="30"/>
                  </a:cxn>
                  <a:cxn ang="0">
                    <a:pos x="164" y="26"/>
                  </a:cxn>
                  <a:cxn ang="0">
                    <a:pos x="152" y="21"/>
                  </a:cxn>
                  <a:cxn ang="0">
                    <a:pos x="139" y="17"/>
                  </a:cxn>
                  <a:cxn ang="0">
                    <a:pos x="126" y="11"/>
                  </a:cxn>
                  <a:cxn ang="0">
                    <a:pos x="113" y="7"/>
                  </a:cxn>
                  <a:cxn ang="0">
                    <a:pos x="102" y="3"/>
                  </a:cxn>
                  <a:cxn ang="0">
                    <a:pos x="92" y="0"/>
                  </a:cxn>
                </a:cxnLst>
                <a:rect l="0" t="0" r="r" b="b"/>
                <a:pathLst>
                  <a:path w="186" h="268">
                    <a:moveTo>
                      <a:pt x="92" y="0"/>
                    </a:moveTo>
                    <a:lnTo>
                      <a:pt x="0" y="118"/>
                    </a:lnTo>
                    <a:lnTo>
                      <a:pt x="11" y="135"/>
                    </a:lnTo>
                    <a:lnTo>
                      <a:pt x="21" y="150"/>
                    </a:lnTo>
                    <a:lnTo>
                      <a:pt x="30" y="165"/>
                    </a:lnTo>
                    <a:lnTo>
                      <a:pt x="38" y="181"/>
                    </a:lnTo>
                    <a:lnTo>
                      <a:pt x="47" y="197"/>
                    </a:lnTo>
                    <a:lnTo>
                      <a:pt x="52" y="213"/>
                    </a:lnTo>
                    <a:lnTo>
                      <a:pt x="55" y="231"/>
                    </a:lnTo>
                    <a:lnTo>
                      <a:pt x="56" y="252"/>
                    </a:lnTo>
                    <a:lnTo>
                      <a:pt x="66" y="254"/>
                    </a:lnTo>
                    <a:lnTo>
                      <a:pt x="74" y="260"/>
                    </a:lnTo>
                    <a:lnTo>
                      <a:pt x="82" y="265"/>
                    </a:lnTo>
                    <a:lnTo>
                      <a:pt x="92" y="268"/>
                    </a:lnTo>
                    <a:lnTo>
                      <a:pt x="123" y="262"/>
                    </a:lnTo>
                    <a:lnTo>
                      <a:pt x="145" y="245"/>
                    </a:lnTo>
                    <a:lnTo>
                      <a:pt x="160" y="220"/>
                    </a:lnTo>
                    <a:lnTo>
                      <a:pt x="169" y="187"/>
                    </a:lnTo>
                    <a:lnTo>
                      <a:pt x="175" y="152"/>
                    </a:lnTo>
                    <a:lnTo>
                      <a:pt x="179" y="112"/>
                    </a:lnTo>
                    <a:lnTo>
                      <a:pt x="182" y="73"/>
                    </a:lnTo>
                    <a:lnTo>
                      <a:pt x="186" y="34"/>
                    </a:lnTo>
                    <a:lnTo>
                      <a:pt x="175" y="30"/>
                    </a:lnTo>
                    <a:lnTo>
                      <a:pt x="164" y="26"/>
                    </a:lnTo>
                    <a:lnTo>
                      <a:pt x="152" y="21"/>
                    </a:lnTo>
                    <a:lnTo>
                      <a:pt x="139" y="17"/>
                    </a:lnTo>
                    <a:lnTo>
                      <a:pt x="126" y="11"/>
                    </a:lnTo>
                    <a:lnTo>
                      <a:pt x="113" y="7"/>
                    </a:lnTo>
                    <a:lnTo>
                      <a:pt x="102" y="3"/>
                    </a:lnTo>
                    <a:lnTo>
                      <a:pt x="92" y="0"/>
                    </a:lnTo>
                    <a:close/>
                  </a:path>
                </a:pathLst>
              </a:custGeom>
              <a:solidFill>
                <a:srgbClr val="590700"/>
              </a:solidFill>
              <a:ln w="9525">
                <a:noFill/>
                <a:round/>
                <a:headEnd/>
                <a:tailEnd/>
              </a:ln>
            </p:spPr>
            <p:txBody>
              <a:bodyPr>
                <a:prstTxWarp prst="textNoShape">
                  <a:avLst/>
                </a:prstTxWarp>
              </a:bodyPr>
              <a:lstStyle/>
              <a:p>
                <a:endParaRPr lang="fr-FR"/>
              </a:p>
            </p:txBody>
          </p:sp>
          <p:sp>
            <p:nvSpPr>
              <p:cNvPr id="20496" name="Freeform 16"/>
              <p:cNvSpPr>
                <a:spLocks/>
              </p:cNvSpPr>
              <p:nvPr/>
            </p:nvSpPr>
            <p:spPr bwMode="auto">
              <a:xfrm>
                <a:off x="2470" y="836"/>
                <a:ext cx="258" cy="302"/>
              </a:xfrm>
              <a:custGeom>
                <a:avLst/>
                <a:gdLst/>
                <a:ahLst/>
                <a:cxnLst>
                  <a:cxn ang="0">
                    <a:pos x="26" y="42"/>
                  </a:cxn>
                  <a:cxn ang="0">
                    <a:pos x="35" y="34"/>
                  </a:cxn>
                  <a:cxn ang="0">
                    <a:pos x="44" y="26"/>
                  </a:cxn>
                  <a:cxn ang="0">
                    <a:pos x="53" y="19"/>
                  </a:cxn>
                  <a:cxn ang="0">
                    <a:pos x="61" y="12"/>
                  </a:cxn>
                  <a:cxn ang="0">
                    <a:pos x="71" y="8"/>
                  </a:cxn>
                  <a:cxn ang="0">
                    <a:pos x="80" y="4"/>
                  </a:cxn>
                  <a:cxn ang="0">
                    <a:pos x="91" y="1"/>
                  </a:cxn>
                  <a:cxn ang="0">
                    <a:pos x="104" y="0"/>
                  </a:cxn>
                  <a:cxn ang="0">
                    <a:pos x="131" y="3"/>
                  </a:cxn>
                  <a:cxn ang="0">
                    <a:pos x="158" y="11"/>
                  </a:cxn>
                  <a:cxn ang="0">
                    <a:pos x="184" y="24"/>
                  </a:cxn>
                  <a:cxn ang="0">
                    <a:pos x="207" y="42"/>
                  </a:cxn>
                  <a:cxn ang="0">
                    <a:pos x="228" y="63"/>
                  </a:cxn>
                  <a:cxn ang="0">
                    <a:pos x="244" y="86"/>
                  </a:cxn>
                  <a:cxn ang="0">
                    <a:pos x="254" y="112"/>
                  </a:cxn>
                  <a:cxn ang="0">
                    <a:pos x="258" y="138"/>
                  </a:cxn>
                  <a:cxn ang="0">
                    <a:pos x="255" y="169"/>
                  </a:cxn>
                  <a:cxn ang="0">
                    <a:pos x="246" y="199"/>
                  </a:cxn>
                  <a:cxn ang="0">
                    <a:pos x="230" y="226"/>
                  </a:cxn>
                  <a:cxn ang="0">
                    <a:pos x="211" y="251"/>
                  </a:cxn>
                  <a:cxn ang="0">
                    <a:pos x="190" y="272"/>
                  </a:cxn>
                  <a:cxn ang="0">
                    <a:pos x="162" y="288"/>
                  </a:cxn>
                  <a:cxn ang="0">
                    <a:pos x="134" y="297"/>
                  </a:cxn>
                  <a:cxn ang="0">
                    <a:pos x="104" y="302"/>
                  </a:cxn>
                  <a:cxn ang="0">
                    <a:pos x="78" y="297"/>
                  </a:cxn>
                  <a:cxn ang="0">
                    <a:pos x="56" y="288"/>
                  </a:cxn>
                  <a:cxn ang="0">
                    <a:pos x="38" y="272"/>
                  </a:cxn>
                  <a:cxn ang="0">
                    <a:pos x="25" y="251"/>
                  </a:cxn>
                  <a:cxn ang="0">
                    <a:pos x="14" y="228"/>
                  </a:cxn>
                  <a:cxn ang="0">
                    <a:pos x="5" y="202"/>
                  </a:cxn>
                  <a:cxn ang="0">
                    <a:pos x="1" y="173"/>
                  </a:cxn>
                  <a:cxn ang="0">
                    <a:pos x="0" y="146"/>
                  </a:cxn>
                  <a:cxn ang="0">
                    <a:pos x="4" y="120"/>
                  </a:cxn>
                  <a:cxn ang="0">
                    <a:pos x="11" y="94"/>
                  </a:cxn>
                  <a:cxn ang="0">
                    <a:pos x="20" y="68"/>
                  </a:cxn>
                  <a:cxn ang="0">
                    <a:pos x="26" y="42"/>
                  </a:cxn>
                </a:cxnLst>
                <a:rect l="0" t="0" r="r" b="b"/>
                <a:pathLst>
                  <a:path w="258" h="302">
                    <a:moveTo>
                      <a:pt x="26" y="42"/>
                    </a:moveTo>
                    <a:lnTo>
                      <a:pt x="35" y="34"/>
                    </a:lnTo>
                    <a:lnTo>
                      <a:pt x="44" y="26"/>
                    </a:lnTo>
                    <a:lnTo>
                      <a:pt x="53" y="19"/>
                    </a:lnTo>
                    <a:lnTo>
                      <a:pt x="61" y="12"/>
                    </a:lnTo>
                    <a:lnTo>
                      <a:pt x="71" y="8"/>
                    </a:lnTo>
                    <a:lnTo>
                      <a:pt x="80" y="4"/>
                    </a:lnTo>
                    <a:lnTo>
                      <a:pt x="91" y="1"/>
                    </a:lnTo>
                    <a:lnTo>
                      <a:pt x="104" y="0"/>
                    </a:lnTo>
                    <a:lnTo>
                      <a:pt x="131" y="3"/>
                    </a:lnTo>
                    <a:lnTo>
                      <a:pt x="158" y="11"/>
                    </a:lnTo>
                    <a:lnTo>
                      <a:pt x="184" y="24"/>
                    </a:lnTo>
                    <a:lnTo>
                      <a:pt x="207" y="42"/>
                    </a:lnTo>
                    <a:lnTo>
                      <a:pt x="228" y="63"/>
                    </a:lnTo>
                    <a:lnTo>
                      <a:pt x="244" y="86"/>
                    </a:lnTo>
                    <a:lnTo>
                      <a:pt x="254" y="112"/>
                    </a:lnTo>
                    <a:lnTo>
                      <a:pt x="258" y="138"/>
                    </a:lnTo>
                    <a:lnTo>
                      <a:pt x="255" y="169"/>
                    </a:lnTo>
                    <a:lnTo>
                      <a:pt x="246" y="199"/>
                    </a:lnTo>
                    <a:lnTo>
                      <a:pt x="230" y="226"/>
                    </a:lnTo>
                    <a:lnTo>
                      <a:pt x="211" y="251"/>
                    </a:lnTo>
                    <a:lnTo>
                      <a:pt x="190" y="272"/>
                    </a:lnTo>
                    <a:lnTo>
                      <a:pt x="162" y="288"/>
                    </a:lnTo>
                    <a:lnTo>
                      <a:pt x="134" y="297"/>
                    </a:lnTo>
                    <a:lnTo>
                      <a:pt x="104" y="302"/>
                    </a:lnTo>
                    <a:lnTo>
                      <a:pt x="78" y="297"/>
                    </a:lnTo>
                    <a:lnTo>
                      <a:pt x="56" y="288"/>
                    </a:lnTo>
                    <a:lnTo>
                      <a:pt x="38" y="272"/>
                    </a:lnTo>
                    <a:lnTo>
                      <a:pt x="25" y="251"/>
                    </a:lnTo>
                    <a:lnTo>
                      <a:pt x="14" y="228"/>
                    </a:lnTo>
                    <a:lnTo>
                      <a:pt x="5" y="202"/>
                    </a:lnTo>
                    <a:lnTo>
                      <a:pt x="1" y="173"/>
                    </a:lnTo>
                    <a:lnTo>
                      <a:pt x="0" y="146"/>
                    </a:lnTo>
                    <a:lnTo>
                      <a:pt x="4" y="120"/>
                    </a:lnTo>
                    <a:lnTo>
                      <a:pt x="11" y="94"/>
                    </a:lnTo>
                    <a:lnTo>
                      <a:pt x="20" y="68"/>
                    </a:lnTo>
                    <a:lnTo>
                      <a:pt x="26" y="42"/>
                    </a:lnTo>
                    <a:close/>
                  </a:path>
                </a:pathLst>
              </a:custGeom>
              <a:solidFill>
                <a:srgbClr val="590700"/>
              </a:solidFill>
              <a:ln w="9525">
                <a:noFill/>
                <a:round/>
                <a:headEnd/>
                <a:tailEnd/>
              </a:ln>
            </p:spPr>
            <p:txBody>
              <a:bodyPr>
                <a:prstTxWarp prst="textNoShape">
                  <a:avLst/>
                </a:prstTxWarp>
              </a:bodyPr>
              <a:lstStyle/>
              <a:p>
                <a:endParaRPr lang="fr-FR"/>
              </a:p>
            </p:txBody>
          </p:sp>
          <p:sp>
            <p:nvSpPr>
              <p:cNvPr id="20497" name="Freeform 17"/>
              <p:cNvSpPr>
                <a:spLocks/>
              </p:cNvSpPr>
              <p:nvPr/>
            </p:nvSpPr>
            <p:spPr bwMode="auto">
              <a:xfrm>
                <a:off x="2968" y="1738"/>
                <a:ext cx="38" cy="108"/>
              </a:xfrm>
              <a:custGeom>
                <a:avLst/>
                <a:gdLst/>
                <a:ahLst/>
                <a:cxnLst>
                  <a:cxn ang="0">
                    <a:pos x="9" y="0"/>
                  </a:cxn>
                  <a:cxn ang="0">
                    <a:pos x="11" y="15"/>
                  </a:cxn>
                  <a:cxn ang="0">
                    <a:pos x="16" y="30"/>
                  </a:cxn>
                  <a:cxn ang="0">
                    <a:pos x="24" y="46"/>
                  </a:cxn>
                  <a:cxn ang="0">
                    <a:pos x="33" y="59"/>
                  </a:cxn>
                  <a:cxn ang="0">
                    <a:pos x="38" y="73"/>
                  </a:cxn>
                  <a:cxn ang="0">
                    <a:pos x="37" y="85"/>
                  </a:cxn>
                  <a:cxn ang="0">
                    <a:pos x="28" y="97"/>
                  </a:cxn>
                  <a:cxn ang="0">
                    <a:pos x="9" y="108"/>
                  </a:cxn>
                  <a:cxn ang="0">
                    <a:pos x="1" y="82"/>
                  </a:cxn>
                  <a:cxn ang="0">
                    <a:pos x="0" y="54"/>
                  </a:cxn>
                  <a:cxn ang="0">
                    <a:pos x="1" y="26"/>
                  </a:cxn>
                  <a:cxn ang="0">
                    <a:pos x="9" y="0"/>
                  </a:cxn>
                </a:cxnLst>
                <a:rect l="0" t="0" r="r" b="b"/>
                <a:pathLst>
                  <a:path w="38" h="108">
                    <a:moveTo>
                      <a:pt x="9" y="0"/>
                    </a:moveTo>
                    <a:lnTo>
                      <a:pt x="11" y="15"/>
                    </a:lnTo>
                    <a:lnTo>
                      <a:pt x="16" y="30"/>
                    </a:lnTo>
                    <a:lnTo>
                      <a:pt x="24" y="46"/>
                    </a:lnTo>
                    <a:lnTo>
                      <a:pt x="33" y="59"/>
                    </a:lnTo>
                    <a:lnTo>
                      <a:pt x="38" y="73"/>
                    </a:lnTo>
                    <a:lnTo>
                      <a:pt x="37" y="85"/>
                    </a:lnTo>
                    <a:lnTo>
                      <a:pt x="28" y="97"/>
                    </a:lnTo>
                    <a:lnTo>
                      <a:pt x="9" y="108"/>
                    </a:lnTo>
                    <a:lnTo>
                      <a:pt x="1" y="82"/>
                    </a:lnTo>
                    <a:lnTo>
                      <a:pt x="0" y="54"/>
                    </a:lnTo>
                    <a:lnTo>
                      <a:pt x="1" y="26"/>
                    </a:lnTo>
                    <a:lnTo>
                      <a:pt x="9" y="0"/>
                    </a:lnTo>
                    <a:close/>
                  </a:path>
                </a:pathLst>
              </a:custGeom>
              <a:solidFill>
                <a:srgbClr val="000000"/>
              </a:solidFill>
              <a:ln w="9525">
                <a:noFill/>
                <a:round/>
                <a:headEnd/>
                <a:tailEnd/>
              </a:ln>
            </p:spPr>
            <p:txBody>
              <a:bodyPr>
                <a:prstTxWarp prst="textNoShape">
                  <a:avLst/>
                </a:prstTxWarp>
              </a:bodyPr>
              <a:lstStyle/>
              <a:p>
                <a:endParaRPr lang="fr-FR"/>
              </a:p>
            </p:txBody>
          </p:sp>
          <p:sp>
            <p:nvSpPr>
              <p:cNvPr id="20498" name="Freeform 18"/>
              <p:cNvSpPr>
                <a:spLocks/>
              </p:cNvSpPr>
              <p:nvPr/>
            </p:nvSpPr>
            <p:spPr bwMode="auto">
              <a:xfrm>
                <a:off x="2016" y="672"/>
                <a:ext cx="1229" cy="2723"/>
              </a:xfrm>
              <a:custGeom>
                <a:avLst/>
                <a:gdLst/>
                <a:ahLst/>
                <a:cxnLst>
                  <a:cxn ang="0">
                    <a:pos x="68" y="705"/>
                  </a:cxn>
                  <a:cxn ang="0">
                    <a:pos x="243" y="665"/>
                  </a:cxn>
                  <a:cxn ang="0">
                    <a:pos x="372" y="706"/>
                  </a:cxn>
                  <a:cxn ang="0">
                    <a:pos x="517" y="486"/>
                  </a:cxn>
                  <a:cxn ang="0">
                    <a:pos x="404" y="195"/>
                  </a:cxn>
                  <a:cxn ang="0">
                    <a:pos x="447" y="35"/>
                  </a:cxn>
                  <a:cxn ang="0">
                    <a:pos x="633" y="35"/>
                  </a:cxn>
                  <a:cxn ang="0">
                    <a:pos x="769" y="175"/>
                  </a:cxn>
                  <a:cxn ang="0">
                    <a:pos x="596" y="74"/>
                  </a:cxn>
                  <a:cxn ang="0">
                    <a:pos x="556" y="98"/>
                  </a:cxn>
                  <a:cxn ang="0">
                    <a:pos x="592" y="147"/>
                  </a:cxn>
                  <a:cxn ang="0">
                    <a:pos x="424" y="180"/>
                  </a:cxn>
                  <a:cxn ang="0">
                    <a:pos x="499" y="339"/>
                  </a:cxn>
                  <a:cxn ang="0">
                    <a:pos x="660" y="359"/>
                  </a:cxn>
                  <a:cxn ang="0">
                    <a:pos x="751" y="437"/>
                  </a:cxn>
                  <a:cxn ang="0">
                    <a:pos x="971" y="519"/>
                  </a:cxn>
                  <a:cxn ang="0">
                    <a:pos x="1222" y="954"/>
                  </a:cxn>
                  <a:cxn ang="0">
                    <a:pos x="1085" y="1168"/>
                  </a:cxn>
                  <a:cxn ang="0">
                    <a:pos x="940" y="1241"/>
                  </a:cxn>
                  <a:cxn ang="0">
                    <a:pos x="1030" y="1335"/>
                  </a:cxn>
                  <a:cxn ang="0">
                    <a:pos x="1020" y="1393"/>
                  </a:cxn>
                  <a:cxn ang="0">
                    <a:pos x="930" y="1278"/>
                  </a:cxn>
                  <a:cxn ang="0">
                    <a:pos x="920" y="1222"/>
                  </a:cxn>
                  <a:cxn ang="0">
                    <a:pos x="845" y="1121"/>
                  </a:cxn>
                  <a:cxn ang="0">
                    <a:pos x="843" y="766"/>
                  </a:cxn>
                  <a:cxn ang="0">
                    <a:pos x="1005" y="968"/>
                  </a:cxn>
                  <a:cxn ang="0">
                    <a:pos x="1130" y="1099"/>
                  </a:cxn>
                  <a:cxn ang="0">
                    <a:pos x="1118" y="800"/>
                  </a:cxn>
                  <a:cxn ang="0">
                    <a:pos x="754" y="526"/>
                  </a:cxn>
                  <a:cxn ang="0">
                    <a:pos x="687" y="706"/>
                  </a:cxn>
                  <a:cxn ang="0">
                    <a:pos x="731" y="1102"/>
                  </a:cxn>
                  <a:cxn ang="0">
                    <a:pos x="764" y="1222"/>
                  </a:cxn>
                  <a:cxn ang="0">
                    <a:pos x="648" y="1118"/>
                  </a:cxn>
                  <a:cxn ang="0">
                    <a:pos x="878" y="1603"/>
                  </a:cxn>
                  <a:cxn ang="0">
                    <a:pos x="1054" y="1725"/>
                  </a:cxn>
                  <a:cxn ang="0">
                    <a:pos x="1079" y="1558"/>
                  </a:cxn>
                  <a:cxn ang="0">
                    <a:pos x="927" y="1880"/>
                  </a:cxn>
                  <a:cxn ang="0">
                    <a:pos x="704" y="2440"/>
                  </a:cxn>
                  <a:cxn ang="0">
                    <a:pos x="502" y="2723"/>
                  </a:cxn>
                  <a:cxn ang="0">
                    <a:pos x="608" y="1946"/>
                  </a:cxn>
                  <a:cxn ang="0">
                    <a:pos x="507" y="1437"/>
                  </a:cxn>
                  <a:cxn ang="0">
                    <a:pos x="585" y="1289"/>
                  </a:cxn>
                  <a:cxn ang="0">
                    <a:pos x="652" y="1673"/>
                  </a:cxn>
                  <a:cxn ang="0">
                    <a:pos x="706" y="1334"/>
                  </a:cxn>
                  <a:cxn ang="0">
                    <a:pos x="494" y="758"/>
                  </a:cxn>
                  <a:cxn ang="0">
                    <a:pos x="604" y="858"/>
                  </a:cxn>
                  <a:cxn ang="0">
                    <a:pos x="646" y="646"/>
                  </a:cxn>
                  <a:cxn ang="0">
                    <a:pos x="597" y="683"/>
                  </a:cxn>
                  <a:cxn ang="0">
                    <a:pos x="534" y="647"/>
                  </a:cxn>
                  <a:cxn ang="0">
                    <a:pos x="387" y="803"/>
                  </a:cxn>
                  <a:cxn ang="0">
                    <a:pos x="499" y="985"/>
                  </a:cxn>
                  <a:cxn ang="0">
                    <a:pos x="322" y="1091"/>
                  </a:cxn>
                  <a:cxn ang="0">
                    <a:pos x="368" y="920"/>
                  </a:cxn>
                  <a:cxn ang="0">
                    <a:pos x="304" y="875"/>
                  </a:cxn>
                  <a:cxn ang="0">
                    <a:pos x="158" y="694"/>
                  </a:cxn>
                  <a:cxn ang="0">
                    <a:pos x="110" y="882"/>
                  </a:cxn>
                  <a:cxn ang="0">
                    <a:pos x="305" y="952"/>
                  </a:cxn>
                  <a:cxn ang="0">
                    <a:pos x="273" y="1121"/>
                  </a:cxn>
                  <a:cxn ang="0">
                    <a:pos x="54" y="1002"/>
                  </a:cxn>
                </a:cxnLst>
                <a:rect l="0" t="0" r="r" b="b"/>
                <a:pathLst>
                  <a:path w="1229" h="2723">
                    <a:moveTo>
                      <a:pt x="1" y="774"/>
                    </a:moveTo>
                    <a:lnTo>
                      <a:pt x="3" y="776"/>
                    </a:lnTo>
                    <a:lnTo>
                      <a:pt x="4" y="776"/>
                    </a:lnTo>
                    <a:lnTo>
                      <a:pt x="5" y="777"/>
                    </a:lnTo>
                    <a:lnTo>
                      <a:pt x="8" y="777"/>
                    </a:lnTo>
                    <a:lnTo>
                      <a:pt x="5" y="767"/>
                    </a:lnTo>
                    <a:lnTo>
                      <a:pt x="5" y="759"/>
                    </a:lnTo>
                    <a:lnTo>
                      <a:pt x="9" y="754"/>
                    </a:lnTo>
                    <a:lnTo>
                      <a:pt x="16" y="748"/>
                    </a:lnTo>
                    <a:lnTo>
                      <a:pt x="24" y="743"/>
                    </a:lnTo>
                    <a:lnTo>
                      <a:pt x="33" y="739"/>
                    </a:lnTo>
                    <a:lnTo>
                      <a:pt x="41" y="733"/>
                    </a:lnTo>
                    <a:lnTo>
                      <a:pt x="48" y="726"/>
                    </a:lnTo>
                    <a:lnTo>
                      <a:pt x="58" y="717"/>
                    </a:lnTo>
                    <a:lnTo>
                      <a:pt x="68" y="705"/>
                    </a:lnTo>
                    <a:lnTo>
                      <a:pt x="78" y="692"/>
                    </a:lnTo>
                    <a:lnTo>
                      <a:pt x="87" y="679"/>
                    </a:lnTo>
                    <a:lnTo>
                      <a:pt x="98" y="668"/>
                    </a:lnTo>
                    <a:lnTo>
                      <a:pt x="109" y="658"/>
                    </a:lnTo>
                    <a:lnTo>
                      <a:pt x="123" y="651"/>
                    </a:lnTo>
                    <a:lnTo>
                      <a:pt x="139" y="649"/>
                    </a:lnTo>
                    <a:lnTo>
                      <a:pt x="153" y="651"/>
                    </a:lnTo>
                    <a:lnTo>
                      <a:pt x="163" y="658"/>
                    </a:lnTo>
                    <a:lnTo>
                      <a:pt x="173" y="668"/>
                    </a:lnTo>
                    <a:lnTo>
                      <a:pt x="183" y="677"/>
                    </a:lnTo>
                    <a:lnTo>
                      <a:pt x="192" y="684"/>
                    </a:lnTo>
                    <a:lnTo>
                      <a:pt x="203" y="688"/>
                    </a:lnTo>
                    <a:lnTo>
                      <a:pt x="215" y="684"/>
                    </a:lnTo>
                    <a:lnTo>
                      <a:pt x="229" y="673"/>
                    </a:lnTo>
                    <a:lnTo>
                      <a:pt x="243" y="665"/>
                    </a:lnTo>
                    <a:lnTo>
                      <a:pt x="252" y="660"/>
                    </a:lnTo>
                    <a:lnTo>
                      <a:pt x="258" y="653"/>
                    </a:lnTo>
                    <a:lnTo>
                      <a:pt x="260" y="644"/>
                    </a:lnTo>
                    <a:lnTo>
                      <a:pt x="278" y="646"/>
                    </a:lnTo>
                    <a:lnTo>
                      <a:pt x="292" y="651"/>
                    </a:lnTo>
                    <a:lnTo>
                      <a:pt x="303" y="660"/>
                    </a:lnTo>
                    <a:lnTo>
                      <a:pt x="312" y="669"/>
                    </a:lnTo>
                    <a:lnTo>
                      <a:pt x="320" y="681"/>
                    </a:lnTo>
                    <a:lnTo>
                      <a:pt x="329" y="695"/>
                    </a:lnTo>
                    <a:lnTo>
                      <a:pt x="337" y="709"/>
                    </a:lnTo>
                    <a:lnTo>
                      <a:pt x="346" y="724"/>
                    </a:lnTo>
                    <a:lnTo>
                      <a:pt x="356" y="724"/>
                    </a:lnTo>
                    <a:lnTo>
                      <a:pt x="363" y="721"/>
                    </a:lnTo>
                    <a:lnTo>
                      <a:pt x="368" y="714"/>
                    </a:lnTo>
                    <a:lnTo>
                      <a:pt x="372" y="706"/>
                    </a:lnTo>
                    <a:lnTo>
                      <a:pt x="375" y="696"/>
                    </a:lnTo>
                    <a:lnTo>
                      <a:pt x="379" y="688"/>
                    </a:lnTo>
                    <a:lnTo>
                      <a:pt x="383" y="680"/>
                    </a:lnTo>
                    <a:lnTo>
                      <a:pt x="390" y="673"/>
                    </a:lnTo>
                    <a:lnTo>
                      <a:pt x="409" y="657"/>
                    </a:lnTo>
                    <a:lnTo>
                      <a:pt x="424" y="635"/>
                    </a:lnTo>
                    <a:lnTo>
                      <a:pt x="434" y="610"/>
                    </a:lnTo>
                    <a:lnTo>
                      <a:pt x="444" y="586"/>
                    </a:lnTo>
                    <a:lnTo>
                      <a:pt x="454" y="563"/>
                    </a:lnTo>
                    <a:lnTo>
                      <a:pt x="468" y="543"/>
                    </a:lnTo>
                    <a:lnTo>
                      <a:pt x="487" y="531"/>
                    </a:lnTo>
                    <a:lnTo>
                      <a:pt x="514" y="528"/>
                    </a:lnTo>
                    <a:lnTo>
                      <a:pt x="522" y="512"/>
                    </a:lnTo>
                    <a:lnTo>
                      <a:pt x="522" y="497"/>
                    </a:lnTo>
                    <a:lnTo>
                      <a:pt x="517" y="486"/>
                    </a:lnTo>
                    <a:lnTo>
                      <a:pt x="507" y="475"/>
                    </a:lnTo>
                    <a:lnTo>
                      <a:pt x="496" y="466"/>
                    </a:lnTo>
                    <a:lnTo>
                      <a:pt x="484" y="455"/>
                    </a:lnTo>
                    <a:lnTo>
                      <a:pt x="474" y="442"/>
                    </a:lnTo>
                    <a:lnTo>
                      <a:pt x="468" y="427"/>
                    </a:lnTo>
                    <a:lnTo>
                      <a:pt x="454" y="378"/>
                    </a:lnTo>
                    <a:lnTo>
                      <a:pt x="449" y="329"/>
                    </a:lnTo>
                    <a:lnTo>
                      <a:pt x="450" y="280"/>
                    </a:lnTo>
                    <a:lnTo>
                      <a:pt x="455" y="232"/>
                    </a:lnTo>
                    <a:lnTo>
                      <a:pt x="446" y="228"/>
                    </a:lnTo>
                    <a:lnTo>
                      <a:pt x="436" y="224"/>
                    </a:lnTo>
                    <a:lnTo>
                      <a:pt x="428" y="217"/>
                    </a:lnTo>
                    <a:lnTo>
                      <a:pt x="420" y="210"/>
                    </a:lnTo>
                    <a:lnTo>
                      <a:pt x="412" y="203"/>
                    </a:lnTo>
                    <a:lnTo>
                      <a:pt x="404" y="195"/>
                    </a:lnTo>
                    <a:lnTo>
                      <a:pt x="398" y="187"/>
                    </a:lnTo>
                    <a:lnTo>
                      <a:pt x="393" y="179"/>
                    </a:lnTo>
                    <a:lnTo>
                      <a:pt x="395" y="167"/>
                    </a:lnTo>
                    <a:lnTo>
                      <a:pt x="399" y="154"/>
                    </a:lnTo>
                    <a:lnTo>
                      <a:pt x="405" y="141"/>
                    </a:lnTo>
                    <a:lnTo>
                      <a:pt x="412" y="128"/>
                    </a:lnTo>
                    <a:lnTo>
                      <a:pt x="436" y="109"/>
                    </a:lnTo>
                    <a:lnTo>
                      <a:pt x="425" y="105"/>
                    </a:lnTo>
                    <a:lnTo>
                      <a:pt x="421" y="96"/>
                    </a:lnTo>
                    <a:lnTo>
                      <a:pt x="420" y="85"/>
                    </a:lnTo>
                    <a:lnTo>
                      <a:pt x="419" y="74"/>
                    </a:lnTo>
                    <a:lnTo>
                      <a:pt x="427" y="65"/>
                    </a:lnTo>
                    <a:lnTo>
                      <a:pt x="435" y="56"/>
                    </a:lnTo>
                    <a:lnTo>
                      <a:pt x="440" y="46"/>
                    </a:lnTo>
                    <a:lnTo>
                      <a:pt x="447" y="35"/>
                    </a:lnTo>
                    <a:lnTo>
                      <a:pt x="454" y="26"/>
                    </a:lnTo>
                    <a:lnTo>
                      <a:pt x="462" y="16"/>
                    </a:lnTo>
                    <a:lnTo>
                      <a:pt x="470" y="8"/>
                    </a:lnTo>
                    <a:lnTo>
                      <a:pt x="481" y="1"/>
                    </a:lnTo>
                    <a:lnTo>
                      <a:pt x="496" y="0"/>
                    </a:lnTo>
                    <a:lnTo>
                      <a:pt x="510" y="0"/>
                    </a:lnTo>
                    <a:lnTo>
                      <a:pt x="525" y="1"/>
                    </a:lnTo>
                    <a:lnTo>
                      <a:pt x="539" y="4"/>
                    </a:lnTo>
                    <a:lnTo>
                      <a:pt x="552" y="8"/>
                    </a:lnTo>
                    <a:lnTo>
                      <a:pt x="566" y="12"/>
                    </a:lnTo>
                    <a:lnTo>
                      <a:pt x="579" y="18"/>
                    </a:lnTo>
                    <a:lnTo>
                      <a:pt x="593" y="22"/>
                    </a:lnTo>
                    <a:lnTo>
                      <a:pt x="605" y="27"/>
                    </a:lnTo>
                    <a:lnTo>
                      <a:pt x="619" y="31"/>
                    </a:lnTo>
                    <a:lnTo>
                      <a:pt x="633" y="35"/>
                    </a:lnTo>
                    <a:lnTo>
                      <a:pt x="645" y="38"/>
                    </a:lnTo>
                    <a:lnTo>
                      <a:pt x="659" y="41"/>
                    </a:lnTo>
                    <a:lnTo>
                      <a:pt x="672" y="41"/>
                    </a:lnTo>
                    <a:lnTo>
                      <a:pt x="686" y="41"/>
                    </a:lnTo>
                    <a:lnTo>
                      <a:pt x="700" y="38"/>
                    </a:lnTo>
                    <a:lnTo>
                      <a:pt x="710" y="40"/>
                    </a:lnTo>
                    <a:lnTo>
                      <a:pt x="721" y="42"/>
                    </a:lnTo>
                    <a:lnTo>
                      <a:pt x="730" y="46"/>
                    </a:lnTo>
                    <a:lnTo>
                      <a:pt x="739" y="52"/>
                    </a:lnTo>
                    <a:lnTo>
                      <a:pt x="746" y="59"/>
                    </a:lnTo>
                    <a:lnTo>
                      <a:pt x="753" y="67"/>
                    </a:lnTo>
                    <a:lnTo>
                      <a:pt x="760" y="75"/>
                    </a:lnTo>
                    <a:lnTo>
                      <a:pt x="765" y="82"/>
                    </a:lnTo>
                    <a:lnTo>
                      <a:pt x="772" y="128"/>
                    </a:lnTo>
                    <a:lnTo>
                      <a:pt x="769" y="175"/>
                    </a:lnTo>
                    <a:lnTo>
                      <a:pt x="758" y="220"/>
                    </a:lnTo>
                    <a:lnTo>
                      <a:pt x="740" y="263"/>
                    </a:lnTo>
                    <a:lnTo>
                      <a:pt x="715" y="263"/>
                    </a:lnTo>
                    <a:lnTo>
                      <a:pt x="712" y="221"/>
                    </a:lnTo>
                    <a:lnTo>
                      <a:pt x="715" y="180"/>
                    </a:lnTo>
                    <a:lnTo>
                      <a:pt x="716" y="141"/>
                    </a:lnTo>
                    <a:lnTo>
                      <a:pt x="715" y="101"/>
                    </a:lnTo>
                    <a:lnTo>
                      <a:pt x="701" y="96"/>
                    </a:lnTo>
                    <a:lnTo>
                      <a:pt x="686" y="93"/>
                    </a:lnTo>
                    <a:lnTo>
                      <a:pt x="671" y="91"/>
                    </a:lnTo>
                    <a:lnTo>
                      <a:pt x="654" y="90"/>
                    </a:lnTo>
                    <a:lnTo>
                      <a:pt x="639" y="89"/>
                    </a:lnTo>
                    <a:lnTo>
                      <a:pt x="623" y="87"/>
                    </a:lnTo>
                    <a:lnTo>
                      <a:pt x="609" y="82"/>
                    </a:lnTo>
                    <a:lnTo>
                      <a:pt x="596" y="74"/>
                    </a:lnTo>
                    <a:lnTo>
                      <a:pt x="579" y="71"/>
                    </a:lnTo>
                    <a:lnTo>
                      <a:pt x="563" y="64"/>
                    </a:lnTo>
                    <a:lnTo>
                      <a:pt x="547" y="59"/>
                    </a:lnTo>
                    <a:lnTo>
                      <a:pt x="532" y="53"/>
                    </a:lnTo>
                    <a:lnTo>
                      <a:pt x="517" y="50"/>
                    </a:lnTo>
                    <a:lnTo>
                      <a:pt x="503" y="53"/>
                    </a:lnTo>
                    <a:lnTo>
                      <a:pt x="491" y="61"/>
                    </a:lnTo>
                    <a:lnTo>
                      <a:pt x="481" y="78"/>
                    </a:lnTo>
                    <a:lnTo>
                      <a:pt x="485" y="91"/>
                    </a:lnTo>
                    <a:lnTo>
                      <a:pt x="494" y="98"/>
                    </a:lnTo>
                    <a:lnTo>
                      <a:pt x="503" y="101"/>
                    </a:lnTo>
                    <a:lnTo>
                      <a:pt x="517" y="101"/>
                    </a:lnTo>
                    <a:lnTo>
                      <a:pt x="529" y="98"/>
                    </a:lnTo>
                    <a:lnTo>
                      <a:pt x="543" y="97"/>
                    </a:lnTo>
                    <a:lnTo>
                      <a:pt x="556" y="98"/>
                    </a:lnTo>
                    <a:lnTo>
                      <a:pt x="567" y="104"/>
                    </a:lnTo>
                    <a:lnTo>
                      <a:pt x="578" y="108"/>
                    </a:lnTo>
                    <a:lnTo>
                      <a:pt x="588" y="113"/>
                    </a:lnTo>
                    <a:lnTo>
                      <a:pt x="599" y="117"/>
                    </a:lnTo>
                    <a:lnTo>
                      <a:pt x="607" y="123"/>
                    </a:lnTo>
                    <a:lnTo>
                      <a:pt x="616" y="128"/>
                    </a:lnTo>
                    <a:lnTo>
                      <a:pt x="624" y="135"/>
                    </a:lnTo>
                    <a:lnTo>
                      <a:pt x="633" y="142"/>
                    </a:lnTo>
                    <a:lnTo>
                      <a:pt x="641" y="152"/>
                    </a:lnTo>
                    <a:lnTo>
                      <a:pt x="637" y="158"/>
                    </a:lnTo>
                    <a:lnTo>
                      <a:pt x="634" y="169"/>
                    </a:lnTo>
                    <a:lnTo>
                      <a:pt x="629" y="176"/>
                    </a:lnTo>
                    <a:lnTo>
                      <a:pt x="618" y="172"/>
                    </a:lnTo>
                    <a:lnTo>
                      <a:pt x="607" y="158"/>
                    </a:lnTo>
                    <a:lnTo>
                      <a:pt x="592" y="147"/>
                    </a:lnTo>
                    <a:lnTo>
                      <a:pt x="577" y="138"/>
                    </a:lnTo>
                    <a:lnTo>
                      <a:pt x="559" y="131"/>
                    </a:lnTo>
                    <a:lnTo>
                      <a:pt x="541" y="127"/>
                    </a:lnTo>
                    <a:lnTo>
                      <a:pt x="521" y="124"/>
                    </a:lnTo>
                    <a:lnTo>
                      <a:pt x="502" y="126"/>
                    </a:lnTo>
                    <a:lnTo>
                      <a:pt x="481" y="128"/>
                    </a:lnTo>
                    <a:lnTo>
                      <a:pt x="472" y="131"/>
                    </a:lnTo>
                    <a:lnTo>
                      <a:pt x="462" y="134"/>
                    </a:lnTo>
                    <a:lnTo>
                      <a:pt x="453" y="136"/>
                    </a:lnTo>
                    <a:lnTo>
                      <a:pt x="444" y="141"/>
                    </a:lnTo>
                    <a:lnTo>
                      <a:pt x="436" y="146"/>
                    </a:lnTo>
                    <a:lnTo>
                      <a:pt x="428" y="153"/>
                    </a:lnTo>
                    <a:lnTo>
                      <a:pt x="423" y="161"/>
                    </a:lnTo>
                    <a:lnTo>
                      <a:pt x="419" y="171"/>
                    </a:lnTo>
                    <a:lnTo>
                      <a:pt x="424" y="180"/>
                    </a:lnTo>
                    <a:lnTo>
                      <a:pt x="429" y="188"/>
                    </a:lnTo>
                    <a:lnTo>
                      <a:pt x="438" y="195"/>
                    </a:lnTo>
                    <a:lnTo>
                      <a:pt x="447" y="201"/>
                    </a:lnTo>
                    <a:lnTo>
                      <a:pt x="457" y="205"/>
                    </a:lnTo>
                    <a:lnTo>
                      <a:pt x="466" y="210"/>
                    </a:lnTo>
                    <a:lnTo>
                      <a:pt x="476" y="213"/>
                    </a:lnTo>
                    <a:lnTo>
                      <a:pt x="487" y="217"/>
                    </a:lnTo>
                    <a:lnTo>
                      <a:pt x="483" y="227"/>
                    </a:lnTo>
                    <a:lnTo>
                      <a:pt x="481" y="236"/>
                    </a:lnTo>
                    <a:lnTo>
                      <a:pt x="481" y="244"/>
                    </a:lnTo>
                    <a:lnTo>
                      <a:pt x="487" y="253"/>
                    </a:lnTo>
                    <a:lnTo>
                      <a:pt x="496" y="259"/>
                    </a:lnTo>
                    <a:lnTo>
                      <a:pt x="499" y="284"/>
                    </a:lnTo>
                    <a:lnTo>
                      <a:pt x="499" y="311"/>
                    </a:lnTo>
                    <a:lnTo>
                      <a:pt x="499" y="339"/>
                    </a:lnTo>
                    <a:lnTo>
                      <a:pt x="502" y="366"/>
                    </a:lnTo>
                    <a:lnTo>
                      <a:pt x="506" y="392"/>
                    </a:lnTo>
                    <a:lnTo>
                      <a:pt x="515" y="415"/>
                    </a:lnTo>
                    <a:lnTo>
                      <a:pt x="532" y="436"/>
                    </a:lnTo>
                    <a:lnTo>
                      <a:pt x="555" y="451"/>
                    </a:lnTo>
                    <a:lnTo>
                      <a:pt x="569" y="452"/>
                    </a:lnTo>
                    <a:lnTo>
                      <a:pt x="579" y="452"/>
                    </a:lnTo>
                    <a:lnTo>
                      <a:pt x="590" y="449"/>
                    </a:lnTo>
                    <a:lnTo>
                      <a:pt x="600" y="445"/>
                    </a:lnTo>
                    <a:lnTo>
                      <a:pt x="609" y="440"/>
                    </a:lnTo>
                    <a:lnTo>
                      <a:pt x="619" y="433"/>
                    </a:lnTo>
                    <a:lnTo>
                      <a:pt x="627" y="427"/>
                    </a:lnTo>
                    <a:lnTo>
                      <a:pt x="637" y="421"/>
                    </a:lnTo>
                    <a:lnTo>
                      <a:pt x="649" y="390"/>
                    </a:lnTo>
                    <a:lnTo>
                      <a:pt x="660" y="359"/>
                    </a:lnTo>
                    <a:lnTo>
                      <a:pt x="668" y="328"/>
                    </a:lnTo>
                    <a:lnTo>
                      <a:pt x="672" y="295"/>
                    </a:lnTo>
                    <a:lnTo>
                      <a:pt x="679" y="296"/>
                    </a:lnTo>
                    <a:lnTo>
                      <a:pt x="686" y="300"/>
                    </a:lnTo>
                    <a:lnTo>
                      <a:pt x="693" y="304"/>
                    </a:lnTo>
                    <a:lnTo>
                      <a:pt x="698" y="310"/>
                    </a:lnTo>
                    <a:lnTo>
                      <a:pt x="704" y="315"/>
                    </a:lnTo>
                    <a:lnTo>
                      <a:pt x="708" y="322"/>
                    </a:lnTo>
                    <a:lnTo>
                      <a:pt x="712" y="329"/>
                    </a:lnTo>
                    <a:lnTo>
                      <a:pt x="715" y="337"/>
                    </a:lnTo>
                    <a:lnTo>
                      <a:pt x="715" y="366"/>
                    </a:lnTo>
                    <a:lnTo>
                      <a:pt x="721" y="392"/>
                    </a:lnTo>
                    <a:lnTo>
                      <a:pt x="732" y="415"/>
                    </a:lnTo>
                    <a:lnTo>
                      <a:pt x="740" y="440"/>
                    </a:lnTo>
                    <a:lnTo>
                      <a:pt x="751" y="437"/>
                    </a:lnTo>
                    <a:lnTo>
                      <a:pt x="755" y="446"/>
                    </a:lnTo>
                    <a:lnTo>
                      <a:pt x="757" y="463"/>
                    </a:lnTo>
                    <a:lnTo>
                      <a:pt x="760" y="475"/>
                    </a:lnTo>
                    <a:lnTo>
                      <a:pt x="766" y="466"/>
                    </a:lnTo>
                    <a:lnTo>
                      <a:pt x="775" y="460"/>
                    </a:lnTo>
                    <a:lnTo>
                      <a:pt x="785" y="459"/>
                    </a:lnTo>
                    <a:lnTo>
                      <a:pt x="795" y="459"/>
                    </a:lnTo>
                    <a:lnTo>
                      <a:pt x="806" y="461"/>
                    </a:lnTo>
                    <a:lnTo>
                      <a:pt x="817" y="466"/>
                    </a:lnTo>
                    <a:lnTo>
                      <a:pt x="828" y="468"/>
                    </a:lnTo>
                    <a:lnTo>
                      <a:pt x="837" y="471"/>
                    </a:lnTo>
                    <a:lnTo>
                      <a:pt x="875" y="477"/>
                    </a:lnTo>
                    <a:lnTo>
                      <a:pt x="910" y="487"/>
                    </a:lnTo>
                    <a:lnTo>
                      <a:pt x="942" y="501"/>
                    </a:lnTo>
                    <a:lnTo>
                      <a:pt x="971" y="519"/>
                    </a:lnTo>
                    <a:lnTo>
                      <a:pt x="998" y="539"/>
                    </a:lnTo>
                    <a:lnTo>
                      <a:pt x="1023" y="563"/>
                    </a:lnTo>
                    <a:lnTo>
                      <a:pt x="1046" y="588"/>
                    </a:lnTo>
                    <a:lnTo>
                      <a:pt x="1068" y="616"/>
                    </a:lnTo>
                    <a:lnTo>
                      <a:pt x="1088" y="646"/>
                    </a:lnTo>
                    <a:lnTo>
                      <a:pt x="1107" y="676"/>
                    </a:lnTo>
                    <a:lnTo>
                      <a:pt x="1126" y="706"/>
                    </a:lnTo>
                    <a:lnTo>
                      <a:pt x="1144" y="737"/>
                    </a:lnTo>
                    <a:lnTo>
                      <a:pt x="1162" y="769"/>
                    </a:lnTo>
                    <a:lnTo>
                      <a:pt x="1181" y="799"/>
                    </a:lnTo>
                    <a:lnTo>
                      <a:pt x="1200" y="829"/>
                    </a:lnTo>
                    <a:lnTo>
                      <a:pt x="1219" y="856"/>
                    </a:lnTo>
                    <a:lnTo>
                      <a:pt x="1227" y="888"/>
                    </a:lnTo>
                    <a:lnTo>
                      <a:pt x="1229" y="922"/>
                    </a:lnTo>
                    <a:lnTo>
                      <a:pt x="1222" y="954"/>
                    </a:lnTo>
                    <a:lnTo>
                      <a:pt x="1207" y="982"/>
                    </a:lnTo>
                    <a:lnTo>
                      <a:pt x="1199" y="993"/>
                    </a:lnTo>
                    <a:lnTo>
                      <a:pt x="1192" y="1005"/>
                    </a:lnTo>
                    <a:lnTo>
                      <a:pt x="1186" y="1019"/>
                    </a:lnTo>
                    <a:lnTo>
                      <a:pt x="1182" y="1032"/>
                    </a:lnTo>
                    <a:lnTo>
                      <a:pt x="1178" y="1047"/>
                    </a:lnTo>
                    <a:lnTo>
                      <a:pt x="1173" y="1061"/>
                    </a:lnTo>
                    <a:lnTo>
                      <a:pt x="1166" y="1073"/>
                    </a:lnTo>
                    <a:lnTo>
                      <a:pt x="1156" y="1086"/>
                    </a:lnTo>
                    <a:lnTo>
                      <a:pt x="1155" y="1109"/>
                    </a:lnTo>
                    <a:lnTo>
                      <a:pt x="1148" y="1131"/>
                    </a:lnTo>
                    <a:lnTo>
                      <a:pt x="1137" y="1150"/>
                    </a:lnTo>
                    <a:lnTo>
                      <a:pt x="1120" y="1163"/>
                    </a:lnTo>
                    <a:lnTo>
                      <a:pt x="1098" y="1168"/>
                    </a:lnTo>
                    <a:lnTo>
                      <a:pt x="1085" y="1168"/>
                    </a:lnTo>
                    <a:lnTo>
                      <a:pt x="1072" y="1163"/>
                    </a:lnTo>
                    <a:lnTo>
                      <a:pt x="1060" y="1157"/>
                    </a:lnTo>
                    <a:lnTo>
                      <a:pt x="1046" y="1151"/>
                    </a:lnTo>
                    <a:lnTo>
                      <a:pt x="1034" y="1147"/>
                    </a:lnTo>
                    <a:lnTo>
                      <a:pt x="1023" y="1147"/>
                    </a:lnTo>
                    <a:lnTo>
                      <a:pt x="1013" y="1154"/>
                    </a:lnTo>
                    <a:lnTo>
                      <a:pt x="1005" y="1168"/>
                    </a:lnTo>
                    <a:lnTo>
                      <a:pt x="1000" y="1178"/>
                    </a:lnTo>
                    <a:lnTo>
                      <a:pt x="991" y="1188"/>
                    </a:lnTo>
                    <a:lnTo>
                      <a:pt x="982" y="1196"/>
                    </a:lnTo>
                    <a:lnTo>
                      <a:pt x="972" y="1204"/>
                    </a:lnTo>
                    <a:lnTo>
                      <a:pt x="961" y="1213"/>
                    </a:lnTo>
                    <a:lnTo>
                      <a:pt x="952" y="1221"/>
                    </a:lnTo>
                    <a:lnTo>
                      <a:pt x="945" y="1230"/>
                    </a:lnTo>
                    <a:lnTo>
                      <a:pt x="940" y="1241"/>
                    </a:lnTo>
                    <a:lnTo>
                      <a:pt x="946" y="1245"/>
                    </a:lnTo>
                    <a:lnTo>
                      <a:pt x="955" y="1247"/>
                    </a:lnTo>
                    <a:lnTo>
                      <a:pt x="964" y="1247"/>
                    </a:lnTo>
                    <a:lnTo>
                      <a:pt x="974" y="1245"/>
                    </a:lnTo>
                    <a:lnTo>
                      <a:pt x="983" y="1245"/>
                    </a:lnTo>
                    <a:lnTo>
                      <a:pt x="990" y="1248"/>
                    </a:lnTo>
                    <a:lnTo>
                      <a:pt x="995" y="1252"/>
                    </a:lnTo>
                    <a:lnTo>
                      <a:pt x="998" y="1262"/>
                    </a:lnTo>
                    <a:lnTo>
                      <a:pt x="994" y="1288"/>
                    </a:lnTo>
                    <a:lnTo>
                      <a:pt x="990" y="1315"/>
                    </a:lnTo>
                    <a:lnTo>
                      <a:pt x="990" y="1341"/>
                    </a:lnTo>
                    <a:lnTo>
                      <a:pt x="1001" y="1366"/>
                    </a:lnTo>
                    <a:lnTo>
                      <a:pt x="1010" y="1366"/>
                    </a:lnTo>
                    <a:lnTo>
                      <a:pt x="1020" y="1350"/>
                    </a:lnTo>
                    <a:lnTo>
                      <a:pt x="1030" y="1335"/>
                    </a:lnTo>
                    <a:lnTo>
                      <a:pt x="1038" y="1320"/>
                    </a:lnTo>
                    <a:lnTo>
                      <a:pt x="1046" y="1304"/>
                    </a:lnTo>
                    <a:lnTo>
                      <a:pt x="1053" y="1289"/>
                    </a:lnTo>
                    <a:lnTo>
                      <a:pt x="1060" y="1273"/>
                    </a:lnTo>
                    <a:lnTo>
                      <a:pt x="1065" y="1258"/>
                    </a:lnTo>
                    <a:lnTo>
                      <a:pt x="1070" y="1241"/>
                    </a:lnTo>
                    <a:lnTo>
                      <a:pt x="1076" y="1241"/>
                    </a:lnTo>
                    <a:lnTo>
                      <a:pt x="1076" y="1263"/>
                    </a:lnTo>
                    <a:lnTo>
                      <a:pt x="1073" y="1284"/>
                    </a:lnTo>
                    <a:lnTo>
                      <a:pt x="1068" y="1304"/>
                    </a:lnTo>
                    <a:lnTo>
                      <a:pt x="1061" y="1323"/>
                    </a:lnTo>
                    <a:lnTo>
                      <a:pt x="1051" y="1341"/>
                    </a:lnTo>
                    <a:lnTo>
                      <a:pt x="1042" y="1359"/>
                    </a:lnTo>
                    <a:lnTo>
                      <a:pt x="1031" y="1376"/>
                    </a:lnTo>
                    <a:lnTo>
                      <a:pt x="1020" y="1393"/>
                    </a:lnTo>
                    <a:lnTo>
                      <a:pt x="1013" y="1393"/>
                    </a:lnTo>
                    <a:lnTo>
                      <a:pt x="1006" y="1393"/>
                    </a:lnTo>
                    <a:lnTo>
                      <a:pt x="1000" y="1391"/>
                    </a:lnTo>
                    <a:lnTo>
                      <a:pt x="994" y="1390"/>
                    </a:lnTo>
                    <a:lnTo>
                      <a:pt x="989" y="1387"/>
                    </a:lnTo>
                    <a:lnTo>
                      <a:pt x="983" y="1385"/>
                    </a:lnTo>
                    <a:lnTo>
                      <a:pt x="978" y="1383"/>
                    </a:lnTo>
                    <a:lnTo>
                      <a:pt x="974" y="1381"/>
                    </a:lnTo>
                    <a:lnTo>
                      <a:pt x="963" y="1356"/>
                    </a:lnTo>
                    <a:lnTo>
                      <a:pt x="963" y="1330"/>
                    </a:lnTo>
                    <a:lnTo>
                      <a:pt x="965" y="1304"/>
                    </a:lnTo>
                    <a:lnTo>
                      <a:pt x="967" y="1277"/>
                    </a:lnTo>
                    <a:lnTo>
                      <a:pt x="953" y="1274"/>
                    </a:lnTo>
                    <a:lnTo>
                      <a:pt x="941" y="1274"/>
                    </a:lnTo>
                    <a:lnTo>
                      <a:pt x="930" y="1278"/>
                    </a:lnTo>
                    <a:lnTo>
                      <a:pt x="919" y="1284"/>
                    </a:lnTo>
                    <a:lnTo>
                      <a:pt x="908" y="1290"/>
                    </a:lnTo>
                    <a:lnTo>
                      <a:pt x="897" y="1297"/>
                    </a:lnTo>
                    <a:lnTo>
                      <a:pt x="886" y="1303"/>
                    </a:lnTo>
                    <a:lnTo>
                      <a:pt x="874" y="1307"/>
                    </a:lnTo>
                    <a:lnTo>
                      <a:pt x="869" y="1293"/>
                    </a:lnTo>
                    <a:lnTo>
                      <a:pt x="874" y="1285"/>
                    </a:lnTo>
                    <a:lnTo>
                      <a:pt x="882" y="1279"/>
                    </a:lnTo>
                    <a:lnTo>
                      <a:pt x="895" y="1275"/>
                    </a:lnTo>
                    <a:lnTo>
                      <a:pt x="905" y="1273"/>
                    </a:lnTo>
                    <a:lnTo>
                      <a:pt x="915" y="1270"/>
                    </a:lnTo>
                    <a:lnTo>
                      <a:pt x="920" y="1264"/>
                    </a:lnTo>
                    <a:lnTo>
                      <a:pt x="919" y="1256"/>
                    </a:lnTo>
                    <a:lnTo>
                      <a:pt x="908" y="1244"/>
                    </a:lnTo>
                    <a:lnTo>
                      <a:pt x="920" y="1222"/>
                    </a:lnTo>
                    <a:lnTo>
                      <a:pt x="923" y="1196"/>
                    </a:lnTo>
                    <a:lnTo>
                      <a:pt x="916" y="1169"/>
                    </a:lnTo>
                    <a:lnTo>
                      <a:pt x="908" y="1144"/>
                    </a:lnTo>
                    <a:lnTo>
                      <a:pt x="900" y="1148"/>
                    </a:lnTo>
                    <a:lnTo>
                      <a:pt x="890" y="1150"/>
                    </a:lnTo>
                    <a:lnTo>
                      <a:pt x="881" y="1147"/>
                    </a:lnTo>
                    <a:lnTo>
                      <a:pt x="871" y="1146"/>
                    </a:lnTo>
                    <a:lnTo>
                      <a:pt x="862" y="1144"/>
                    </a:lnTo>
                    <a:lnTo>
                      <a:pt x="854" y="1146"/>
                    </a:lnTo>
                    <a:lnTo>
                      <a:pt x="848" y="1151"/>
                    </a:lnTo>
                    <a:lnTo>
                      <a:pt x="845" y="1163"/>
                    </a:lnTo>
                    <a:lnTo>
                      <a:pt x="841" y="1155"/>
                    </a:lnTo>
                    <a:lnTo>
                      <a:pt x="840" y="1143"/>
                    </a:lnTo>
                    <a:lnTo>
                      <a:pt x="841" y="1131"/>
                    </a:lnTo>
                    <a:lnTo>
                      <a:pt x="845" y="1121"/>
                    </a:lnTo>
                    <a:lnTo>
                      <a:pt x="874" y="1116"/>
                    </a:lnTo>
                    <a:lnTo>
                      <a:pt x="893" y="1102"/>
                    </a:lnTo>
                    <a:lnTo>
                      <a:pt x="905" y="1083"/>
                    </a:lnTo>
                    <a:lnTo>
                      <a:pt x="914" y="1060"/>
                    </a:lnTo>
                    <a:lnTo>
                      <a:pt x="919" y="1035"/>
                    </a:lnTo>
                    <a:lnTo>
                      <a:pt x="926" y="1010"/>
                    </a:lnTo>
                    <a:lnTo>
                      <a:pt x="935" y="989"/>
                    </a:lnTo>
                    <a:lnTo>
                      <a:pt x="952" y="972"/>
                    </a:lnTo>
                    <a:lnTo>
                      <a:pt x="967" y="845"/>
                    </a:lnTo>
                    <a:lnTo>
                      <a:pt x="944" y="837"/>
                    </a:lnTo>
                    <a:lnTo>
                      <a:pt x="920" y="827"/>
                    </a:lnTo>
                    <a:lnTo>
                      <a:pt x="899" y="817"/>
                    </a:lnTo>
                    <a:lnTo>
                      <a:pt x="878" y="802"/>
                    </a:lnTo>
                    <a:lnTo>
                      <a:pt x="859" y="785"/>
                    </a:lnTo>
                    <a:lnTo>
                      <a:pt x="843" y="766"/>
                    </a:lnTo>
                    <a:lnTo>
                      <a:pt x="830" y="744"/>
                    </a:lnTo>
                    <a:lnTo>
                      <a:pt x="822" y="720"/>
                    </a:lnTo>
                    <a:lnTo>
                      <a:pt x="843" y="733"/>
                    </a:lnTo>
                    <a:lnTo>
                      <a:pt x="863" y="748"/>
                    </a:lnTo>
                    <a:lnTo>
                      <a:pt x="884" y="766"/>
                    </a:lnTo>
                    <a:lnTo>
                      <a:pt x="904" y="782"/>
                    </a:lnTo>
                    <a:lnTo>
                      <a:pt x="926" y="797"/>
                    </a:lnTo>
                    <a:lnTo>
                      <a:pt x="948" y="810"/>
                    </a:lnTo>
                    <a:lnTo>
                      <a:pt x="972" y="818"/>
                    </a:lnTo>
                    <a:lnTo>
                      <a:pt x="998" y="821"/>
                    </a:lnTo>
                    <a:lnTo>
                      <a:pt x="1010" y="833"/>
                    </a:lnTo>
                    <a:lnTo>
                      <a:pt x="1012" y="868"/>
                    </a:lnTo>
                    <a:lnTo>
                      <a:pt x="1009" y="903"/>
                    </a:lnTo>
                    <a:lnTo>
                      <a:pt x="1008" y="935"/>
                    </a:lnTo>
                    <a:lnTo>
                      <a:pt x="1005" y="968"/>
                    </a:lnTo>
                    <a:lnTo>
                      <a:pt x="1004" y="1000"/>
                    </a:lnTo>
                    <a:lnTo>
                      <a:pt x="1006" y="1031"/>
                    </a:lnTo>
                    <a:lnTo>
                      <a:pt x="1013" y="1062"/>
                    </a:lnTo>
                    <a:lnTo>
                      <a:pt x="1025" y="1094"/>
                    </a:lnTo>
                    <a:lnTo>
                      <a:pt x="1036" y="1098"/>
                    </a:lnTo>
                    <a:lnTo>
                      <a:pt x="1047" y="1102"/>
                    </a:lnTo>
                    <a:lnTo>
                      <a:pt x="1058" y="1105"/>
                    </a:lnTo>
                    <a:lnTo>
                      <a:pt x="1069" y="1107"/>
                    </a:lnTo>
                    <a:lnTo>
                      <a:pt x="1079" y="1112"/>
                    </a:lnTo>
                    <a:lnTo>
                      <a:pt x="1088" y="1117"/>
                    </a:lnTo>
                    <a:lnTo>
                      <a:pt x="1096" y="1125"/>
                    </a:lnTo>
                    <a:lnTo>
                      <a:pt x="1103" y="1135"/>
                    </a:lnTo>
                    <a:lnTo>
                      <a:pt x="1117" y="1125"/>
                    </a:lnTo>
                    <a:lnTo>
                      <a:pt x="1126" y="1114"/>
                    </a:lnTo>
                    <a:lnTo>
                      <a:pt x="1130" y="1099"/>
                    </a:lnTo>
                    <a:lnTo>
                      <a:pt x="1132" y="1083"/>
                    </a:lnTo>
                    <a:lnTo>
                      <a:pt x="1130" y="1066"/>
                    </a:lnTo>
                    <a:lnTo>
                      <a:pt x="1130" y="1050"/>
                    </a:lnTo>
                    <a:lnTo>
                      <a:pt x="1132" y="1034"/>
                    </a:lnTo>
                    <a:lnTo>
                      <a:pt x="1135" y="1019"/>
                    </a:lnTo>
                    <a:lnTo>
                      <a:pt x="1139" y="1001"/>
                    </a:lnTo>
                    <a:lnTo>
                      <a:pt x="1145" y="985"/>
                    </a:lnTo>
                    <a:lnTo>
                      <a:pt x="1154" y="968"/>
                    </a:lnTo>
                    <a:lnTo>
                      <a:pt x="1160" y="952"/>
                    </a:lnTo>
                    <a:lnTo>
                      <a:pt x="1167" y="935"/>
                    </a:lnTo>
                    <a:lnTo>
                      <a:pt x="1171" y="918"/>
                    </a:lnTo>
                    <a:lnTo>
                      <a:pt x="1173" y="898"/>
                    </a:lnTo>
                    <a:lnTo>
                      <a:pt x="1169" y="879"/>
                    </a:lnTo>
                    <a:lnTo>
                      <a:pt x="1144" y="840"/>
                    </a:lnTo>
                    <a:lnTo>
                      <a:pt x="1118" y="800"/>
                    </a:lnTo>
                    <a:lnTo>
                      <a:pt x="1090" y="763"/>
                    </a:lnTo>
                    <a:lnTo>
                      <a:pt x="1061" y="725"/>
                    </a:lnTo>
                    <a:lnTo>
                      <a:pt x="1032" y="690"/>
                    </a:lnTo>
                    <a:lnTo>
                      <a:pt x="1004" y="653"/>
                    </a:lnTo>
                    <a:lnTo>
                      <a:pt x="978" y="617"/>
                    </a:lnTo>
                    <a:lnTo>
                      <a:pt x="955" y="580"/>
                    </a:lnTo>
                    <a:lnTo>
                      <a:pt x="931" y="567"/>
                    </a:lnTo>
                    <a:lnTo>
                      <a:pt x="907" y="557"/>
                    </a:lnTo>
                    <a:lnTo>
                      <a:pt x="881" y="549"/>
                    </a:lnTo>
                    <a:lnTo>
                      <a:pt x="855" y="543"/>
                    </a:lnTo>
                    <a:lnTo>
                      <a:pt x="829" y="537"/>
                    </a:lnTo>
                    <a:lnTo>
                      <a:pt x="803" y="527"/>
                    </a:lnTo>
                    <a:lnTo>
                      <a:pt x="780" y="515"/>
                    </a:lnTo>
                    <a:lnTo>
                      <a:pt x="760" y="498"/>
                    </a:lnTo>
                    <a:lnTo>
                      <a:pt x="754" y="526"/>
                    </a:lnTo>
                    <a:lnTo>
                      <a:pt x="755" y="554"/>
                    </a:lnTo>
                    <a:lnTo>
                      <a:pt x="764" y="580"/>
                    </a:lnTo>
                    <a:lnTo>
                      <a:pt x="776" y="602"/>
                    </a:lnTo>
                    <a:lnTo>
                      <a:pt x="769" y="617"/>
                    </a:lnTo>
                    <a:lnTo>
                      <a:pt x="762" y="632"/>
                    </a:lnTo>
                    <a:lnTo>
                      <a:pt x="758" y="649"/>
                    </a:lnTo>
                    <a:lnTo>
                      <a:pt x="754" y="664"/>
                    </a:lnTo>
                    <a:lnTo>
                      <a:pt x="749" y="679"/>
                    </a:lnTo>
                    <a:lnTo>
                      <a:pt x="742" y="694"/>
                    </a:lnTo>
                    <a:lnTo>
                      <a:pt x="732" y="706"/>
                    </a:lnTo>
                    <a:lnTo>
                      <a:pt x="719" y="715"/>
                    </a:lnTo>
                    <a:lnTo>
                      <a:pt x="709" y="718"/>
                    </a:lnTo>
                    <a:lnTo>
                      <a:pt x="701" y="717"/>
                    </a:lnTo>
                    <a:lnTo>
                      <a:pt x="694" y="713"/>
                    </a:lnTo>
                    <a:lnTo>
                      <a:pt x="687" y="706"/>
                    </a:lnTo>
                    <a:lnTo>
                      <a:pt x="680" y="699"/>
                    </a:lnTo>
                    <a:lnTo>
                      <a:pt x="675" y="692"/>
                    </a:lnTo>
                    <a:lnTo>
                      <a:pt x="668" y="687"/>
                    </a:lnTo>
                    <a:lnTo>
                      <a:pt x="663" y="685"/>
                    </a:lnTo>
                    <a:lnTo>
                      <a:pt x="669" y="731"/>
                    </a:lnTo>
                    <a:lnTo>
                      <a:pt x="682" y="776"/>
                    </a:lnTo>
                    <a:lnTo>
                      <a:pt x="700" y="818"/>
                    </a:lnTo>
                    <a:lnTo>
                      <a:pt x="720" y="862"/>
                    </a:lnTo>
                    <a:lnTo>
                      <a:pt x="738" y="904"/>
                    </a:lnTo>
                    <a:lnTo>
                      <a:pt x="753" y="948"/>
                    </a:lnTo>
                    <a:lnTo>
                      <a:pt x="761" y="991"/>
                    </a:lnTo>
                    <a:lnTo>
                      <a:pt x="760" y="1038"/>
                    </a:lnTo>
                    <a:lnTo>
                      <a:pt x="745" y="1060"/>
                    </a:lnTo>
                    <a:lnTo>
                      <a:pt x="735" y="1080"/>
                    </a:lnTo>
                    <a:lnTo>
                      <a:pt x="731" y="1102"/>
                    </a:lnTo>
                    <a:lnTo>
                      <a:pt x="738" y="1125"/>
                    </a:lnTo>
                    <a:lnTo>
                      <a:pt x="762" y="1166"/>
                    </a:lnTo>
                    <a:lnTo>
                      <a:pt x="790" y="1206"/>
                    </a:lnTo>
                    <a:lnTo>
                      <a:pt x="820" y="1244"/>
                    </a:lnTo>
                    <a:lnTo>
                      <a:pt x="848" y="1284"/>
                    </a:lnTo>
                    <a:lnTo>
                      <a:pt x="877" y="1322"/>
                    </a:lnTo>
                    <a:lnTo>
                      <a:pt x="903" y="1361"/>
                    </a:lnTo>
                    <a:lnTo>
                      <a:pt x="923" y="1404"/>
                    </a:lnTo>
                    <a:lnTo>
                      <a:pt x="940" y="1446"/>
                    </a:lnTo>
                    <a:lnTo>
                      <a:pt x="908" y="1411"/>
                    </a:lnTo>
                    <a:lnTo>
                      <a:pt x="878" y="1374"/>
                    </a:lnTo>
                    <a:lnTo>
                      <a:pt x="848" y="1337"/>
                    </a:lnTo>
                    <a:lnTo>
                      <a:pt x="818" y="1299"/>
                    </a:lnTo>
                    <a:lnTo>
                      <a:pt x="791" y="1260"/>
                    </a:lnTo>
                    <a:lnTo>
                      <a:pt x="764" y="1222"/>
                    </a:lnTo>
                    <a:lnTo>
                      <a:pt x="736" y="1183"/>
                    </a:lnTo>
                    <a:lnTo>
                      <a:pt x="712" y="1142"/>
                    </a:lnTo>
                    <a:lnTo>
                      <a:pt x="687" y="1102"/>
                    </a:lnTo>
                    <a:lnTo>
                      <a:pt x="664" y="1061"/>
                    </a:lnTo>
                    <a:lnTo>
                      <a:pt x="642" y="1019"/>
                    </a:lnTo>
                    <a:lnTo>
                      <a:pt x="620" y="976"/>
                    </a:lnTo>
                    <a:lnTo>
                      <a:pt x="601" y="934"/>
                    </a:lnTo>
                    <a:lnTo>
                      <a:pt x="582" y="890"/>
                    </a:lnTo>
                    <a:lnTo>
                      <a:pt x="564" y="847"/>
                    </a:lnTo>
                    <a:lnTo>
                      <a:pt x="548" y="802"/>
                    </a:lnTo>
                    <a:lnTo>
                      <a:pt x="563" y="866"/>
                    </a:lnTo>
                    <a:lnTo>
                      <a:pt x="579" y="930"/>
                    </a:lnTo>
                    <a:lnTo>
                      <a:pt x="599" y="994"/>
                    </a:lnTo>
                    <a:lnTo>
                      <a:pt x="622" y="1057"/>
                    </a:lnTo>
                    <a:lnTo>
                      <a:pt x="648" y="1118"/>
                    </a:lnTo>
                    <a:lnTo>
                      <a:pt x="678" y="1177"/>
                    </a:lnTo>
                    <a:lnTo>
                      <a:pt x="712" y="1236"/>
                    </a:lnTo>
                    <a:lnTo>
                      <a:pt x="750" y="1290"/>
                    </a:lnTo>
                    <a:lnTo>
                      <a:pt x="870" y="1461"/>
                    </a:lnTo>
                    <a:lnTo>
                      <a:pt x="873" y="1473"/>
                    </a:lnTo>
                    <a:lnTo>
                      <a:pt x="877" y="1487"/>
                    </a:lnTo>
                    <a:lnTo>
                      <a:pt x="877" y="1499"/>
                    </a:lnTo>
                    <a:lnTo>
                      <a:pt x="870" y="1509"/>
                    </a:lnTo>
                    <a:lnTo>
                      <a:pt x="865" y="1508"/>
                    </a:lnTo>
                    <a:lnTo>
                      <a:pt x="858" y="1505"/>
                    </a:lnTo>
                    <a:lnTo>
                      <a:pt x="851" y="1503"/>
                    </a:lnTo>
                    <a:lnTo>
                      <a:pt x="843" y="1503"/>
                    </a:lnTo>
                    <a:lnTo>
                      <a:pt x="855" y="1536"/>
                    </a:lnTo>
                    <a:lnTo>
                      <a:pt x="866" y="1570"/>
                    </a:lnTo>
                    <a:lnTo>
                      <a:pt x="878" y="1603"/>
                    </a:lnTo>
                    <a:lnTo>
                      <a:pt x="890" y="1637"/>
                    </a:lnTo>
                    <a:lnTo>
                      <a:pt x="904" y="1671"/>
                    </a:lnTo>
                    <a:lnTo>
                      <a:pt x="918" y="1704"/>
                    </a:lnTo>
                    <a:lnTo>
                      <a:pt x="934" y="1737"/>
                    </a:lnTo>
                    <a:lnTo>
                      <a:pt x="952" y="1768"/>
                    </a:lnTo>
                    <a:lnTo>
                      <a:pt x="960" y="1777"/>
                    </a:lnTo>
                    <a:lnTo>
                      <a:pt x="970" y="1782"/>
                    </a:lnTo>
                    <a:lnTo>
                      <a:pt x="980" y="1785"/>
                    </a:lnTo>
                    <a:lnTo>
                      <a:pt x="993" y="1786"/>
                    </a:lnTo>
                    <a:lnTo>
                      <a:pt x="1005" y="1787"/>
                    </a:lnTo>
                    <a:lnTo>
                      <a:pt x="1017" y="1787"/>
                    </a:lnTo>
                    <a:lnTo>
                      <a:pt x="1028" y="1787"/>
                    </a:lnTo>
                    <a:lnTo>
                      <a:pt x="1039" y="1787"/>
                    </a:lnTo>
                    <a:lnTo>
                      <a:pt x="1053" y="1759"/>
                    </a:lnTo>
                    <a:lnTo>
                      <a:pt x="1054" y="1725"/>
                    </a:lnTo>
                    <a:lnTo>
                      <a:pt x="1049" y="1691"/>
                    </a:lnTo>
                    <a:lnTo>
                      <a:pt x="1045" y="1656"/>
                    </a:lnTo>
                    <a:lnTo>
                      <a:pt x="1031" y="1604"/>
                    </a:lnTo>
                    <a:lnTo>
                      <a:pt x="1021" y="1551"/>
                    </a:lnTo>
                    <a:lnTo>
                      <a:pt x="1019" y="1498"/>
                    </a:lnTo>
                    <a:lnTo>
                      <a:pt x="1024" y="1446"/>
                    </a:lnTo>
                    <a:lnTo>
                      <a:pt x="1034" y="1452"/>
                    </a:lnTo>
                    <a:lnTo>
                      <a:pt x="1040" y="1458"/>
                    </a:lnTo>
                    <a:lnTo>
                      <a:pt x="1047" y="1468"/>
                    </a:lnTo>
                    <a:lnTo>
                      <a:pt x="1051" y="1477"/>
                    </a:lnTo>
                    <a:lnTo>
                      <a:pt x="1055" y="1488"/>
                    </a:lnTo>
                    <a:lnTo>
                      <a:pt x="1061" y="1499"/>
                    </a:lnTo>
                    <a:lnTo>
                      <a:pt x="1065" y="1510"/>
                    </a:lnTo>
                    <a:lnTo>
                      <a:pt x="1072" y="1520"/>
                    </a:lnTo>
                    <a:lnTo>
                      <a:pt x="1079" y="1558"/>
                    </a:lnTo>
                    <a:lnTo>
                      <a:pt x="1090" y="1600"/>
                    </a:lnTo>
                    <a:lnTo>
                      <a:pt x="1100" y="1643"/>
                    </a:lnTo>
                    <a:lnTo>
                      <a:pt x="1110" y="1685"/>
                    </a:lnTo>
                    <a:lnTo>
                      <a:pt x="1114" y="1727"/>
                    </a:lnTo>
                    <a:lnTo>
                      <a:pt x="1110" y="1768"/>
                    </a:lnTo>
                    <a:lnTo>
                      <a:pt x="1095" y="1805"/>
                    </a:lnTo>
                    <a:lnTo>
                      <a:pt x="1068" y="1839"/>
                    </a:lnTo>
                    <a:lnTo>
                      <a:pt x="1047" y="1846"/>
                    </a:lnTo>
                    <a:lnTo>
                      <a:pt x="1025" y="1846"/>
                    </a:lnTo>
                    <a:lnTo>
                      <a:pt x="1001" y="1841"/>
                    </a:lnTo>
                    <a:lnTo>
                      <a:pt x="978" y="1835"/>
                    </a:lnTo>
                    <a:lnTo>
                      <a:pt x="957" y="1833"/>
                    </a:lnTo>
                    <a:lnTo>
                      <a:pt x="941" y="1837"/>
                    </a:lnTo>
                    <a:lnTo>
                      <a:pt x="930" y="1852"/>
                    </a:lnTo>
                    <a:lnTo>
                      <a:pt x="927" y="1880"/>
                    </a:lnTo>
                    <a:lnTo>
                      <a:pt x="914" y="1917"/>
                    </a:lnTo>
                    <a:lnTo>
                      <a:pt x="899" y="1955"/>
                    </a:lnTo>
                    <a:lnTo>
                      <a:pt x="886" y="1994"/>
                    </a:lnTo>
                    <a:lnTo>
                      <a:pt x="873" y="2032"/>
                    </a:lnTo>
                    <a:lnTo>
                      <a:pt x="859" y="2070"/>
                    </a:lnTo>
                    <a:lnTo>
                      <a:pt x="847" y="2108"/>
                    </a:lnTo>
                    <a:lnTo>
                      <a:pt x="833" y="2147"/>
                    </a:lnTo>
                    <a:lnTo>
                      <a:pt x="820" y="2185"/>
                    </a:lnTo>
                    <a:lnTo>
                      <a:pt x="806" y="2222"/>
                    </a:lnTo>
                    <a:lnTo>
                      <a:pt x="791" y="2260"/>
                    </a:lnTo>
                    <a:lnTo>
                      <a:pt x="775" y="2297"/>
                    </a:lnTo>
                    <a:lnTo>
                      <a:pt x="758" y="2334"/>
                    </a:lnTo>
                    <a:lnTo>
                      <a:pt x="742" y="2369"/>
                    </a:lnTo>
                    <a:lnTo>
                      <a:pt x="723" y="2405"/>
                    </a:lnTo>
                    <a:lnTo>
                      <a:pt x="704" y="2440"/>
                    </a:lnTo>
                    <a:lnTo>
                      <a:pt x="682" y="2474"/>
                    </a:lnTo>
                    <a:lnTo>
                      <a:pt x="663" y="2504"/>
                    </a:lnTo>
                    <a:lnTo>
                      <a:pt x="645" y="2536"/>
                    </a:lnTo>
                    <a:lnTo>
                      <a:pt x="626" y="2566"/>
                    </a:lnTo>
                    <a:lnTo>
                      <a:pt x="607" y="2596"/>
                    </a:lnTo>
                    <a:lnTo>
                      <a:pt x="588" y="2627"/>
                    </a:lnTo>
                    <a:lnTo>
                      <a:pt x="570" y="2657"/>
                    </a:lnTo>
                    <a:lnTo>
                      <a:pt x="551" y="2687"/>
                    </a:lnTo>
                    <a:lnTo>
                      <a:pt x="533" y="2717"/>
                    </a:lnTo>
                    <a:lnTo>
                      <a:pt x="529" y="2719"/>
                    </a:lnTo>
                    <a:lnTo>
                      <a:pt x="524" y="2722"/>
                    </a:lnTo>
                    <a:lnTo>
                      <a:pt x="518" y="2723"/>
                    </a:lnTo>
                    <a:lnTo>
                      <a:pt x="513" y="2723"/>
                    </a:lnTo>
                    <a:lnTo>
                      <a:pt x="507" y="2723"/>
                    </a:lnTo>
                    <a:lnTo>
                      <a:pt x="502" y="2723"/>
                    </a:lnTo>
                    <a:lnTo>
                      <a:pt x="495" y="2720"/>
                    </a:lnTo>
                    <a:lnTo>
                      <a:pt x="489" y="2717"/>
                    </a:lnTo>
                    <a:lnTo>
                      <a:pt x="481" y="2702"/>
                    </a:lnTo>
                    <a:lnTo>
                      <a:pt x="479" y="2685"/>
                    </a:lnTo>
                    <a:lnTo>
                      <a:pt x="481" y="2666"/>
                    </a:lnTo>
                    <a:lnTo>
                      <a:pt x="487" y="2649"/>
                    </a:lnTo>
                    <a:lnTo>
                      <a:pt x="500" y="2566"/>
                    </a:lnTo>
                    <a:lnTo>
                      <a:pt x="515" y="2484"/>
                    </a:lnTo>
                    <a:lnTo>
                      <a:pt x="529" y="2402"/>
                    </a:lnTo>
                    <a:lnTo>
                      <a:pt x="543" y="2320"/>
                    </a:lnTo>
                    <a:lnTo>
                      <a:pt x="556" y="2238"/>
                    </a:lnTo>
                    <a:lnTo>
                      <a:pt x="571" y="2156"/>
                    </a:lnTo>
                    <a:lnTo>
                      <a:pt x="586" y="2074"/>
                    </a:lnTo>
                    <a:lnTo>
                      <a:pt x="603" y="1991"/>
                    </a:lnTo>
                    <a:lnTo>
                      <a:pt x="608" y="1946"/>
                    </a:lnTo>
                    <a:lnTo>
                      <a:pt x="618" y="1899"/>
                    </a:lnTo>
                    <a:lnTo>
                      <a:pt x="626" y="1854"/>
                    </a:lnTo>
                    <a:lnTo>
                      <a:pt x="630" y="1808"/>
                    </a:lnTo>
                    <a:lnTo>
                      <a:pt x="611" y="1800"/>
                    </a:lnTo>
                    <a:lnTo>
                      <a:pt x="596" y="1787"/>
                    </a:lnTo>
                    <a:lnTo>
                      <a:pt x="584" y="1772"/>
                    </a:lnTo>
                    <a:lnTo>
                      <a:pt x="574" y="1756"/>
                    </a:lnTo>
                    <a:lnTo>
                      <a:pt x="564" y="1740"/>
                    </a:lnTo>
                    <a:lnTo>
                      <a:pt x="556" y="1722"/>
                    </a:lnTo>
                    <a:lnTo>
                      <a:pt x="547" y="1704"/>
                    </a:lnTo>
                    <a:lnTo>
                      <a:pt x="537" y="1688"/>
                    </a:lnTo>
                    <a:lnTo>
                      <a:pt x="515" y="1628"/>
                    </a:lnTo>
                    <a:lnTo>
                      <a:pt x="504" y="1565"/>
                    </a:lnTo>
                    <a:lnTo>
                      <a:pt x="503" y="1502"/>
                    </a:lnTo>
                    <a:lnTo>
                      <a:pt x="507" y="1437"/>
                    </a:lnTo>
                    <a:lnTo>
                      <a:pt x="515" y="1371"/>
                    </a:lnTo>
                    <a:lnTo>
                      <a:pt x="522" y="1305"/>
                    </a:lnTo>
                    <a:lnTo>
                      <a:pt x="529" y="1241"/>
                    </a:lnTo>
                    <a:lnTo>
                      <a:pt x="529" y="1178"/>
                    </a:lnTo>
                    <a:lnTo>
                      <a:pt x="534" y="1174"/>
                    </a:lnTo>
                    <a:lnTo>
                      <a:pt x="540" y="1173"/>
                    </a:lnTo>
                    <a:lnTo>
                      <a:pt x="545" y="1172"/>
                    </a:lnTo>
                    <a:lnTo>
                      <a:pt x="551" y="1172"/>
                    </a:lnTo>
                    <a:lnTo>
                      <a:pt x="558" y="1173"/>
                    </a:lnTo>
                    <a:lnTo>
                      <a:pt x="563" y="1174"/>
                    </a:lnTo>
                    <a:lnTo>
                      <a:pt x="569" y="1176"/>
                    </a:lnTo>
                    <a:lnTo>
                      <a:pt x="574" y="1178"/>
                    </a:lnTo>
                    <a:lnTo>
                      <a:pt x="584" y="1215"/>
                    </a:lnTo>
                    <a:lnTo>
                      <a:pt x="588" y="1252"/>
                    </a:lnTo>
                    <a:lnTo>
                      <a:pt x="585" y="1289"/>
                    </a:lnTo>
                    <a:lnTo>
                      <a:pt x="581" y="1326"/>
                    </a:lnTo>
                    <a:lnTo>
                      <a:pt x="574" y="1363"/>
                    </a:lnTo>
                    <a:lnTo>
                      <a:pt x="567" y="1398"/>
                    </a:lnTo>
                    <a:lnTo>
                      <a:pt x="562" y="1435"/>
                    </a:lnTo>
                    <a:lnTo>
                      <a:pt x="559" y="1472"/>
                    </a:lnTo>
                    <a:lnTo>
                      <a:pt x="555" y="1513"/>
                    </a:lnTo>
                    <a:lnTo>
                      <a:pt x="558" y="1550"/>
                    </a:lnTo>
                    <a:lnTo>
                      <a:pt x="564" y="1585"/>
                    </a:lnTo>
                    <a:lnTo>
                      <a:pt x="575" y="1618"/>
                    </a:lnTo>
                    <a:lnTo>
                      <a:pt x="589" y="1651"/>
                    </a:lnTo>
                    <a:lnTo>
                      <a:pt x="605" y="1684"/>
                    </a:lnTo>
                    <a:lnTo>
                      <a:pt x="620" y="1715"/>
                    </a:lnTo>
                    <a:lnTo>
                      <a:pt x="635" y="1749"/>
                    </a:lnTo>
                    <a:lnTo>
                      <a:pt x="648" y="1712"/>
                    </a:lnTo>
                    <a:lnTo>
                      <a:pt x="652" y="1673"/>
                    </a:lnTo>
                    <a:lnTo>
                      <a:pt x="654" y="1633"/>
                    </a:lnTo>
                    <a:lnTo>
                      <a:pt x="663" y="1594"/>
                    </a:lnTo>
                    <a:lnTo>
                      <a:pt x="667" y="1542"/>
                    </a:lnTo>
                    <a:lnTo>
                      <a:pt x="676" y="1491"/>
                    </a:lnTo>
                    <a:lnTo>
                      <a:pt x="683" y="1439"/>
                    </a:lnTo>
                    <a:lnTo>
                      <a:pt x="682" y="1386"/>
                    </a:lnTo>
                    <a:lnTo>
                      <a:pt x="686" y="1379"/>
                    </a:lnTo>
                    <a:lnTo>
                      <a:pt x="693" y="1374"/>
                    </a:lnTo>
                    <a:lnTo>
                      <a:pt x="698" y="1370"/>
                    </a:lnTo>
                    <a:lnTo>
                      <a:pt x="706" y="1366"/>
                    </a:lnTo>
                    <a:lnTo>
                      <a:pt x="712" y="1368"/>
                    </a:lnTo>
                    <a:lnTo>
                      <a:pt x="719" y="1371"/>
                    </a:lnTo>
                    <a:lnTo>
                      <a:pt x="725" y="1371"/>
                    </a:lnTo>
                    <a:lnTo>
                      <a:pt x="731" y="1370"/>
                    </a:lnTo>
                    <a:lnTo>
                      <a:pt x="706" y="1334"/>
                    </a:lnTo>
                    <a:lnTo>
                      <a:pt x="682" y="1297"/>
                    </a:lnTo>
                    <a:lnTo>
                      <a:pt x="659" y="1260"/>
                    </a:lnTo>
                    <a:lnTo>
                      <a:pt x="635" y="1221"/>
                    </a:lnTo>
                    <a:lnTo>
                      <a:pt x="615" y="1181"/>
                    </a:lnTo>
                    <a:lnTo>
                      <a:pt x="596" y="1140"/>
                    </a:lnTo>
                    <a:lnTo>
                      <a:pt x="579" y="1099"/>
                    </a:lnTo>
                    <a:lnTo>
                      <a:pt x="567" y="1057"/>
                    </a:lnTo>
                    <a:lnTo>
                      <a:pt x="554" y="1021"/>
                    </a:lnTo>
                    <a:lnTo>
                      <a:pt x="541" y="985"/>
                    </a:lnTo>
                    <a:lnTo>
                      <a:pt x="529" y="948"/>
                    </a:lnTo>
                    <a:lnTo>
                      <a:pt x="519" y="911"/>
                    </a:lnTo>
                    <a:lnTo>
                      <a:pt x="510" y="873"/>
                    </a:lnTo>
                    <a:lnTo>
                      <a:pt x="503" y="834"/>
                    </a:lnTo>
                    <a:lnTo>
                      <a:pt x="498" y="796"/>
                    </a:lnTo>
                    <a:lnTo>
                      <a:pt x="494" y="758"/>
                    </a:lnTo>
                    <a:lnTo>
                      <a:pt x="492" y="752"/>
                    </a:lnTo>
                    <a:lnTo>
                      <a:pt x="496" y="747"/>
                    </a:lnTo>
                    <a:lnTo>
                      <a:pt x="500" y="740"/>
                    </a:lnTo>
                    <a:lnTo>
                      <a:pt x="502" y="732"/>
                    </a:lnTo>
                    <a:lnTo>
                      <a:pt x="511" y="737"/>
                    </a:lnTo>
                    <a:lnTo>
                      <a:pt x="521" y="741"/>
                    </a:lnTo>
                    <a:lnTo>
                      <a:pt x="532" y="744"/>
                    </a:lnTo>
                    <a:lnTo>
                      <a:pt x="540" y="746"/>
                    </a:lnTo>
                    <a:lnTo>
                      <a:pt x="539" y="737"/>
                    </a:lnTo>
                    <a:lnTo>
                      <a:pt x="544" y="735"/>
                    </a:lnTo>
                    <a:lnTo>
                      <a:pt x="552" y="735"/>
                    </a:lnTo>
                    <a:lnTo>
                      <a:pt x="559" y="732"/>
                    </a:lnTo>
                    <a:lnTo>
                      <a:pt x="574" y="773"/>
                    </a:lnTo>
                    <a:lnTo>
                      <a:pt x="589" y="815"/>
                    </a:lnTo>
                    <a:lnTo>
                      <a:pt x="604" y="858"/>
                    </a:lnTo>
                    <a:lnTo>
                      <a:pt x="619" y="900"/>
                    </a:lnTo>
                    <a:lnTo>
                      <a:pt x="635" y="941"/>
                    </a:lnTo>
                    <a:lnTo>
                      <a:pt x="653" y="980"/>
                    </a:lnTo>
                    <a:lnTo>
                      <a:pt x="676" y="1019"/>
                    </a:lnTo>
                    <a:lnTo>
                      <a:pt x="702" y="1054"/>
                    </a:lnTo>
                    <a:lnTo>
                      <a:pt x="708" y="1004"/>
                    </a:lnTo>
                    <a:lnTo>
                      <a:pt x="702" y="954"/>
                    </a:lnTo>
                    <a:lnTo>
                      <a:pt x="689" y="908"/>
                    </a:lnTo>
                    <a:lnTo>
                      <a:pt x="671" y="863"/>
                    </a:lnTo>
                    <a:lnTo>
                      <a:pt x="653" y="817"/>
                    </a:lnTo>
                    <a:lnTo>
                      <a:pt x="638" y="770"/>
                    </a:lnTo>
                    <a:lnTo>
                      <a:pt x="629" y="721"/>
                    </a:lnTo>
                    <a:lnTo>
                      <a:pt x="630" y="668"/>
                    </a:lnTo>
                    <a:lnTo>
                      <a:pt x="650" y="658"/>
                    </a:lnTo>
                    <a:lnTo>
                      <a:pt x="646" y="646"/>
                    </a:lnTo>
                    <a:lnTo>
                      <a:pt x="639" y="635"/>
                    </a:lnTo>
                    <a:lnTo>
                      <a:pt x="631" y="625"/>
                    </a:lnTo>
                    <a:lnTo>
                      <a:pt x="623" y="614"/>
                    </a:lnTo>
                    <a:lnTo>
                      <a:pt x="618" y="621"/>
                    </a:lnTo>
                    <a:lnTo>
                      <a:pt x="611" y="625"/>
                    </a:lnTo>
                    <a:lnTo>
                      <a:pt x="603" y="628"/>
                    </a:lnTo>
                    <a:lnTo>
                      <a:pt x="593" y="629"/>
                    </a:lnTo>
                    <a:lnTo>
                      <a:pt x="585" y="631"/>
                    </a:lnTo>
                    <a:lnTo>
                      <a:pt x="577" y="634"/>
                    </a:lnTo>
                    <a:lnTo>
                      <a:pt x="571" y="639"/>
                    </a:lnTo>
                    <a:lnTo>
                      <a:pt x="567" y="649"/>
                    </a:lnTo>
                    <a:lnTo>
                      <a:pt x="571" y="658"/>
                    </a:lnTo>
                    <a:lnTo>
                      <a:pt x="579" y="668"/>
                    </a:lnTo>
                    <a:lnTo>
                      <a:pt x="588" y="675"/>
                    </a:lnTo>
                    <a:lnTo>
                      <a:pt x="597" y="683"/>
                    </a:lnTo>
                    <a:lnTo>
                      <a:pt x="605" y="691"/>
                    </a:lnTo>
                    <a:lnTo>
                      <a:pt x="611" y="700"/>
                    </a:lnTo>
                    <a:lnTo>
                      <a:pt x="614" y="713"/>
                    </a:lnTo>
                    <a:lnTo>
                      <a:pt x="611" y="726"/>
                    </a:lnTo>
                    <a:lnTo>
                      <a:pt x="601" y="725"/>
                    </a:lnTo>
                    <a:lnTo>
                      <a:pt x="592" y="720"/>
                    </a:lnTo>
                    <a:lnTo>
                      <a:pt x="584" y="711"/>
                    </a:lnTo>
                    <a:lnTo>
                      <a:pt x="575" y="703"/>
                    </a:lnTo>
                    <a:lnTo>
                      <a:pt x="567" y="696"/>
                    </a:lnTo>
                    <a:lnTo>
                      <a:pt x="559" y="692"/>
                    </a:lnTo>
                    <a:lnTo>
                      <a:pt x="549" y="692"/>
                    </a:lnTo>
                    <a:lnTo>
                      <a:pt x="540" y="699"/>
                    </a:lnTo>
                    <a:lnTo>
                      <a:pt x="534" y="681"/>
                    </a:lnTo>
                    <a:lnTo>
                      <a:pt x="533" y="665"/>
                    </a:lnTo>
                    <a:lnTo>
                      <a:pt x="534" y="647"/>
                    </a:lnTo>
                    <a:lnTo>
                      <a:pt x="536" y="629"/>
                    </a:lnTo>
                    <a:lnTo>
                      <a:pt x="537" y="613"/>
                    </a:lnTo>
                    <a:lnTo>
                      <a:pt x="536" y="598"/>
                    </a:lnTo>
                    <a:lnTo>
                      <a:pt x="530" y="583"/>
                    </a:lnTo>
                    <a:lnTo>
                      <a:pt x="518" y="571"/>
                    </a:lnTo>
                    <a:lnTo>
                      <a:pt x="503" y="586"/>
                    </a:lnTo>
                    <a:lnTo>
                      <a:pt x="491" y="604"/>
                    </a:lnTo>
                    <a:lnTo>
                      <a:pt x="481" y="623"/>
                    </a:lnTo>
                    <a:lnTo>
                      <a:pt x="474" y="643"/>
                    </a:lnTo>
                    <a:lnTo>
                      <a:pt x="468" y="665"/>
                    </a:lnTo>
                    <a:lnTo>
                      <a:pt x="459" y="685"/>
                    </a:lnTo>
                    <a:lnTo>
                      <a:pt x="449" y="706"/>
                    </a:lnTo>
                    <a:lnTo>
                      <a:pt x="436" y="724"/>
                    </a:lnTo>
                    <a:lnTo>
                      <a:pt x="382" y="785"/>
                    </a:lnTo>
                    <a:lnTo>
                      <a:pt x="387" y="803"/>
                    </a:lnTo>
                    <a:lnTo>
                      <a:pt x="393" y="822"/>
                    </a:lnTo>
                    <a:lnTo>
                      <a:pt x="398" y="841"/>
                    </a:lnTo>
                    <a:lnTo>
                      <a:pt x="402" y="859"/>
                    </a:lnTo>
                    <a:lnTo>
                      <a:pt x="409" y="878"/>
                    </a:lnTo>
                    <a:lnTo>
                      <a:pt x="416" y="896"/>
                    </a:lnTo>
                    <a:lnTo>
                      <a:pt x="424" y="914"/>
                    </a:lnTo>
                    <a:lnTo>
                      <a:pt x="435" y="930"/>
                    </a:lnTo>
                    <a:lnTo>
                      <a:pt x="438" y="948"/>
                    </a:lnTo>
                    <a:lnTo>
                      <a:pt x="446" y="965"/>
                    </a:lnTo>
                    <a:lnTo>
                      <a:pt x="455" y="983"/>
                    </a:lnTo>
                    <a:lnTo>
                      <a:pt x="468" y="997"/>
                    </a:lnTo>
                    <a:lnTo>
                      <a:pt x="474" y="993"/>
                    </a:lnTo>
                    <a:lnTo>
                      <a:pt x="481" y="989"/>
                    </a:lnTo>
                    <a:lnTo>
                      <a:pt x="489" y="985"/>
                    </a:lnTo>
                    <a:lnTo>
                      <a:pt x="499" y="985"/>
                    </a:lnTo>
                    <a:lnTo>
                      <a:pt x="494" y="995"/>
                    </a:lnTo>
                    <a:lnTo>
                      <a:pt x="487" y="1006"/>
                    </a:lnTo>
                    <a:lnTo>
                      <a:pt x="481" y="1016"/>
                    </a:lnTo>
                    <a:lnTo>
                      <a:pt x="474" y="1025"/>
                    </a:lnTo>
                    <a:lnTo>
                      <a:pt x="466" y="1034"/>
                    </a:lnTo>
                    <a:lnTo>
                      <a:pt x="458" y="1041"/>
                    </a:lnTo>
                    <a:lnTo>
                      <a:pt x="447" y="1045"/>
                    </a:lnTo>
                    <a:lnTo>
                      <a:pt x="435" y="1047"/>
                    </a:lnTo>
                    <a:lnTo>
                      <a:pt x="416" y="1050"/>
                    </a:lnTo>
                    <a:lnTo>
                      <a:pt x="398" y="1058"/>
                    </a:lnTo>
                    <a:lnTo>
                      <a:pt x="382" y="1071"/>
                    </a:lnTo>
                    <a:lnTo>
                      <a:pt x="365" y="1081"/>
                    </a:lnTo>
                    <a:lnTo>
                      <a:pt x="350" y="1091"/>
                    </a:lnTo>
                    <a:lnTo>
                      <a:pt x="335" y="1095"/>
                    </a:lnTo>
                    <a:lnTo>
                      <a:pt x="322" y="1091"/>
                    </a:lnTo>
                    <a:lnTo>
                      <a:pt x="307" y="1075"/>
                    </a:lnTo>
                    <a:lnTo>
                      <a:pt x="312" y="1066"/>
                    </a:lnTo>
                    <a:lnTo>
                      <a:pt x="319" y="1058"/>
                    </a:lnTo>
                    <a:lnTo>
                      <a:pt x="330" y="1051"/>
                    </a:lnTo>
                    <a:lnTo>
                      <a:pt x="341" y="1045"/>
                    </a:lnTo>
                    <a:lnTo>
                      <a:pt x="353" y="1038"/>
                    </a:lnTo>
                    <a:lnTo>
                      <a:pt x="364" y="1030"/>
                    </a:lnTo>
                    <a:lnTo>
                      <a:pt x="374" y="1021"/>
                    </a:lnTo>
                    <a:lnTo>
                      <a:pt x="382" y="1010"/>
                    </a:lnTo>
                    <a:lnTo>
                      <a:pt x="387" y="1010"/>
                    </a:lnTo>
                    <a:lnTo>
                      <a:pt x="393" y="1009"/>
                    </a:lnTo>
                    <a:lnTo>
                      <a:pt x="397" y="1006"/>
                    </a:lnTo>
                    <a:lnTo>
                      <a:pt x="399" y="1000"/>
                    </a:lnTo>
                    <a:lnTo>
                      <a:pt x="383" y="961"/>
                    </a:lnTo>
                    <a:lnTo>
                      <a:pt x="368" y="920"/>
                    </a:lnTo>
                    <a:lnTo>
                      <a:pt x="354" y="879"/>
                    </a:lnTo>
                    <a:lnTo>
                      <a:pt x="341" y="838"/>
                    </a:lnTo>
                    <a:lnTo>
                      <a:pt x="324" y="797"/>
                    </a:lnTo>
                    <a:lnTo>
                      <a:pt x="305" y="758"/>
                    </a:lnTo>
                    <a:lnTo>
                      <a:pt x="284" y="720"/>
                    </a:lnTo>
                    <a:lnTo>
                      <a:pt x="256" y="684"/>
                    </a:lnTo>
                    <a:lnTo>
                      <a:pt x="219" y="711"/>
                    </a:lnTo>
                    <a:lnTo>
                      <a:pt x="232" y="733"/>
                    </a:lnTo>
                    <a:lnTo>
                      <a:pt x="245" y="754"/>
                    </a:lnTo>
                    <a:lnTo>
                      <a:pt x="260" y="771"/>
                    </a:lnTo>
                    <a:lnTo>
                      <a:pt x="275" y="789"/>
                    </a:lnTo>
                    <a:lnTo>
                      <a:pt x="288" y="808"/>
                    </a:lnTo>
                    <a:lnTo>
                      <a:pt x="299" y="827"/>
                    </a:lnTo>
                    <a:lnTo>
                      <a:pt x="304" y="849"/>
                    </a:lnTo>
                    <a:lnTo>
                      <a:pt x="304" y="875"/>
                    </a:lnTo>
                    <a:lnTo>
                      <a:pt x="296" y="873"/>
                    </a:lnTo>
                    <a:lnTo>
                      <a:pt x="289" y="867"/>
                    </a:lnTo>
                    <a:lnTo>
                      <a:pt x="282" y="860"/>
                    </a:lnTo>
                    <a:lnTo>
                      <a:pt x="278" y="851"/>
                    </a:lnTo>
                    <a:lnTo>
                      <a:pt x="274" y="841"/>
                    </a:lnTo>
                    <a:lnTo>
                      <a:pt x="270" y="832"/>
                    </a:lnTo>
                    <a:lnTo>
                      <a:pt x="266" y="823"/>
                    </a:lnTo>
                    <a:lnTo>
                      <a:pt x="260" y="817"/>
                    </a:lnTo>
                    <a:lnTo>
                      <a:pt x="244" y="799"/>
                    </a:lnTo>
                    <a:lnTo>
                      <a:pt x="229" y="780"/>
                    </a:lnTo>
                    <a:lnTo>
                      <a:pt x="215" y="761"/>
                    </a:lnTo>
                    <a:lnTo>
                      <a:pt x="202" y="743"/>
                    </a:lnTo>
                    <a:lnTo>
                      <a:pt x="189" y="725"/>
                    </a:lnTo>
                    <a:lnTo>
                      <a:pt x="174" y="709"/>
                    </a:lnTo>
                    <a:lnTo>
                      <a:pt x="158" y="694"/>
                    </a:lnTo>
                    <a:lnTo>
                      <a:pt x="139" y="680"/>
                    </a:lnTo>
                    <a:lnTo>
                      <a:pt x="123" y="688"/>
                    </a:lnTo>
                    <a:lnTo>
                      <a:pt x="108" y="699"/>
                    </a:lnTo>
                    <a:lnTo>
                      <a:pt x="94" y="713"/>
                    </a:lnTo>
                    <a:lnTo>
                      <a:pt x="82" y="726"/>
                    </a:lnTo>
                    <a:lnTo>
                      <a:pt x="69" y="741"/>
                    </a:lnTo>
                    <a:lnTo>
                      <a:pt x="57" y="755"/>
                    </a:lnTo>
                    <a:lnTo>
                      <a:pt x="43" y="769"/>
                    </a:lnTo>
                    <a:lnTo>
                      <a:pt x="27" y="778"/>
                    </a:lnTo>
                    <a:lnTo>
                      <a:pt x="30" y="803"/>
                    </a:lnTo>
                    <a:lnTo>
                      <a:pt x="39" y="822"/>
                    </a:lnTo>
                    <a:lnTo>
                      <a:pt x="54" y="838"/>
                    </a:lnTo>
                    <a:lnTo>
                      <a:pt x="72" y="853"/>
                    </a:lnTo>
                    <a:lnTo>
                      <a:pt x="91" y="867"/>
                    </a:lnTo>
                    <a:lnTo>
                      <a:pt x="110" y="882"/>
                    </a:lnTo>
                    <a:lnTo>
                      <a:pt x="127" y="900"/>
                    </a:lnTo>
                    <a:lnTo>
                      <a:pt x="139" y="922"/>
                    </a:lnTo>
                    <a:lnTo>
                      <a:pt x="153" y="914"/>
                    </a:lnTo>
                    <a:lnTo>
                      <a:pt x="168" y="904"/>
                    </a:lnTo>
                    <a:lnTo>
                      <a:pt x="184" y="894"/>
                    </a:lnTo>
                    <a:lnTo>
                      <a:pt x="199" y="886"/>
                    </a:lnTo>
                    <a:lnTo>
                      <a:pt x="215" y="881"/>
                    </a:lnTo>
                    <a:lnTo>
                      <a:pt x="232" y="878"/>
                    </a:lnTo>
                    <a:lnTo>
                      <a:pt x="248" y="879"/>
                    </a:lnTo>
                    <a:lnTo>
                      <a:pt x="263" y="886"/>
                    </a:lnTo>
                    <a:lnTo>
                      <a:pt x="267" y="901"/>
                    </a:lnTo>
                    <a:lnTo>
                      <a:pt x="275" y="915"/>
                    </a:lnTo>
                    <a:lnTo>
                      <a:pt x="285" y="927"/>
                    </a:lnTo>
                    <a:lnTo>
                      <a:pt x="296" y="939"/>
                    </a:lnTo>
                    <a:lnTo>
                      <a:pt x="305" y="952"/>
                    </a:lnTo>
                    <a:lnTo>
                      <a:pt x="315" y="964"/>
                    </a:lnTo>
                    <a:lnTo>
                      <a:pt x="319" y="979"/>
                    </a:lnTo>
                    <a:lnTo>
                      <a:pt x="319" y="997"/>
                    </a:lnTo>
                    <a:lnTo>
                      <a:pt x="315" y="1009"/>
                    </a:lnTo>
                    <a:lnTo>
                      <a:pt x="312" y="1023"/>
                    </a:lnTo>
                    <a:lnTo>
                      <a:pt x="308" y="1036"/>
                    </a:lnTo>
                    <a:lnTo>
                      <a:pt x="304" y="1049"/>
                    </a:lnTo>
                    <a:lnTo>
                      <a:pt x="297" y="1060"/>
                    </a:lnTo>
                    <a:lnTo>
                      <a:pt x="290" y="1069"/>
                    </a:lnTo>
                    <a:lnTo>
                      <a:pt x="281" y="1077"/>
                    </a:lnTo>
                    <a:lnTo>
                      <a:pt x="269" y="1081"/>
                    </a:lnTo>
                    <a:lnTo>
                      <a:pt x="274" y="1090"/>
                    </a:lnTo>
                    <a:lnTo>
                      <a:pt x="277" y="1099"/>
                    </a:lnTo>
                    <a:lnTo>
                      <a:pt x="275" y="1110"/>
                    </a:lnTo>
                    <a:lnTo>
                      <a:pt x="273" y="1121"/>
                    </a:lnTo>
                    <a:lnTo>
                      <a:pt x="266" y="1133"/>
                    </a:lnTo>
                    <a:lnTo>
                      <a:pt x="258" y="1143"/>
                    </a:lnTo>
                    <a:lnTo>
                      <a:pt x="249" y="1151"/>
                    </a:lnTo>
                    <a:lnTo>
                      <a:pt x="237" y="1155"/>
                    </a:lnTo>
                    <a:lnTo>
                      <a:pt x="214" y="1155"/>
                    </a:lnTo>
                    <a:lnTo>
                      <a:pt x="195" y="1147"/>
                    </a:lnTo>
                    <a:lnTo>
                      <a:pt x="178" y="1133"/>
                    </a:lnTo>
                    <a:lnTo>
                      <a:pt x="163" y="1117"/>
                    </a:lnTo>
                    <a:lnTo>
                      <a:pt x="150" y="1101"/>
                    </a:lnTo>
                    <a:lnTo>
                      <a:pt x="135" y="1084"/>
                    </a:lnTo>
                    <a:lnTo>
                      <a:pt x="118" y="1071"/>
                    </a:lnTo>
                    <a:lnTo>
                      <a:pt x="98" y="1062"/>
                    </a:lnTo>
                    <a:lnTo>
                      <a:pt x="76" y="1047"/>
                    </a:lnTo>
                    <a:lnTo>
                      <a:pt x="63" y="1027"/>
                    </a:lnTo>
                    <a:lnTo>
                      <a:pt x="54" y="1002"/>
                    </a:lnTo>
                    <a:lnTo>
                      <a:pt x="50" y="976"/>
                    </a:lnTo>
                    <a:lnTo>
                      <a:pt x="48" y="948"/>
                    </a:lnTo>
                    <a:lnTo>
                      <a:pt x="48" y="920"/>
                    </a:lnTo>
                    <a:lnTo>
                      <a:pt x="46" y="893"/>
                    </a:lnTo>
                    <a:lnTo>
                      <a:pt x="42" y="867"/>
                    </a:lnTo>
                    <a:lnTo>
                      <a:pt x="34" y="856"/>
                    </a:lnTo>
                    <a:lnTo>
                      <a:pt x="26" y="845"/>
                    </a:lnTo>
                    <a:lnTo>
                      <a:pt x="19" y="833"/>
                    </a:lnTo>
                    <a:lnTo>
                      <a:pt x="12" y="821"/>
                    </a:lnTo>
                    <a:lnTo>
                      <a:pt x="5" y="808"/>
                    </a:lnTo>
                    <a:lnTo>
                      <a:pt x="1" y="797"/>
                    </a:lnTo>
                    <a:lnTo>
                      <a:pt x="0" y="785"/>
                    </a:lnTo>
                    <a:lnTo>
                      <a:pt x="1" y="774"/>
                    </a:lnTo>
                    <a:close/>
                  </a:path>
                </a:pathLst>
              </a:custGeom>
              <a:solidFill>
                <a:srgbClr val="000000"/>
              </a:solidFill>
              <a:ln w="9525">
                <a:noFill/>
                <a:round/>
                <a:headEnd/>
                <a:tailEnd/>
              </a:ln>
            </p:spPr>
            <p:txBody>
              <a:bodyPr>
                <a:prstTxWarp prst="textNoShape">
                  <a:avLst/>
                </a:prstTxWarp>
              </a:bodyPr>
              <a:lstStyle/>
              <a:p>
                <a:endParaRPr lang="fr-FR"/>
              </a:p>
            </p:txBody>
          </p:sp>
          <p:sp>
            <p:nvSpPr>
              <p:cNvPr id="20499" name="Freeform 19"/>
              <p:cNvSpPr>
                <a:spLocks/>
              </p:cNvSpPr>
              <p:nvPr/>
            </p:nvSpPr>
            <p:spPr bwMode="auto">
              <a:xfrm>
                <a:off x="2114" y="1583"/>
                <a:ext cx="196" cy="177"/>
              </a:xfrm>
              <a:custGeom>
                <a:avLst/>
                <a:gdLst/>
                <a:ahLst/>
                <a:cxnLst>
                  <a:cxn ang="0">
                    <a:pos x="0" y="0"/>
                  </a:cxn>
                  <a:cxn ang="0">
                    <a:pos x="5" y="3"/>
                  </a:cxn>
                  <a:cxn ang="0">
                    <a:pos x="11" y="7"/>
                  </a:cxn>
                  <a:cxn ang="0">
                    <a:pos x="16" y="12"/>
                  </a:cxn>
                  <a:cxn ang="0">
                    <a:pos x="22" y="20"/>
                  </a:cxn>
                  <a:cxn ang="0">
                    <a:pos x="26" y="27"/>
                  </a:cxn>
                  <a:cxn ang="0">
                    <a:pos x="31" y="35"/>
                  </a:cxn>
                  <a:cxn ang="0">
                    <a:pos x="37" y="42"/>
                  </a:cxn>
                  <a:cxn ang="0">
                    <a:pos x="41" y="49"/>
                  </a:cxn>
                  <a:cxn ang="0">
                    <a:pos x="53" y="41"/>
                  </a:cxn>
                  <a:cxn ang="0">
                    <a:pos x="65" y="33"/>
                  </a:cxn>
                  <a:cxn ang="0">
                    <a:pos x="76" y="24"/>
                  </a:cxn>
                  <a:cxn ang="0">
                    <a:pos x="89" y="16"/>
                  </a:cxn>
                  <a:cxn ang="0">
                    <a:pos x="101" y="9"/>
                  </a:cxn>
                  <a:cxn ang="0">
                    <a:pos x="115" y="4"/>
                  </a:cxn>
                  <a:cxn ang="0">
                    <a:pos x="128" y="0"/>
                  </a:cxn>
                  <a:cxn ang="0">
                    <a:pos x="143" y="0"/>
                  </a:cxn>
                  <a:cxn ang="0">
                    <a:pos x="149" y="16"/>
                  </a:cxn>
                  <a:cxn ang="0">
                    <a:pos x="158" y="31"/>
                  </a:cxn>
                  <a:cxn ang="0">
                    <a:pos x="171" y="45"/>
                  </a:cxn>
                  <a:cxn ang="0">
                    <a:pos x="181" y="60"/>
                  </a:cxn>
                  <a:cxn ang="0">
                    <a:pos x="191" y="74"/>
                  </a:cxn>
                  <a:cxn ang="0">
                    <a:pos x="196" y="89"/>
                  </a:cxn>
                  <a:cxn ang="0">
                    <a:pos x="195" y="105"/>
                  </a:cxn>
                  <a:cxn ang="0">
                    <a:pos x="187" y="124"/>
                  </a:cxn>
                  <a:cxn ang="0">
                    <a:pos x="180" y="134"/>
                  </a:cxn>
                  <a:cxn ang="0">
                    <a:pos x="175" y="142"/>
                  </a:cxn>
                  <a:cxn ang="0">
                    <a:pos x="169" y="149"/>
                  </a:cxn>
                  <a:cxn ang="0">
                    <a:pos x="162" y="155"/>
                  </a:cxn>
                  <a:cxn ang="0">
                    <a:pos x="156" y="161"/>
                  </a:cxn>
                  <a:cxn ang="0">
                    <a:pos x="149" y="166"/>
                  </a:cxn>
                  <a:cxn ang="0">
                    <a:pos x="141" y="172"/>
                  </a:cxn>
                  <a:cxn ang="0">
                    <a:pos x="131" y="177"/>
                  </a:cxn>
                  <a:cxn ang="0">
                    <a:pos x="117" y="165"/>
                  </a:cxn>
                  <a:cxn ang="0">
                    <a:pos x="104" y="154"/>
                  </a:cxn>
                  <a:cxn ang="0">
                    <a:pos x="87" y="145"/>
                  </a:cxn>
                  <a:cxn ang="0">
                    <a:pos x="71" y="134"/>
                  </a:cxn>
                  <a:cxn ang="0">
                    <a:pos x="55" y="124"/>
                  </a:cxn>
                  <a:cxn ang="0">
                    <a:pos x="40" y="113"/>
                  </a:cxn>
                  <a:cxn ang="0">
                    <a:pos x="25" y="101"/>
                  </a:cxn>
                  <a:cxn ang="0">
                    <a:pos x="12" y="89"/>
                  </a:cxn>
                  <a:cxn ang="0">
                    <a:pos x="7" y="67"/>
                  </a:cxn>
                  <a:cxn ang="0">
                    <a:pos x="4" y="45"/>
                  </a:cxn>
                  <a:cxn ang="0">
                    <a:pos x="1" y="23"/>
                  </a:cxn>
                  <a:cxn ang="0">
                    <a:pos x="0" y="0"/>
                  </a:cxn>
                </a:cxnLst>
                <a:rect l="0" t="0" r="r" b="b"/>
                <a:pathLst>
                  <a:path w="196" h="177">
                    <a:moveTo>
                      <a:pt x="0" y="0"/>
                    </a:moveTo>
                    <a:lnTo>
                      <a:pt x="5" y="3"/>
                    </a:lnTo>
                    <a:lnTo>
                      <a:pt x="11" y="7"/>
                    </a:lnTo>
                    <a:lnTo>
                      <a:pt x="16" y="12"/>
                    </a:lnTo>
                    <a:lnTo>
                      <a:pt x="22" y="20"/>
                    </a:lnTo>
                    <a:lnTo>
                      <a:pt x="26" y="27"/>
                    </a:lnTo>
                    <a:lnTo>
                      <a:pt x="31" y="35"/>
                    </a:lnTo>
                    <a:lnTo>
                      <a:pt x="37" y="42"/>
                    </a:lnTo>
                    <a:lnTo>
                      <a:pt x="41" y="49"/>
                    </a:lnTo>
                    <a:lnTo>
                      <a:pt x="53" y="41"/>
                    </a:lnTo>
                    <a:lnTo>
                      <a:pt x="65" y="33"/>
                    </a:lnTo>
                    <a:lnTo>
                      <a:pt x="76" y="24"/>
                    </a:lnTo>
                    <a:lnTo>
                      <a:pt x="89" y="16"/>
                    </a:lnTo>
                    <a:lnTo>
                      <a:pt x="101" y="9"/>
                    </a:lnTo>
                    <a:lnTo>
                      <a:pt x="115" y="4"/>
                    </a:lnTo>
                    <a:lnTo>
                      <a:pt x="128" y="0"/>
                    </a:lnTo>
                    <a:lnTo>
                      <a:pt x="143" y="0"/>
                    </a:lnTo>
                    <a:lnTo>
                      <a:pt x="149" y="16"/>
                    </a:lnTo>
                    <a:lnTo>
                      <a:pt x="158" y="31"/>
                    </a:lnTo>
                    <a:lnTo>
                      <a:pt x="171" y="45"/>
                    </a:lnTo>
                    <a:lnTo>
                      <a:pt x="181" y="60"/>
                    </a:lnTo>
                    <a:lnTo>
                      <a:pt x="191" y="74"/>
                    </a:lnTo>
                    <a:lnTo>
                      <a:pt x="196" y="89"/>
                    </a:lnTo>
                    <a:lnTo>
                      <a:pt x="195" y="105"/>
                    </a:lnTo>
                    <a:lnTo>
                      <a:pt x="187" y="124"/>
                    </a:lnTo>
                    <a:lnTo>
                      <a:pt x="180" y="134"/>
                    </a:lnTo>
                    <a:lnTo>
                      <a:pt x="175" y="142"/>
                    </a:lnTo>
                    <a:lnTo>
                      <a:pt x="169" y="149"/>
                    </a:lnTo>
                    <a:lnTo>
                      <a:pt x="162" y="155"/>
                    </a:lnTo>
                    <a:lnTo>
                      <a:pt x="156" y="161"/>
                    </a:lnTo>
                    <a:lnTo>
                      <a:pt x="149" y="166"/>
                    </a:lnTo>
                    <a:lnTo>
                      <a:pt x="141" y="172"/>
                    </a:lnTo>
                    <a:lnTo>
                      <a:pt x="131" y="177"/>
                    </a:lnTo>
                    <a:lnTo>
                      <a:pt x="117" y="165"/>
                    </a:lnTo>
                    <a:lnTo>
                      <a:pt x="104" y="154"/>
                    </a:lnTo>
                    <a:lnTo>
                      <a:pt x="87" y="145"/>
                    </a:lnTo>
                    <a:lnTo>
                      <a:pt x="71" y="134"/>
                    </a:lnTo>
                    <a:lnTo>
                      <a:pt x="55" y="124"/>
                    </a:lnTo>
                    <a:lnTo>
                      <a:pt x="40" y="113"/>
                    </a:lnTo>
                    <a:lnTo>
                      <a:pt x="25" y="101"/>
                    </a:lnTo>
                    <a:lnTo>
                      <a:pt x="12" y="89"/>
                    </a:lnTo>
                    <a:lnTo>
                      <a:pt x="7" y="67"/>
                    </a:lnTo>
                    <a:lnTo>
                      <a:pt x="4" y="45"/>
                    </a:lnTo>
                    <a:lnTo>
                      <a:pt x="1" y="23"/>
                    </a:lnTo>
                    <a:lnTo>
                      <a:pt x="0" y="0"/>
                    </a:lnTo>
                    <a:close/>
                  </a:path>
                </a:pathLst>
              </a:custGeom>
              <a:solidFill>
                <a:srgbClr val="590700"/>
              </a:solidFill>
              <a:ln w="9525">
                <a:noFill/>
                <a:round/>
                <a:headEnd/>
                <a:tailEnd/>
              </a:ln>
            </p:spPr>
            <p:txBody>
              <a:bodyPr>
                <a:prstTxWarp prst="textNoShape">
                  <a:avLst/>
                </a:prstTxWarp>
              </a:bodyPr>
              <a:lstStyle/>
              <a:p>
                <a:endParaRPr lang="fr-FR"/>
              </a:p>
            </p:txBody>
          </p:sp>
          <p:sp>
            <p:nvSpPr>
              <p:cNvPr id="20500" name="Freeform 20"/>
              <p:cNvSpPr>
                <a:spLocks/>
              </p:cNvSpPr>
              <p:nvPr/>
            </p:nvSpPr>
            <p:spPr bwMode="auto">
              <a:xfrm>
                <a:off x="2560" y="1097"/>
                <a:ext cx="161" cy="183"/>
              </a:xfrm>
              <a:custGeom>
                <a:avLst/>
                <a:gdLst/>
                <a:ahLst/>
                <a:cxnLst>
                  <a:cxn ang="0">
                    <a:pos x="4" y="80"/>
                  </a:cxn>
                  <a:cxn ang="0">
                    <a:pos x="18" y="84"/>
                  </a:cxn>
                  <a:cxn ang="0">
                    <a:pos x="30" y="87"/>
                  </a:cxn>
                  <a:cxn ang="0">
                    <a:pos x="44" y="86"/>
                  </a:cxn>
                  <a:cxn ang="0">
                    <a:pos x="57" y="84"/>
                  </a:cxn>
                  <a:cxn ang="0">
                    <a:pos x="71" y="82"/>
                  </a:cxn>
                  <a:cxn ang="0">
                    <a:pos x="83" y="79"/>
                  </a:cxn>
                  <a:cxn ang="0">
                    <a:pos x="97" y="76"/>
                  </a:cxn>
                  <a:cxn ang="0">
                    <a:pos x="109" y="73"/>
                  </a:cxn>
                  <a:cxn ang="0">
                    <a:pos x="115" y="65"/>
                  </a:cxn>
                  <a:cxn ang="0">
                    <a:pos x="121" y="56"/>
                  </a:cxn>
                  <a:cxn ang="0">
                    <a:pos x="127" y="47"/>
                  </a:cxn>
                  <a:cxn ang="0">
                    <a:pos x="134" y="38"/>
                  </a:cxn>
                  <a:cxn ang="0">
                    <a:pos x="139" y="28"/>
                  </a:cxn>
                  <a:cxn ang="0">
                    <a:pos x="145" y="19"/>
                  </a:cxn>
                  <a:cxn ang="0">
                    <a:pos x="150" y="9"/>
                  </a:cxn>
                  <a:cxn ang="0">
                    <a:pos x="154" y="0"/>
                  </a:cxn>
                  <a:cxn ang="0">
                    <a:pos x="161" y="6"/>
                  </a:cxn>
                  <a:cxn ang="0">
                    <a:pos x="156" y="15"/>
                  </a:cxn>
                  <a:cxn ang="0">
                    <a:pos x="147" y="26"/>
                  </a:cxn>
                  <a:cxn ang="0">
                    <a:pos x="143" y="38"/>
                  </a:cxn>
                  <a:cxn ang="0">
                    <a:pos x="139" y="61"/>
                  </a:cxn>
                  <a:cxn ang="0">
                    <a:pos x="127" y="80"/>
                  </a:cxn>
                  <a:cxn ang="0">
                    <a:pos x="110" y="98"/>
                  </a:cxn>
                  <a:cxn ang="0">
                    <a:pos x="91" y="113"/>
                  </a:cxn>
                  <a:cxn ang="0">
                    <a:pos x="74" y="128"/>
                  </a:cxn>
                  <a:cxn ang="0">
                    <a:pos x="63" y="144"/>
                  </a:cxn>
                  <a:cxn ang="0">
                    <a:pos x="60" y="162"/>
                  </a:cxn>
                  <a:cxn ang="0">
                    <a:pos x="71" y="183"/>
                  </a:cxn>
                  <a:cxn ang="0">
                    <a:pos x="64" y="180"/>
                  </a:cxn>
                  <a:cxn ang="0">
                    <a:pos x="57" y="177"/>
                  </a:cxn>
                  <a:cxn ang="0">
                    <a:pos x="50" y="177"/>
                  </a:cxn>
                  <a:cxn ang="0">
                    <a:pos x="42" y="176"/>
                  </a:cxn>
                  <a:cxn ang="0">
                    <a:pos x="35" y="174"/>
                  </a:cxn>
                  <a:cxn ang="0">
                    <a:pos x="30" y="173"/>
                  </a:cxn>
                  <a:cxn ang="0">
                    <a:pos x="25" y="169"/>
                  </a:cxn>
                  <a:cxn ang="0">
                    <a:pos x="20" y="162"/>
                  </a:cxn>
                  <a:cxn ang="0">
                    <a:pos x="20" y="154"/>
                  </a:cxn>
                  <a:cxn ang="0">
                    <a:pos x="20" y="144"/>
                  </a:cxn>
                  <a:cxn ang="0">
                    <a:pos x="23" y="138"/>
                  </a:cxn>
                  <a:cxn ang="0">
                    <a:pos x="30" y="135"/>
                  </a:cxn>
                  <a:cxn ang="0">
                    <a:pos x="29" y="125"/>
                  </a:cxn>
                  <a:cxn ang="0">
                    <a:pos x="23" y="118"/>
                  </a:cxn>
                  <a:cxn ang="0">
                    <a:pos x="18" y="113"/>
                  </a:cxn>
                  <a:cxn ang="0">
                    <a:pos x="11" y="108"/>
                  </a:cxn>
                  <a:cxn ang="0">
                    <a:pos x="5" y="103"/>
                  </a:cxn>
                  <a:cxn ang="0">
                    <a:pos x="1" y="98"/>
                  </a:cxn>
                  <a:cxn ang="0">
                    <a:pos x="0" y="90"/>
                  </a:cxn>
                  <a:cxn ang="0">
                    <a:pos x="4" y="80"/>
                  </a:cxn>
                </a:cxnLst>
                <a:rect l="0" t="0" r="r" b="b"/>
                <a:pathLst>
                  <a:path w="161" h="183">
                    <a:moveTo>
                      <a:pt x="4" y="80"/>
                    </a:moveTo>
                    <a:lnTo>
                      <a:pt x="18" y="84"/>
                    </a:lnTo>
                    <a:lnTo>
                      <a:pt x="30" y="87"/>
                    </a:lnTo>
                    <a:lnTo>
                      <a:pt x="44" y="86"/>
                    </a:lnTo>
                    <a:lnTo>
                      <a:pt x="57" y="84"/>
                    </a:lnTo>
                    <a:lnTo>
                      <a:pt x="71" y="82"/>
                    </a:lnTo>
                    <a:lnTo>
                      <a:pt x="83" y="79"/>
                    </a:lnTo>
                    <a:lnTo>
                      <a:pt x="97" y="76"/>
                    </a:lnTo>
                    <a:lnTo>
                      <a:pt x="109" y="73"/>
                    </a:lnTo>
                    <a:lnTo>
                      <a:pt x="115" y="65"/>
                    </a:lnTo>
                    <a:lnTo>
                      <a:pt x="121" y="56"/>
                    </a:lnTo>
                    <a:lnTo>
                      <a:pt x="127" y="47"/>
                    </a:lnTo>
                    <a:lnTo>
                      <a:pt x="134" y="38"/>
                    </a:lnTo>
                    <a:lnTo>
                      <a:pt x="139" y="28"/>
                    </a:lnTo>
                    <a:lnTo>
                      <a:pt x="145" y="19"/>
                    </a:lnTo>
                    <a:lnTo>
                      <a:pt x="150" y="9"/>
                    </a:lnTo>
                    <a:lnTo>
                      <a:pt x="154" y="0"/>
                    </a:lnTo>
                    <a:lnTo>
                      <a:pt x="161" y="6"/>
                    </a:lnTo>
                    <a:lnTo>
                      <a:pt x="156" y="15"/>
                    </a:lnTo>
                    <a:lnTo>
                      <a:pt x="147" y="26"/>
                    </a:lnTo>
                    <a:lnTo>
                      <a:pt x="143" y="38"/>
                    </a:lnTo>
                    <a:lnTo>
                      <a:pt x="139" y="61"/>
                    </a:lnTo>
                    <a:lnTo>
                      <a:pt x="127" y="80"/>
                    </a:lnTo>
                    <a:lnTo>
                      <a:pt x="110" y="98"/>
                    </a:lnTo>
                    <a:lnTo>
                      <a:pt x="91" y="113"/>
                    </a:lnTo>
                    <a:lnTo>
                      <a:pt x="74" y="128"/>
                    </a:lnTo>
                    <a:lnTo>
                      <a:pt x="63" y="144"/>
                    </a:lnTo>
                    <a:lnTo>
                      <a:pt x="60" y="162"/>
                    </a:lnTo>
                    <a:lnTo>
                      <a:pt x="71" y="183"/>
                    </a:lnTo>
                    <a:lnTo>
                      <a:pt x="64" y="180"/>
                    </a:lnTo>
                    <a:lnTo>
                      <a:pt x="57" y="177"/>
                    </a:lnTo>
                    <a:lnTo>
                      <a:pt x="50" y="177"/>
                    </a:lnTo>
                    <a:lnTo>
                      <a:pt x="42" y="176"/>
                    </a:lnTo>
                    <a:lnTo>
                      <a:pt x="35" y="174"/>
                    </a:lnTo>
                    <a:lnTo>
                      <a:pt x="30" y="173"/>
                    </a:lnTo>
                    <a:lnTo>
                      <a:pt x="25" y="169"/>
                    </a:lnTo>
                    <a:lnTo>
                      <a:pt x="20" y="162"/>
                    </a:lnTo>
                    <a:lnTo>
                      <a:pt x="20" y="154"/>
                    </a:lnTo>
                    <a:lnTo>
                      <a:pt x="20" y="144"/>
                    </a:lnTo>
                    <a:lnTo>
                      <a:pt x="23" y="138"/>
                    </a:lnTo>
                    <a:lnTo>
                      <a:pt x="30" y="135"/>
                    </a:lnTo>
                    <a:lnTo>
                      <a:pt x="29" y="125"/>
                    </a:lnTo>
                    <a:lnTo>
                      <a:pt x="23" y="118"/>
                    </a:lnTo>
                    <a:lnTo>
                      <a:pt x="18" y="113"/>
                    </a:lnTo>
                    <a:lnTo>
                      <a:pt x="11" y="108"/>
                    </a:lnTo>
                    <a:lnTo>
                      <a:pt x="5" y="103"/>
                    </a:lnTo>
                    <a:lnTo>
                      <a:pt x="1" y="98"/>
                    </a:lnTo>
                    <a:lnTo>
                      <a:pt x="0" y="90"/>
                    </a:lnTo>
                    <a:lnTo>
                      <a:pt x="4" y="80"/>
                    </a:lnTo>
                    <a:close/>
                  </a:path>
                </a:pathLst>
              </a:custGeom>
              <a:solidFill>
                <a:srgbClr val="590700"/>
              </a:solidFill>
              <a:ln w="9525">
                <a:noFill/>
                <a:round/>
                <a:headEnd/>
                <a:tailEnd/>
              </a:ln>
            </p:spPr>
            <p:txBody>
              <a:bodyPr>
                <a:prstTxWarp prst="textNoShape">
                  <a:avLst/>
                </a:prstTxWarp>
              </a:bodyPr>
              <a:lstStyle/>
              <a:p>
                <a:endParaRPr lang="fr-FR"/>
              </a:p>
            </p:txBody>
          </p:sp>
          <p:sp>
            <p:nvSpPr>
              <p:cNvPr id="20501" name="Freeform 21"/>
              <p:cNvSpPr>
                <a:spLocks/>
              </p:cNvSpPr>
              <p:nvPr/>
            </p:nvSpPr>
            <p:spPr bwMode="auto">
              <a:xfrm>
                <a:off x="2651" y="2061"/>
                <a:ext cx="249" cy="1042"/>
              </a:xfrm>
              <a:custGeom>
                <a:avLst/>
                <a:gdLst/>
                <a:ahLst/>
                <a:cxnLst>
                  <a:cxn ang="0">
                    <a:pos x="71" y="509"/>
                  </a:cxn>
                  <a:cxn ang="0">
                    <a:pos x="80" y="456"/>
                  </a:cxn>
                  <a:cxn ang="0">
                    <a:pos x="86" y="401"/>
                  </a:cxn>
                  <a:cxn ang="0">
                    <a:pos x="92" y="347"/>
                  </a:cxn>
                  <a:cxn ang="0">
                    <a:pos x="97" y="291"/>
                  </a:cxn>
                  <a:cxn ang="0">
                    <a:pos x="101" y="235"/>
                  </a:cxn>
                  <a:cxn ang="0">
                    <a:pos x="105" y="180"/>
                  </a:cxn>
                  <a:cxn ang="0">
                    <a:pos x="110" y="124"/>
                  </a:cxn>
                  <a:cxn ang="0">
                    <a:pos x="115" y="69"/>
                  </a:cxn>
                  <a:cxn ang="0">
                    <a:pos x="110" y="0"/>
                  </a:cxn>
                  <a:cxn ang="0">
                    <a:pos x="119" y="13"/>
                  </a:cxn>
                  <a:cxn ang="0">
                    <a:pos x="130" y="27"/>
                  </a:cxn>
                  <a:cxn ang="0">
                    <a:pos x="140" y="42"/>
                  </a:cxn>
                  <a:cxn ang="0">
                    <a:pos x="149" y="56"/>
                  </a:cxn>
                  <a:cxn ang="0">
                    <a:pos x="159" y="69"/>
                  </a:cxn>
                  <a:cxn ang="0">
                    <a:pos x="167" y="84"/>
                  </a:cxn>
                  <a:cxn ang="0">
                    <a:pos x="175" y="98"/>
                  </a:cxn>
                  <a:cxn ang="0">
                    <a:pos x="183" y="112"/>
                  </a:cxn>
                  <a:cxn ang="0">
                    <a:pos x="164" y="121"/>
                  </a:cxn>
                  <a:cxn ang="0">
                    <a:pos x="161" y="138"/>
                  </a:cxn>
                  <a:cxn ang="0">
                    <a:pos x="165" y="158"/>
                  </a:cxn>
                  <a:cxn ang="0">
                    <a:pos x="168" y="177"/>
                  </a:cxn>
                  <a:cxn ang="0">
                    <a:pos x="176" y="207"/>
                  </a:cxn>
                  <a:cxn ang="0">
                    <a:pos x="186" y="236"/>
                  </a:cxn>
                  <a:cxn ang="0">
                    <a:pos x="195" y="263"/>
                  </a:cxn>
                  <a:cxn ang="0">
                    <a:pos x="206" y="292"/>
                  </a:cxn>
                  <a:cxn ang="0">
                    <a:pos x="216" y="319"/>
                  </a:cxn>
                  <a:cxn ang="0">
                    <a:pos x="227" y="347"/>
                  </a:cxn>
                  <a:cxn ang="0">
                    <a:pos x="238" y="375"/>
                  </a:cxn>
                  <a:cxn ang="0">
                    <a:pos x="249" y="404"/>
                  </a:cxn>
                  <a:cxn ang="0">
                    <a:pos x="236" y="460"/>
                  </a:cxn>
                  <a:cxn ang="0">
                    <a:pos x="220" y="516"/>
                  </a:cxn>
                  <a:cxn ang="0">
                    <a:pos x="201" y="569"/>
                  </a:cxn>
                  <a:cxn ang="0">
                    <a:pos x="182" y="624"/>
                  </a:cxn>
                  <a:cxn ang="0">
                    <a:pos x="160" y="677"/>
                  </a:cxn>
                  <a:cxn ang="0">
                    <a:pos x="140" y="730"/>
                  </a:cxn>
                  <a:cxn ang="0">
                    <a:pos x="122" y="785"/>
                  </a:cxn>
                  <a:cxn ang="0">
                    <a:pos x="105" y="840"/>
                  </a:cxn>
                  <a:cxn ang="0">
                    <a:pos x="93" y="864"/>
                  </a:cxn>
                  <a:cxn ang="0">
                    <a:pos x="81" y="890"/>
                  </a:cxn>
                  <a:cxn ang="0">
                    <a:pos x="69" y="916"/>
                  </a:cxn>
                  <a:cxn ang="0">
                    <a:pos x="55" y="942"/>
                  </a:cxn>
                  <a:cxn ang="0">
                    <a:pos x="43" y="967"/>
                  </a:cxn>
                  <a:cxn ang="0">
                    <a:pos x="29" y="993"/>
                  </a:cxn>
                  <a:cxn ang="0">
                    <a:pos x="15" y="1017"/>
                  </a:cxn>
                  <a:cxn ang="0">
                    <a:pos x="0" y="1042"/>
                  </a:cxn>
                  <a:cxn ang="0">
                    <a:pos x="14" y="976"/>
                  </a:cxn>
                  <a:cxn ang="0">
                    <a:pos x="26" y="912"/>
                  </a:cxn>
                  <a:cxn ang="0">
                    <a:pos x="39" y="846"/>
                  </a:cxn>
                  <a:cxn ang="0">
                    <a:pos x="48" y="781"/>
                  </a:cxn>
                  <a:cxn ang="0">
                    <a:pos x="56" y="715"/>
                  </a:cxn>
                  <a:cxn ang="0">
                    <a:pos x="63" y="648"/>
                  </a:cxn>
                  <a:cxn ang="0">
                    <a:pos x="69" y="579"/>
                  </a:cxn>
                  <a:cxn ang="0">
                    <a:pos x="71" y="509"/>
                  </a:cxn>
                </a:cxnLst>
                <a:rect l="0" t="0" r="r" b="b"/>
                <a:pathLst>
                  <a:path w="249" h="1042">
                    <a:moveTo>
                      <a:pt x="71" y="509"/>
                    </a:moveTo>
                    <a:lnTo>
                      <a:pt x="80" y="456"/>
                    </a:lnTo>
                    <a:lnTo>
                      <a:pt x="86" y="401"/>
                    </a:lnTo>
                    <a:lnTo>
                      <a:pt x="92" y="347"/>
                    </a:lnTo>
                    <a:lnTo>
                      <a:pt x="97" y="291"/>
                    </a:lnTo>
                    <a:lnTo>
                      <a:pt x="101" y="235"/>
                    </a:lnTo>
                    <a:lnTo>
                      <a:pt x="105" y="180"/>
                    </a:lnTo>
                    <a:lnTo>
                      <a:pt x="110" y="124"/>
                    </a:lnTo>
                    <a:lnTo>
                      <a:pt x="115" y="69"/>
                    </a:lnTo>
                    <a:lnTo>
                      <a:pt x="110" y="0"/>
                    </a:lnTo>
                    <a:lnTo>
                      <a:pt x="119" y="13"/>
                    </a:lnTo>
                    <a:lnTo>
                      <a:pt x="130" y="27"/>
                    </a:lnTo>
                    <a:lnTo>
                      <a:pt x="140" y="42"/>
                    </a:lnTo>
                    <a:lnTo>
                      <a:pt x="149" y="56"/>
                    </a:lnTo>
                    <a:lnTo>
                      <a:pt x="159" y="69"/>
                    </a:lnTo>
                    <a:lnTo>
                      <a:pt x="167" y="84"/>
                    </a:lnTo>
                    <a:lnTo>
                      <a:pt x="175" y="98"/>
                    </a:lnTo>
                    <a:lnTo>
                      <a:pt x="183" y="112"/>
                    </a:lnTo>
                    <a:lnTo>
                      <a:pt x="164" y="121"/>
                    </a:lnTo>
                    <a:lnTo>
                      <a:pt x="161" y="138"/>
                    </a:lnTo>
                    <a:lnTo>
                      <a:pt x="165" y="158"/>
                    </a:lnTo>
                    <a:lnTo>
                      <a:pt x="168" y="177"/>
                    </a:lnTo>
                    <a:lnTo>
                      <a:pt x="176" y="207"/>
                    </a:lnTo>
                    <a:lnTo>
                      <a:pt x="186" y="236"/>
                    </a:lnTo>
                    <a:lnTo>
                      <a:pt x="195" y="263"/>
                    </a:lnTo>
                    <a:lnTo>
                      <a:pt x="206" y="292"/>
                    </a:lnTo>
                    <a:lnTo>
                      <a:pt x="216" y="319"/>
                    </a:lnTo>
                    <a:lnTo>
                      <a:pt x="227" y="347"/>
                    </a:lnTo>
                    <a:lnTo>
                      <a:pt x="238" y="375"/>
                    </a:lnTo>
                    <a:lnTo>
                      <a:pt x="249" y="404"/>
                    </a:lnTo>
                    <a:lnTo>
                      <a:pt x="236" y="460"/>
                    </a:lnTo>
                    <a:lnTo>
                      <a:pt x="220" y="516"/>
                    </a:lnTo>
                    <a:lnTo>
                      <a:pt x="201" y="569"/>
                    </a:lnTo>
                    <a:lnTo>
                      <a:pt x="182" y="624"/>
                    </a:lnTo>
                    <a:lnTo>
                      <a:pt x="160" y="677"/>
                    </a:lnTo>
                    <a:lnTo>
                      <a:pt x="140" y="730"/>
                    </a:lnTo>
                    <a:lnTo>
                      <a:pt x="122" y="785"/>
                    </a:lnTo>
                    <a:lnTo>
                      <a:pt x="105" y="840"/>
                    </a:lnTo>
                    <a:lnTo>
                      <a:pt x="93" y="864"/>
                    </a:lnTo>
                    <a:lnTo>
                      <a:pt x="81" y="890"/>
                    </a:lnTo>
                    <a:lnTo>
                      <a:pt x="69" y="916"/>
                    </a:lnTo>
                    <a:lnTo>
                      <a:pt x="55" y="942"/>
                    </a:lnTo>
                    <a:lnTo>
                      <a:pt x="43" y="967"/>
                    </a:lnTo>
                    <a:lnTo>
                      <a:pt x="29" y="993"/>
                    </a:lnTo>
                    <a:lnTo>
                      <a:pt x="15" y="1017"/>
                    </a:lnTo>
                    <a:lnTo>
                      <a:pt x="0" y="1042"/>
                    </a:lnTo>
                    <a:lnTo>
                      <a:pt x="14" y="976"/>
                    </a:lnTo>
                    <a:lnTo>
                      <a:pt x="26" y="912"/>
                    </a:lnTo>
                    <a:lnTo>
                      <a:pt x="39" y="846"/>
                    </a:lnTo>
                    <a:lnTo>
                      <a:pt x="48" y="781"/>
                    </a:lnTo>
                    <a:lnTo>
                      <a:pt x="56" y="715"/>
                    </a:lnTo>
                    <a:lnTo>
                      <a:pt x="63" y="648"/>
                    </a:lnTo>
                    <a:lnTo>
                      <a:pt x="69" y="579"/>
                    </a:lnTo>
                    <a:lnTo>
                      <a:pt x="71" y="509"/>
                    </a:lnTo>
                    <a:close/>
                  </a:path>
                </a:pathLst>
              </a:custGeom>
              <a:solidFill>
                <a:srgbClr val="006D9B"/>
              </a:solidFill>
              <a:ln w="9525">
                <a:noFill/>
                <a:round/>
                <a:headEnd/>
                <a:tailEnd/>
              </a:ln>
            </p:spPr>
            <p:txBody>
              <a:bodyPr>
                <a:prstTxWarp prst="textNoShape">
                  <a:avLst/>
                </a:prstTxWarp>
              </a:bodyPr>
              <a:lstStyle/>
              <a:p>
                <a:endParaRPr lang="fr-FR"/>
              </a:p>
            </p:txBody>
          </p:sp>
          <p:sp>
            <p:nvSpPr>
              <p:cNvPr id="20502" name="Freeform 22"/>
              <p:cNvSpPr>
                <a:spLocks/>
              </p:cNvSpPr>
              <p:nvPr/>
            </p:nvSpPr>
            <p:spPr bwMode="auto">
              <a:xfrm>
                <a:off x="2679" y="1135"/>
                <a:ext cx="75" cy="179"/>
              </a:xfrm>
              <a:custGeom>
                <a:avLst/>
                <a:gdLst/>
                <a:ahLst/>
                <a:cxnLst>
                  <a:cxn ang="0">
                    <a:pos x="31" y="59"/>
                  </a:cxn>
                  <a:cxn ang="0">
                    <a:pos x="35" y="50"/>
                  </a:cxn>
                  <a:cxn ang="0">
                    <a:pos x="39" y="42"/>
                  </a:cxn>
                  <a:cxn ang="0">
                    <a:pos x="45" y="34"/>
                  </a:cxn>
                  <a:cxn ang="0">
                    <a:pos x="50" y="26"/>
                  </a:cxn>
                  <a:cxn ang="0">
                    <a:pos x="56" y="19"/>
                  </a:cxn>
                  <a:cxn ang="0">
                    <a:pos x="61" y="12"/>
                  </a:cxn>
                  <a:cxn ang="0">
                    <a:pos x="68" y="5"/>
                  </a:cxn>
                  <a:cxn ang="0">
                    <a:pos x="75" y="0"/>
                  </a:cxn>
                  <a:cxn ang="0">
                    <a:pos x="73" y="46"/>
                  </a:cxn>
                  <a:cxn ang="0">
                    <a:pos x="67" y="93"/>
                  </a:cxn>
                  <a:cxn ang="0">
                    <a:pos x="54" y="136"/>
                  </a:cxn>
                  <a:cxn ang="0">
                    <a:pos x="37" y="179"/>
                  </a:cxn>
                  <a:cxn ang="0">
                    <a:pos x="28" y="166"/>
                  </a:cxn>
                  <a:cxn ang="0">
                    <a:pos x="19" y="150"/>
                  </a:cxn>
                  <a:cxn ang="0">
                    <a:pos x="11" y="134"/>
                  </a:cxn>
                  <a:cxn ang="0">
                    <a:pos x="4" y="116"/>
                  </a:cxn>
                  <a:cxn ang="0">
                    <a:pos x="0" y="100"/>
                  </a:cxn>
                  <a:cxn ang="0">
                    <a:pos x="2" y="83"/>
                  </a:cxn>
                  <a:cxn ang="0">
                    <a:pos x="12" y="70"/>
                  </a:cxn>
                  <a:cxn ang="0">
                    <a:pos x="31" y="59"/>
                  </a:cxn>
                </a:cxnLst>
                <a:rect l="0" t="0" r="r" b="b"/>
                <a:pathLst>
                  <a:path w="75" h="179">
                    <a:moveTo>
                      <a:pt x="31" y="59"/>
                    </a:moveTo>
                    <a:lnTo>
                      <a:pt x="35" y="50"/>
                    </a:lnTo>
                    <a:lnTo>
                      <a:pt x="39" y="42"/>
                    </a:lnTo>
                    <a:lnTo>
                      <a:pt x="45" y="34"/>
                    </a:lnTo>
                    <a:lnTo>
                      <a:pt x="50" y="26"/>
                    </a:lnTo>
                    <a:lnTo>
                      <a:pt x="56" y="19"/>
                    </a:lnTo>
                    <a:lnTo>
                      <a:pt x="61" y="12"/>
                    </a:lnTo>
                    <a:lnTo>
                      <a:pt x="68" y="5"/>
                    </a:lnTo>
                    <a:lnTo>
                      <a:pt x="75" y="0"/>
                    </a:lnTo>
                    <a:lnTo>
                      <a:pt x="73" y="46"/>
                    </a:lnTo>
                    <a:lnTo>
                      <a:pt x="67" y="93"/>
                    </a:lnTo>
                    <a:lnTo>
                      <a:pt x="54" y="136"/>
                    </a:lnTo>
                    <a:lnTo>
                      <a:pt x="37" y="179"/>
                    </a:lnTo>
                    <a:lnTo>
                      <a:pt x="28" y="166"/>
                    </a:lnTo>
                    <a:lnTo>
                      <a:pt x="19" y="150"/>
                    </a:lnTo>
                    <a:lnTo>
                      <a:pt x="11" y="134"/>
                    </a:lnTo>
                    <a:lnTo>
                      <a:pt x="4" y="116"/>
                    </a:lnTo>
                    <a:lnTo>
                      <a:pt x="0" y="100"/>
                    </a:lnTo>
                    <a:lnTo>
                      <a:pt x="2" y="83"/>
                    </a:lnTo>
                    <a:lnTo>
                      <a:pt x="12" y="70"/>
                    </a:lnTo>
                    <a:lnTo>
                      <a:pt x="31" y="59"/>
                    </a:lnTo>
                    <a:close/>
                  </a:path>
                </a:pathLst>
              </a:custGeom>
              <a:solidFill>
                <a:srgbClr val="66B7FF"/>
              </a:solidFill>
              <a:ln w="9525">
                <a:noFill/>
                <a:round/>
                <a:headEnd/>
                <a:tailEnd/>
              </a:ln>
            </p:spPr>
            <p:txBody>
              <a:bodyPr>
                <a:prstTxWarp prst="textNoShape">
                  <a:avLst/>
                </a:prstTxWarp>
              </a:bodyPr>
              <a:lstStyle/>
              <a:p>
                <a:endParaRPr lang="fr-FR"/>
              </a:p>
            </p:txBody>
          </p:sp>
          <p:sp>
            <p:nvSpPr>
              <p:cNvPr id="20503" name="Freeform 23"/>
              <p:cNvSpPr>
                <a:spLocks/>
              </p:cNvSpPr>
              <p:nvPr/>
            </p:nvSpPr>
            <p:spPr bwMode="auto">
              <a:xfrm>
                <a:off x="2874" y="2623"/>
                <a:ext cx="315" cy="491"/>
              </a:xfrm>
              <a:custGeom>
                <a:avLst/>
                <a:gdLst/>
                <a:ahLst/>
                <a:cxnLst>
                  <a:cxn ang="0">
                    <a:pos x="49" y="238"/>
                  </a:cxn>
                  <a:cxn ang="0">
                    <a:pos x="101" y="291"/>
                  </a:cxn>
                  <a:cxn ang="0">
                    <a:pos x="154" y="342"/>
                  </a:cxn>
                  <a:cxn ang="0">
                    <a:pos x="207" y="390"/>
                  </a:cxn>
                  <a:cxn ang="0">
                    <a:pos x="237" y="413"/>
                  </a:cxn>
                  <a:cxn ang="0">
                    <a:pos x="212" y="340"/>
                  </a:cxn>
                  <a:cxn ang="0">
                    <a:pos x="185" y="268"/>
                  </a:cxn>
                  <a:cxn ang="0">
                    <a:pos x="154" y="198"/>
                  </a:cxn>
                  <a:cxn ang="0">
                    <a:pos x="116" y="133"/>
                  </a:cxn>
                  <a:cxn ang="0">
                    <a:pos x="109" y="95"/>
                  </a:cxn>
                  <a:cxn ang="0">
                    <a:pos x="91" y="56"/>
                  </a:cxn>
                  <a:cxn ang="0">
                    <a:pos x="86" y="24"/>
                  </a:cxn>
                  <a:cxn ang="0">
                    <a:pos x="113" y="0"/>
                  </a:cxn>
                  <a:cxn ang="0">
                    <a:pos x="142" y="18"/>
                  </a:cxn>
                  <a:cxn ang="0">
                    <a:pos x="154" y="51"/>
                  </a:cxn>
                  <a:cxn ang="0">
                    <a:pos x="161" y="88"/>
                  </a:cxn>
                  <a:cxn ang="0">
                    <a:pos x="174" y="122"/>
                  </a:cxn>
                  <a:cxn ang="0">
                    <a:pos x="218" y="209"/>
                  </a:cxn>
                  <a:cxn ang="0">
                    <a:pos x="253" y="294"/>
                  </a:cxn>
                  <a:cxn ang="0">
                    <a:pos x="285" y="383"/>
                  </a:cxn>
                  <a:cxn ang="0">
                    <a:pos x="315" y="474"/>
                  </a:cxn>
                  <a:cxn ang="0">
                    <a:pos x="302" y="488"/>
                  </a:cxn>
                  <a:cxn ang="0">
                    <a:pos x="287" y="489"/>
                  </a:cxn>
                  <a:cxn ang="0">
                    <a:pos x="271" y="485"/>
                  </a:cxn>
                  <a:cxn ang="0">
                    <a:pos x="256" y="480"/>
                  </a:cxn>
                  <a:cxn ang="0">
                    <a:pos x="225" y="446"/>
                  </a:cxn>
                  <a:cxn ang="0">
                    <a:pos x="192" y="414"/>
                  </a:cxn>
                  <a:cxn ang="0">
                    <a:pos x="158" y="384"/>
                  </a:cxn>
                  <a:cxn ang="0">
                    <a:pos x="125" y="354"/>
                  </a:cxn>
                  <a:cxn ang="0">
                    <a:pos x="92" y="325"/>
                  </a:cxn>
                  <a:cxn ang="0">
                    <a:pos x="60" y="295"/>
                  </a:cxn>
                  <a:cxn ang="0">
                    <a:pos x="28" y="263"/>
                  </a:cxn>
                  <a:cxn ang="0">
                    <a:pos x="0" y="226"/>
                  </a:cxn>
                  <a:cxn ang="0">
                    <a:pos x="8" y="212"/>
                  </a:cxn>
                  <a:cxn ang="0">
                    <a:pos x="23" y="211"/>
                  </a:cxn>
                </a:cxnLst>
                <a:rect l="0" t="0" r="r" b="b"/>
                <a:pathLst>
                  <a:path w="315" h="491">
                    <a:moveTo>
                      <a:pt x="23" y="211"/>
                    </a:moveTo>
                    <a:lnTo>
                      <a:pt x="49" y="238"/>
                    </a:lnTo>
                    <a:lnTo>
                      <a:pt x="75" y="265"/>
                    </a:lnTo>
                    <a:lnTo>
                      <a:pt x="101" y="291"/>
                    </a:lnTo>
                    <a:lnTo>
                      <a:pt x="127" y="316"/>
                    </a:lnTo>
                    <a:lnTo>
                      <a:pt x="154" y="342"/>
                    </a:lnTo>
                    <a:lnTo>
                      <a:pt x="180" y="366"/>
                    </a:lnTo>
                    <a:lnTo>
                      <a:pt x="207" y="390"/>
                    </a:lnTo>
                    <a:lnTo>
                      <a:pt x="233" y="414"/>
                    </a:lnTo>
                    <a:lnTo>
                      <a:pt x="237" y="413"/>
                    </a:lnTo>
                    <a:lnTo>
                      <a:pt x="225" y="377"/>
                    </a:lnTo>
                    <a:lnTo>
                      <a:pt x="212" y="340"/>
                    </a:lnTo>
                    <a:lnTo>
                      <a:pt x="200" y="305"/>
                    </a:lnTo>
                    <a:lnTo>
                      <a:pt x="185" y="268"/>
                    </a:lnTo>
                    <a:lnTo>
                      <a:pt x="170" y="234"/>
                    </a:lnTo>
                    <a:lnTo>
                      <a:pt x="154" y="198"/>
                    </a:lnTo>
                    <a:lnTo>
                      <a:pt x="136" y="166"/>
                    </a:lnTo>
                    <a:lnTo>
                      <a:pt x="116" y="133"/>
                    </a:lnTo>
                    <a:lnTo>
                      <a:pt x="114" y="114"/>
                    </a:lnTo>
                    <a:lnTo>
                      <a:pt x="109" y="95"/>
                    </a:lnTo>
                    <a:lnTo>
                      <a:pt x="99" y="75"/>
                    </a:lnTo>
                    <a:lnTo>
                      <a:pt x="91" y="56"/>
                    </a:lnTo>
                    <a:lnTo>
                      <a:pt x="86" y="39"/>
                    </a:lnTo>
                    <a:lnTo>
                      <a:pt x="86" y="24"/>
                    </a:lnTo>
                    <a:lnTo>
                      <a:pt x="94" y="10"/>
                    </a:lnTo>
                    <a:lnTo>
                      <a:pt x="113" y="0"/>
                    </a:lnTo>
                    <a:lnTo>
                      <a:pt x="129" y="7"/>
                    </a:lnTo>
                    <a:lnTo>
                      <a:pt x="142" y="18"/>
                    </a:lnTo>
                    <a:lnTo>
                      <a:pt x="148" y="33"/>
                    </a:lnTo>
                    <a:lnTo>
                      <a:pt x="154" y="51"/>
                    </a:lnTo>
                    <a:lnTo>
                      <a:pt x="158" y="70"/>
                    </a:lnTo>
                    <a:lnTo>
                      <a:pt x="161" y="88"/>
                    </a:lnTo>
                    <a:lnTo>
                      <a:pt x="166" y="105"/>
                    </a:lnTo>
                    <a:lnTo>
                      <a:pt x="174" y="122"/>
                    </a:lnTo>
                    <a:lnTo>
                      <a:pt x="197" y="166"/>
                    </a:lnTo>
                    <a:lnTo>
                      <a:pt x="218" y="209"/>
                    </a:lnTo>
                    <a:lnTo>
                      <a:pt x="237" y="252"/>
                    </a:lnTo>
                    <a:lnTo>
                      <a:pt x="253" y="294"/>
                    </a:lnTo>
                    <a:lnTo>
                      <a:pt x="268" y="338"/>
                    </a:lnTo>
                    <a:lnTo>
                      <a:pt x="285" y="383"/>
                    </a:lnTo>
                    <a:lnTo>
                      <a:pt x="300" y="428"/>
                    </a:lnTo>
                    <a:lnTo>
                      <a:pt x="315" y="474"/>
                    </a:lnTo>
                    <a:lnTo>
                      <a:pt x="309" y="484"/>
                    </a:lnTo>
                    <a:lnTo>
                      <a:pt x="302" y="488"/>
                    </a:lnTo>
                    <a:lnTo>
                      <a:pt x="296" y="491"/>
                    </a:lnTo>
                    <a:lnTo>
                      <a:pt x="287" y="489"/>
                    </a:lnTo>
                    <a:lnTo>
                      <a:pt x="279" y="488"/>
                    </a:lnTo>
                    <a:lnTo>
                      <a:pt x="271" y="485"/>
                    </a:lnTo>
                    <a:lnTo>
                      <a:pt x="263" y="482"/>
                    </a:lnTo>
                    <a:lnTo>
                      <a:pt x="256" y="480"/>
                    </a:lnTo>
                    <a:lnTo>
                      <a:pt x="240" y="462"/>
                    </a:lnTo>
                    <a:lnTo>
                      <a:pt x="225" y="446"/>
                    </a:lnTo>
                    <a:lnTo>
                      <a:pt x="208" y="429"/>
                    </a:lnTo>
                    <a:lnTo>
                      <a:pt x="192" y="414"/>
                    </a:lnTo>
                    <a:lnTo>
                      <a:pt x="174" y="399"/>
                    </a:lnTo>
                    <a:lnTo>
                      <a:pt x="158" y="384"/>
                    </a:lnTo>
                    <a:lnTo>
                      <a:pt x="142" y="369"/>
                    </a:lnTo>
                    <a:lnTo>
                      <a:pt x="125" y="354"/>
                    </a:lnTo>
                    <a:lnTo>
                      <a:pt x="109" y="340"/>
                    </a:lnTo>
                    <a:lnTo>
                      <a:pt x="92" y="325"/>
                    </a:lnTo>
                    <a:lnTo>
                      <a:pt x="76" y="310"/>
                    </a:lnTo>
                    <a:lnTo>
                      <a:pt x="60" y="295"/>
                    </a:lnTo>
                    <a:lnTo>
                      <a:pt x="45" y="279"/>
                    </a:lnTo>
                    <a:lnTo>
                      <a:pt x="28" y="263"/>
                    </a:lnTo>
                    <a:lnTo>
                      <a:pt x="15" y="245"/>
                    </a:lnTo>
                    <a:lnTo>
                      <a:pt x="0" y="226"/>
                    </a:lnTo>
                    <a:lnTo>
                      <a:pt x="4" y="217"/>
                    </a:lnTo>
                    <a:lnTo>
                      <a:pt x="8" y="212"/>
                    </a:lnTo>
                    <a:lnTo>
                      <a:pt x="15" y="209"/>
                    </a:lnTo>
                    <a:lnTo>
                      <a:pt x="23" y="211"/>
                    </a:lnTo>
                    <a:close/>
                  </a:path>
                </a:pathLst>
              </a:custGeom>
              <a:solidFill>
                <a:srgbClr val="000000"/>
              </a:solidFill>
              <a:ln w="9525">
                <a:noFill/>
                <a:round/>
                <a:headEnd/>
                <a:tailEnd/>
              </a:ln>
            </p:spPr>
            <p:txBody>
              <a:bodyPr>
                <a:prstTxWarp prst="textNoShape">
                  <a:avLst/>
                </a:prstTxWarp>
              </a:bodyPr>
              <a:lstStyle/>
              <a:p>
                <a:endParaRPr lang="fr-FR"/>
              </a:p>
            </p:txBody>
          </p:sp>
          <p:sp>
            <p:nvSpPr>
              <p:cNvPr id="20504" name="Freeform 24"/>
              <p:cNvSpPr>
                <a:spLocks/>
              </p:cNvSpPr>
              <p:nvPr/>
            </p:nvSpPr>
            <p:spPr bwMode="auto">
              <a:xfrm>
                <a:off x="3146" y="1809"/>
                <a:ext cx="266" cy="640"/>
              </a:xfrm>
              <a:custGeom>
                <a:avLst/>
                <a:gdLst/>
                <a:ahLst/>
                <a:cxnLst>
                  <a:cxn ang="0">
                    <a:pos x="110" y="142"/>
                  </a:cxn>
                  <a:cxn ang="0">
                    <a:pos x="133" y="127"/>
                  </a:cxn>
                  <a:cxn ang="0">
                    <a:pos x="156" y="114"/>
                  </a:cxn>
                  <a:cxn ang="0">
                    <a:pos x="171" y="95"/>
                  </a:cxn>
                  <a:cxn ang="0">
                    <a:pos x="153" y="76"/>
                  </a:cxn>
                  <a:cxn ang="0">
                    <a:pos x="106" y="76"/>
                  </a:cxn>
                  <a:cxn ang="0">
                    <a:pos x="59" y="73"/>
                  </a:cxn>
                  <a:cxn ang="0">
                    <a:pos x="28" y="55"/>
                  </a:cxn>
                  <a:cxn ang="0">
                    <a:pos x="33" y="26"/>
                  </a:cxn>
                  <a:cxn ang="0">
                    <a:pos x="55" y="14"/>
                  </a:cxn>
                  <a:cxn ang="0">
                    <a:pos x="80" y="9"/>
                  </a:cxn>
                  <a:cxn ang="0">
                    <a:pos x="104" y="5"/>
                  </a:cxn>
                  <a:cxn ang="0">
                    <a:pos x="136" y="6"/>
                  </a:cxn>
                  <a:cxn ang="0">
                    <a:pos x="175" y="14"/>
                  </a:cxn>
                  <a:cxn ang="0">
                    <a:pos x="213" y="25"/>
                  </a:cxn>
                  <a:cxn ang="0">
                    <a:pos x="246" y="46"/>
                  </a:cxn>
                  <a:cxn ang="0">
                    <a:pos x="266" y="151"/>
                  </a:cxn>
                  <a:cxn ang="0">
                    <a:pos x="264" y="338"/>
                  </a:cxn>
                  <a:cxn ang="0">
                    <a:pos x="254" y="450"/>
                  </a:cxn>
                  <a:cxn ang="0">
                    <a:pos x="238" y="485"/>
                  </a:cxn>
                  <a:cxn ang="0">
                    <a:pos x="223" y="522"/>
                  </a:cxn>
                  <a:cxn ang="0">
                    <a:pos x="204" y="558"/>
                  </a:cxn>
                  <a:cxn ang="0">
                    <a:pos x="172" y="574"/>
                  </a:cxn>
                  <a:cxn ang="0">
                    <a:pos x="138" y="589"/>
                  </a:cxn>
                  <a:cxn ang="0">
                    <a:pos x="110" y="611"/>
                  </a:cxn>
                  <a:cxn ang="0">
                    <a:pos x="84" y="633"/>
                  </a:cxn>
                  <a:cxn ang="0">
                    <a:pos x="70" y="629"/>
                  </a:cxn>
                  <a:cxn ang="0">
                    <a:pos x="78" y="611"/>
                  </a:cxn>
                  <a:cxn ang="0">
                    <a:pos x="96" y="593"/>
                  </a:cxn>
                  <a:cxn ang="0">
                    <a:pos x="115" y="577"/>
                  </a:cxn>
                  <a:cxn ang="0">
                    <a:pos x="160" y="529"/>
                  </a:cxn>
                  <a:cxn ang="0">
                    <a:pos x="198" y="436"/>
                  </a:cxn>
                  <a:cxn ang="0">
                    <a:pos x="205" y="328"/>
                  </a:cxn>
                  <a:cxn ang="0">
                    <a:pos x="197" y="219"/>
                  </a:cxn>
                  <a:cxn ang="0">
                    <a:pos x="182" y="170"/>
                  </a:cxn>
                  <a:cxn ang="0">
                    <a:pos x="161" y="183"/>
                  </a:cxn>
                  <a:cxn ang="0">
                    <a:pos x="141" y="201"/>
                  </a:cxn>
                  <a:cxn ang="0">
                    <a:pos x="119" y="218"/>
                  </a:cxn>
                  <a:cxn ang="0">
                    <a:pos x="97" y="231"/>
                  </a:cxn>
                  <a:cxn ang="0">
                    <a:pos x="73" y="245"/>
                  </a:cxn>
                  <a:cxn ang="0">
                    <a:pos x="47" y="254"/>
                  </a:cxn>
                  <a:cxn ang="0">
                    <a:pos x="20" y="259"/>
                  </a:cxn>
                  <a:cxn ang="0">
                    <a:pos x="0" y="252"/>
                  </a:cxn>
                  <a:cxn ang="0">
                    <a:pos x="3" y="237"/>
                  </a:cxn>
                  <a:cxn ang="0">
                    <a:pos x="101" y="153"/>
                  </a:cxn>
                </a:cxnLst>
                <a:rect l="0" t="0" r="r" b="b"/>
                <a:pathLst>
                  <a:path w="266" h="640">
                    <a:moveTo>
                      <a:pt x="101" y="153"/>
                    </a:moveTo>
                    <a:lnTo>
                      <a:pt x="110" y="142"/>
                    </a:lnTo>
                    <a:lnTo>
                      <a:pt x="121" y="134"/>
                    </a:lnTo>
                    <a:lnTo>
                      <a:pt x="133" y="127"/>
                    </a:lnTo>
                    <a:lnTo>
                      <a:pt x="145" y="121"/>
                    </a:lnTo>
                    <a:lnTo>
                      <a:pt x="156" y="114"/>
                    </a:lnTo>
                    <a:lnTo>
                      <a:pt x="166" y="106"/>
                    </a:lnTo>
                    <a:lnTo>
                      <a:pt x="171" y="95"/>
                    </a:lnTo>
                    <a:lnTo>
                      <a:pt x="174" y="81"/>
                    </a:lnTo>
                    <a:lnTo>
                      <a:pt x="153" y="76"/>
                    </a:lnTo>
                    <a:lnTo>
                      <a:pt x="130" y="76"/>
                    </a:lnTo>
                    <a:lnTo>
                      <a:pt x="106" y="76"/>
                    </a:lnTo>
                    <a:lnTo>
                      <a:pt x="81" y="76"/>
                    </a:lnTo>
                    <a:lnTo>
                      <a:pt x="59" y="73"/>
                    </a:lnTo>
                    <a:lnTo>
                      <a:pt x="40" y="67"/>
                    </a:lnTo>
                    <a:lnTo>
                      <a:pt x="28" y="55"/>
                    </a:lnTo>
                    <a:lnTo>
                      <a:pt x="24" y="35"/>
                    </a:lnTo>
                    <a:lnTo>
                      <a:pt x="33" y="26"/>
                    </a:lnTo>
                    <a:lnTo>
                      <a:pt x="44" y="20"/>
                    </a:lnTo>
                    <a:lnTo>
                      <a:pt x="55" y="14"/>
                    </a:lnTo>
                    <a:lnTo>
                      <a:pt x="67" y="11"/>
                    </a:lnTo>
                    <a:lnTo>
                      <a:pt x="80" y="9"/>
                    </a:lnTo>
                    <a:lnTo>
                      <a:pt x="92" y="6"/>
                    </a:lnTo>
                    <a:lnTo>
                      <a:pt x="104" y="5"/>
                    </a:lnTo>
                    <a:lnTo>
                      <a:pt x="116" y="0"/>
                    </a:lnTo>
                    <a:lnTo>
                      <a:pt x="136" y="6"/>
                    </a:lnTo>
                    <a:lnTo>
                      <a:pt x="156" y="10"/>
                    </a:lnTo>
                    <a:lnTo>
                      <a:pt x="175" y="14"/>
                    </a:lnTo>
                    <a:lnTo>
                      <a:pt x="194" y="20"/>
                    </a:lnTo>
                    <a:lnTo>
                      <a:pt x="213" y="25"/>
                    </a:lnTo>
                    <a:lnTo>
                      <a:pt x="231" y="35"/>
                    </a:lnTo>
                    <a:lnTo>
                      <a:pt x="246" y="46"/>
                    </a:lnTo>
                    <a:lnTo>
                      <a:pt x="260" y="61"/>
                    </a:lnTo>
                    <a:lnTo>
                      <a:pt x="266" y="151"/>
                    </a:lnTo>
                    <a:lnTo>
                      <a:pt x="266" y="244"/>
                    </a:lnTo>
                    <a:lnTo>
                      <a:pt x="264" y="338"/>
                    </a:lnTo>
                    <a:lnTo>
                      <a:pt x="264" y="432"/>
                    </a:lnTo>
                    <a:lnTo>
                      <a:pt x="254" y="450"/>
                    </a:lnTo>
                    <a:lnTo>
                      <a:pt x="246" y="467"/>
                    </a:lnTo>
                    <a:lnTo>
                      <a:pt x="238" y="485"/>
                    </a:lnTo>
                    <a:lnTo>
                      <a:pt x="231" y="504"/>
                    </a:lnTo>
                    <a:lnTo>
                      <a:pt x="223" y="522"/>
                    </a:lnTo>
                    <a:lnTo>
                      <a:pt x="213" y="540"/>
                    </a:lnTo>
                    <a:lnTo>
                      <a:pt x="204" y="558"/>
                    </a:lnTo>
                    <a:lnTo>
                      <a:pt x="191" y="573"/>
                    </a:lnTo>
                    <a:lnTo>
                      <a:pt x="172" y="574"/>
                    </a:lnTo>
                    <a:lnTo>
                      <a:pt x="155" y="581"/>
                    </a:lnTo>
                    <a:lnTo>
                      <a:pt x="138" y="589"/>
                    </a:lnTo>
                    <a:lnTo>
                      <a:pt x="123" y="600"/>
                    </a:lnTo>
                    <a:lnTo>
                      <a:pt x="110" y="611"/>
                    </a:lnTo>
                    <a:lnTo>
                      <a:pt x="97" y="623"/>
                    </a:lnTo>
                    <a:lnTo>
                      <a:pt x="84" y="633"/>
                    </a:lnTo>
                    <a:lnTo>
                      <a:pt x="70" y="640"/>
                    </a:lnTo>
                    <a:lnTo>
                      <a:pt x="70" y="629"/>
                    </a:lnTo>
                    <a:lnTo>
                      <a:pt x="73" y="619"/>
                    </a:lnTo>
                    <a:lnTo>
                      <a:pt x="78" y="611"/>
                    </a:lnTo>
                    <a:lnTo>
                      <a:pt x="86" y="601"/>
                    </a:lnTo>
                    <a:lnTo>
                      <a:pt x="96" y="593"/>
                    </a:lnTo>
                    <a:lnTo>
                      <a:pt x="106" y="585"/>
                    </a:lnTo>
                    <a:lnTo>
                      <a:pt x="115" y="577"/>
                    </a:lnTo>
                    <a:lnTo>
                      <a:pt x="123" y="569"/>
                    </a:lnTo>
                    <a:lnTo>
                      <a:pt x="160" y="529"/>
                    </a:lnTo>
                    <a:lnTo>
                      <a:pt x="185" y="485"/>
                    </a:lnTo>
                    <a:lnTo>
                      <a:pt x="198" y="436"/>
                    </a:lnTo>
                    <a:lnTo>
                      <a:pt x="204" y="383"/>
                    </a:lnTo>
                    <a:lnTo>
                      <a:pt x="205" y="328"/>
                    </a:lnTo>
                    <a:lnTo>
                      <a:pt x="201" y="274"/>
                    </a:lnTo>
                    <a:lnTo>
                      <a:pt x="197" y="219"/>
                    </a:lnTo>
                    <a:lnTo>
                      <a:pt x="194" y="166"/>
                    </a:lnTo>
                    <a:lnTo>
                      <a:pt x="182" y="170"/>
                    </a:lnTo>
                    <a:lnTo>
                      <a:pt x="171" y="175"/>
                    </a:lnTo>
                    <a:lnTo>
                      <a:pt x="161" y="183"/>
                    </a:lnTo>
                    <a:lnTo>
                      <a:pt x="151" y="192"/>
                    </a:lnTo>
                    <a:lnTo>
                      <a:pt x="141" y="201"/>
                    </a:lnTo>
                    <a:lnTo>
                      <a:pt x="130" y="211"/>
                    </a:lnTo>
                    <a:lnTo>
                      <a:pt x="119" y="218"/>
                    </a:lnTo>
                    <a:lnTo>
                      <a:pt x="108" y="224"/>
                    </a:lnTo>
                    <a:lnTo>
                      <a:pt x="97" y="231"/>
                    </a:lnTo>
                    <a:lnTo>
                      <a:pt x="85" y="239"/>
                    </a:lnTo>
                    <a:lnTo>
                      <a:pt x="73" y="245"/>
                    </a:lnTo>
                    <a:lnTo>
                      <a:pt x="61" y="250"/>
                    </a:lnTo>
                    <a:lnTo>
                      <a:pt x="47" y="254"/>
                    </a:lnTo>
                    <a:lnTo>
                      <a:pt x="33" y="257"/>
                    </a:lnTo>
                    <a:lnTo>
                      <a:pt x="20" y="259"/>
                    </a:lnTo>
                    <a:lnTo>
                      <a:pt x="5" y="259"/>
                    </a:lnTo>
                    <a:lnTo>
                      <a:pt x="0" y="252"/>
                    </a:lnTo>
                    <a:lnTo>
                      <a:pt x="0" y="245"/>
                    </a:lnTo>
                    <a:lnTo>
                      <a:pt x="3" y="237"/>
                    </a:lnTo>
                    <a:lnTo>
                      <a:pt x="5" y="229"/>
                    </a:lnTo>
                    <a:lnTo>
                      <a:pt x="101" y="153"/>
                    </a:lnTo>
                    <a:close/>
                  </a:path>
                </a:pathLst>
              </a:custGeom>
              <a:solidFill>
                <a:srgbClr val="000000"/>
              </a:solidFill>
              <a:ln w="9525">
                <a:noFill/>
                <a:round/>
                <a:headEnd/>
                <a:tailEnd/>
              </a:ln>
            </p:spPr>
            <p:txBody>
              <a:bodyPr>
                <a:prstTxWarp prst="textNoShape">
                  <a:avLst/>
                </a:prstTxWarp>
              </a:bodyPr>
              <a:lstStyle/>
              <a:p>
                <a:endParaRPr lang="fr-FR"/>
              </a:p>
            </p:txBody>
          </p:sp>
        </p:grpSp>
        <p:graphicFrame>
          <p:nvGraphicFramePr>
            <p:cNvPr id="20505" name="Object 25"/>
            <p:cNvGraphicFramePr>
              <a:graphicFrameLocks noChangeAspect="1"/>
            </p:cNvGraphicFramePr>
            <p:nvPr/>
          </p:nvGraphicFramePr>
          <p:xfrm>
            <a:off x="864" y="144"/>
            <a:ext cx="828" cy="358"/>
          </p:xfrm>
          <a:graphic>
            <a:graphicData uri="http://schemas.openxmlformats.org/presentationml/2006/ole">
              <p:oleObj spid="_x0000_s1037346" name="Clip" r:id="rId4" imgW="1542857" imgH="666667" progId="">
                <p:embed/>
              </p:oleObj>
            </a:graphicData>
          </a:graphic>
        </p:graphicFrame>
      </p:grpSp>
      <p:grpSp>
        <p:nvGrpSpPr>
          <p:cNvPr id="4" name="Group 26"/>
          <p:cNvGrpSpPr>
            <a:grpSpLocks/>
          </p:cNvGrpSpPr>
          <p:nvPr/>
        </p:nvGrpSpPr>
        <p:grpSpPr bwMode="auto">
          <a:xfrm>
            <a:off x="762000" y="4038600"/>
            <a:ext cx="3119438" cy="2257425"/>
            <a:chOff x="240" y="2832"/>
            <a:chExt cx="1965" cy="1422"/>
          </a:xfrm>
        </p:grpSpPr>
        <p:sp>
          <p:nvSpPr>
            <p:cNvPr id="20507" name="Freeform 27"/>
            <p:cNvSpPr>
              <a:spLocks/>
            </p:cNvSpPr>
            <p:nvPr/>
          </p:nvSpPr>
          <p:spPr bwMode="auto">
            <a:xfrm>
              <a:off x="240" y="3046"/>
              <a:ext cx="342" cy="1208"/>
            </a:xfrm>
            <a:custGeom>
              <a:avLst/>
              <a:gdLst/>
              <a:ahLst/>
              <a:cxnLst>
                <a:cxn ang="0">
                  <a:pos x="195" y="1744"/>
                </a:cxn>
                <a:cxn ang="0">
                  <a:pos x="155" y="1728"/>
                </a:cxn>
                <a:cxn ang="0">
                  <a:pos x="136" y="1711"/>
                </a:cxn>
                <a:cxn ang="0">
                  <a:pos x="127" y="1698"/>
                </a:cxn>
                <a:cxn ang="0">
                  <a:pos x="119" y="1684"/>
                </a:cxn>
                <a:cxn ang="0">
                  <a:pos x="113" y="1671"/>
                </a:cxn>
                <a:cxn ang="0">
                  <a:pos x="108" y="1649"/>
                </a:cxn>
                <a:cxn ang="0">
                  <a:pos x="108" y="208"/>
                </a:cxn>
                <a:cxn ang="0">
                  <a:pos x="113" y="186"/>
                </a:cxn>
                <a:cxn ang="0">
                  <a:pos x="119" y="171"/>
                </a:cxn>
                <a:cxn ang="0">
                  <a:pos x="127" y="157"/>
                </a:cxn>
                <a:cxn ang="0">
                  <a:pos x="139" y="141"/>
                </a:cxn>
                <a:cxn ang="0">
                  <a:pos x="155" y="128"/>
                </a:cxn>
                <a:cxn ang="0">
                  <a:pos x="184" y="114"/>
                </a:cxn>
                <a:cxn ang="0">
                  <a:pos x="433" y="110"/>
                </a:cxn>
                <a:cxn ang="0">
                  <a:pos x="173" y="4"/>
                </a:cxn>
                <a:cxn ang="0">
                  <a:pos x="122" y="21"/>
                </a:cxn>
                <a:cxn ang="0">
                  <a:pos x="94" y="37"/>
                </a:cxn>
                <a:cxn ang="0">
                  <a:pos x="71" y="57"/>
                </a:cxn>
                <a:cxn ang="0">
                  <a:pos x="60" y="68"/>
                </a:cxn>
                <a:cxn ang="0">
                  <a:pos x="46" y="84"/>
                </a:cxn>
                <a:cxn ang="0">
                  <a:pos x="37" y="97"/>
                </a:cxn>
                <a:cxn ang="0">
                  <a:pos x="28" y="110"/>
                </a:cxn>
                <a:cxn ang="0">
                  <a:pos x="21" y="124"/>
                </a:cxn>
                <a:cxn ang="0">
                  <a:pos x="14" y="139"/>
                </a:cxn>
                <a:cxn ang="0">
                  <a:pos x="9" y="153"/>
                </a:cxn>
                <a:cxn ang="0">
                  <a:pos x="5" y="168"/>
                </a:cxn>
                <a:cxn ang="0">
                  <a:pos x="0" y="218"/>
                </a:cxn>
                <a:cxn ang="0">
                  <a:pos x="2" y="1672"/>
                </a:cxn>
                <a:cxn ang="0">
                  <a:pos x="6" y="1692"/>
                </a:cxn>
                <a:cxn ang="0">
                  <a:pos x="10" y="1707"/>
                </a:cxn>
                <a:cxn ang="0">
                  <a:pos x="16" y="1722"/>
                </a:cxn>
                <a:cxn ang="0">
                  <a:pos x="23" y="1737"/>
                </a:cxn>
                <a:cxn ang="0">
                  <a:pos x="31" y="1750"/>
                </a:cxn>
                <a:cxn ang="0">
                  <a:pos x="39" y="1764"/>
                </a:cxn>
                <a:cxn ang="0">
                  <a:pos x="48" y="1777"/>
                </a:cxn>
                <a:cxn ang="0">
                  <a:pos x="60" y="1788"/>
                </a:cxn>
                <a:cxn ang="0">
                  <a:pos x="71" y="1800"/>
                </a:cxn>
                <a:cxn ang="0">
                  <a:pos x="86" y="1813"/>
                </a:cxn>
                <a:cxn ang="0">
                  <a:pos x="113" y="1830"/>
                </a:cxn>
                <a:cxn ang="0">
                  <a:pos x="142" y="1843"/>
                </a:cxn>
                <a:cxn ang="0">
                  <a:pos x="195" y="1855"/>
                </a:cxn>
                <a:cxn ang="0">
                  <a:pos x="433" y="1747"/>
                </a:cxn>
              </a:cxnLst>
              <a:rect l="0" t="0" r="r" b="b"/>
              <a:pathLst>
                <a:path w="433" h="1856">
                  <a:moveTo>
                    <a:pt x="433" y="1747"/>
                  </a:moveTo>
                  <a:lnTo>
                    <a:pt x="217" y="1747"/>
                  </a:lnTo>
                  <a:lnTo>
                    <a:pt x="195" y="1744"/>
                  </a:lnTo>
                  <a:lnTo>
                    <a:pt x="174" y="1737"/>
                  </a:lnTo>
                  <a:lnTo>
                    <a:pt x="165" y="1734"/>
                  </a:lnTo>
                  <a:lnTo>
                    <a:pt x="155" y="1728"/>
                  </a:lnTo>
                  <a:lnTo>
                    <a:pt x="147" y="1721"/>
                  </a:lnTo>
                  <a:lnTo>
                    <a:pt x="139" y="1714"/>
                  </a:lnTo>
                  <a:lnTo>
                    <a:pt x="136" y="1711"/>
                  </a:lnTo>
                  <a:lnTo>
                    <a:pt x="132" y="1707"/>
                  </a:lnTo>
                  <a:lnTo>
                    <a:pt x="129" y="1703"/>
                  </a:lnTo>
                  <a:lnTo>
                    <a:pt x="127" y="1698"/>
                  </a:lnTo>
                  <a:lnTo>
                    <a:pt x="123" y="1695"/>
                  </a:lnTo>
                  <a:lnTo>
                    <a:pt x="121" y="1690"/>
                  </a:lnTo>
                  <a:lnTo>
                    <a:pt x="119" y="1684"/>
                  </a:lnTo>
                  <a:lnTo>
                    <a:pt x="116" y="1680"/>
                  </a:lnTo>
                  <a:lnTo>
                    <a:pt x="114" y="1675"/>
                  </a:lnTo>
                  <a:lnTo>
                    <a:pt x="113" y="1671"/>
                  </a:lnTo>
                  <a:lnTo>
                    <a:pt x="111" y="1665"/>
                  </a:lnTo>
                  <a:lnTo>
                    <a:pt x="111" y="1660"/>
                  </a:lnTo>
                  <a:lnTo>
                    <a:pt x="108" y="1649"/>
                  </a:lnTo>
                  <a:lnTo>
                    <a:pt x="108" y="1637"/>
                  </a:lnTo>
                  <a:lnTo>
                    <a:pt x="108" y="218"/>
                  </a:lnTo>
                  <a:lnTo>
                    <a:pt x="108" y="208"/>
                  </a:lnTo>
                  <a:lnTo>
                    <a:pt x="111" y="197"/>
                  </a:lnTo>
                  <a:lnTo>
                    <a:pt x="111" y="192"/>
                  </a:lnTo>
                  <a:lnTo>
                    <a:pt x="113" y="186"/>
                  </a:lnTo>
                  <a:lnTo>
                    <a:pt x="114" y="181"/>
                  </a:lnTo>
                  <a:lnTo>
                    <a:pt x="116" y="175"/>
                  </a:lnTo>
                  <a:lnTo>
                    <a:pt x="119" y="171"/>
                  </a:lnTo>
                  <a:lnTo>
                    <a:pt x="121" y="166"/>
                  </a:lnTo>
                  <a:lnTo>
                    <a:pt x="123" y="163"/>
                  </a:lnTo>
                  <a:lnTo>
                    <a:pt x="127" y="157"/>
                  </a:lnTo>
                  <a:lnTo>
                    <a:pt x="132" y="149"/>
                  </a:lnTo>
                  <a:lnTo>
                    <a:pt x="136" y="144"/>
                  </a:lnTo>
                  <a:lnTo>
                    <a:pt x="139" y="141"/>
                  </a:lnTo>
                  <a:lnTo>
                    <a:pt x="144" y="139"/>
                  </a:lnTo>
                  <a:lnTo>
                    <a:pt x="147" y="134"/>
                  </a:lnTo>
                  <a:lnTo>
                    <a:pt x="155" y="128"/>
                  </a:lnTo>
                  <a:lnTo>
                    <a:pt x="165" y="122"/>
                  </a:lnTo>
                  <a:lnTo>
                    <a:pt x="174" y="118"/>
                  </a:lnTo>
                  <a:lnTo>
                    <a:pt x="184" y="114"/>
                  </a:lnTo>
                  <a:lnTo>
                    <a:pt x="195" y="111"/>
                  </a:lnTo>
                  <a:lnTo>
                    <a:pt x="217" y="110"/>
                  </a:lnTo>
                  <a:lnTo>
                    <a:pt x="433" y="110"/>
                  </a:lnTo>
                  <a:lnTo>
                    <a:pt x="433" y="0"/>
                  </a:lnTo>
                  <a:lnTo>
                    <a:pt x="217" y="0"/>
                  </a:lnTo>
                  <a:lnTo>
                    <a:pt x="173" y="4"/>
                  </a:lnTo>
                  <a:lnTo>
                    <a:pt x="151" y="10"/>
                  </a:lnTo>
                  <a:lnTo>
                    <a:pt x="132" y="18"/>
                  </a:lnTo>
                  <a:lnTo>
                    <a:pt x="122" y="21"/>
                  </a:lnTo>
                  <a:lnTo>
                    <a:pt x="113" y="27"/>
                  </a:lnTo>
                  <a:lnTo>
                    <a:pt x="104" y="33"/>
                  </a:lnTo>
                  <a:lnTo>
                    <a:pt x="94" y="37"/>
                  </a:lnTo>
                  <a:lnTo>
                    <a:pt x="86" y="44"/>
                  </a:lnTo>
                  <a:lnTo>
                    <a:pt x="78" y="50"/>
                  </a:lnTo>
                  <a:lnTo>
                    <a:pt x="71" y="57"/>
                  </a:lnTo>
                  <a:lnTo>
                    <a:pt x="67" y="60"/>
                  </a:lnTo>
                  <a:lnTo>
                    <a:pt x="63" y="64"/>
                  </a:lnTo>
                  <a:lnTo>
                    <a:pt x="60" y="68"/>
                  </a:lnTo>
                  <a:lnTo>
                    <a:pt x="55" y="72"/>
                  </a:lnTo>
                  <a:lnTo>
                    <a:pt x="48" y="80"/>
                  </a:lnTo>
                  <a:lnTo>
                    <a:pt x="46" y="84"/>
                  </a:lnTo>
                  <a:lnTo>
                    <a:pt x="43" y="88"/>
                  </a:lnTo>
                  <a:lnTo>
                    <a:pt x="39" y="91"/>
                  </a:lnTo>
                  <a:lnTo>
                    <a:pt x="37" y="97"/>
                  </a:lnTo>
                  <a:lnTo>
                    <a:pt x="33" y="101"/>
                  </a:lnTo>
                  <a:lnTo>
                    <a:pt x="31" y="105"/>
                  </a:lnTo>
                  <a:lnTo>
                    <a:pt x="28" y="110"/>
                  </a:lnTo>
                  <a:lnTo>
                    <a:pt x="25" y="115"/>
                  </a:lnTo>
                  <a:lnTo>
                    <a:pt x="23" y="119"/>
                  </a:lnTo>
                  <a:lnTo>
                    <a:pt x="21" y="124"/>
                  </a:lnTo>
                  <a:lnTo>
                    <a:pt x="20" y="128"/>
                  </a:lnTo>
                  <a:lnTo>
                    <a:pt x="16" y="133"/>
                  </a:lnTo>
                  <a:lnTo>
                    <a:pt x="14" y="139"/>
                  </a:lnTo>
                  <a:lnTo>
                    <a:pt x="13" y="144"/>
                  </a:lnTo>
                  <a:lnTo>
                    <a:pt x="10" y="149"/>
                  </a:lnTo>
                  <a:lnTo>
                    <a:pt x="9" y="153"/>
                  </a:lnTo>
                  <a:lnTo>
                    <a:pt x="8" y="158"/>
                  </a:lnTo>
                  <a:lnTo>
                    <a:pt x="6" y="164"/>
                  </a:lnTo>
                  <a:lnTo>
                    <a:pt x="5" y="168"/>
                  </a:lnTo>
                  <a:lnTo>
                    <a:pt x="3" y="174"/>
                  </a:lnTo>
                  <a:lnTo>
                    <a:pt x="1" y="196"/>
                  </a:lnTo>
                  <a:lnTo>
                    <a:pt x="0" y="218"/>
                  </a:lnTo>
                  <a:lnTo>
                    <a:pt x="0" y="1637"/>
                  </a:lnTo>
                  <a:lnTo>
                    <a:pt x="1" y="1660"/>
                  </a:lnTo>
                  <a:lnTo>
                    <a:pt x="2" y="1672"/>
                  </a:lnTo>
                  <a:lnTo>
                    <a:pt x="3" y="1682"/>
                  </a:lnTo>
                  <a:lnTo>
                    <a:pt x="5" y="1687"/>
                  </a:lnTo>
                  <a:lnTo>
                    <a:pt x="6" y="1692"/>
                  </a:lnTo>
                  <a:lnTo>
                    <a:pt x="8" y="1697"/>
                  </a:lnTo>
                  <a:lnTo>
                    <a:pt x="9" y="1702"/>
                  </a:lnTo>
                  <a:lnTo>
                    <a:pt x="10" y="1707"/>
                  </a:lnTo>
                  <a:lnTo>
                    <a:pt x="13" y="1713"/>
                  </a:lnTo>
                  <a:lnTo>
                    <a:pt x="14" y="1718"/>
                  </a:lnTo>
                  <a:lnTo>
                    <a:pt x="16" y="1722"/>
                  </a:lnTo>
                  <a:lnTo>
                    <a:pt x="20" y="1727"/>
                  </a:lnTo>
                  <a:lnTo>
                    <a:pt x="21" y="1732"/>
                  </a:lnTo>
                  <a:lnTo>
                    <a:pt x="23" y="1737"/>
                  </a:lnTo>
                  <a:lnTo>
                    <a:pt x="25" y="1742"/>
                  </a:lnTo>
                  <a:lnTo>
                    <a:pt x="28" y="1747"/>
                  </a:lnTo>
                  <a:lnTo>
                    <a:pt x="31" y="1750"/>
                  </a:lnTo>
                  <a:lnTo>
                    <a:pt x="33" y="1756"/>
                  </a:lnTo>
                  <a:lnTo>
                    <a:pt x="37" y="1760"/>
                  </a:lnTo>
                  <a:lnTo>
                    <a:pt x="39" y="1764"/>
                  </a:lnTo>
                  <a:lnTo>
                    <a:pt x="43" y="1768"/>
                  </a:lnTo>
                  <a:lnTo>
                    <a:pt x="46" y="1773"/>
                  </a:lnTo>
                  <a:lnTo>
                    <a:pt x="48" y="1777"/>
                  </a:lnTo>
                  <a:lnTo>
                    <a:pt x="53" y="1780"/>
                  </a:lnTo>
                  <a:lnTo>
                    <a:pt x="55" y="1785"/>
                  </a:lnTo>
                  <a:lnTo>
                    <a:pt x="60" y="1788"/>
                  </a:lnTo>
                  <a:lnTo>
                    <a:pt x="63" y="1791"/>
                  </a:lnTo>
                  <a:lnTo>
                    <a:pt x="67" y="1796"/>
                  </a:lnTo>
                  <a:lnTo>
                    <a:pt x="71" y="1800"/>
                  </a:lnTo>
                  <a:lnTo>
                    <a:pt x="75" y="1803"/>
                  </a:lnTo>
                  <a:lnTo>
                    <a:pt x="78" y="1806"/>
                  </a:lnTo>
                  <a:lnTo>
                    <a:pt x="86" y="1813"/>
                  </a:lnTo>
                  <a:lnTo>
                    <a:pt x="94" y="1819"/>
                  </a:lnTo>
                  <a:lnTo>
                    <a:pt x="104" y="1825"/>
                  </a:lnTo>
                  <a:lnTo>
                    <a:pt x="113" y="1830"/>
                  </a:lnTo>
                  <a:lnTo>
                    <a:pt x="122" y="1834"/>
                  </a:lnTo>
                  <a:lnTo>
                    <a:pt x="132" y="1839"/>
                  </a:lnTo>
                  <a:lnTo>
                    <a:pt x="142" y="1843"/>
                  </a:lnTo>
                  <a:lnTo>
                    <a:pt x="151" y="1846"/>
                  </a:lnTo>
                  <a:lnTo>
                    <a:pt x="173" y="1851"/>
                  </a:lnTo>
                  <a:lnTo>
                    <a:pt x="195" y="1855"/>
                  </a:lnTo>
                  <a:lnTo>
                    <a:pt x="217" y="1856"/>
                  </a:lnTo>
                  <a:lnTo>
                    <a:pt x="433" y="1856"/>
                  </a:lnTo>
                  <a:lnTo>
                    <a:pt x="433" y="1747"/>
                  </a:lnTo>
                  <a:lnTo>
                    <a:pt x="433" y="1747"/>
                  </a:lnTo>
                  <a:close/>
                </a:path>
              </a:pathLst>
            </a:custGeom>
            <a:solidFill>
              <a:srgbClr val="000000"/>
            </a:solidFill>
            <a:ln w="9525">
              <a:noFill/>
              <a:round/>
              <a:headEnd/>
              <a:tailEnd/>
            </a:ln>
          </p:spPr>
          <p:txBody>
            <a:bodyPr>
              <a:prstTxWarp prst="textNoShape">
                <a:avLst/>
              </a:prstTxWarp>
            </a:bodyPr>
            <a:lstStyle/>
            <a:p>
              <a:endParaRPr lang="fr-FR"/>
            </a:p>
          </p:txBody>
        </p:sp>
        <p:sp>
          <p:nvSpPr>
            <p:cNvPr id="20508" name="Freeform 28"/>
            <p:cNvSpPr>
              <a:spLocks/>
            </p:cNvSpPr>
            <p:nvPr/>
          </p:nvSpPr>
          <p:spPr bwMode="auto">
            <a:xfrm>
              <a:off x="1820" y="3046"/>
              <a:ext cx="385" cy="1208"/>
            </a:xfrm>
            <a:custGeom>
              <a:avLst/>
              <a:gdLst/>
              <a:ahLst/>
              <a:cxnLst>
                <a:cxn ang="0">
                  <a:pos x="292" y="1744"/>
                </a:cxn>
                <a:cxn ang="0">
                  <a:pos x="332" y="1728"/>
                </a:cxn>
                <a:cxn ang="0">
                  <a:pos x="351" y="1711"/>
                </a:cxn>
                <a:cxn ang="0">
                  <a:pos x="360" y="1698"/>
                </a:cxn>
                <a:cxn ang="0">
                  <a:pos x="368" y="1684"/>
                </a:cxn>
                <a:cxn ang="0">
                  <a:pos x="374" y="1671"/>
                </a:cxn>
                <a:cxn ang="0">
                  <a:pos x="379" y="1649"/>
                </a:cxn>
                <a:cxn ang="0">
                  <a:pos x="379" y="208"/>
                </a:cxn>
                <a:cxn ang="0">
                  <a:pos x="374" y="186"/>
                </a:cxn>
                <a:cxn ang="0">
                  <a:pos x="368" y="171"/>
                </a:cxn>
                <a:cxn ang="0">
                  <a:pos x="360" y="157"/>
                </a:cxn>
                <a:cxn ang="0">
                  <a:pos x="351" y="144"/>
                </a:cxn>
                <a:cxn ang="0">
                  <a:pos x="340" y="134"/>
                </a:cxn>
                <a:cxn ang="0">
                  <a:pos x="322" y="122"/>
                </a:cxn>
                <a:cxn ang="0">
                  <a:pos x="292" y="111"/>
                </a:cxn>
                <a:cxn ang="0">
                  <a:pos x="0" y="0"/>
                </a:cxn>
                <a:cxn ang="0">
                  <a:pos x="335" y="10"/>
                </a:cxn>
                <a:cxn ang="0">
                  <a:pos x="374" y="27"/>
                </a:cxn>
                <a:cxn ang="0">
                  <a:pos x="401" y="44"/>
                </a:cxn>
                <a:cxn ang="0">
                  <a:pos x="419" y="60"/>
                </a:cxn>
                <a:cxn ang="0">
                  <a:pos x="431" y="72"/>
                </a:cxn>
                <a:cxn ang="0">
                  <a:pos x="441" y="84"/>
                </a:cxn>
                <a:cxn ang="0">
                  <a:pos x="450" y="97"/>
                </a:cxn>
                <a:cxn ang="0">
                  <a:pos x="459" y="110"/>
                </a:cxn>
                <a:cxn ang="0">
                  <a:pos x="465" y="124"/>
                </a:cxn>
                <a:cxn ang="0">
                  <a:pos x="472" y="139"/>
                </a:cxn>
                <a:cxn ang="0">
                  <a:pos x="477" y="153"/>
                </a:cxn>
                <a:cxn ang="0">
                  <a:pos x="482" y="168"/>
                </a:cxn>
                <a:cxn ang="0">
                  <a:pos x="487" y="218"/>
                </a:cxn>
                <a:cxn ang="0">
                  <a:pos x="485" y="1672"/>
                </a:cxn>
                <a:cxn ang="0">
                  <a:pos x="481" y="1692"/>
                </a:cxn>
                <a:cxn ang="0">
                  <a:pos x="477" y="1707"/>
                </a:cxn>
                <a:cxn ang="0">
                  <a:pos x="471" y="1722"/>
                </a:cxn>
                <a:cxn ang="0">
                  <a:pos x="464" y="1737"/>
                </a:cxn>
                <a:cxn ang="0">
                  <a:pos x="456" y="1750"/>
                </a:cxn>
                <a:cxn ang="0">
                  <a:pos x="448" y="1764"/>
                </a:cxn>
                <a:cxn ang="0">
                  <a:pos x="435" y="1780"/>
                </a:cxn>
                <a:cxn ang="0">
                  <a:pos x="424" y="1791"/>
                </a:cxn>
                <a:cxn ang="0">
                  <a:pos x="412" y="1803"/>
                </a:cxn>
                <a:cxn ang="0">
                  <a:pos x="391" y="1819"/>
                </a:cxn>
                <a:cxn ang="0">
                  <a:pos x="364" y="1834"/>
                </a:cxn>
                <a:cxn ang="0">
                  <a:pos x="335" y="1846"/>
                </a:cxn>
                <a:cxn ang="0">
                  <a:pos x="270" y="1856"/>
                </a:cxn>
                <a:cxn ang="0">
                  <a:pos x="54" y="1747"/>
                </a:cxn>
              </a:cxnLst>
              <a:rect l="0" t="0" r="r" b="b"/>
              <a:pathLst>
                <a:path w="487" h="1856">
                  <a:moveTo>
                    <a:pt x="54" y="1747"/>
                  </a:moveTo>
                  <a:lnTo>
                    <a:pt x="270" y="1747"/>
                  </a:lnTo>
                  <a:lnTo>
                    <a:pt x="292" y="1744"/>
                  </a:lnTo>
                  <a:lnTo>
                    <a:pt x="312" y="1737"/>
                  </a:lnTo>
                  <a:lnTo>
                    <a:pt x="322" y="1734"/>
                  </a:lnTo>
                  <a:lnTo>
                    <a:pt x="332" y="1728"/>
                  </a:lnTo>
                  <a:lnTo>
                    <a:pt x="340" y="1721"/>
                  </a:lnTo>
                  <a:lnTo>
                    <a:pt x="346" y="1714"/>
                  </a:lnTo>
                  <a:lnTo>
                    <a:pt x="351" y="1711"/>
                  </a:lnTo>
                  <a:lnTo>
                    <a:pt x="355" y="1707"/>
                  </a:lnTo>
                  <a:lnTo>
                    <a:pt x="357" y="1703"/>
                  </a:lnTo>
                  <a:lnTo>
                    <a:pt x="360" y="1698"/>
                  </a:lnTo>
                  <a:lnTo>
                    <a:pt x="363" y="1695"/>
                  </a:lnTo>
                  <a:lnTo>
                    <a:pt x="366" y="1690"/>
                  </a:lnTo>
                  <a:lnTo>
                    <a:pt x="368" y="1684"/>
                  </a:lnTo>
                  <a:lnTo>
                    <a:pt x="371" y="1680"/>
                  </a:lnTo>
                  <a:lnTo>
                    <a:pt x="373" y="1675"/>
                  </a:lnTo>
                  <a:lnTo>
                    <a:pt x="374" y="1671"/>
                  </a:lnTo>
                  <a:lnTo>
                    <a:pt x="375" y="1665"/>
                  </a:lnTo>
                  <a:lnTo>
                    <a:pt x="376" y="1660"/>
                  </a:lnTo>
                  <a:lnTo>
                    <a:pt x="379" y="1649"/>
                  </a:lnTo>
                  <a:lnTo>
                    <a:pt x="380" y="1637"/>
                  </a:lnTo>
                  <a:lnTo>
                    <a:pt x="380" y="218"/>
                  </a:lnTo>
                  <a:lnTo>
                    <a:pt x="379" y="208"/>
                  </a:lnTo>
                  <a:lnTo>
                    <a:pt x="376" y="197"/>
                  </a:lnTo>
                  <a:lnTo>
                    <a:pt x="375" y="192"/>
                  </a:lnTo>
                  <a:lnTo>
                    <a:pt x="374" y="186"/>
                  </a:lnTo>
                  <a:lnTo>
                    <a:pt x="373" y="181"/>
                  </a:lnTo>
                  <a:lnTo>
                    <a:pt x="371" y="175"/>
                  </a:lnTo>
                  <a:lnTo>
                    <a:pt x="368" y="171"/>
                  </a:lnTo>
                  <a:lnTo>
                    <a:pt x="366" y="166"/>
                  </a:lnTo>
                  <a:lnTo>
                    <a:pt x="363" y="163"/>
                  </a:lnTo>
                  <a:lnTo>
                    <a:pt x="360" y="157"/>
                  </a:lnTo>
                  <a:lnTo>
                    <a:pt x="357" y="153"/>
                  </a:lnTo>
                  <a:lnTo>
                    <a:pt x="355" y="149"/>
                  </a:lnTo>
                  <a:lnTo>
                    <a:pt x="351" y="144"/>
                  </a:lnTo>
                  <a:lnTo>
                    <a:pt x="346" y="141"/>
                  </a:lnTo>
                  <a:lnTo>
                    <a:pt x="344" y="139"/>
                  </a:lnTo>
                  <a:lnTo>
                    <a:pt x="340" y="134"/>
                  </a:lnTo>
                  <a:lnTo>
                    <a:pt x="335" y="132"/>
                  </a:lnTo>
                  <a:lnTo>
                    <a:pt x="332" y="128"/>
                  </a:lnTo>
                  <a:lnTo>
                    <a:pt x="322" y="122"/>
                  </a:lnTo>
                  <a:lnTo>
                    <a:pt x="312" y="118"/>
                  </a:lnTo>
                  <a:lnTo>
                    <a:pt x="303" y="114"/>
                  </a:lnTo>
                  <a:lnTo>
                    <a:pt x="292" y="111"/>
                  </a:lnTo>
                  <a:lnTo>
                    <a:pt x="270" y="110"/>
                  </a:lnTo>
                  <a:lnTo>
                    <a:pt x="0" y="110"/>
                  </a:lnTo>
                  <a:lnTo>
                    <a:pt x="0" y="0"/>
                  </a:lnTo>
                  <a:lnTo>
                    <a:pt x="270" y="0"/>
                  </a:lnTo>
                  <a:lnTo>
                    <a:pt x="314" y="4"/>
                  </a:lnTo>
                  <a:lnTo>
                    <a:pt x="335" y="10"/>
                  </a:lnTo>
                  <a:lnTo>
                    <a:pt x="355" y="18"/>
                  </a:lnTo>
                  <a:lnTo>
                    <a:pt x="364" y="21"/>
                  </a:lnTo>
                  <a:lnTo>
                    <a:pt x="374" y="27"/>
                  </a:lnTo>
                  <a:lnTo>
                    <a:pt x="383" y="33"/>
                  </a:lnTo>
                  <a:lnTo>
                    <a:pt x="391" y="37"/>
                  </a:lnTo>
                  <a:lnTo>
                    <a:pt x="401" y="44"/>
                  </a:lnTo>
                  <a:lnTo>
                    <a:pt x="409" y="50"/>
                  </a:lnTo>
                  <a:lnTo>
                    <a:pt x="416" y="57"/>
                  </a:lnTo>
                  <a:lnTo>
                    <a:pt x="419" y="60"/>
                  </a:lnTo>
                  <a:lnTo>
                    <a:pt x="424" y="64"/>
                  </a:lnTo>
                  <a:lnTo>
                    <a:pt x="427" y="68"/>
                  </a:lnTo>
                  <a:lnTo>
                    <a:pt x="431" y="72"/>
                  </a:lnTo>
                  <a:lnTo>
                    <a:pt x="435" y="75"/>
                  </a:lnTo>
                  <a:lnTo>
                    <a:pt x="437" y="80"/>
                  </a:lnTo>
                  <a:lnTo>
                    <a:pt x="441" y="84"/>
                  </a:lnTo>
                  <a:lnTo>
                    <a:pt x="444" y="88"/>
                  </a:lnTo>
                  <a:lnTo>
                    <a:pt x="448" y="91"/>
                  </a:lnTo>
                  <a:lnTo>
                    <a:pt x="450" y="97"/>
                  </a:lnTo>
                  <a:lnTo>
                    <a:pt x="454" y="101"/>
                  </a:lnTo>
                  <a:lnTo>
                    <a:pt x="456" y="105"/>
                  </a:lnTo>
                  <a:lnTo>
                    <a:pt x="459" y="110"/>
                  </a:lnTo>
                  <a:lnTo>
                    <a:pt x="461" y="115"/>
                  </a:lnTo>
                  <a:lnTo>
                    <a:pt x="464" y="119"/>
                  </a:lnTo>
                  <a:lnTo>
                    <a:pt x="465" y="124"/>
                  </a:lnTo>
                  <a:lnTo>
                    <a:pt x="469" y="128"/>
                  </a:lnTo>
                  <a:lnTo>
                    <a:pt x="471" y="133"/>
                  </a:lnTo>
                  <a:lnTo>
                    <a:pt x="472" y="139"/>
                  </a:lnTo>
                  <a:lnTo>
                    <a:pt x="474" y="144"/>
                  </a:lnTo>
                  <a:lnTo>
                    <a:pt x="477" y="149"/>
                  </a:lnTo>
                  <a:lnTo>
                    <a:pt x="477" y="153"/>
                  </a:lnTo>
                  <a:lnTo>
                    <a:pt x="479" y="158"/>
                  </a:lnTo>
                  <a:lnTo>
                    <a:pt x="481" y="164"/>
                  </a:lnTo>
                  <a:lnTo>
                    <a:pt x="482" y="168"/>
                  </a:lnTo>
                  <a:lnTo>
                    <a:pt x="482" y="174"/>
                  </a:lnTo>
                  <a:lnTo>
                    <a:pt x="487" y="196"/>
                  </a:lnTo>
                  <a:lnTo>
                    <a:pt x="487" y="218"/>
                  </a:lnTo>
                  <a:lnTo>
                    <a:pt x="487" y="1637"/>
                  </a:lnTo>
                  <a:lnTo>
                    <a:pt x="487" y="1660"/>
                  </a:lnTo>
                  <a:lnTo>
                    <a:pt x="485" y="1672"/>
                  </a:lnTo>
                  <a:lnTo>
                    <a:pt x="482" y="1682"/>
                  </a:lnTo>
                  <a:lnTo>
                    <a:pt x="482" y="1687"/>
                  </a:lnTo>
                  <a:lnTo>
                    <a:pt x="481" y="1692"/>
                  </a:lnTo>
                  <a:lnTo>
                    <a:pt x="479" y="1697"/>
                  </a:lnTo>
                  <a:lnTo>
                    <a:pt x="477" y="1702"/>
                  </a:lnTo>
                  <a:lnTo>
                    <a:pt x="477" y="1707"/>
                  </a:lnTo>
                  <a:lnTo>
                    <a:pt x="474" y="1713"/>
                  </a:lnTo>
                  <a:lnTo>
                    <a:pt x="472" y="1718"/>
                  </a:lnTo>
                  <a:lnTo>
                    <a:pt x="471" y="1722"/>
                  </a:lnTo>
                  <a:lnTo>
                    <a:pt x="469" y="1727"/>
                  </a:lnTo>
                  <a:lnTo>
                    <a:pt x="465" y="1732"/>
                  </a:lnTo>
                  <a:lnTo>
                    <a:pt x="464" y="1737"/>
                  </a:lnTo>
                  <a:lnTo>
                    <a:pt x="461" y="1742"/>
                  </a:lnTo>
                  <a:lnTo>
                    <a:pt x="459" y="1747"/>
                  </a:lnTo>
                  <a:lnTo>
                    <a:pt x="456" y="1750"/>
                  </a:lnTo>
                  <a:lnTo>
                    <a:pt x="454" y="1756"/>
                  </a:lnTo>
                  <a:lnTo>
                    <a:pt x="450" y="1760"/>
                  </a:lnTo>
                  <a:lnTo>
                    <a:pt x="448" y="1764"/>
                  </a:lnTo>
                  <a:lnTo>
                    <a:pt x="444" y="1768"/>
                  </a:lnTo>
                  <a:lnTo>
                    <a:pt x="437" y="1777"/>
                  </a:lnTo>
                  <a:lnTo>
                    <a:pt x="435" y="1780"/>
                  </a:lnTo>
                  <a:lnTo>
                    <a:pt x="431" y="1785"/>
                  </a:lnTo>
                  <a:lnTo>
                    <a:pt x="427" y="1788"/>
                  </a:lnTo>
                  <a:lnTo>
                    <a:pt x="424" y="1791"/>
                  </a:lnTo>
                  <a:lnTo>
                    <a:pt x="419" y="1796"/>
                  </a:lnTo>
                  <a:lnTo>
                    <a:pt x="416" y="1800"/>
                  </a:lnTo>
                  <a:lnTo>
                    <a:pt x="412" y="1803"/>
                  </a:lnTo>
                  <a:lnTo>
                    <a:pt x="409" y="1806"/>
                  </a:lnTo>
                  <a:lnTo>
                    <a:pt x="401" y="1813"/>
                  </a:lnTo>
                  <a:lnTo>
                    <a:pt x="391" y="1819"/>
                  </a:lnTo>
                  <a:lnTo>
                    <a:pt x="383" y="1825"/>
                  </a:lnTo>
                  <a:lnTo>
                    <a:pt x="374" y="1830"/>
                  </a:lnTo>
                  <a:lnTo>
                    <a:pt x="364" y="1834"/>
                  </a:lnTo>
                  <a:lnTo>
                    <a:pt x="355" y="1839"/>
                  </a:lnTo>
                  <a:lnTo>
                    <a:pt x="345" y="1843"/>
                  </a:lnTo>
                  <a:lnTo>
                    <a:pt x="335" y="1846"/>
                  </a:lnTo>
                  <a:lnTo>
                    <a:pt x="314" y="1851"/>
                  </a:lnTo>
                  <a:lnTo>
                    <a:pt x="294" y="1855"/>
                  </a:lnTo>
                  <a:lnTo>
                    <a:pt x="270" y="1856"/>
                  </a:lnTo>
                  <a:lnTo>
                    <a:pt x="54" y="1856"/>
                  </a:lnTo>
                  <a:lnTo>
                    <a:pt x="54" y="1747"/>
                  </a:lnTo>
                  <a:lnTo>
                    <a:pt x="54" y="1747"/>
                  </a:lnTo>
                  <a:close/>
                </a:path>
              </a:pathLst>
            </a:custGeom>
            <a:solidFill>
              <a:srgbClr val="000000"/>
            </a:solidFill>
            <a:ln w="9525">
              <a:noFill/>
              <a:round/>
              <a:headEnd/>
              <a:tailEnd/>
            </a:ln>
          </p:spPr>
          <p:txBody>
            <a:bodyPr>
              <a:prstTxWarp prst="textNoShape">
                <a:avLst/>
              </a:prstTxWarp>
            </a:bodyPr>
            <a:lstStyle/>
            <a:p>
              <a:endParaRPr lang="fr-FR"/>
            </a:p>
          </p:txBody>
        </p:sp>
        <p:sp>
          <p:nvSpPr>
            <p:cNvPr id="20509" name="Freeform 29"/>
            <p:cNvSpPr>
              <a:spLocks/>
            </p:cNvSpPr>
            <p:nvPr/>
          </p:nvSpPr>
          <p:spPr bwMode="auto">
            <a:xfrm>
              <a:off x="524" y="4182"/>
              <a:ext cx="1406" cy="72"/>
            </a:xfrm>
            <a:custGeom>
              <a:avLst/>
              <a:gdLst/>
              <a:ahLst/>
              <a:cxnLst>
                <a:cxn ang="0">
                  <a:pos x="0" y="109"/>
                </a:cxn>
                <a:cxn ang="0">
                  <a:pos x="1782" y="109"/>
                </a:cxn>
                <a:cxn ang="0">
                  <a:pos x="1782" y="0"/>
                </a:cxn>
                <a:cxn ang="0">
                  <a:pos x="0" y="0"/>
                </a:cxn>
                <a:cxn ang="0">
                  <a:pos x="0" y="109"/>
                </a:cxn>
                <a:cxn ang="0">
                  <a:pos x="0" y="109"/>
                </a:cxn>
              </a:cxnLst>
              <a:rect l="0" t="0" r="r" b="b"/>
              <a:pathLst>
                <a:path w="1782" h="109">
                  <a:moveTo>
                    <a:pt x="0" y="109"/>
                  </a:moveTo>
                  <a:lnTo>
                    <a:pt x="1782" y="109"/>
                  </a:lnTo>
                  <a:lnTo>
                    <a:pt x="1782" y="0"/>
                  </a:lnTo>
                  <a:lnTo>
                    <a:pt x="0" y="0"/>
                  </a:lnTo>
                  <a:lnTo>
                    <a:pt x="0" y="109"/>
                  </a:lnTo>
                  <a:lnTo>
                    <a:pt x="0" y="109"/>
                  </a:lnTo>
                  <a:close/>
                </a:path>
              </a:pathLst>
            </a:custGeom>
            <a:solidFill>
              <a:srgbClr val="000000"/>
            </a:solidFill>
            <a:ln w="9525">
              <a:noFill/>
              <a:round/>
              <a:headEnd/>
              <a:tailEnd/>
            </a:ln>
          </p:spPr>
          <p:txBody>
            <a:bodyPr>
              <a:prstTxWarp prst="textNoShape">
                <a:avLst/>
              </a:prstTxWarp>
            </a:bodyPr>
            <a:lstStyle/>
            <a:p>
              <a:endParaRPr lang="fr-FR"/>
            </a:p>
          </p:txBody>
        </p:sp>
        <p:sp>
          <p:nvSpPr>
            <p:cNvPr id="20510" name="Freeform 30"/>
            <p:cNvSpPr>
              <a:spLocks/>
            </p:cNvSpPr>
            <p:nvPr/>
          </p:nvSpPr>
          <p:spPr bwMode="auto">
            <a:xfrm>
              <a:off x="560" y="3046"/>
              <a:ext cx="1303" cy="71"/>
            </a:xfrm>
            <a:custGeom>
              <a:avLst/>
              <a:gdLst/>
              <a:ahLst/>
              <a:cxnLst>
                <a:cxn ang="0">
                  <a:pos x="0" y="110"/>
                </a:cxn>
                <a:cxn ang="0">
                  <a:pos x="1650" y="110"/>
                </a:cxn>
                <a:cxn ang="0">
                  <a:pos x="1650" y="0"/>
                </a:cxn>
                <a:cxn ang="0">
                  <a:pos x="0" y="0"/>
                </a:cxn>
                <a:cxn ang="0">
                  <a:pos x="0" y="110"/>
                </a:cxn>
                <a:cxn ang="0">
                  <a:pos x="0" y="110"/>
                </a:cxn>
              </a:cxnLst>
              <a:rect l="0" t="0" r="r" b="b"/>
              <a:pathLst>
                <a:path w="1650" h="110">
                  <a:moveTo>
                    <a:pt x="0" y="110"/>
                  </a:moveTo>
                  <a:lnTo>
                    <a:pt x="1650" y="110"/>
                  </a:lnTo>
                  <a:lnTo>
                    <a:pt x="1650" y="0"/>
                  </a:lnTo>
                  <a:lnTo>
                    <a:pt x="0" y="0"/>
                  </a:lnTo>
                  <a:lnTo>
                    <a:pt x="0" y="110"/>
                  </a:lnTo>
                  <a:lnTo>
                    <a:pt x="0" y="110"/>
                  </a:lnTo>
                  <a:close/>
                </a:path>
              </a:pathLst>
            </a:custGeom>
            <a:solidFill>
              <a:srgbClr val="000000"/>
            </a:solidFill>
            <a:ln w="9525">
              <a:noFill/>
              <a:round/>
              <a:headEnd/>
              <a:tailEnd/>
            </a:ln>
          </p:spPr>
          <p:txBody>
            <a:bodyPr>
              <a:prstTxWarp prst="textNoShape">
                <a:avLst/>
              </a:prstTxWarp>
            </a:bodyPr>
            <a:lstStyle/>
            <a:p>
              <a:endParaRPr lang="fr-FR"/>
            </a:p>
          </p:txBody>
        </p:sp>
        <p:sp>
          <p:nvSpPr>
            <p:cNvPr id="20511" name="Freeform 31"/>
            <p:cNvSpPr>
              <a:spLocks/>
            </p:cNvSpPr>
            <p:nvPr/>
          </p:nvSpPr>
          <p:spPr bwMode="auto">
            <a:xfrm>
              <a:off x="1009" y="2832"/>
              <a:ext cx="426" cy="285"/>
            </a:xfrm>
            <a:custGeom>
              <a:avLst/>
              <a:gdLst/>
              <a:ahLst/>
              <a:cxnLst>
                <a:cxn ang="0">
                  <a:pos x="0" y="109"/>
                </a:cxn>
                <a:cxn ang="0">
                  <a:pos x="3" y="88"/>
                </a:cxn>
                <a:cxn ang="0">
                  <a:pos x="5" y="77"/>
                </a:cxn>
                <a:cxn ang="0">
                  <a:pos x="10" y="67"/>
                </a:cxn>
                <a:cxn ang="0">
                  <a:pos x="13" y="58"/>
                </a:cxn>
                <a:cxn ang="0">
                  <a:pos x="19" y="48"/>
                </a:cxn>
                <a:cxn ang="0">
                  <a:pos x="28" y="36"/>
                </a:cxn>
                <a:cxn ang="0">
                  <a:pos x="36" y="29"/>
                </a:cxn>
                <a:cxn ang="0">
                  <a:pos x="49" y="18"/>
                </a:cxn>
                <a:cxn ang="0">
                  <a:pos x="67" y="9"/>
                </a:cxn>
                <a:cxn ang="0">
                  <a:pos x="87" y="2"/>
                </a:cxn>
                <a:cxn ang="0">
                  <a:pos x="432" y="0"/>
                </a:cxn>
                <a:cxn ang="0">
                  <a:pos x="475" y="9"/>
                </a:cxn>
                <a:cxn ang="0">
                  <a:pos x="493" y="18"/>
                </a:cxn>
                <a:cxn ang="0">
                  <a:pos x="509" y="32"/>
                </a:cxn>
                <a:cxn ang="0">
                  <a:pos x="517" y="40"/>
                </a:cxn>
                <a:cxn ang="0">
                  <a:pos x="523" y="48"/>
                </a:cxn>
                <a:cxn ang="0">
                  <a:pos x="529" y="58"/>
                </a:cxn>
                <a:cxn ang="0">
                  <a:pos x="532" y="67"/>
                </a:cxn>
                <a:cxn ang="0">
                  <a:pos x="536" y="77"/>
                </a:cxn>
                <a:cxn ang="0">
                  <a:pos x="539" y="88"/>
                </a:cxn>
                <a:cxn ang="0">
                  <a:pos x="541" y="109"/>
                </a:cxn>
                <a:cxn ang="0">
                  <a:pos x="432" y="382"/>
                </a:cxn>
                <a:cxn ang="0">
                  <a:pos x="432" y="159"/>
                </a:cxn>
                <a:cxn ang="0">
                  <a:pos x="431" y="147"/>
                </a:cxn>
                <a:cxn ang="0">
                  <a:pos x="426" y="138"/>
                </a:cxn>
                <a:cxn ang="0">
                  <a:pos x="421" y="130"/>
                </a:cxn>
                <a:cxn ang="0">
                  <a:pos x="409" y="119"/>
                </a:cxn>
                <a:cxn ang="0">
                  <a:pos x="390" y="111"/>
                </a:cxn>
                <a:cxn ang="0">
                  <a:pos x="163" y="109"/>
                </a:cxn>
                <a:cxn ang="0">
                  <a:pos x="133" y="119"/>
                </a:cxn>
                <a:cxn ang="0">
                  <a:pos x="118" y="134"/>
                </a:cxn>
                <a:cxn ang="0">
                  <a:pos x="113" y="143"/>
                </a:cxn>
                <a:cxn ang="0">
                  <a:pos x="109" y="165"/>
                </a:cxn>
                <a:cxn ang="0">
                  <a:pos x="0" y="438"/>
                </a:cxn>
              </a:cxnLst>
              <a:rect l="0" t="0" r="r" b="b"/>
              <a:pathLst>
                <a:path w="541" h="438">
                  <a:moveTo>
                    <a:pt x="0" y="438"/>
                  </a:moveTo>
                  <a:lnTo>
                    <a:pt x="0" y="109"/>
                  </a:lnTo>
                  <a:lnTo>
                    <a:pt x="0" y="99"/>
                  </a:lnTo>
                  <a:lnTo>
                    <a:pt x="3" y="88"/>
                  </a:lnTo>
                  <a:lnTo>
                    <a:pt x="4" y="83"/>
                  </a:lnTo>
                  <a:lnTo>
                    <a:pt x="5" y="77"/>
                  </a:lnTo>
                  <a:lnTo>
                    <a:pt x="7" y="71"/>
                  </a:lnTo>
                  <a:lnTo>
                    <a:pt x="10" y="67"/>
                  </a:lnTo>
                  <a:lnTo>
                    <a:pt x="11" y="62"/>
                  </a:lnTo>
                  <a:lnTo>
                    <a:pt x="13" y="58"/>
                  </a:lnTo>
                  <a:lnTo>
                    <a:pt x="16" y="53"/>
                  </a:lnTo>
                  <a:lnTo>
                    <a:pt x="19" y="48"/>
                  </a:lnTo>
                  <a:lnTo>
                    <a:pt x="26" y="40"/>
                  </a:lnTo>
                  <a:lnTo>
                    <a:pt x="28" y="36"/>
                  </a:lnTo>
                  <a:lnTo>
                    <a:pt x="33" y="32"/>
                  </a:lnTo>
                  <a:lnTo>
                    <a:pt x="36" y="29"/>
                  </a:lnTo>
                  <a:lnTo>
                    <a:pt x="40" y="25"/>
                  </a:lnTo>
                  <a:lnTo>
                    <a:pt x="49" y="18"/>
                  </a:lnTo>
                  <a:lnTo>
                    <a:pt x="57" y="14"/>
                  </a:lnTo>
                  <a:lnTo>
                    <a:pt x="67" y="9"/>
                  </a:lnTo>
                  <a:lnTo>
                    <a:pt x="76" y="6"/>
                  </a:lnTo>
                  <a:lnTo>
                    <a:pt x="87" y="2"/>
                  </a:lnTo>
                  <a:lnTo>
                    <a:pt x="109" y="0"/>
                  </a:lnTo>
                  <a:lnTo>
                    <a:pt x="432" y="0"/>
                  </a:lnTo>
                  <a:lnTo>
                    <a:pt x="455" y="2"/>
                  </a:lnTo>
                  <a:lnTo>
                    <a:pt x="475" y="9"/>
                  </a:lnTo>
                  <a:lnTo>
                    <a:pt x="484" y="14"/>
                  </a:lnTo>
                  <a:lnTo>
                    <a:pt x="493" y="18"/>
                  </a:lnTo>
                  <a:lnTo>
                    <a:pt x="501" y="25"/>
                  </a:lnTo>
                  <a:lnTo>
                    <a:pt x="509" y="32"/>
                  </a:lnTo>
                  <a:lnTo>
                    <a:pt x="513" y="36"/>
                  </a:lnTo>
                  <a:lnTo>
                    <a:pt x="517" y="40"/>
                  </a:lnTo>
                  <a:lnTo>
                    <a:pt x="520" y="44"/>
                  </a:lnTo>
                  <a:lnTo>
                    <a:pt x="523" y="48"/>
                  </a:lnTo>
                  <a:lnTo>
                    <a:pt x="526" y="53"/>
                  </a:lnTo>
                  <a:lnTo>
                    <a:pt x="529" y="58"/>
                  </a:lnTo>
                  <a:lnTo>
                    <a:pt x="530" y="62"/>
                  </a:lnTo>
                  <a:lnTo>
                    <a:pt x="532" y="67"/>
                  </a:lnTo>
                  <a:lnTo>
                    <a:pt x="535" y="71"/>
                  </a:lnTo>
                  <a:lnTo>
                    <a:pt x="536" y="77"/>
                  </a:lnTo>
                  <a:lnTo>
                    <a:pt x="538" y="83"/>
                  </a:lnTo>
                  <a:lnTo>
                    <a:pt x="539" y="88"/>
                  </a:lnTo>
                  <a:lnTo>
                    <a:pt x="541" y="99"/>
                  </a:lnTo>
                  <a:lnTo>
                    <a:pt x="541" y="109"/>
                  </a:lnTo>
                  <a:lnTo>
                    <a:pt x="541" y="438"/>
                  </a:lnTo>
                  <a:lnTo>
                    <a:pt x="432" y="382"/>
                  </a:lnTo>
                  <a:lnTo>
                    <a:pt x="432" y="165"/>
                  </a:lnTo>
                  <a:lnTo>
                    <a:pt x="432" y="159"/>
                  </a:lnTo>
                  <a:lnTo>
                    <a:pt x="432" y="153"/>
                  </a:lnTo>
                  <a:lnTo>
                    <a:pt x="431" y="147"/>
                  </a:lnTo>
                  <a:lnTo>
                    <a:pt x="429" y="143"/>
                  </a:lnTo>
                  <a:lnTo>
                    <a:pt x="426" y="138"/>
                  </a:lnTo>
                  <a:lnTo>
                    <a:pt x="424" y="134"/>
                  </a:lnTo>
                  <a:lnTo>
                    <a:pt x="421" y="130"/>
                  </a:lnTo>
                  <a:lnTo>
                    <a:pt x="417" y="126"/>
                  </a:lnTo>
                  <a:lnTo>
                    <a:pt x="409" y="119"/>
                  </a:lnTo>
                  <a:lnTo>
                    <a:pt x="400" y="114"/>
                  </a:lnTo>
                  <a:lnTo>
                    <a:pt x="390" y="111"/>
                  </a:lnTo>
                  <a:lnTo>
                    <a:pt x="379" y="109"/>
                  </a:lnTo>
                  <a:lnTo>
                    <a:pt x="163" y="109"/>
                  </a:lnTo>
                  <a:lnTo>
                    <a:pt x="141" y="114"/>
                  </a:lnTo>
                  <a:lnTo>
                    <a:pt x="133" y="119"/>
                  </a:lnTo>
                  <a:lnTo>
                    <a:pt x="124" y="126"/>
                  </a:lnTo>
                  <a:lnTo>
                    <a:pt x="118" y="134"/>
                  </a:lnTo>
                  <a:lnTo>
                    <a:pt x="116" y="138"/>
                  </a:lnTo>
                  <a:lnTo>
                    <a:pt x="113" y="143"/>
                  </a:lnTo>
                  <a:lnTo>
                    <a:pt x="110" y="153"/>
                  </a:lnTo>
                  <a:lnTo>
                    <a:pt x="109" y="165"/>
                  </a:lnTo>
                  <a:lnTo>
                    <a:pt x="109" y="382"/>
                  </a:lnTo>
                  <a:lnTo>
                    <a:pt x="0" y="438"/>
                  </a:lnTo>
                  <a:lnTo>
                    <a:pt x="0" y="438"/>
                  </a:lnTo>
                  <a:close/>
                </a:path>
              </a:pathLst>
            </a:custGeom>
            <a:solidFill>
              <a:srgbClr val="000000"/>
            </a:solidFill>
            <a:ln w="9525">
              <a:noFill/>
              <a:round/>
              <a:headEnd/>
              <a:tailEnd/>
            </a:ln>
          </p:spPr>
          <p:txBody>
            <a:bodyPr>
              <a:prstTxWarp prst="textNoShape">
                <a:avLst/>
              </a:prstTxWarp>
            </a:bodyPr>
            <a:lstStyle/>
            <a:p>
              <a:endParaRPr lang="fr-FR"/>
            </a:p>
          </p:txBody>
        </p:sp>
        <p:sp>
          <p:nvSpPr>
            <p:cNvPr id="20512" name="Freeform 32"/>
            <p:cNvSpPr>
              <a:spLocks/>
            </p:cNvSpPr>
            <p:nvPr/>
          </p:nvSpPr>
          <p:spPr bwMode="auto">
            <a:xfrm>
              <a:off x="496" y="2974"/>
              <a:ext cx="342" cy="107"/>
            </a:xfrm>
            <a:custGeom>
              <a:avLst/>
              <a:gdLst/>
              <a:ahLst/>
              <a:cxnLst>
                <a:cxn ang="0">
                  <a:pos x="0" y="163"/>
                </a:cxn>
                <a:cxn ang="0">
                  <a:pos x="0" y="54"/>
                </a:cxn>
                <a:cxn ang="0">
                  <a:pos x="108" y="54"/>
                </a:cxn>
                <a:cxn ang="0">
                  <a:pos x="108" y="0"/>
                </a:cxn>
                <a:cxn ang="0">
                  <a:pos x="216" y="0"/>
                </a:cxn>
                <a:cxn ang="0">
                  <a:pos x="216" y="54"/>
                </a:cxn>
                <a:cxn ang="0">
                  <a:pos x="433" y="54"/>
                </a:cxn>
                <a:cxn ang="0">
                  <a:pos x="433" y="163"/>
                </a:cxn>
                <a:cxn ang="0">
                  <a:pos x="0" y="163"/>
                </a:cxn>
                <a:cxn ang="0">
                  <a:pos x="0" y="163"/>
                </a:cxn>
              </a:cxnLst>
              <a:rect l="0" t="0" r="r" b="b"/>
              <a:pathLst>
                <a:path w="433" h="163">
                  <a:moveTo>
                    <a:pt x="0" y="163"/>
                  </a:moveTo>
                  <a:lnTo>
                    <a:pt x="0" y="54"/>
                  </a:lnTo>
                  <a:lnTo>
                    <a:pt x="108" y="54"/>
                  </a:lnTo>
                  <a:lnTo>
                    <a:pt x="108" y="0"/>
                  </a:lnTo>
                  <a:lnTo>
                    <a:pt x="216" y="0"/>
                  </a:lnTo>
                  <a:lnTo>
                    <a:pt x="216" y="54"/>
                  </a:lnTo>
                  <a:lnTo>
                    <a:pt x="433" y="54"/>
                  </a:lnTo>
                  <a:lnTo>
                    <a:pt x="433" y="163"/>
                  </a:lnTo>
                  <a:lnTo>
                    <a:pt x="0" y="163"/>
                  </a:lnTo>
                  <a:lnTo>
                    <a:pt x="0" y="163"/>
                  </a:lnTo>
                  <a:close/>
                </a:path>
              </a:pathLst>
            </a:custGeom>
            <a:solidFill>
              <a:srgbClr val="000000"/>
            </a:solidFill>
            <a:ln w="9525">
              <a:noFill/>
              <a:round/>
              <a:headEnd/>
              <a:tailEnd/>
            </a:ln>
          </p:spPr>
          <p:txBody>
            <a:bodyPr>
              <a:prstTxWarp prst="textNoShape">
                <a:avLst/>
              </a:prstTxWarp>
            </a:bodyPr>
            <a:lstStyle/>
            <a:p>
              <a:endParaRPr lang="fr-FR"/>
            </a:p>
          </p:txBody>
        </p:sp>
        <p:sp>
          <p:nvSpPr>
            <p:cNvPr id="20513" name="Freeform 33"/>
            <p:cNvSpPr>
              <a:spLocks/>
            </p:cNvSpPr>
            <p:nvPr/>
          </p:nvSpPr>
          <p:spPr bwMode="auto">
            <a:xfrm>
              <a:off x="1607" y="2974"/>
              <a:ext cx="342" cy="107"/>
            </a:xfrm>
            <a:custGeom>
              <a:avLst/>
              <a:gdLst/>
              <a:ahLst/>
              <a:cxnLst>
                <a:cxn ang="0">
                  <a:pos x="433" y="163"/>
                </a:cxn>
                <a:cxn ang="0">
                  <a:pos x="433" y="54"/>
                </a:cxn>
                <a:cxn ang="0">
                  <a:pos x="325" y="54"/>
                </a:cxn>
                <a:cxn ang="0">
                  <a:pos x="325" y="0"/>
                </a:cxn>
                <a:cxn ang="0">
                  <a:pos x="217" y="0"/>
                </a:cxn>
                <a:cxn ang="0">
                  <a:pos x="217" y="54"/>
                </a:cxn>
                <a:cxn ang="0">
                  <a:pos x="0" y="54"/>
                </a:cxn>
                <a:cxn ang="0">
                  <a:pos x="0" y="163"/>
                </a:cxn>
                <a:cxn ang="0">
                  <a:pos x="433" y="163"/>
                </a:cxn>
                <a:cxn ang="0">
                  <a:pos x="433" y="163"/>
                </a:cxn>
              </a:cxnLst>
              <a:rect l="0" t="0" r="r" b="b"/>
              <a:pathLst>
                <a:path w="433" h="163">
                  <a:moveTo>
                    <a:pt x="433" y="163"/>
                  </a:moveTo>
                  <a:lnTo>
                    <a:pt x="433" y="54"/>
                  </a:lnTo>
                  <a:lnTo>
                    <a:pt x="325" y="54"/>
                  </a:lnTo>
                  <a:lnTo>
                    <a:pt x="325" y="0"/>
                  </a:lnTo>
                  <a:lnTo>
                    <a:pt x="217" y="0"/>
                  </a:lnTo>
                  <a:lnTo>
                    <a:pt x="217" y="54"/>
                  </a:lnTo>
                  <a:lnTo>
                    <a:pt x="0" y="54"/>
                  </a:lnTo>
                  <a:lnTo>
                    <a:pt x="0" y="163"/>
                  </a:lnTo>
                  <a:lnTo>
                    <a:pt x="433" y="163"/>
                  </a:lnTo>
                  <a:lnTo>
                    <a:pt x="433" y="163"/>
                  </a:lnTo>
                  <a:close/>
                </a:path>
              </a:pathLst>
            </a:custGeom>
            <a:solidFill>
              <a:srgbClr val="000000"/>
            </a:solidFill>
            <a:ln w="9525">
              <a:noFill/>
              <a:round/>
              <a:headEnd/>
              <a:tailEnd/>
            </a:ln>
          </p:spPr>
          <p:txBody>
            <a:bodyPr>
              <a:prstTxWarp prst="textNoShape">
                <a:avLst/>
              </a:prstTxWarp>
            </a:bodyPr>
            <a:lstStyle/>
            <a:p>
              <a:endParaRPr lang="fr-FR"/>
            </a:p>
          </p:txBody>
        </p:sp>
        <p:sp>
          <p:nvSpPr>
            <p:cNvPr id="20514" name="Freeform 34"/>
            <p:cNvSpPr>
              <a:spLocks/>
            </p:cNvSpPr>
            <p:nvPr/>
          </p:nvSpPr>
          <p:spPr bwMode="auto">
            <a:xfrm>
              <a:off x="1872" y="3216"/>
              <a:ext cx="169" cy="141"/>
            </a:xfrm>
            <a:custGeom>
              <a:avLst/>
              <a:gdLst/>
              <a:ahLst/>
              <a:cxnLst>
                <a:cxn ang="0">
                  <a:pos x="226" y="217"/>
                </a:cxn>
                <a:cxn ang="0">
                  <a:pos x="237" y="207"/>
                </a:cxn>
                <a:cxn ang="0">
                  <a:pos x="189" y="89"/>
                </a:cxn>
                <a:cxn ang="0">
                  <a:pos x="197" y="77"/>
                </a:cxn>
                <a:cxn ang="0">
                  <a:pos x="205" y="66"/>
                </a:cxn>
                <a:cxn ang="0">
                  <a:pos x="212" y="54"/>
                </a:cxn>
                <a:cxn ang="0">
                  <a:pos x="219" y="44"/>
                </a:cxn>
                <a:cxn ang="0">
                  <a:pos x="223" y="33"/>
                </a:cxn>
                <a:cxn ang="0">
                  <a:pos x="226" y="25"/>
                </a:cxn>
                <a:cxn ang="0">
                  <a:pos x="227" y="18"/>
                </a:cxn>
                <a:cxn ang="0">
                  <a:pos x="226" y="15"/>
                </a:cxn>
                <a:cxn ang="0">
                  <a:pos x="222" y="14"/>
                </a:cxn>
                <a:cxn ang="0">
                  <a:pos x="215" y="14"/>
                </a:cxn>
                <a:cxn ang="0">
                  <a:pos x="207" y="17"/>
                </a:cxn>
                <a:cxn ang="0">
                  <a:pos x="198" y="22"/>
                </a:cxn>
                <a:cxn ang="0">
                  <a:pos x="186" y="28"/>
                </a:cxn>
                <a:cxn ang="0">
                  <a:pos x="176" y="35"/>
                </a:cxn>
                <a:cxn ang="0">
                  <a:pos x="165" y="43"/>
                </a:cxn>
                <a:cxn ang="0">
                  <a:pos x="153" y="51"/>
                </a:cxn>
                <a:cxn ang="0">
                  <a:pos x="29" y="0"/>
                </a:cxn>
                <a:cxn ang="0">
                  <a:pos x="20" y="12"/>
                </a:cxn>
                <a:cxn ang="0">
                  <a:pos x="119" y="87"/>
                </a:cxn>
                <a:cxn ang="0">
                  <a:pos x="111" y="98"/>
                </a:cxn>
                <a:cxn ang="0">
                  <a:pos x="102" y="109"/>
                </a:cxn>
                <a:cxn ang="0">
                  <a:pos x="93" y="121"/>
                </a:cxn>
                <a:cxn ang="0">
                  <a:pos x="85" y="132"/>
                </a:cxn>
                <a:cxn ang="0">
                  <a:pos x="77" y="144"/>
                </a:cxn>
                <a:cxn ang="0">
                  <a:pos x="69" y="155"/>
                </a:cxn>
                <a:cxn ang="0">
                  <a:pos x="62" y="167"/>
                </a:cxn>
                <a:cxn ang="0">
                  <a:pos x="56" y="176"/>
                </a:cxn>
                <a:cxn ang="0">
                  <a:pos x="9" y="165"/>
                </a:cxn>
                <a:cxn ang="0">
                  <a:pos x="0" y="175"/>
                </a:cxn>
                <a:cxn ang="0">
                  <a:pos x="39" y="199"/>
                </a:cxn>
                <a:cxn ang="0">
                  <a:pos x="63" y="238"/>
                </a:cxn>
                <a:cxn ang="0">
                  <a:pos x="74" y="229"/>
                </a:cxn>
                <a:cxn ang="0">
                  <a:pos x="62" y="184"/>
                </a:cxn>
                <a:cxn ang="0">
                  <a:pos x="71" y="178"/>
                </a:cxn>
                <a:cxn ang="0">
                  <a:pos x="83" y="171"/>
                </a:cxn>
                <a:cxn ang="0">
                  <a:pos x="94" y="163"/>
                </a:cxn>
                <a:cxn ang="0">
                  <a:pos x="106" y="155"/>
                </a:cxn>
                <a:cxn ang="0">
                  <a:pos x="117" y="147"/>
                </a:cxn>
                <a:cxn ang="0">
                  <a:pos x="130" y="138"/>
                </a:cxn>
                <a:cxn ang="0">
                  <a:pos x="142" y="130"/>
                </a:cxn>
                <a:cxn ang="0">
                  <a:pos x="152" y="122"/>
                </a:cxn>
                <a:cxn ang="0">
                  <a:pos x="226" y="217"/>
                </a:cxn>
              </a:cxnLst>
              <a:rect l="0" t="0" r="r" b="b"/>
              <a:pathLst>
                <a:path w="237" h="238">
                  <a:moveTo>
                    <a:pt x="226" y="217"/>
                  </a:moveTo>
                  <a:lnTo>
                    <a:pt x="237" y="207"/>
                  </a:lnTo>
                  <a:lnTo>
                    <a:pt x="189" y="89"/>
                  </a:lnTo>
                  <a:lnTo>
                    <a:pt x="197" y="77"/>
                  </a:lnTo>
                  <a:lnTo>
                    <a:pt x="205" y="66"/>
                  </a:lnTo>
                  <a:lnTo>
                    <a:pt x="212" y="54"/>
                  </a:lnTo>
                  <a:lnTo>
                    <a:pt x="219" y="44"/>
                  </a:lnTo>
                  <a:lnTo>
                    <a:pt x="223" y="33"/>
                  </a:lnTo>
                  <a:lnTo>
                    <a:pt x="226" y="25"/>
                  </a:lnTo>
                  <a:lnTo>
                    <a:pt x="227" y="18"/>
                  </a:lnTo>
                  <a:lnTo>
                    <a:pt x="226" y="15"/>
                  </a:lnTo>
                  <a:lnTo>
                    <a:pt x="222" y="14"/>
                  </a:lnTo>
                  <a:lnTo>
                    <a:pt x="215" y="14"/>
                  </a:lnTo>
                  <a:lnTo>
                    <a:pt x="207" y="17"/>
                  </a:lnTo>
                  <a:lnTo>
                    <a:pt x="198" y="22"/>
                  </a:lnTo>
                  <a:lnTo>
                    <a:pt x="186" y="28"/>
                  </a:lnTo>
                  <a:lnTo>
                    <a:pt x="176" y="35"/>
                  </a:lnTo>
                  <a:lnTo>
                    <a:pt x="165" y="43"/>
                  </a:lnTo>
                  <a:lnTo>
                    <a:pt x="153" y="51"/>
                  </a:lnTo>
                  <a:lnTo>
                    <a:pt x="29" y="0"/>
                  </a:lnTo>
                  <a:lnTo>
                    <a:pt x="20" y="12"/>
                  </a:lnTo>
                  <a:lnTo>
                    <a:pt x="119" y="87"/>
                  </a:lnTo>
                  <a:lnTo>
                    <a:pt x="111" y="98"/>
                  </a:lnTo>
                  <a:lnTo>
                    <a:pt x="102" y="109"/>
                  </a:lnTo>
                  <a:lnTo>
                    <a:pt x="93" y="121"/>
                  </a:lnTo>
                  <a:lnTo>
                    <a:pt x="85" y="132"/>
                  </a:lnTo>
                  <a:lnTo>
                    <a:pt x="77" y="144"/>
                  </a:lnTo>
                  <a:lnTo>
                    <a:pt x="69" y="155"/>
                  </a:lnTo>
                  <a:lnTo>
                    <a:pt x="62" y="167"/>
                  </a:lnTo>
                  <a:lnTo>
                    <a:pt x="56" y="176"/>
                  </a:lnTo>
                  <a:lnTo>
                    <a:pt x="9" y="165"/>
                  </a:lnTo>
                  <a:lnTo>
                    <a:pt x="0" y="175"/>
                  </a:lnTo>
                  <a:lnTo>
                    <a:pt x="39" y="199"/>
                  </a:lnTo>
                  <a:lnTo>
                    <a:pt x="63" y="238"/>
                  </a:lnTo>
                  <a:lnTo>
                    <a:pt x="74" y="229"/>
                  </a:lnTo>
                  <a:lnTo>
                    <a:pt x="62" y="184"/>
                  </a:lnTo>
                  <a:lnTo>
                    <a:pt x="71" y="178"/>
                  </a:lnTo>
                  <a:lnTo>
                    <a:pt x="83" y="171"/>
                  </a:lnTo>
                  <a:lnTo>
                    <a:pt x="94" y="163"/>
                  </a:lnTo>
                  <a:lnTo>
                    <a:pt x="106" y="155"/>
                  </a:lnTo>
                  <a:lnTo>
                    <a:pt x="117" y="147"/>
                  </a:lnTo>
                  <a:lnTo>
                    <a:pt x="130" y="138"/>
                  </a:lnTo>
                  <a:lnTo>
                    <a:pt x="142" y="130"/>
                  </a:lnTo>
                  <a:lnTo>
                    <a:pt x="152" y="122"/>
                  </a:lnTo>
                  <a:lnTo>
                    <a:pt x="226" y="217"/>
                  </a:lnTo>
                  <a:close/>
                </a:path>
              </a:pathLst>
            </a:custGeom>
            <a:solidFill>
              <a:srgbClr val="000000"/>
            </a:solidFill>
            <a:ln w="9525">
              <a:noFill/>
              <a:round/>
              <a:headEnd/>
              <a:tailEnd/>
            </a:ln>
          </p:spPr>
          <p:txBody>
            <a:bodyPr>
              <a:prstTxWarp prst="textNoShape">
                <a:avLst/>
              </a:prstTxWarp>
            </a:bodyPr>
            <a:lstStyle/>
            <a:p>
              <a:endParaRPr lang="fr-FR"/>
            </a:p>
          </p:txBody>
        </p:sp>
        <p:sp>
          <p:nvSpPr>
            <p:cNvPr id="20515" name="Text Box 35"/>
            <p:cNvSpPr txBox="1">
              <a:spLocks noChangeArrowheads="1"/>
            </p:cNvSpPr>
            <p:nvPr/>
          </p:nvSpPr>
          <p:spPr bwMode="auto">
            <a:xfrm>
              <a:off x="288" y="3072"/>
              <a:ext cx="1889" cy="978"/>
            </a:xfrm>
            <a:prstGeom prst="rect">
              <a:avLst/>
            </a:prstGeom>
            <a:noFill/>
            <a:ln w="9525">
              <a:noFill/>
              <a:miter lim="800000"/>
              <a:headEnd/>
              <a:tailEnd/>
            </a:ln>
            <a:effectLst/>
          </p:spPr>
          <p:txBody>
            <a:bodyPr wrap="none" lIns="91429" tIns="45714" rIns="91429" bIns="45714">
              <a:prstTxWarp prst="textNoShape">
                <a:avLst/>
              </a:prstTxWarp>
              <a:spAutoFit/>
            </a:bodyPr>
            <a:lstStyle/>
            <a:p>
              <a:r>
                <a:rPr lang="fr-FR">
                  <a:latin typeface="Arial" pitchFamily="-106" charset="0"/>
                </a:rPr>
                <a:t>ENCADREMENT</a:t>
              </a:r>
            </a:p>
            <a:p>
              <a:r>
                <a:rPr lang="fr-FR">
                  <a:latin typeface="Arial" pitchFamily="-106" charset="0"/>
                </a:rPr>
                <a:t>Conseils</a:t>
              </a:r>
            </a:p>
            <a:p>
              <a:r>
                <a:rPr lang="fr-FR">
                  <a:latin typeface="Arial" pitchFamily="-106" charset="0"/>
                </a:rPr>
                <a:t>Support</a:t>
              </a:r>
            </a:p>
            <a:p>
              <a:r>
                <a:rPr lang="fr-FR">
                  <a:latin typeface="Arial" pitchFamily="-106" charset="0"/>
                </a:rPr>
                <a:t>Accès à l’information</a:t>
              </a:r>
            </a:p>
          </p:txBody>
        </p:sp>
      </p:grpSp>
      <p:grpSp>
        <p:nvGrpSpPr>
          <p:cNvPr id="5" name="Group 36"/>
          <p:cNvGrpSpPr>
            <a:grpSpLocks/>
          </p:cNvGrpSpPr>
          <p:nvPr/>
        </p:nvGrpSpPr>
        <p:grpSpPr bwMode="auto">
          <a:xfrm>
            <a:off x="1676400" y="1981200"/>
            <a:ext cx="3429000" cy="3200400"/>
            <a:chOff x="1056" y="1248"/>
            <a:chExt cx="2160" cy="2016"/>
          </a:xfrm>
        </p:grpSpPr>
        <p:sp>
          <p:nvSpPr>
            <p:cNvPr id="20517" name="Text Box 37"/>
            <p:cNvSpPr txBox="1">
              <a:spLocks noChangeArrowheads="1"/>
            </p:cNvSpPr>
            <p:nvPr/>
          </p:nvSpPr>
          <p:spPr bwMode="auto">
            <a:xfrm>
              <a:off x="1056" y="1248"/>
              <a:ext cx="1431" cy="940"/>
            </a:xfrm>
            <a:prstGeom prst="rect">
              <a:avLst/>
            </a:prstGeom>
            <a:noFill/>
            <a:ln w="9525">
              <a:noFill/>
              <a:miter lim="800000"/>
              <a:headEnd/>
              <a:tailEnd/>
            </a:ln>
            <a:effectLst/>
          </p:spPr>
          <p:txBody>
            <a:bodyPr wrap="none" lIns="91429" tIns="45714" rIns="91429" bIns="45714">
              <a:prstTxWarp prst="textNoShape">
                <a:avLst/>
              </a:prstTxWarp>
              <a:spAutoFit/>
            </a:bodyPr>
            <a:lstStyle/>
            <a:p>
              <a:r>
                <a:rPr lang="fr-FR">
                  <a:latin typeface="Arial" pitchFamily="-106" charset="0"/>
                </a:rPr>
                <a:t>Connaissances</a:t>
              </a:r>
            </a:p>
            <a:p>
              <a:r>
                <a:rPr lang="fr-FR" sz="2000" i="1">
                  <a:latin typeface="Arial" pitchFamily="-106" charset="0"/>
                </a:rPr>
                <a:t>  moins objectives</a:t>
              </a:r>
            </a:p>
            <a:p>
              <a:r>
                <a:rPr lang="fr-FR">
                  <a:latin typeface="Arial" pitchFamily="-106" charset="0"/>
                </a:rPr>
                <a:t>Expérience</a:t>
              </a:r>
            </a:p>
            <a:p>
              <a:r>
                <a:rPr lang="fr-FR">
                  <a:solidFill>
                    <a:srgbClr val="FF0000"/>
                  </a:solidFill>
                  <a:latin typeface="Arial" pitchFamily="-106" charset="0"/>
                </a:rPr>
                <a:t>Comportement</a:t>
              </a:r>
            </a:p>
          </p:txBody>
        </p:sp>
        <p:grpSp>
          <p:nvGrpSpPr>
            <p:cNvPr id="6" name="Group 38"/>
            <p:cNvGrpSpPr>
              <a:grpSpLocks/>
            </p:cNvGrpSpPr>
            <p:nvPr/>
          </p:nvGrpSpPr>
          <p:grpSpPr bwMode="auto">
            <a:xfrm>
              <a:off x="2496" y="1776"/>
              <a:ext cx="720" cy="1488"/>
              <a:chOff x="1344" y="1968"/>
              <a:chExt cx="229" cy="573"/>
            </a:xfrm>
          </p:grpSpPr>
          <p:sp>
            <p:nvSpPr>
              <p:cNvPr id="20519" name="Freeform 39"/>
              <p:cNvSpPr>
                <a:spLocks/>
              </p:cNvSpPr>
              <p:nvPr/>
            </p:nvSpPr>
            <p:spPr bwMode="auto">
              <a:xfrm>
                <a:off x="1406" y="2006"/>
                <a:ext cx="97" cy="67"/>
              </a:xfrm>
              <a:custGeom>
                <a:avLst/>
                <a:gdLst/>
                <a:ahLst/>
                <a:cxnLst>
                  <a:cxn ang="0">
                    <a:pos x="96" y="16"/>
                  </a:cxn>
                  <a:cxn ang="0">
                    <a:pos x="82" y="16"/>
                  </a:cxn>
                  <a:cxn ang="0">
                    <a:pos x="69" y="15"/>
                  </a:cxn>
                  <a:cxn ang="0">
                    <a:pos x="57" y="14"/>
                  </a:cxn>
                  <a:cxn ang="0">
                    <a:pos x="45" y="11"/>
                  </a:cxn>
                  <a:cxn ang="0">
                    <a:pos x="34" y="9"/>
                  </a:cxn>
                  <a:cxn ang="0">
                    <a:pos x="24" y="7"/>
                  </a:cxn>
                  <a:cxn ang="0">
                    <a:pos x="15" y="3"/>
                  </a:cxn>
                  <a:cxn ang="0">
                    <a:pos x="7" y="0"/>
                  </a:cxn>
                  <a:cxn ang="0">
                    <a:pos x="4" y="9"/>
                  </a:cxn>
                  <a:cxn ang="0">
                    <a:pos x="2" y="18"/>
                  </a:cxn>
                  <a:cxn ang="0">
                    <a:pos x="0" y="28"/>
                  </a:cxn>
                  <a:cxn ang="0">
                    <a:pos x="0" y="37"/>
                  </a:cxn>
                  <a:cxn ang="0">
                    <a:pos x="2" y="56"/>
                  </a:cxn>
                  <a:cxn ang="0">
                    <a:pos x="8" y="75"/>
                  </a:cxn>
                  <a:cxn ang="0">
                    <a:pos x="16" y="91"/>
                  </a:cxn>
                  <a:cxn ang="0">
                    <a:pos x="29" y="105"/>
                  </a:cxn>
                  <a:cxn ang="0">
                    <a:pos x="43" y="117"/>
                  </a:cxn>
                  <a:cxn ang="0">
                    <a:pos x="59" y="125"/>
                  </a:cxn>
                  <a:cxn ang="0">
                    <a:pos x="77" y="131"/>
                  </a:cxn>
                  <a:cxn ang="0">
                    <a:pos x="97" y="133"/>
                  </a:cxn>
                  <a:cxn ang="0">
                    <a:pos x="116" y="131"/>
                  </a:cxn>
                  <a:cxn ang="0">
                    <a:pos x="135" y="125"/>
                  </a:cxn>
                  <a:cxn ang="0">
                    <a:pos x="151" y="117"/>
                  </a:cxn>
                  <a:cxn ang="0">
                    <a:pos x="165" y="105"/>
                  </a:cxn>
                  <a:cxn ang="0">
                    <a:pos x="177" y="91"/>
                  </a:cxn>
                  <a:cxn ang="0">
                    <a:pos x="185" y="75"/>
                  </a:cxn>
                  <a:cxn ang="0">
                    <a:pos x="191" y="56"/>
                  </a:cxn>
                  <a:cxn ang="0">
                    <a:pos x="193" y="37"/>
                  </a:cxn>
                  <a:cxn ang="0">
                    <a:pos x="193" y="28"/>
                  </a:cxn>
                  <a:cxn ang="0">
                    <a:pos x="192" y="18"/>
                  </a:cxn>
                  <a:cxn ang="0">
                    <a:pos x="190" y="9"/>
                  </a:cxn>
                  <a:cxn ang="0">
                    <a:pos x="186" y="0"/>
                  </a:cxn>
                  <a:cxn ang="0">
                    <a:pos x="178" y="3"/>
                  </a:cxn>
                  <a:cxn ang="0">
                    <a:pos x="170" y="7"/>
                  </a:cxn>
                  <a:cxn ang="0">
                    <a:pos x="160" y="9"/>
                  </a:cxn>
                  <a:cxn ang="0">
                    <a:pos x="148" y="11"/>
                  </a:cxn>
                  <a:cxn ang="0">
                    <a:pos x="137" y="14"/>
                  </a:cxn>
                  <a:cxn ang="0">
                    <a:pos x="123" y="15"/>
                  </a:cxn>
                  <a:cxn ang="0">
                    <a:pos x="111" y="16"/>
                  </a:cxn>
                  <a:cxn ang="0">
                    <a:pos x="96" y="16"/>
                  </a:cxn>
                </a:cxnLst>
                <a:rect l="0" t="0" r="r" b="b"/>
                <a:pathLst>
                  <a:path w="193" h="133">
                    <a:moveTo>
                      <a:pt x="96" y="16"/>
                    </a:moveTo>
                    <a:lnTo>
                      <a:pt x="82" y="16"/>
                    </a:lnTo>
                    <a:lnTo>
                      <a:pt x="69" y="15"/>
                    </a:lnTo>
                    <a:lnTo>
                      <a:pt x="57" y="14"/>
                    </a:lnTo>
                    <a:lnTo>
                      <a:pt x="45" y="11"/>
                    </a:lnTo>
                    <a:lnTo>
                      <a:pt x="34" y="9"/>
                    </a:lnTo>
                    <a:lnTo>
                      <a:pt x="24" y="7"/>
                    </a:lnTo>
                    <a:lnTo>
                      <a:pt x="15" y="3"/>
                    </a:lnTo>
                    <a:lnTo>
                      <a:pt x="7" y="0"/>
                    </a:lnTo>
                    <a:lnTo>
                      <a:pt x="4" y="9"/>
                    </a:lnTo>
                    <a:lnTo>
                      <a:pt x="2" y="18"/>
                    </a:lnTo>
                    <a:lnTo>
                      <a:pt x="0" y="28"/>
                    </a:lnTo>
                    <a:lnTo>
                      <a:pt x="0" y="37"/>
                    </a:lnTo>
                    <a:lnTo>
                      <a:pt x="2" y="56"/>
                    </a:lnTo>
                    <a:lnTo>
                      <a:pt x="8" y="75"/>
                    </a:lnTo>
                    <a:lnTo>
                      <a:pt x="16" y="91"/>
                    </a:lnTo>
                    <a:lnTo>
                      <a:pt x="29" y="105"/>
                    </a:lnTo>
                    <a:lnTo>
                      <a:pt x="43" y="117"/>
                    </a:lnTo>
                    <a:lnTo>
                      <a:pt x="59" y="125"/>
                    </a:lnTo>
                    <a:lnTo>
                      <a:pt x="77" y="131"/>
                    </a:lnTo>
                    <a:lnTo>
                      <a:pt x="97" y="133"/>
                    </a:lnTo>
                    <a:lnTo>
                      <a:pt x="116" y="131"/>
                    </a:lnTo>
                    <a:lnTo>
                      <a:pt x="135" y="125"/>
                    </a:lnTo>
                    <a:lnTo>
                      <a:pt x="151" y="117"/>
                    </a:lnTo>
                    <a:lnTo>
                      <a:pt x="165" y="105"/>
                    </a:lnTo>
                    <a:lnTo>
                      <a:pt x="177" y="91"/>
                    </a:lnTo>
                    <a:lnTo>
                      <a:pt x="185" y="75"/>
                    </a:lnTo>
                    <a:lnTo>
                      <a:pt x="191" y="56"/>
                    </a:lnTo>
                    <a:lnTo>
                      <a:pt x="193" y="37"/>
                    </a:lnTo>
                    <a:lnTo>
                      <a:pt x="193" y="28"/>
                    </a:lnTo>
                    <a:lnTo>
                      <a:pt x="192" y="18"/>
                    </a:lnTo>
                    <a:lnTo>
                      <a:pt x="190" y="9"/>
                    </a:lnTo>
                    <a:lnTo>
                      <a:pt x="186" y="0"/>
                    </a:lnTo>
                    <a:lnTo>
                      <a:pt x="178" y="3"/>
                    </a:lnTo>
                    <a:lnTo>
                      <a:pt x="170" y="7"/>
                    </a:lnTo>
                    <a:lnTo>
                      <a:pt x="160" y="9"/>
                    </a:lnTo>
                    <a:lnTo>
                      <a:pt x="148" y="11"/>
                    </a:lnTo>
                    <a:lnTo>
                      <a:pt x="137" y="14"/>
                    </a:lnTo>
                    <a:lnTo>
                      <a:pt x="123" y="15"/>
                    </a:lnTo>
                    <a:lnTo>
                      <a:pt x="111" y="16"/>
                    </a:lnTo>
                    <a:lnTo>
                      <a:pt x="96" y="16"/>
                    </a:lnTo>
                    <a:close/>
                  </a:path>
                </a:pathLst>
              </a:custGeom>
              <a:solidFill>
                <a:srgbClr val="000000"/>
              </a:solidFill>
              <a:ln w="9525">
                <a:noFill/>
                <a:round/>
                <a:headEnd/>
                <a:tailEnd/>
              </a:ln>
            </p:spPr>
            <p:txBody>
              <a:bodyPr>
                <a:prstTxWarp prst="textNoShape">
                  <a:avLst/>
                </a:prstTxWarp>
              </a:bodyPr>
              <a:lstStyle/>
              <a:p>
                <a:endParaRPr lang="fr-FR"/>
              </a:p>
            </p:txBody>
          </p:sp>
          <p:sp>
            <p:nvSpPr>
              <p:cNvPr id="20520" name="Freeform 40"/>
              <p:cNvSpPr>
                <a:spLocks/>
              </p:cNvSpPr>
              <p:nvPr/>
            </p:nvSpPr>
            <p:spPr bwMode="auto">
              <a:xfrm>
                <a:off x="1400" y="1968"/>
                <a:ext cx="106" cy="38"/>
              </a:xfrm>
              <a:custGeom>
                <a:avLst/>
                <a:gdLst/>
                <a:ahLst/>
                <a:cxnLst>
                  <a:cxn ang="0">
                    <a:pos x="158" y="0"/>
                  </a:cxn>
                  <a:cxn ang="0">
                    <a:pos x="105" y="8"/>
                  </a:cxn>
                  <a:cxn ang="0">
                    <a:pos x="56" y="0"/>
                  </a:cxn>
                  <a:cxn ang="0">
                    <a:pos x="0" y="8"/>
                  </a:cxn>
                  <a:cxn ang="0">
                    <a:pos x="26" y="62"/>
                  </a:cxn>
                  <a:cxn ang="0">
                    <a:pos x="26" y="63"/>
                  </a:cxn>
                  <a:cxn ang="0">
                    <a:pos x="26" y="63"/>
                  </a:cxn>
                  <a:cxn ang="0">
                    <a:pos x="26" y="63"/>
                  </a:cxn>
                  <a:cxn ang="0">
                    <a:pos x="26" y="63"/>
                  </a:cxn>
                  <a:cxn ang="0">
                    <a:pos x="26" y="63"/>
                  </a:cxn>
                  <a:cxn ang="0">
                    <a:pos x="26" y="63"/>
                  </a:cxn>
                  <a:cxn ang="0">
                    <a:pos x="26" y="63"/>
                  </a:cxn>
                  <a:cxn ang="0">
                    <a:pos x="26" y="63"/>
                  </a:cxn>
                  <a:cxn ang="0">
                    <a:pos x="26" y="63"/>
                  </a:cxn>
                  <a:cxn ang="0">
                    <a:pos x="26" y="63"/>
                  </a:cxn>
                  <a:cxn ang="0">
                    <a:pos x="34" y="66"/>
                  </a:cxn>
                  <a:cxn ang="0">
                    <a:pos x="42" y="69"/>
                  </a:cxn>
                  <a:cxn ang="0">
                    <a:pos x="52" y="71"/>
                  </a:cxn>
                  <a:cxn ang="0">
                    <a:pos x="62" y="72"/>
                  </a:cxn>
                  <a:cxn ang="0">
                    <a:pos x="73" y="74"/>
                  </a:cxn>
                  <a:cxn ang="0">
                    <a:pos x="83" y="75"/>
                  </a:cxn>
                  <a:cxn ang="0">
                    <a:pos x="96" y="76"/>
                  </a:cxn>
                  <a:cxn ang="0">
                    <a:pos x="108" y="76"/>
                  </a:cxn>
                  <a:cxn ang="0">
                    <a:pos x="120" y="76"/>
                  </a:cxn>
                  <a:cxn ang="0">
                    <a:pos x="133" y="75"/>
                  </a:cxn>
                  <a:cxn ang="0">
                    <a:pos x="144" y="74"/>
                  </a:cxn>
                  <a:cxn ang="0">
                    <a:pos x="155" y="72"/>
                  </a:cxn>
                  <a:cxn ang="0">
                    <a:pos x="165" y="70"/>
                  </a:cxn>
                  <a:cxn ang="0">
                    <a:pos x="175" y="68"/>
                  </a:cxn>
                  <a:cxn ang="0">
                    <a:pos x="183" y="66"/>
                  </a:cxn>
                  <a:cxn ang="0">
                    <a:pos x="192" y="62"/>
                  </a:cxn>
                  <a:cxn ang="0">
                    <a:pos x="211" y="8"/>
                  </a:cxn>
                  <a:cxn ang="0">
                    <a:pos x="158" y="0"/>
                  </a:cxn>
                </a:cxnLst>
                <a:rect l="0" t="0" r="r" b="b"/>
                <a:pathLst>
                  <a:path w="211" h="76">
                    <a:moveTo>
                      <a:pt x="158" y="0"/>
                    </a:moveTo>
                    <a:lnTo>
                      <a:pt x="105" y="8"/>
                    </a:lnTo>
                    <a:lnTo>
                      <a:pt x="56" y="0"/>
                    </a:lnTo>
                    <a:lnTo>
                      <a:pt x="0" y="8"/>
                    </a:lnTo>
                    <a:lnTo>
                      <a:pt x="26" y="62"/>
                    </a:lnTo>
                    <a:lnTo>
                      <a:pt x="26" y="63"/>
                    </a:lnTo>
                    <a:lnTo>
                      <a:pt x="26" y="63"/>
                    </a:lnTo>
                    <a:lnTo>
                      <a:pt x="26" y="63"/>
                    </a:lnTo>
                    <a:lnTo>
                      <a:pt x="26" y="63"/>
                    </a:lnTo>
                    <a:lnTo>
                      <a:pt x="26" y="63"/>
                    </a:lnTo>
                    <a:lnTo>
                      <a:pt x="26" y="63"/>
                    </a:lnTo>
                    <a:lnTo>
                      <a:pt x="26" y="63"/>
                    </a:lnTo>
                    <a:lnTo>
                      <a:pt x="26" y="63"/>
                    </a:lnTo>
                    <a:lnTo>
                      <a:pt x="26" y="63"/>
                    </a:lnTo>
                    <a:lnTo>
                      <a:pt x="26" y="63"/>
                    </a:lnTo>
                    <a:lnTo>
                      <a:pt x="34" y="66"/>
                    </a:lnTo>
                    <a:lnTo>
                      <a:pt x="42" y="69"/>
                    </a:lnTo>
                    <a:lnTo>
                      <a:pt x="52" y="71"/>
                    </a:lnTo>
                    <a:lnTo>
                      <a:pt x="62" y="72"/>
                    </a:lnTo>
                    <a:lnTo>
                      <a:pt x="73" y="74"/>
                    </a:lnTo>
                    <a:lnTo>
                      <a:pt x="83" y="75"/>
                    </a:lnTo>
                    <a:lnTo>
                      <a:pt x="96" y="76"/>
                    </a:lnTo>
                    <a:lnTo>
                      <a:pt x="108" y="76"/>
                    </a:lnTo>
                    <a:lnTo>
                      <a:pt x="120" y="76"/>
                    </a:lnTo>
                    <a:lnTo>
                      <a:pt x="133" y="75"/>
                    </a:lnTo>
                    <a:lnTo>
                      <a:pt x="144" y="74"/>
                    </a:lnTo>
                    <a:lnTo>
                      <a:pt x="155" y="72"/>
                    </a:lnTo>
                    <a:lnTo>
                      <a:pt x="165" y="70"/>
                    </a:lnTo>
                    <a:lnTo>
                      <a:pt x="175" y="68"/>
                    </a:lnTo>
                    <a:lnTo>
                      <a:pt x="183" y="66"/>
                    </a:lnTo>
                    <a:lnTo>
                      <a:pt x="192" y="62"/>
                    </a:lnTo>
                    <a:lnTo>
                      <a:pt x="211" y="8"/>
                    </a:lnTo>
                    <a:lnTo>
                      <a:pt x="158" y="0"/>
                    </a:lnTo>
                    <a:close/>
                  </a:path>
                </a:pathLst>
              </a:custGeom>
              <a:solidFill>
                <a:srgbClr val="000000"/>
              </a:solidFill>
              <a:ln w="9525">
                <a:noFill/>
                <a:round/>
                <a:headEnd/>
                <a:tailEnd/>
              </a:ln>
            </p:spPr>
            <p:txBody>
              <a:bodyPr>
                <a:prstTxWarp prst="textNoShape">
                  <a:avLst/>
                </a:prstTxWarp>
              </a:bodyPr>
              <a:lstStyle/>
              <a:p>
                <a:endParaRPr lang="fr-FR"/>
              </a:p>
            </p:txBody>
          </p:sp>
          <p:sp>
            <p:nvSpPr>
              <p:cNvPr id="20521" name="Freeform 41"/>
              <p:cNvSpPr>
                <a:spLocks/>
              </p:cNvSpPr>
              <p:nvPr/>
            </p:nvSpPr>
            <p:spPr bwMode="auto">
              <a:xfrm>
                <a:off x="1344" y="2082"/>
                <a:ext cx="229" cy="459"/>
              </a:xfrm>
              <a:custGeom>
                <a:avLst/>
                <a:gdLst/>
                <a:ahLst/>
                <a:cxnLst>
                  <a:cxn ang="0">
                    <a:pos x="392" y="870"/>
                  </a:cxn>
                  <a:cxn ang="0">
                    <a:pos x="402" y="582"/>
                  </a:cxn>
                  <a:cxn ang="0">
                    <a:pos x="455" y="461"/>
                  </a:cxn>
                  <a:cxn ang="0">
                    <a:pos x="386" y="412"/>
                  </a:cxn>
                  <a:cxn ang="0">
                    <a:pos x="455" y="398"/>
                  </a:cxn>
                  <a:cxn ang="0">
                    <a:pos x="386" y="388"/>
                  </a:cxn>
                  <a:cxn ang="0">
                    <a:pos x="455" y="374"/>
                  </a:cxn>
                  <a:cxn ang="0">
                    <a:pos x="386" y="363"/>
                  </a:cxn>
                  <a:cxn ang="0">
                    <a:pos x="455" y="350"/>
                  </a:cxn>
                  <a:cxn ang="0">
                    <a:pos x="455" y="182"/>
                  </a:cxn>
                  <a:cxn ang="0">
                    <a:pos x="456" y="168"/>
                  </a:cxn>
                  <a:cxn ang="0">
                    <a:pos x="454" y="116"/>
                  </a:cxn>
                  <a:cxn ang="0">
                    <a:pos x="433" y="53"/>
                  </a:cxn>
                  <a:cxn ang="0">
                    <a:pos x="397" y="17"/>
                  </a:cxn>
                  <a:cxn ang="0">
                    <a:pos x="346" y="2"/>
                  </a:cxn>
                  <a:cxn ang="0">
                    <a:pos x="313" y="30"/>
                  </a:cxn>
                  <a:cxn ang="0">
                    <a:pos x="298" y="131"/>
                  </a:cxn>
                  <a:cxn ang="0">
                    <a:pos x="337" y="191"/>
                  </a:cxn>
                  <a:cxn ang="0">
                    <a:pos x="325" y="176"/>
                  </a:cxn>
                  <a:cxn ang="0">
                    <a:pos x="346" y="179"/>
                  </a:cxn>
                  <a:cxn ang="0">
                    <a:pos x="322" y="160"/>
                  </a:cxn>
                  <a:cxn ang="0">
                    <a:pos x="367" y="185"/>
                  </a:cxn>
                  <a:cxn ang="0">
                    <a:pos x="412" y="160"/>
                  </a:cxn>
                  <a:cxn ang="0">
                    <a:pos x="387" y="179"/>
                  </a:cxn>
                  <a:cxn ang="0">
                    <a:pos x="408" y="176"/>
                  </a:cxn>
                  <a:cxn ang="0">
                    <a:pos x="381" y="199"/>
                  </a:cxn>
                  <a:cxn ang="0">
                    <a:pos x="353" y="199"/>
                  </a:cxn>
                  <a:cxn ang="0">
                    <a:pos x="286" y="191"/>
                  </a:cxn>
                  <a:cxn ang="0">
                    <a:pos x="281" y="214"/>
                  </a:cxn>
                  <a:cxn ang="0">
                    <a:pos x="275" y="237"/>
                  </a:cxn>
                  <a:cxn ang="0">
                    <a:pos x="268" y="261"/>
                  </a:cxn>
                  <a:cxn ang="0">
                    <a:pos x="262" y="284"/>
                  </a:cxn>
                  <a:cxn ang="0">
                    <a:pos x="221" y="17"/>
                  </a:cxn>
                  <a:cxn ang="0">
                    <a:pos x="187" y="306"/>
                  </a:cxn>
                  <a:cxn ang="0">
                    <a:pos x="174" y="262"/>
                  </a:cxn>
                  <a:cxn ang="0">
                    <a:pos x="158" y="202"/>
                  </a:cxn>
                  <a:cxn ang="0">
                    <a:pos x="144" y="131"/>
                  </a:cxn>
                  <a:cxn ang="0">
                    <a:pos x="133" y="65"/>
                  </a:cxn>
                  <a:cxn ang="0">
                    <a:pos x="128" y="17"/>
                  </a:cxn>
                  <a:cxn ang="0">
                    <a:pos x="99" y="4"/>
                  </a:cxn>
                  <a:cxn ang="0">
                    <a:pos x="53" y="21"/>
                  </a:cxn>
                  <a:cxn ang="0">
                    <a:pos x="20" y="56"/>
                  </a:cxn>
                  <a:cxn ang="0">
                    <a:pos x="2" y="118"/>
                  </a:cxn>
                  <a:cxn ang="0">
                    <a:pos x="0" y="161"/>
                  </a:cxn>
                  <a:cxn ang="0">
                    <a:pos x="0" y="161"/>
                  </a:cxn>
                  <a:cxn ang="0">
                    <a:pos x="0" y="350"/>
                  </a:cxn>
                  <a:cxn ang="0">
                    <a:pos x="75" y="363"/>
                  </a:cxn>
                  <a:cxn ang="0">
                    <a:pos x="0" y="374"/>
                  </a:cxn>
                  <a:cxn ang="0">
                    <a:pos x="75" y="388"/>
                  </a:cxn>
                  <a:cxn ang="0">
                    <a:pos x="0" y="398"/>
                  </a:cxn>
                  <a:cxn ang="0">
                    <a:pos x="75" y="412"/>
                  </a:cxn>
                  <a:cxn ang="0">
                    <a:pos x="0" y="458"/>
                  </a:cxn>
                  <a:cxn ang="0">
                    <a:pos x="44" y="582"/>
                  </a:cxn>
                  <a:cxn ang="0">
                    <a:pos x="53" y="879"/>
                  </a:cxn>
                  <a:cxn ang="0">
                    <a:pos x="220" y="918"/>
                  </a:cxn>
                  <a:cxn ang="0">
                    <a:pos x="235" y="582"/>
                  </a:cxn>
                  <a:cxn ang="0">
                    <a:pos x="459" y="918"/>
                  </a:cxn>
                </a:cxnLst>
                <a:rect l="0" t="0" r="r" b="b"/>
                <a:pathLst>
                  <a:path w="459" h="918">
                    <a:moveTo>
                      <a:pt x="459" y="918"/>
                    </a:moveTo>
                    <a:lnTo>
                      <a:pt x="392" y="870"/>
                    </a:lnTo>
                    <a:lnTo>
                      <a:pt x="392" y="582"/>
                    </a:lnTo>
                    <a:lnTo>
                      <a:pt x="402" y="582"/>
                    </a:lnTo>
                    <a:lnTo>
                      <a:pt x="402" y="461"/>
                    </a:lnTo>
                    <a:lnTo>
                      <a:pt x="455" y="461"/>
                    </a:lnTo>
                    <a:lnTo>
                      <a:pt x="455" y="412"/>
                    </a:lnTo>
                    <a:lnTo>
                      <a:pt x="386" y="412"/>
                    </a:lnTo>
                    <a:lnTo>
                      <a:pt x="386" y="398"/>
                    </a:lnTo>
                    <a:lnTo>
                      <a:pt x="455" y="398"/>
                    </a:lnTo>
                    <a:lnTo>
                      <a:pt x="455" y="388"/>
                    </a:lnTo>
                    <a:lnTo>
                      <a:pt x="386" y="388"/>
                    </a:lnTo>
                    <a:lnTo>
                      <a:pt x="386" y="374"/>
                    </a:lnTo>
                    <a:lnTo>
                      <a:pt x="455" y="374"/>
                    </a:lnTo>
                    <a:lnTo>
                      <a:pt x="455" y="363"/>
                    </a:lnTo>
                    <a:lnTo>
                      <a:pt x="386" y="363"/>
                    </a:lnTo>
                    <a:lnTo>
                      <a:pt x="386" y="350"/>
                    </a:lnTo>
                    <a:lnTo>
                      <a:pt x="455" y="350"/>
                    </a:lnTo>
                    <a:lnTo>
                      <a:pt x="455" y="189"/>
                    </a:lnTo>
                    <a:lnTo>
                      <a:pt x="455" y="182"/>
                    </a:lnTo>
                    <a:lnTo>
                      <a:pt x="456" y="175"/>
                    </a:lnTo>
                    <a:lnTo>
                      <a:pt x="456" y="168"/>
                    </a:lnTo>
                    <a:lnTo>
                      <a:pt x="456" y="161"/>
                    </a:lnTo>
                    <a:lnTo>
                      <a:pt x="454" y="116"/>
                    </a:lnTo>
                    <a:lnTo>
                      <a:pt x="446" y="80"/>
                    </a:lnTo>
                    <a:lnTo>
                      <a:pt x="433" y="53"/>
                    </a:lnTo>
                    <a:lnTo>
                      <a:pt x="417" y="32"/>
                    </a:lnTo>
                    <a:lnTo>
                      <a:pt x="397" y="17"/>
                    </a:lnTo>
                    <a:lnTo>
                      <a:pt x="372" y="8"/>
                    </a:lnTo>
                    <a:lnTo>
                      <a:pt x="346" y="2"/>
                    </a:lnTo>
                    <a:lnTo>
                      <a:pt x="316" y="0"/>
                    </a:lnTo>
                    <a:lnTo>
                      <a:pt x="313" y="30"/>
                    </a:lnTo>
                    <a:lnTo>
                      <a:pt x="307" y="75"/>
                    </a:lnTo>
                    <a:lnTo>
                      <a:pt x="298" y="131"/>
                    </a:lnTo>
                    <a:lnTo>
                      <a:pt x="286" y="191"/>
                    </a:lnTo>
                    <a:lnTo>
                      <a:pt x="337" y="191"/>
                    </a:lnTo>
                    <a:lnTo>
                      <a:pt x="322" y="183"/>
                    </a:lnTo>
                    <a:lnTo>
                      <a:pt x="325" y="176"/>
                    </a:lnTo>
                    <a:lnTo>
                      <a:pt x="344" y="184"/>
                    </a:lnTo>
                    <a:lnTo>
                      <a:pt x="346" y="179"/>
                    </a:lnTo>
                    <a:lnTo>
                      <a:pt x="321" y="166"/>
                    </a:lnTo>
                    <a:lnTo>
                      <a:pt x="322" y="160"/>
                    </a:lnTo>
                    <a:lnTo>
                      <a:pt x="362" y="172"/>
                    </a:lnTo>
                    <a:lnTo>
                      <a:pt x="367" y="185"/>
                    </a:lnTo>
                    <a:lnTo>
                      <a:pt x="371" y="172"/>
                    </a:lnTo>
                    <a:lnTo>
                      <a:pt x="412" y="160"/>
                    </a:lnTo>
                    <a:lnTo>
                      <a:pt x="413" y="166"/>
                    </a:lnTo>
                    <a:lnTo>
                      <a:pt x="387" y="179"/>
                    </a:lnTo>
                    <a:lnTo>
                      <a:pt x="390" y="184"/>
                    </a:lnTo>
                    <a:lnTo>
                      <a:pt x="408" y="176"/>
                    </a:lnTo>
                    <a:lnTo>
                      <a:pt x="412" y="183"/>
                    </a:lnTo>
                    <a:lnTo>
                      <a:pt x="381" y="199"/>
                    </a:lnTo>
                    <a:lnTo>
                      <a:pt x="367" y="197"/>
                    </a:lnTo>
                    <a:lnTo>
                      <a:pt x="353" y="199"/>
                    </a:lnTo>
                    <a:lnTo>
                      <a:pt x="337" y="191"/>
                    </a:lnTo>
                    <a:lnTo>
                      <a:pt x="286" y="191"/>
                    </a:lnTo>
                    <a:lnTo>
                      <a:pt x="284" y="202"/>
                    </a:lnTo>
                    <a:lnTo>
                      <a:pt x="281" y="214"/>
                    </a:lnTo>
                    <a:lnTo>
                      <a:pt x="277" y="226"/>
                    </a:lnTo>
                    <a:lnTo>
                      <a:pt x="275" y="237"/>
                    </a:lnTo>
                    <a:lnTo>
                      <a:pt x="271" y="250"/>
                    </a:lnTo>
                    <a:lnTo>
                      <a:pt x="268" y="261"/>
                    </a:lnTo>
                    <a:lnTo>
                      <a:pt x="264" y="273"/>
                    </a:lnTo>
                    <a:lnTo>
                      <a:pt x="262" y="284"/>
                    </a:lnTo>
                    <a:lnTo>
                      <a:pt x="231" y="17"/>
                    </a:lnTo>
                    <a:lnTo>
                      <a:pt x="221" y="17"/>
                    </a:lnTo>
                    <a:lnTo>
                      <a:pt x="193" y="325"/>
                    </a:lnTo>
                    <a:lnTo>
                      <a:pt x="187" y="306"/>
                    </a:lnTo>
                    <a:lnTo>
                      <a:pt x="181" y="285"/>
                    </a:lnTo>
                    <a:lnTo>
                      <a:pt x="174" y="262"/>
                    </a:lnTo>
                    <a:lnTo>
                      <a:pt x="167" y="237"/>
                    </a:lnTo>
                    <a:lnTo>
                      <a:pt x="158" y="202"/>
                    </a:lnTo>
                    <a:lnTo>
                      <a:pt x="151" y="167"/>
                    </a:lnTo>
                    <a:lnTo>
                      <a:pt x="144" y="131"/>
                    </a:lnTo>
                    <a:lnTo>
                      <a:pt x="138" y="96"/>
                    </a:lnTo>
                    <a:lnTo>
                      <a:pt x="133" y="65"/>
                    </a:lnTo>
                    <a:lnTo>
                      <a:pt x="130" y="39"/>
                    </a:lnTo>
                    <a:lnTo>
                      <a:pt x="128" y="17"/>
                    </a:lnTo>
                    <a:lnTo>
                      <a:pt x="125" y="1"/>
                    </a:lnTo>
                    <a:lnTo>
                      <a:pt x="99" y="4"/>
                    </a:lnTo>
                    <a:lnTo>
                      <a:pt x="75" y="10"/>
                    </a:lnTo>
                    <a:lnTo>
                      <a:pt x="53" y="21"/>
                    </a:lnTo>
                    <a:lnTo>
                      <a:pt x="34" y="35"/>
                    </a:lnTo>
                    <a:lnTo>
                      <a:pt x="20" y="56"/>
                    </a:lnTo>
                    <a:lnTo>
                      <a:pt x="9" y="84"/>
                    </a:lnTo>
                    <a:lnTo>
                      <a:pt x="2" y="118"/>
                    </a:lnTo>
                    <a:lnTo>
                      <a:pt x="0" y="161"/>
                    </a:lnTo>
                    <a:lnTo>
                      <a:pt x="0" y="161"/>
                    </a:lnTo>
                    <a:lnTo>
                      <a:pt x="0" y="161"/>
                    </a:lnTo>
                    <a:lnTo>
                      <a:pt x="0" y="161"/>
                    </a:lnTo>
                    <a:lnTo>
                      <a:pt x="0" y="161"/>
                    </a:lnTo>
                    <a:lnTo>
                      <a:pt x="0" y="350"/>
                    </a:lnTo>
                    <a:lnTo>
                      <a:pt x="75" y="350"/>
                    </a:lnTo>
                    <a:lnTo>
                      <a:pt x="75" y="363"/>
                    </a:lnTo>
                    <a:lnTo>
                      <a:pt x="0" y="363"/>
                    </a:lnTo>
                    <a:lnTo>
                      <a:pt x="0" y="374"/>
                    </a:lnTo>
                    <a:lnTo>
                      <a:pt x="75" y="374"/>
                    </a:lnTo>
                    <a:lnTo>
                      <a:pt x="75" y="388"/>
                    </a:lnTo>
                    <a:lnTo>
                      <a:pt x="0" y="388"/>
                    </a:lnTo>
                    <a:lnTo>
                      <a:pt x="0" y="398"/>
                    </a:lnTo>
                    <a:lnTo>
                      <a:pt x="75" y="398"/>
                    </a:lnTo>
                    <a:lnTo>
                      <a:pt x="75" y="412"/>
                    </a:lnTo>
                    <a:lnTo>
                      <a:pt x="0" y="412"/>
                    </a:lnTo>
                    <a:lnTo>
                      <a:pt x="0" y="458"/>
                    </a:lnTo>
                    <a:lnTo>
                      <a:pt x="44" y="458"/>
                    </a:lnTo>
                    <a:lnTo>
                      <a:pt x="44" y="582"/>
                    </a:lnTo>
                    <a:lnTo>
                      <a:pt x="53" y="582"/>
                    </a:lnTo>
                    <a:lnTo>
                      <a:pt x="53" y="879"/>
                    </a:lnTo>
                    <a:lnTo>
                      <a:pt x="1" y="918"/>
                    </a:lnTo>
                    <a:lnTo>
                      <a:pt x="220" y="918"/>
                    </a:lnTo>
                    <a:lnTo>
                      <a:pt x="210" y="582"/>
                    </a:lnTo>
                    <a:lnTo>
                      <a:pt x="235" y="582"/>
                    </a:lnTo>
                    <a:lnTo>
                      <a:pt x="225" y="918"/>
                    </a:lnTo>
                    <a:lnTo>
                      <a:pt x="459" y="918"/>
                    </a:lnTo>
                    <a:close/>
                  </a:path>
                </a:pathLst>
              </a:custGeom>
              <a:solidFill>
                <a:srgbClr val="000000"/>
              </a:solidFill>
              <a:ln w="9525">
                <a:noFill/>
                <a:round/>
                <a:headEnd/>
                <a:tailEnd/>
              </a:ln>
            </p:spPr>
            <p:txBody>
              <a:bodyPr>
                <a:prstTxWarp prst="textNoShape">
                  <a:avLst/>
                </a:prstTxWarp>
              </a:bodyPr>
              <a:lstStyle/>
              <a:p>
                <a:endParaRPr lang="fr-FR"/>
              </a:p>
            </p:txBody>
          </p:sp>
          <p:sp>
            <p:nvSpPr>
              <p:cNvPr id="20522" name="Freeform 42"/>
              <p:cNvSpPr>
                <a:spLocks/>
              </p:cNvSpPr>
              <p:nvPr/>
            </p:nvSpPr>
            <p:spPr bwMode="auto">
              <a:xfrm>
                <a:off x="1349" y="2319"/>
                <a:ext cx="27" cy="47"/>
              </a:xfrm>
              <a:custGeom>
                <a:avLst/>
                <a:gdLst/>
                <a:ahLst/>
                <a:cxnLst>
                  <a:cxn ang="0">
                    <a:pos x="0" y="1"/>
                  </a:cxn>
                  <a:cxn ang="0">
                    <a:pos x="0" y="8"/>
                  </a:cxn>
                  <a:cxn ang="0">
                    <a:pos x="1" y="24"/>
                  </a:cxn>
                  <a:cxn ang="0">
                    <a:pos x="4" y="46"/>
                  </a:cxn>
                  <a:cxn ang="0">
                    <a:pos x="8" y="65"/>
                  </a:cxn>
                  <a:cxn ang="0">
                    <a:pos x="14" y="79"/>
                  </a:cxn>
                  <a:cxn ang="0">
                    <a:pos x="20" y="87"/>
                  </a:cxn>
                  <a:cxn ang="0">
                    <a:pos x="27" y="92"/>
                  </a:cxn>
                  <a:cxn ang="0">
                    <a:pos x="32" y="93"/>
                  </a:cxn>
                  <a:cxn ang="0">
                    <a:pos x="39" y="92"/>
                  </a:cxn>
                  <a:cxn ang="0">
                    <a:pos x="46" y="88"/>
                  </a:cxn>
                  <a:cxn ang="0">
                    <a:pos x="52" y="85"/>
                  </a:cxn>
                  <a:cxn ang="0">
                    <a:pos x="54" y="84"/>
                  </a:cxn>
                  <a:cxn ang="0">
                    <a:pos x="52" y="0"/>
                  </a:cxn>
                  <a:cxn ang="0">
                    <a:pos x="0" y="1"/>
                  </a:cxn>
                </a:cxnLst>
                <a:rect l="0" t="0" r="r" b="b"/>
                <a:pathLst>
                  <a:path w="54" h="93">
                    <a:moveTo>
                      <a:pt x="0" y="1"/>
                    </a:moveTo>
                    <a:lnTo>
                      <a:pt x="0" y="8"/>
                    </a:lnTo>
                    <a:lnTo>
                      <a:pt x="1" y="24"/>
                    </a:lnTo>
                    <a:lnTo>
                      <a:pt x="4" y="46"/>
                    </a:lnTo>
                    <a:lnTo>
                      <a:pt x="8" y="65"/>
                    </a:lnTo>
                    <a:lnTo>
                      <a:pt x="14" y="79"/>
                    </a:lnTo>
                    <a:lnTo>
                      <a:pt x="20" y="87"/>
                    </a:lnTo>
                    <a:lnTo>
                      <a:pt x="27" y="92"/>
                    </a:lnTo>
                    <a:lnTo>
                      <a:pt x="32" y="93"/>
                    </a:lnTo>
                    <a:lnTo>
                      <a:pt x="39" y="92"/>
                    </a:lnTo>
                    <a:lnTo>
                      <a:pt x="46" y="88"/>
                    </a:lnTo>
                    <a:lnTo>
                      <a:pt x="52" y="85"/>
                    </a:lnTo>
                    <a:lnTo>
                      <a:pt x="54" y="84"/>
                    </a:lnTo>
                    <a:lnTo>
                      <a:pt x="52" y="0"/>
                    </a:lnTo>
                    <a:lnTo>
                      <a:pt x="0" y="1"/>
                    </a:lnTo>
                    <a:close/>
                  </a:path>
                </a:pathLst>
              </a:custGeom>
              <a:solidFill>
                <a:srgbClr val="000000"/>
              </a:solidFill>
              <a:ln w="9525">
                <a:noFill/>
                <a:round/>
                <a:headEnd/>
                <a:tailEnd/>
              </a:ln>
            </p:spPr>
            <p:txBody>
              <a:bodyPr>
                <a:prstTxWarp prst="textNoShape">
                  <a:avLst/>
                </a:prstTxWarp>
              </a:bodyPr>
              <a:lstStyle/>
              <a:p>
                <a:endParaRPr lang="fr-FR"/>
              </a:p>
            </p:txBody>
          </p:sp>
          <p:sp>
            <p:nvSpPr>
              <p:cNvPr id="20523" name="Freeform 43"/>
              <p:cNvSpPr>
                <a:spLocks/>
              </p:cNvSpPr>
              <p:nvPr/>
            </p:nvSpPr>
            <p:spPr bwMode="auto">
              <a:xfrm>
                <a:off x="1541" y="2319"/>
                <a:ext cx="27" cy="47"/>
              </a:xfrm>
              <a:custGeom>
                <a:avLst/>
                <a:gdLst/>
                <a:ahLst/>
                <a:cxnLst>
                  <a:cxn ang="0">
                    <a:pos x="53" y="1"/>
                  </a:cxn>
                  <a:cxn ang="0">
                    <a:pos x="53" y="8"/>
                  </a:cxn>
                  <a:cxn ang="0">
                    <a:pos x="52" y="24"/>
                  </a:cxn>
                  <a:cxn ang="0">
                    <a:pos x="50" y="46"/>
                  </a:cxn>
                  <a:cxn ang="0">
                    <a:pos x="46" y="65"/>
                  </a:cxn>
                  <a:cxn ang="0">
                    <a:pos x="41" y="79"/>
                  </a:cxn>
                  <a:cxn ang="0">
                    <a:pos x="34" y="87"/>
                  </a:cxn>
                  <a:cxn ang="0">
                    <a:pos x="28" y="92"/>
                  </a:cxn>
                  <a:cxn ang="0">
                    <a:pos x="21" y="93"/>
                  </a:cxn>
                  <a:cxn ang="0">
                    <a:pos x="14" y="92"/>
                  </a:cxn>
                  <a:cxn ang="0">
                    <a:pos x="7" y="88"/>
                  </a:cxn>
                  <a:cxn ang="0">
                    <a:pos x="3" y="85"/>
                  </a:cxn>
                  <a:cxn ang="0">
                    <a:pos x="0" y="84"/>
                  </a:cxn>
                  <a:cxn ang="0">
                    <a:pos x="1" y="0"/>
                  </a:cxn>
                  <a:cxn ang="0">
                    <a:pos x="53" y="1"/>
                  </a:cxn>
                </a:cxnLst>
                <a:rect l="0" t="0" r="r" b="b"/>
                <a:pathLst>
                  <a:path w="53" h="93">
                    <a:moveTo>
                      <a:pt x="53" y="1"/>
                    </a:moveTo>
                    <a:lnTo>
                      <a:pt x="53" y="8"/>
                    </a:lnTo>
                    <a:lnTo>
                      <a:pt x="52" y="24"/>
                    </a:lnTo>
                    <a:lnTo>
                      <a:pt x="50" y="46"/>
                    </a:lnTo>
                    <a:lnTo>
                      <a:pt x="46" y="65"/>
                    </a:lnTo>
                    <a:lnTo>
                      <a:pt x="41" y="79"/>
                    </a:lnTo>
                    <a:lnTo>
                      <a:pt x="34" y="87"/>
                    </a:lnTo>
                    <a:lnTo>
                      <a:pt x="28" y="92"/>
                    </a:lnTo>
                    <a:lnTo>
                      <a:pt x="21" y="93"/>
                    </a:lnTo>
                    <a:lnTo>
                      <a:pt x="14" y="92"/>
                    </a:lnTo>
                    <a:lnTo>
                      <a:pt x="7" y="88"/>
                    </a:lnTo>
                    <a:lnTo>
                      <a:pt x="3" y="85"/>
                    </a:lnTo>
                    <a:lnTo>
                      <a:pt x="0" y="84"/>
                    </a:lnTo>
                    <a:lnTo>
                      <a:pt x="1" y="0"/>
                    </a:lnTo>
                    <a:lnTo>
                      <a:pt x="53" y="1"/>
                    </a:lnTo>
                    <a:close/>
                  </a:path>
                </a:pathLst>
              </a:custGeom>
              <a:solidFill>
                <a:srgbClr val="000000"/>
              </a:solidFill>
              <a:ln w="9525">
                <a:noFill/>
                <a:round/>
                <a:headEnd/>
                <a:tailEnd/>
              </a:ln>
            </p:spPr>
            <p:txBody>
              <a:bodyPr>
                <a:prstTxWarp prst="textNoShape">
                  <a:avLst/>
                </a:prstTxWarp>
              </a:bodyPr>
              <a:lstStyle/>
              <a:p>
                <a:endParaRPr lang="fr-FR"/>
              </a:p>
            </p:txBody>
          </p:sp>
        </p:grpSp>
      </p:grpSp>
      <p:grpSp>
        <p:nvGrpSpPr>
          <p:cNvPr id="7" name="Group 44"/>
          <p:cNvGrpSpPr>
            <a:grpSpLocks/>
          </p:cNvGrpSpPr>
          <p:nvPr/>
        </p:nvGrpSpPr>
        <p:grpSpPr bwMode="auto">
          <a:xfrm>
            <a:off x="5219700" y="765175"/>
            <a:ext cx="3924300" cy="2638425"/>
            <a:chOff x="3312" y="528"/>
            <a:chExt cx="2448" cy="1616"/>
          </a:xfrm>
        </p:grpSpPr>
        <p:sp>
          <p:nvSpPr>
            <p:cNvPr id="20525" name="Freeform 45"/>
            <p:cNvSpPr>
              <a:spLocks/>
            </p:cNvSpPr>
            <p:nvPr/>
          </p:nvSpPr>
          <p:spPr bwMode="auto">
            <a:xfrm>
              <a:off x="3324" y="528"/>
              <a:ext cx="2436" cy="1567"/>
            </a:xfrm>
            <a:custGeom>
              <a:avLst/>
              <a:gdLst/>
              <a:ahLst/>
              <a:cxnLst>
                <a:cxn ang="0">
                  <a:pos x="1882" y="0"/>
                </a:cxn>
                <a:cxn ang="0">
                  <a:pos x="1747" y="8"/>
                </a:cxn>
                <a:cxn ang="0">
                  <a:pos x="1607" y="61"/>
                </a:cxn>
                <a:cxn ang="0">
                  <a:pos x="1502" y="135"/>
                </a:cxn>
                <a:cxn ang="0">
                  <a:pos x="1390" y="187"/>
                </a:cxn>
                <a:cxn ang="0">
                  <a:pos x="1226" y="209"/>
                </a:cxn>
                <a:cxn ang="0">
                  <a:pos x="1086" y="268"/>
                </a:cxn>
                <a:cxn ang="0">
                  <a:pos x="968" y="380"/>
                </a:cxn>
                <a:cxn ang="0">
                  <a:pos x="915" y="493"/>
                </a:cxn>
                <a:cxn ang="0">
                  <a:pos x="907" y="605"/>
                </a:cxn>
                <a:cxn ang="0">
                  <a:pos x="922" y="707"/>
                </a:cxn>
                <a:cxn ang="0">
                  <a:pos x="848" y="791"/>
                </a:cxn>
                <a:cxn ang="0">
                  <a:pos x="789" y="865"/>
                </a:cxn>
                <a:cxn ang="0">
                  <a:pos x="728" y="998"/>
                </a:cxn>
                <a:cxn ang="0">
                  <a:pos x="736" y="1103"/>
                </a:cxn>
                <a:cxn ang="0">
                  <a:pos x="759" y="1185"/>
                </a:cxn>
                <a:cxn ang="0">
                  <a:pos x="707" y="1266"/>
                </a:cxn>
                <a:cxn ang="0">
                  <a:pos x="595" y="1297"/>
                </a:cxn>
                <a:cxn ang="0">
                  <a:pos x="454" y="1333"/>
                </a:cxn>
                <a:cxn ang="0">
                  <a:pos x="371" y="1416"/>
                </a:cxn>
                <a:cxn ang="0">
                  <a:pos x="327" y="1483"/>
                </a:cxn>
                <a:cxn ang="0">
                  <a:pos x="253" y="1506"/>
                </a:cxn>
                <a:cxn ang="0">
                  <a:pos x="133" y="1534"/>
                </a:cxn>
                <a:cxn ang="0">
                  <a:pos x="36" y="1580"/>
                </a:cxn>
                <a:cxn ang="0">
                  <a:pos x="0" y="1669"/>
                </a:cxn>
                <a:cxn ang="0">
                  <a:pos x="89" y="1759"/>
                </a:cxn>
                <a:cxn ang="0">
                  <a:pos x="2327" y="1639"/>
                </a:cxn>
                <a:cxn ang="0">
                  <a:pos x="3384" y="1856"/>
                </a:cxn>
                <a:cxn ang="0">
                  <a:pos x="3376" y="1795"/>
                </a:cxn>
                <a:cxn ang="0">
                  <a:pos x="3295" y="1721"/>
                </a:cxn>
                <a:cxn ang="0">
                  <a:pos x="3190" y="1646"/>
                </a:cxn>
                <a:cxn ang="0">
                  <a:pos x="3078" y="1595"/>
                </a:cxn>
                <a:cxn ang="0">
                  <a:pos x="3011" y="1542"/>
                </a:cxn>
                <a:cxn ang="0">
                  <a:pos x="2990" y="1460"/>
                </a:cxn>
                <a:cxn ang="0">
                  <a:pos x="2975" y="1386"/>
                </a:cxn>
                <a:cxn ang="0">
                  <a:pos x="2914" y="1304"/>
                </a:cxn>
                <a:cxn ang="0">
                  <a:pos x="2914" y="1236"/>
                </a:cxn>
                <a:cxn ang="0">
                  <a:pos x="2952" y="1162"/>
                </a:cxn>
                <a:cxn ang="0">
                  <a:pos x="2983" y="1036"/>
                </a:cxn>
                <a:cxn ang="0">
                  <a:pos x="2983" y="947"/>
                </a:cxn>
                <a:cxn ang="0">
                  <a:pos x="2945" y="827"/>
                </a:cxn>
                <a:cxn ang="0">
                  <a:pos x="2825" y="694"/>
                </a:cxn>
                <a:cxn ang="0">
                  <a:pos x="2641" y="605"/>
                </a:cxn>
                <a:cxn ang="0">
                  <a:pos x="2529" y="536"/>
                </a:cxn>
                <a:cxn ang="0">
                  <a:pos x="2490" y="439"/>
                </a:cxn>
                <a:cxn ang="0">
                  <a:pos x="2424" y="365"/>
                </a:cxn>
                <a:cxn ang="0">
                  <a:pos x="2291" y="329"/>
                </a:cxn>
                <a:cxn ang="0">
                  <a:pos x="2224" y="314"/>
                </a:cxn>
                <a:cxn ang="0">
                  <a:pos x="2224" y="240"/>
                </a:cxn>
                <a:cxn ang="0">
                  <a:pos x="2194" y="143"/>
                </a:cxn>
                <a:cxn ang="0">
                  <a:pos x="2082" y="74"/>
                </a:cxn>
                <a:cxn ang="0">
                  <a:pos x="1972" y="16"/>
                </a:cxn>
                <a:cxn ang="0">
                  <a:pos x="1882" y="0"/>
                </a:cxn>
                <a:cxn ang="0">
                  <a:pos x="1882" y="0"/>
                </a:cxn>
              </a:cxnLst>
              <a:rect l="0" t="0" r="r" b="b"/>
              <a:pathLst>
                <a:path w="3384" h="1856">
                  <a:moveTo>
                    <a:pt x="1882" y="0"/>
                  </a:moveTo>
                  <a:lnTo>
                    <a:pt x="1747" y="8"/>
                  </a:lnTo>
                  <a:lnTo>
                    <a:pt x="1607" y="61"/>
                  </a:lnTo>
                  <a:lnTo>
                    <a:pt x="1502" y="135"/>
                  </a:lnTo>
                  <a:lnTo>
                    <a:pt x="1390" y="187"/>
                  </a:lnTo>
                  <a:lnTo>
                    <a:pt x="1226" y="209"/>
                  </a:lnTo>
                  <a:lnTo>
                    <a:pt x="1086" y="268"/>
                  </a:lnTo>
                  <a:lnTo>
                    <a:pt x="968" y="380"/>
                  </a:lnTo>
                  <a:lnTo>
                    <a:pt x="915" y="493"/>
                  </a:lnTo>
                  <a:lnTo>
                    <a:pt x="907" y="605"/>
                  </a:lnTo>
                  <a:lnTo>
                    <a:pt x="922" y="707"/>
                  </a:lnTo>
                  <a:lnTo>
                    <a:pt x="848" y="791"/>
                  </a:lnTo>
                  <a:lnTo>
                    <a:pt x="789" y="865"/>
                  </a:lnTo>
                  <a:lnTo>
                    <a:pt x="728" y="998"/>
                  </a:lnTo>
                  <a:lnTo>
                    <a:pt x="736" y="1103"/>
                  </a:lnTo>
                  <a:lnTo>
                    <a:pt x="759" y="1185"/>
                  </a:lnTo>
                  <a:lnTo>
                    <a:pt x="707" y="1266"/>
                  </a:lnTo>
                  <a:lnTo>
                    <a:pt x="595" y="1297"/>
                  </a:lnTo>
                  <a:lnTo>
                    <a:pt x="454" y="1333"/>
                  </a:lnTo>
                  <a:lnTo>
                    <a:pt x="371" y="1416"/>
                  </a:lnTo>
                  <a:lnTo>
                    <a:pt x="327" y="1483"/>
                  </a:lnTo>
                  <a:lnTo>
                    <a:pt x="253" y="1506"/>
                  </a:lnTo>
                  <a:lnTo>
                    <a:pt x="133" y="1534"/>
                  </a:lnTo>
                  <a:lnTo>
                    <a:pt x="36" y="1580"/>
                  </a:lnTo>
                  <a:lnTo>
                    <a:pt x="0" y="1669"/>
                  </a:lnTo>
                  <a:lnTo>
                    <a:pt x="89" y="1759"/>
                  </a:lnTo>
                  <a:lnTo>
                    <a:pt x="2327" y="1639"/>
                  </a:lnTo>
                  <a:lnTo>
                    <a:pt x="3384" y="1856"/>
                  </a:lnTo>
                  <a:lnTo>
                    <a:pt x="3376" y="1795"/>
                  </a:lnTo>
                  <a:lnTo>
                    <a:pt x="3295" y="1721"/>
                  </a:lnTo>
                  <a:lnTo>
                    <a:pt x="3190" y="1646"/>
                  </a:lnTo>
                  <a:lnTo>
                    <a:pt x="3078" y="1595"/>
                  </a:lnTo>
                  <a:lnTo>
                    <a:pt x="3011" y="1542"/>
                  </a:lnTo>
                  <a:lnTo>
                    <a:pt x="2990" y="1460"/>
                  </a:lnTo>
                  <a:lnTo>
                    <a:pt x="2975" y="1386"/>
                  </a:lnTo>
                  <a:lnTo>
                    <a:pt x="2914" y="1304"/>
                  </a:lnTo>
                  <a:lnTo>
                    <a:pt x="2914" y="1236"/>
                  </a:lnTo>
                  <a:lnTo>
                    <a:pt x="2952" y="1162"/>
                  </a:lnTo>
                  <a:lnTo>
                    <a:pt x="2983" y="1036"/>
                  </a:lnTo>
                  <a:lnTo>
                    <a:pt x="2983" y="947"/>
                  </a:lnTo>
                  <a:lnTo>
                    <a:pt x="2945" y="827"/>
                  </a:lnTo>
                  <a:lnTo>
                    <a:pt x="2825" y="694"/>
                  </a:lnTo>
                  <a:lnTo>
                    <a:pt x="2641" y="605"/>
                  </a:lnTo>
                  <a:lnTo>
                    <a:pt x="2529" y="536"/>
                  </a:lnTo>
                  <a:lnTo>
                    <a:pt x="2490" y="439"/>
                  </a:lnTo>
                  <a:lnTo>
                    <a:pt x="2424" y="365"/>
                  </a:lnTo>
                  <a:lnTo>
                    <a:pt x="2291" y="329"/>
                  </a:lnTo>
                  <a:lnTo>
                    <a:pt x="2224" y="314"/>
                  </a:lnTo>
                  <a:lnTo>
                    <a:pt x="2224" y="240"/>
                  </a:lnTo>
                  <a:lnTo>
                    <a:pt x="2194" y="143"/>
                  </a:lnTo>
                  <a:lnTo>
                    <a:pt x="2082" y="74"/>
                  </a:lnTo>
                  <a:lnTo>
                    <a:pt x="1972" y="16"/>
                  </a:lnTo>
                  <a:lnTo>
                    <a:pt x="1882" y="0"/>
                  </a:lnTo>
                  <a:lnTo>
                    <a:pt x="1882" y="0"/>
                  </a:lnTo>
                  <a:close/>
                </a:path>
              </a:pathLst>
            </a:custGeom>
            <a:solidFill>
              <a:srgbClr val="F8F8F8">
                <a:alpha val="83000"/>
              </a:srgbClr>
            </a:solidFill>
            <a:ln w="9525">
              <a:noFill/>
              <a:round/>
              <a:headEnd/>
              <a:tailEnd/>
            </a:ln>
          </p:spPr>
          <p:txBody>
            <a:bodyPr>
              <a:prstTxWarp prst="textNoShape">
                <a:avLst/>
              </a:prstTxWarp>
            </a:bodyPr>
            <a:lstStyle/>
            <a:p>
              <a:endParaRPr lang="fr-FR"/>
            </a:p>
          </p:txBody>
        </p:sp>
        <p:sp>
          <p:nvSpPr>
            <p:cNvPr id="20526" name="Freeform 46"/>
            <p:cNvSpPr>
              <a:spLocks/>
            </p:cNvSpPr>
            <p:nvPr/>
          </p:nvSpPr>
          <p:spPr bwMode="auto">
            <a:xfrm>
              <a:off x="3312" y="1301"/>
              <a:ext cx="2443" cy="824"/>
            </a:xfrm>
            <a:custGeom>
              <a:avLst/>
              <a:gdLst/>
              <a:ahLst/>
              <a:cxnLst>
                <a:cxn ang="0">
                  <a:pos x="148" y="729"/>
                </a:cxn>
                <a:cxn ang="0">
                  <a:pos x="342" y="766"/>
                </a:cxn>
                <a:cxn ang="0">
                  <a:pos x="469" y="671"/>
                </a:cxn>
                <a:cxn ang="0">
                  <a:pos x="625" y="520"/>
                </a:cxn>
                <a:cxn ang="0">
                  <a:pos x="804" y="558"/>
                </a:cxn>
                <a:cxn ang="0">
                  <a:pos x="1019" y="671"/>
                </a:cxn>
                <a:cxn ang="0">
                  <a:pos x="1241" y="655"/>
                </a:cxn>
                <a:cxn ang="0">
                  <a:pos x="1264" y="536"/>
                </a:cxn>
                <a:cxn ang="0">
                  <a:pos x="1057" y="416"/>
                </a:cxn>
                <a:cxn ang="0">
                  <a:pos x="960" y="163"/>
                </a:cxn>
                <a:cxn ang="0">
                  <a:pos x="1190" y="112"/>
                </a:cxn>
                <a:cxn ang="0">
                  <a:pos x="1458" y="66"/>
                </a:cxn>
                <a:cxn ang="0">
                  <a:pos x="1660" y="15"/>
                </a:cxn>
                <a:cxn ang="0">
                  <a:pos x="1815" y="163"/>
                </a:cxn>
                <a:cxn ang="0">
                  <a:pos x="2015" y="283"/>
                </a:cxn>
                <a:cxn ang="0">
                  <a:pos x="2217" y="260"/>
                </a:cxn>
                <a:cxn ang="0">
                  <a:pos x="2380" y="155"/>
                </a:cxn>
                <a:cxn ang="0">
                  <a:pos x="2595" y="186"/>
                </a:cxn>
                <a:cxn ang="0">
                  <a:pos x="2589" y="342"/>
                </a:cxn>
                <a:cxn ang="0">
                  <a:pos x="2380" y="416"/>
                </a:cxn>
                <a:cxn ang="0">
                  <a:pos x="2291" y="513"/>
                </a:cxn>
                <a:cxn ang="0">
                  <a:pos x="2454" y="558"/>
                </a:cxn>
                <a:cxn ang="0">
                  <a:pos x="2684" y="461"/>
                </a:cxn>
                <a:cxn ang="0">
                  <a:pos x="2863" y="454"/>
                </a:cxn>
                <a:cxn ang="0">
                  <a:pos x="2909" y="566"/>
                </a:cxn>
                <a:cxn ang="0">
                  <a:pos x="2796" y="737"/>
                </a:cxn>
                <a:cxn ang="0">
                  <a:pos x="2929" y="766"/>
                </a:cxn>
                <a:cxn ang="0">
                  <a:pos x="3123" y="729"/>
                </a:cxn>
                <a:cxn ang="0">
                  <a:pos x="3228" y="811"/>
                </a:cxn>
                <a:cxn ang="0">
                  <a:pos x="3391" y="893"/>
                </a:cxn>
                <a:cxn ang="0">
                  <a:pos x="3272" y="946"/>
                </a:cxn>
                <a:cxn ang="0">
                  <a:pos x="3057" y="901"/>
                </a:cxn>
                <a:cxn ang="0">
                  <a:pos x="2819" y="975"/>
                </a:cxn>
                <a:cxn ang="0">
                  <a:pos x="2505" y="908"/>
                </a:cxn>
                <a:cxn ang="0">
                  <a:pos x="2023" y="959"/>
                </a:cxn>
                <a:cxn ang="0">
                  <a:pos x="1257" y="916"/>
                </a:cxn>
                <a:cxn ang="0">
                  <a:pos x="692" y="885"/>
                </a:cxn>
                <a:cxn ang="0">
                  <a:pos x="357" y="834"/>
                </a:cxn>
                <a:cxn ang="0">
                  <a:pos x="59" y="842"/>
                </a:cxn>
                <a:cxn ang="0">
                  <a:pos x="38" y="722"/>
                </a:cxn>
              </a:cxnLst>
              <a:rect l="0" t="0" r="r" b="b"/>
              <a:pathLst>
                <a:path w="3391" h="975">
                  <a:moveTo>
                    <a:pt x="38" y="722"/>
                  </a:moveTo>
                  <a:lnTo>
                    <a:pt x="148" y="729"/>
                  </a:lnTo>
                  <a:lnTo>
                    <a:pt x="245" y="766"/>
                  </a:lnTo>
                  <a:lnTo>
                    <a:pt x="342" y="766"/>
                  </a:lnTo>
                  <a:lnTo>
                    <a:pt x="447" y="737"/>
                  </a:lnTo>
                  <a:lnTo>
                    <a:pt x="469" y="671"/>
                  </a:lnTo>
                  <a:lnTo>
                    <a:pt x="490" y="594"/>
                  </a:lnTo>
                  <a:lnTo>
                    <a:pt x="625" y="520"/>
                  </a:lnTo>
                  <a:lnTo>
                    <a:pt x="722" y="528"/>
                  </a:lnTo>
                  <a:lnTo>
                    <a:pt x="804" y="558"/>
                  </a:lnTo>
                  <a:lnTo>
                    <a:pt x="893" y="617"/>
                  </a:lnTo>
                  <a:lnTo>
                    <a:pt x="1019" y="671"/>
                  </a:lnTo>
                  <a:lnTo>
                    <a:pt x="1131" y="678"/>
                  </a:lnTo>
                  <a:lnTo>
                    <a:pt x="1241" y="655"/>
                  </a:lnTo>
                  <a:lnTo>
                    <a:pt x="1279" y="617"/>
                  </a:lnTo>
                  <a:lnTo>
                    <a:pt x="1264" y="536"/>
                  </a:lnTo>
                  <a:lnTo>
                    <a:pt x="1167" y="469"/>
                  </a:lnTo>
                  <a:lnTo>
                    <a:pt x="1057" y="416"/>
                  </a:lnTo>
                  <a:lnTo>
                    <a:pt x="945" y="283"/>
                  </a:lnTo>
                  <a:lnTo>
                    <a:pt x="960" y="163"/>
                  </a:lnTo>
                  <a:lnTo>
                    <a:pt x="1064" y="112"/>
                  </a:lnTo>
                  <a:lnTo>
                    <a:pt x="1190" y="112"/>
                  </a:lnTo>
                  <a:lnTo>
                    <a:pt x="1353" y="127"/>
                  </a:lnTo>
                  <a:lnTo>
                    <a:pt x="1458" y="66"/>
                  </a:lnTo>
                  <a:lnTo>
                    <a:pt x="1525" y="0"/>
                  </a:lnTo>
                  <a:lnTo>
                    <a:pt x="1660" y="15"/>
                  </a:lnTo>
                  <a:lnTo>
                    <a:pt x="1739" y="74"/>
                  </a:lnTo>
                  <a:lnTo>
                    <a:pt x="1815" y="163"/>
                  </a:lnTo>
                  <a:lnTo>
                    <a:pt x="1905" y="245"/>
                  </a:lnTo>
                  <a:lnTo>
                    <a:pt x="2015" y="283"/>
                  </a:lnTo>
                  <a:lnTo>
                    <a:pt x="2112" y="290"/>
                  </a:lnTo>
                  <a:lnTo>
                    <a:pt x="2217" y="260"/>
                  </a:lnTo>
                  <a:lnTo>
                    <a:pt x="2291" y="209"/>
                  </a:lnTo>
                  <a:lnTo>
                    <a:pt x="2380" y="155"/>
                  </a:lnTo>
                  <a:lnTo>
                    <a:pt x="2500" y="148"/>
                  </a:lnTo>
                  <a:lnTo>
                    <a:pt x="2595" y="186"/>
                  </a:lnTo>
                  <a:lnTo>
                    <a:pt x="2633" y="290"/>
                  </a:lnTo>
                  <a:lnTo>
                    <a:pt x="2589" y="342"/>
                  </a:lnTo>
                  <a:lnTo>
                    <a:pt x="2477" y="387"/>
                  </a:lnTo>
                  <a:lnTo>
                    <a:pt x="2380" y="416"/>
                  </a:lnTo>
                  <a:lnTo>
                    <a:pt x="2298" y="454"/>
                  </a:lnTo>
                  <a:lnTo>
                    <a:pt x="2291" y="513"/>
                  </a:lnTo>
                  <a:lnTo>
                    <a:pt x="2380" y="574"/>
                  </a:lnTo>
                  <a:lnTo>
                    <a:pt x="2454" y="558"/>
                  </a:lnTo>
                  <a:lnTo>
                    <a:pt x="2582" y="505"/>
                  </a:lnTo>
                  <a:lnTo>
                    <a:pt x="2684" y="461"/>
                  </a:lnTo>
                  <a:lnTo>
                    <a:pt x="2781" y="439"/>
                  </a:lnTo>
                  <a:lnTo>
                    <a:pt x="2863" y="454"/>
                  </a:lnTo>
                  <a:lnTo>
                    <a:pt x="2901" y="484"/>
                  </a:lnTo>
                  <a:lnTo>
                    <a:pt x="2909" y="566"/>
                  </a:lnTo>
                  <a:lnTo>
                    <a:pt x="2827" y="671"/>
                  </a:lnTo>
                  <a:lnTo>
                    <a:pt x="2796" y="737"/>
                  </a:lnTo>
                  <a:lnTo>
                    <a:pt x="2848" y="781"/>
                  </a:lnTo>
                  <a:lnTo>
                    <a:pt x="2929" y="766"/>
                  </a:lnTo>
                  <a:lnTo>
                    <a:pt x="3034" y="729"/>
                  </a:lnTo>
                  <a:lnTo>
                    <a:pt x="3123" y="729"/>
                  </a:lnTo>
                  <a:lnTo>
                    <a:pt x="3184" y="766"/>
                  </a:lnTo>
                  <a:lnTo>
                    <a:pt x="3228" y="811"/>
                  </a:lnTo>
                  <a:lnTo>
                    <a:pt x="3317" y="857"/>
                  </a:lnTo>
                  <a:lnTo>
                    <a:pt x="3391" y="893"/>
                  </a:lnTo>
                  <a:lnTo>
                    <a:pt x="3376" y="952"/>
                  </a:lnTo>
                  <a:lnTo>
                    <a:pt x="3272" y="946"/>
                  </a:lnTo>
                  <a:lnTo>
                    <a:pt x="3146" y="908"/>
                  </a:lnTo>
                  <a:lnTo>
                    <a:pt x="3057" y="901"/>
                  </a:lnTo>
                  <a:lnTo>
                    <a:pt x="2945" y="939"/>
                  </a:lnTo>
                  <a:lnTo>
                    <a:pt x="2819" y="975"/>
                  </a:lnTo>
                  <a:lnTo>
                    <a:pt x="2671" y="946"/>
                  </a:lnTo>
                  <a:lnTo>
                    <a:pt x="2505" y="908"/>
                  </a:lnTo>
                  <a:lnTo>
                    <a:pt x="2336" y="908"/>
                  </a:lnTo>
                  <a:lnTo>
                    <a:pt x="2023" y="959"/>
                  </a:lnTo>
                  <a:lnTo>
                    <a:pt x="1622" y="946"/>
                  </a:lnTo>
                  <a:lnTo>
                    <a:pt x="1257" y="916"/>
                  </a:lnTo>
                  <a:lnTo>
                    <a:pt x="907" y="862"/>
                  </a:lnTo>
                  <a:lnTo>
                    <a:pt x="692" y="885"/>
                  </a:lnTo>
                  <a:lnTo>
                    <a:pt x="551" y="893"/>
                  </a:lnTo>
                  <a:lnTo>
                    <a:pt x="357" y="834"/>
                  </a:lnTo>
                  <a:lnTo>
                    <a:pt x="163" y="878"/>
                  </a:lnTo>
                  <a:lnTo>
                    <a:pt x="59" y="842"/>
                  </a:lnTo>
                  <a:lnTo>
                    <a:pt x="0" y="804"/>
                  </a:lnTo>
                  <a:lnTo>
                    <a:pt x="38" y="722"/>
                  </a:lnTo>
                  <a:lnTo>
                    <a:pt x="38" y="722"/>
                  </a:lnTo>
                  <a:close/>
                </a:path>
              </a:pathLst>
            </a:custGeom>
            <a:solidFill>
              <a:srgbClr val="F8F8F8">
                <a:alpha val="83000"/>
              </a:srgbClr>
            </a:solidFill>
            <a:ln w="9525">
              <a:noFill/>
              <a:round/>
              <a:headEnd/>
              <a:tailEnd/>
            </a:ln>
          </p:spPr>
          <p:txBody>
            <a:bodyPr>
              <a:prstTxWarp prst="textNoShape">
                <a:avLst/>
              </a:prstTxWarp>
            </a:bodyPr>
            <a:lstStyle/>
            <a:p>
              <a:endParaRPr lang="fr-FR"/>
            </a:p>
          </p:txBody>
        </p:sp>
        <p:sp>
          <p:nvSpPr>
            <p:cNvPr id="20527" name="Freeform 47"/>
            <p:cNvSpPr>
              <a:spLocks/>
            </p:cNvSpPr>
            <p:nvPr/>
          </p:nvSpPr>
          <p:spPr bwMode="auto">
            <a:xfrm>
              <a:off x="3872" y="721"/>
              <a:ext cx="466" cy="852"/>
            </a:xfrm>
            <a:custGeom>
              <a:avLst/>
              <a:gdLst/>
              <a:ahLst/>
              <a:cxnLst>
                <a:cxn ang="0">
                  <a:pos x="111" y="998"/>
                </a:cxn>
                <a:cxn ang="0">
                  <a:pos x="48" y="934"/>
                </a:cxn>
                <a:cxn ang="0">
                  <a:pos x="0" y="804"/>
                </a:cxn>
                <a:cxn ang="0">
                  <a:pos x="10" y="715"/>
                </a:cxn>
                <a:cxn ang="0">
                  <a:pos x="59" y="614"/>
                </a:cxn>
                <a:cxn ang="0">
                  <a:pos x="111" y="559"/>
                </a:cxn>
                <a:cxn ang="0">
                  <a:pos x="143" y="527"/>
                </a:cxn>
                <a:cxn ang="0">
                  <a:pos x="128" y="451"/>
                </a:cxn>
                <a:cxn ang="0">
                  <a:pos x="122" y="350"/>
                </a:cxn>
                <a:cxn ang="0">
                  <a:pos x="143" y="249"/>
                </a:cxn>
                <a:cxn ang="0">
                  <a:pos x="202" y="166"/>
                </a:cxn>
                <a:cxn ang="0">
                  <a:pos x="291" y="90"/>
                </a:cxn>
                <a:cxn ang="0">
                  <a:pos x="388" y="38"/>
                </a:cxn>
                <a:cxn ang="0">
                  <a:pos x="472" y="18"/>
                </a:cxn>
                <a:cxn ang="0">
                  <a:pos x="556" y="0"/>
                </a:cxn>
                <a:cxn ang="0">
                  <a:pos x="622" y="0"/>
                </a:cxn>
                <a:cxn ang="0">
                  <a:pos x="647" y="48"/>
                </a:cxn>
                <a:cxn ang="0">
                  <a:pos x="590" y="63"/>
                </a:cxn>
                <a:cxn ang="0">
                  <a:pos x="514" y="73"/>
                </a:cxn>
                <a:cxn ang="0">
                  <a:pos x="421" y="94"/>
                </a:cxn>
                <a:cxn ang="0">
                  <a:pos x="354" y="132"/>
                </a:cxn>
                <a:cxn ang="0">
                  <a:pos x="287" y="185"/>
                </a:cxn>
                <a:cxn ang="0">
                  <a:pos x="229" y="261"/>
                </a:cxn>
                <a:cxn ang="0">
                  <a:pos x="202" y="329"/>
                </a:cxn>
                <a:cxn ang="0">
                  <a:pos x="194" y="384"/>
                </a:cxn>
                <a:cxn ang="0">
                  <a:pos x="198" y="434"/>
                </a:cxn>
                <a:cxn ang="0">
                  <a:pos x="219" y="476"/>
                </a:cxn>
                <a:cxn ang="0">
                  <a:pos x="236" y="531"/>
                </a:cxn>
                <a:cxn ang="0">
                  <a:pos x="232" y="565"/>
                </a:cxn>
                <a:cxn ang="0">
                  <a:pos x="177" y="597"/>
                </a:cxn>
                <a:cxn ang="0">
                  <a:pos x="111" y="681"/>
                </a:cxn>
                <a:cxn ang="0">
                  <a:pos x="76" y="757"/>
                </a:cxn>
                <a:cxn ang="0">
                  <a:pos x="69" y="822"/>
                </a:cxn>
                <a:cxn ang="0">
                  <a:pos x="94" y="892"/>
                </a:cxn>
                <a:cxn ang="0">
                  <a:pos x="128" y="972"/>
                </a:cxn>
                <a:cxn ang="0">
                  <a:pos x="170" y="1010"/>
                </a:cxn>
                <a:cxn ang="0">
                  <a:pos x="111" y="998"/>
                </a:cxn>
                <a:cxn ang="0">
                  <a:pos x="111" y="998"/>
                </a:cxn>
                <a:cxn ang="0">
                  <a:pos x="111" y="998"/>
                </a:cxn>
              </a:cxnLst>
              <a:rect l="0" t="0" r="r" b="b"/>
              <a:pathLst>
                <a:path w="647" h="1010">
                  <a:moveTo>
                    <a:pt x="111" y="998"/>
                  </a:moveTo>
                  <a:lnTo>
                    <a:pt x="48" y="934"/>
                  </a:lnTo>
                  <a:lnTo>
                    <a:pt x="0" y="804"/>
                  </a:lnTo>
                  <a:lnTo>
                    <a:pt x="10" y="715"/>
                  </a:lnTo>
                  <a:lnTo>
                    <a:pt x="59" y="614"/>
                  </a:lnTo>
                  <a:lnTo>
                    <a:pt x="111" y="559"/>
                  </a:lnTo>
                  <a:lnTo>
                    <a:pt x="143" y="527"/>
                  </a:lnTo>
                  <a:lnTo>
                    <a:pt x="128" y="451"/>
                  </a:lnTo>
                  <a:lnTo>
                    <a:pt x="122" y="350"/>
                  </a:lnTo>
                  <a:lnTo>
                    <a:pt x="143" y="249"/>
                  </a:lnTo>
                  <a:lnTo>
                    <a:pt x="202" y="166"/>
                  </a:lnTo>
                  <a:lnTo>
                    <a:pt x="291" y="90"/>
                  </a:lnTo>
                  <a:lnTo>
                    <a:pt x="388" y="38"/>
                  </a:lnTo>
                  <a:lnTo>
                    <a:pt x="472" y="18"/>
                  </a:lnTo>
                  <a:lnTo>
                    <a:pt x="556" y="0"/>
                  </a:lnTo>
                  <a:lnTo>
                    <a:pt x="622" y="0"/>
                  </a:lnTo>
                  <a:lnTo>
                    <a:pt x="647" y="48"/>
                  </a:lnTo>
                  <a:lnTo>
                    <a:pt x="590" y="63"/>
                  </a:lnTo>
                  <a:lnTo>
                    <a:pt x="514" y="73"/>
                  </a:lnTo>
                  <a:lnTo>
                    <a:pt x="421" y="94"/>
                  </a:lnTo>
                  <a:lnTo>
                    <a:pt x="354" y="132"/>
                  </a:lnTo>
                  <a:lnTo>
                    <a:pt x="287" y="185"/>
                  </a:lnTo>
                  <a:lnTo>
                    <a:pt x="229" y="261"/>
                  </a:lnTo>
                  <a:lnTo>
                    <a:pt x="202" y="329"/>
                  </a:lnTo>
                  <a:lnTo>
                    <a:pt x="194" y="384"/>
                  </a:lnTo>
                  <a:lnTo>
                    <a:pt x="198" y="434"/>
                  </a:lnTo>
                  <a:lnTo>
                    <a:pt x="219" y="476"/>
                  </a:lnTo>
                  <a:lnTo>
                    <a:pt x="236" y="531"/>
                  </a:lnTo>
                  <a:lnTo>
                    <a:pt x="232" y="565"/>
                  </a:lnTo>
                  <a:lnTo>
                    <a:pt x="177" y="597"/>
                  </a:lnTo>
                  <a:lnTo>
                    <a:pt x="111" y="681"/>
                  </a:lnTo>
                  <a:lnTo>
                    <a:pt x="76" y="757"/>
                  </a:lnTo>
                  <a:lnTo>
                    <a:pt x="69" y="822"/>
                  </a:lnTo>
                  <a:lnTo>
                    <a:pt x="94" y="892"/>
                  </a:lnTo>
                  <a:lnTo>
                    <a:pt x="128" y="972"/>
                  </a:lnTo>
                  <a:lnTo>
                    <a:pt x="170" y="1010"/>
                  </a:lnTo>
                  <a:lnTo>
                    <a:pt x="111" y="998"/>
                  </a:lnTo>
                  <a:lnTo>
                    <a:pt x="111" y="998"/>
                  </a:lnTo>
                  <a:lnTo>
                    <a:pt x="111" y="998"/>
                  </a:lnTo>
                  <a:close/>
                </a:path>
              </a:pathLst>
            </a:custGeom>
            <a:solidFill>
              <a:srgbClr val="000000">
                <a:alpha val="83000"/>
              </a:srgbClr>
            </a:solidFill>
            <a:ln w="9525">
              <a:noFill/>
              <a:round/>
              <a:headEnd/>
              <a:tailEnd/>
            </a:ln>
          </p:spPr>
          <p:txBody>
            <a:bodyPr>
              <a:prstTxWarp prst="textNoShape">
                <a:avLst/>
              </a:prstTxWarp>
            </a:bodyPr>
            <a:lstStyle/>
            <a:p>
              <a:endParaRPr lang="fr-FR"/>
            </a:p>
          </p:txBody>
        </p:sp>
        <p:sp>
          <p:nvSpPr>
            <p:cNvPr id="20528" name="Freeform 48"/>
            <p:cNvSpPr>
              <a:spLocks/>
            </p:cNvSpPr>
            <p:nvPr/>
          </p:nvSpPr>
          <p:spPr bwMode="auto">
            <a:xfrm>
              <a:off x="4384" y="540"/>
              <a:ext cx="421" cy="238"/>
            </a:xfrm>
            <a:custGeom>
              <a:avLst/>
              <a:gdLst/>
              <a:ahLst/>
              <a:cxnLst>
                <a:cxn ang="0">
                  <a:pos x="0" y="273"/>
                </a:cxn>
                <a:cxn ang="0">
                  <a:pos x="38" y="186"/>
                </a:cxn>
                <a:cxn ang="0">
                  <a:pos x="97" y="106"/>
                </a:cxn>
                <a:cxn ang="0">
                  <a:pos x="181" y="51"/>
                </a:cxn>
                <a:cxn ang="0">
                  <a:pos x="286" y="13"/>
                </a:cxn>
                <a:cxn ang="0">
                  <a:pos x="373" y="0"/>
                </a:cxn>
                <a:cxn ang="0">
                  <a:pos x="470" y="9"/>
                </a:cxn>
                <a:cxn ang="0">
                  <a:pos x="571" y="34"/>
                </a:cxn>
                <a:cxn ang="0">
                  <a:pos x="584" y="68"/>
                </a:cxn>
                <a:cxn ang="0">
                  <a:pos x="578" y="89"/>
                </a:cxn>
                <a:cxn ang="0">
                  <a:pos x="525" y="85"/>
                </a:cxn>
                <a:cxn ang="0">
                  <a:pos x="441" y="68"/>
                </a:cxn>
                <a:cxn ang="0">
                  <a:pos x="345" y="68"/>
                </a:cxn>
                <a:cxn ang="0">
                  <a:pos x="276" y="97"/>
                </a:cxn>
                <a:cxn ang="0">
                  <a:pos x="175" y="155"/>
                </a:cxn>
                <a:cxn ang="0">
                  <a:pos x="113" y="220"/>
                </a:cxn>
                <a:cxn ang="0">
                  <a:pos x="71" y="256"/>
                </a:cxn>
                <a:cxn ang="0">
                  <a:pos x="25" y="283"/>
                </a:cxn>
                <a:cxn ang="0">
                  <a:pos x="0" y="273"/>
                </a:cxn>
                <a:cxn ang="0">
                  <a:pos x="0" y="273"/>
                </a:cxn>
                <a:cxn ang="0">
                  <a:pos x="0" y="273"/>
                </a:cxn>
              </a:cxnLst>
              <a:rect l="0" t="0" r="r" b="b"/>
              <a:pathLst>
                <a:path w="584" h="283">
                  <a:moveTo>
                    <a:pt x="0" y="273"/>
                  </a:moveTo>
                  <a:lnTo>
                    <a:pt x="38" y="186"/>
                  </a:lnTo>
                  <a:lnTo>
                    <a:pt x="97" y="106"/>
                  </a:lnTo>
                  <a:lnTo>
                    <a:pt x="181" y="51"/>
                  </a:lnTo>
                  <a:lnTo>
                    <a:pt x="286" y="13"/>
                  </a:lnTo>
                  <a:lnTo>
                    <a:pt x="373" y="0"/>
                  </a:lnTo>
                  <a:lnTo>
                    <a:pt x="470" y="9"/>
                  </a:lnTo>
                  <a:lnTo>
                    <a:pt x="571" y="34"/>
                  </a:lnTo>
                  <a:lnTo>
                    <a:pt x="584" y="68"/>
                  </a:lnTo>
                  <a:lnTo>
                    <a:pt x="578" y="89"/>
                  </a:lnTo>
                  <a:lnTo>
                    <a:pt x="525" y="85"/>
                  </a:lnTo>
                  <a:lnTo>
                    <a:pt x="441" y="68"/>
                  </a:lnTo>
                  <a:lnTo>
                    <a:pt x="345" y="68"/>
                  </a:lnTo>
                  <a:lnTo>
                    <a:pt x="276" y="97"/>
                  </a:lnTo>
                  <a:lnTo>
                    <a:pt x="175" y="155"/>
                  </a:lnTo>
                  <a:lnTo>
                    <a:pt x="113" y="220"/>
                  </a:lnTo>
                  <a:lnTo>
                    <a:pt x="71" y="256"/>
                  </a:lnTo>
                  <a:lnTo>
                    <a:pt x="25" y="283"/>
                  </a:lnTo>
                  <a:lnTo>
                    <a:pt x="0" y="273"/>
                  </a:lnTo>
                  <a:lnTo>
                    <a:pt x="0" y="273"/>
                  </a:lnTo>
                  <a:lnTo>
                    <a:pt x="0" y="273"/>
                  </a:lnTo>
                  <a:close/>
                </a:path>
              </a:pathLst>
            </a:custGeom>
            <a:solidFill>
              <a:srgbClr val="000000">
                <a:alpha val="83000"/>
              </a:srgbClr>
            </a:solidFill>
            <a:ln w="9525">
              <a:noFill/>
              <a:round/>
              <a:headEnd/>
              <a:tailEnd/>
            </a:ln>
          </p:spPr>
          <p:txBody>
            <a:bodyPr>
              <a:prstTxWarp prst="textNoShape">
                <a:avLst/>
              </a:prstTxWarp>
            </a:bodyPr>
            <a:lstStyle/>
            <a:p>
              <a:endParaRPr lang="fr-FR"/>
            </a:p>
          </p:txBody>
        </p:sp>
        <p:sp>
          <p:nvSpPr>
            <p:cNvPr id="20529" name="Freeform 49"/>
            <p:cNvSpPr>
              <a:spLocks/>
            </p:cNvSpPr>
            <p:nvPr/>
          </p:nvSpPr>
          <p:spPr bwMode="auto">
            <a:xfrm>
              <a:off x="4873" y="645"/>
              <a:ext cx="67" cy="155"/>
            </a:xfrm>
            <a:custGeom>
              <a:avLst/>
              <a:gdLst/>
              <a:ahLst/>
              <a:cxnLst>
                <a:cxn ang="0">
                  <a:pos x="34" y="0"/>
                </a:cxn>
                <a:cxn ang="0">
                  <a:pos x="69" y="32"/>
                </a:cxn>
                <a:cxn ang="0">
                  <a:pos x="93" y="74"/>
                </a:cxn>
                <a:cxn ang="0">
                  <a:pos x="86" y="133"/>
                </a:cxn>
                <a:cxn ang="0">
                  <a:pos x="65" y="185"/>
                </a:cxn>
                <a:cxn ang="0">
                  <a:pos x="51" y="122"/>
                </a:cxn>
                <a:cxn ang="0">
                  <a:pos x="48" y="80"/>
                </a:cxn>
                <a:cxn ang="0">
                  <a:pos x="27" y="50"/>
                </a:cxn>
                <a:cxn ang="0">
                  <a:pos x="0" y="25"/>
                </a:cxn>
                <a:cxn ang="0">
                  <a:pos x="10" y="0"/>
                </a:cxn>
                <a:cxn ang="0">
                  <a:pos x="34" y="0"/>
                </a:cxn>
                <a:cxn ang="0">
                  <a:pos x="34" y="0"/>
                </a:cxn>
                <a:cxn ang="0">
                  <a:pos x="34" y="0"/>
                </a:cxn>
              </a:cxnLst>
              <a:rect l="0" t="0" r="r" b="b"/>
              <a:pathLst>
                <a:path w="93" h="185">
                  <a:moveTo>
                    <a:pt x="34" y="0"/>
                  </a:moveTo>
                  <a:lnTo>
                    <a:pt x="69" y="32"/>
                  </a:lnTo>
                  <a:lnTo>
                    <a:pt x="93" y="74"/>
                  </a:lnTo>
                  <a:lnTo>
                    <a:pt x="86" y="133"/>
                  </a:lnTo>
                  <a:lnTo>
                    <a:pt x="65" y="185"/>
                  </a:lnTo>
                  <a:lnTo>
                    <a:pt x="51" y="122"/>
                  </a:lnTo>
                  <a:lnTo>
                    <a:pt x="48" y="80"/>
                  </a:lnTo>
                  <a:lnTo>
                    <a:pt x="27" y="50"/>
                  </a:lnTo>
                  <a:lnTo>
                    <a:pt x="0" y="25"/>
                  </a:lnTo>
                  <a:lnTo>
                    <a:pt x="10" y="0"/>
                  </a:lnTo>
                  <a:lnTo>
                    <a:pt x="34" y="0"/>
                  </a:lnTo>
                  <a:lnTo>
                    <a:pt x="34" y="0"/>
                  </a:lnTo>
                  <a:lnTo>
                    <a:pt x="34" y="0"/>
                  </a:lnTo>
                  <a:close/>
                </a:path>
              </a:pathLst>
            </a:custGeom>
            <a:solidFill>
              <a:srgbClr val="000000">
                <a:alpha val="83000"/>
              </a:srgbClr>
            </a:solidFill>
            <a:ln w="9525">
              <a:noFill/>
              <a:round/>
              <a:headEnd/>
              <a:tailEnd/>
            </a:ln>
          </p:spPr>
          <p:txBody>
            <a:bodyPr>
              <a:prstTxWarp prst="textNoShape">
                <a:avLst/>
              </a:prstTxWarp>
            </a:bodyPr>
            <a:lstStyle/>
            <a:p>
              <a:endParaRPr lang="fr-FR"/>
            </a:p>
          </p:txBody>
        </p:sp>
        <p:sp>
          <p:nvSpPr>
            <p:cNvPr id="20530" name="Freeform 50"/>
            <p:cNvSpPr>
              <a:spLocks/>
            </p:cNvSpPr>
            <p:nvPr/>
          </p:nvSpPr>
          <p:spPr bwMode="auto">
            <a:xfrm>
              <a:off x="4916" y="807"/>
              <a:ext cx="245" cy="241"/>
            </a:xfrm>
            <a:custGeom>
              <a:avLst/>
              <a:gdLst/>
              <a:ahLst/>
              <a:cxnLst>
                <a:cxn ang="0">
                  <a:pos x="0" y="51"/>
                </a:cxn>
                <a:cxn ang="0">
                  <a:pos x="63" y="10"/>
                </a:cxn>
                <a:cxn ang="0">
                  <a:pos x="127" y="0"/>
                </a:cxn>
                <a:cxn ang="0">
                  <a:pos x="202" y="13"/>
                </a:cxn>
                <a:cxn ang="0">
                  <a:pos x="249" y="38"/>
                </a:cxn>
                <a:cxn ang="0">
                  <a:pos x="308" y="101"/>
                </a:cxn>
                <a:cxn ang="0">
                  <a:pos x="337" y="166"/>
                </a:cxn>
                <a:cxn ang="0">
                  <a:pos x="340" y="236"/>
                </a:cxn>
                <a:cxn ang="0">
                  <a:pos x="316" y="287"/>
                </a:cxn>
                <a:cxn ang="0">
                  <a:pos x="281" y="270"/>
                </a:cxn>
                <a:cxn ang="0">
                  <a:pos x="270" y="160"/>
                </a:cxn>
                <a:cxn ang="0">
                  <a:pos x="236" y="110"/>
                </a:cxn>
                <a:cxn ang="0">
                  <a:pos x="190" y="76"/>
                </a:cxn>
                <a:cxn ang="0">
                  <a:pos x="139" y="69"/>
                </a:cxn>
                <a:cxn ang="0">
                  <a:pos x="76" y="76"/>
                </a:cxn>
                <a:cxn ang="0">
                  <a:pos x="30" y="93"/>
                </a:cxn>
                <a:cxn ang="0">
                  <a:pos x="6" y="80"/>
                </a:cxn>
                <a:cxn ang="0">
                  <a:pos x="0" y="51"/>
                </a:cxn>
                <a:cxn ang="0">
                  <a:pos x="0" y="51"/>
                </a:cxn>
                <a:cxn ang="0">
                  <a:pos x="0" y="51"/>
                </a:cxn>
              </a:cxnLst>
              <a:rect l="0" t="0" r="r" b="b"/>
              <a:pathLst>
                <a:path w="340" h="287">
                  <a:moveTo>
                    <a:pt x="0" y="51"/>
                  </a:moveTo>
                  <a:lnTo>
                    <a:pt x="63" y="10"/>
                  </a:lnTo>
                  <a:lnTo>
                    <a:pt x="127" y="0"/>
                  </a:lnTo>
                  <a:lnTo>
                    <a:pt x="202" y="13"/>
                  </a:lnTo>
                  <a:lnTo>
                    <a:pt x="249" y="38"/>
                  </a:lnTo>
                  <a:lnTo>
                    <a:pt x="308" y="101"/>
                  </a:lnTo>
                  <a:lnTo>
                    <a:pt x="337" y="166"/>
                  </a:lnTo>
                  <a:lnTo>
                    <a:pt x="340" y="236"/>
                  </a:lnTo>
                  <a:lnTo>
                    <a:pt x="316" y="287"/>
                  </a:lnTo>
                  <a:lnTo>
                    <a:pt x="281" y="270"/>
                  </a:lnTo>
                  <a:lnTo>
                    <a:pt x="270" y="160"/>
                  </a:lnTo>
                  <a:lnTo>
                    <a:pt x="236" y="110"/>
                  </a:lnTo>
                  <a:lnTo>
                    <a:pt x="190" y="76"/>
                  </a:lnTo>
                  <a:lnTo>
                    <a:pt x="139" y="69"/>
                  </a:lnTo>
                  <a:lnTo>
                    <a:pt x="76" y="76"/>
                  </a:lnTo>
                  <a:lnTo>
                    <a:pt x="30" y="93"/>
                  </a:lnTo>
                  <a:lnTo>
                    <a:pt x="6" y="80"/>
                  </a:lnTo>
                  <a:lnTo>
                    <a:pt x="0" y="51"/>
                  </a:lnTo>
                  <a:lnTo>
                    <a:pt x="0" y="51"/>
                  </a:lnTo>
                  <a:lnTo>
                    <a:pt x="0" y="51"/>
                  </a:lnTo>
                  <a:close/>
                </a:path>
              </a:pathLst>
            </a:custGeom>
            <a:solidFill>
              <a:srgbClr val="000000">
                <a:alpha val="83000"/>
              </a:srgbClr>
            </a:solidFill>
            <a:ln w="9525">
              <a:noFill/>
              <a:round/>
              <a:headEnd/>
              <a:tailEnd/>
            </a:ln>
          </p:spPr>
          <p:txBody>
            <a:bodyPr>
              <a:prstTxWarp prst="textNoShape">
                <a:avLst/>
              </a:prstTxWarp>
            </a:bodyPr>
            <a:lstStyle/>
            <a:p>
              <a:endParaRPr lang="fr-FR"/>
            </a:p>
          </p:txBody>
        </p:sp>
        <p:sp>
          <p:nvSpPr>
            <p:cNvPr id="20531" name="Freeform 51"/>
            <p:cNvSpPr>
              <a:spLocks/>
            </p:cNvSpPr>
            <p:nvPr/>
          </p:nvSpPr>
          <p:spPr bwMode="auto">
            <a:xfrm>
              <a:off x="4734" y="1067"/>
              <a:ext cx="746" cy="874"/>
            </a:xfrm>
            <a:custGeom>
              <a:avLst/>
              <a:gdLst/>
              <a:ahLst/>
              <a:cxnLst>
                <a:cxn ang="0">
                  <a:pos x="660" y="21"/>
                </a:cxn>
                <a:cxn ang="0">
                  <a:pos x="692" y="0"/>
                </a:cxn>
                <a:cxn ang="0">
                  <a:pos x="764" y="8"/>
                </a:cxn>
                <a:cxn ang="0">
                  <a:pos x="861" y="46"/>
                </a:cxn>
                <a:cxn ang="0">
                  <a:pos x="935" y="118"/>
                </a:cxn>
                <a:cxn ang="0">
                  <a:pos x="987" y="181"/>
                </a:cxn>
                <a:cxn ang="0">
                  <a:pos x="1015" y="257"/>
                </a:cxn>
                <a:cxn ang="0">
                  <a:pos x="1029" y="361"/>
                </a:cxn>
                <a:cxn ang="0">
                  <a:pos x="1015" y="441"/>
                </a:cxn>
                <a:cxn ang="0">
                  <a:pos x="987" y="500"/>
                </a:cxn>
                <a:cxn ang="0">
                  <a:pos x="945" y="559"/>
                </a:cxn>
                <a:cxn ang="0">
                  <a:pos x="920" y="589"/>
                </a:cxn>
                <a:cxn ang="0">
                  <a:pos x="956" y="643"/>
                </a:cxn>
                <a:cxn ang="0">
                  <a:pos x="1011" y="715"/>
                </a:cxn>
                <a:cxn ang="0">
                  <a:pos x="1036" y="785"/>
                </a:cxn>
                <a:cxn ang="0">
                  <a:pos x="1036" y="840"/>
                </a:cxn>
                <a:cxn ang="0">
                  <a:pos x="998" y="895"/>
                </a:cxn>
                <a:cxn ang="0">
                  <a:pos x="953" y="907"/>
                </a:cxn>
                <a:cxn ang="0">
                  <a:pos x="928" y="971"/>
                </a:cxn>
                <a:cxn ang="0">
                  <a:pos x="844" y="1030"/>
                </a:cxn>
                <a:cxn ang="0">
                  <a:pos x="785" y="1038"/>
                </a:cxn>
                <a:cxn ang="0">
                  <a:pos x="705" y="1034"/>
                </a:cxn>
                <a:cxn ang="0">
                  <a:pos x="580" y="1013"/>
                </a:cxn>
                <a:cxn ang="0">
                  <a:pos x="500" y="996"/>
                </a:cxn>
                <a:cxn ang="0">
                  <a:pos x="396" y="992"/>
                </a:cxn>
                <a:cxn ang="0">
                  <a:pos x="306" y="958"/>
                </a:cxn>
                <a:cxn ang="0">
                  <a:pos x="202" y="899"/>
                </a:cxn>
                <a:cxn ang="0">
                  <a:pos x="135" y="886"/>
                </a:cxn>
                <a:cxn ang="0">
                  <a:pos x="50" y="895"/>
                </a:cxn>
                <a:cxn ang="0">
                  <a:pos x="0" y="899"/>
                </a:cxn>
                <a:cxn ang="0">
                  <a:pos x="8" y="865"/>
                </a:cxn>
                <a:cxn ang="0">
                  <a:pos x="101" y="844"/>
                </a:cxn>
                <a:cxn ang="0">
                  <a:pos x="243" y="874"/>
                </a:cxn>
                <a:cxn ang="0">
                  <a:pos x="416" y="924"/>
                </a:cxn>
                <a:cxn ang="0">
                  <a:pos x="487" y="912"/>
                </a:cxn>
                <a:cxn ang="0">
                  <a:pos x="629" y="871"/>
                </a:cxn>
                <a:cxn ang="0">
                  <a:pos x="726" y="861"/>
                </a:cxn>
                <a:cxn ang="0">
                  <a:pos x="823" y="844"/>
                </a:cxn>
                <a:cxn ang="0">
                  <a:pos x="873" y="795"/>
                </a:cxn>
                <a:cxn ang="0">
                  <a:pos x="914" y="740"/>
                </a:cxn>
                <a:cxn ang="0">
                  <a:pos x="924" y="694"/>
                </a:cxn>
                <a:cxn ang="0">
                  <a:pos x="865" y="639"/>
                </a:cxn>
                <a:cxn ang="0">
                  <a:pos x="831" y="576"/>
                </a:cxn>
                <a:cxn ang="0">
                  <a:pos x="852" y="538"/>
                </a:cxn>
                <a:cxn ang="0">
                  <a:pos x="907" y="492"/>
                </a:cxn>
                <a:cxn ang="0">
                  <a:pos x="945" y="413"/>
                </a:cxn>
                <a:cxn ang="0">
                  <a:pos x="962" y="340"/>
                </a:cxn>
                <a:cxn ang="0">
                  <a:pos x="953" y="240"/>
                </a:cxn>
                <a:cxn ang="0">
                  <a:pos x="897" y="139"/>
                </a:cxn>
                <a:cxn ang="0">
                  <a:pos x="823" y="80"/>
                </a:cxn>
                <a:cxn ang="0">
                  <a:pos x="743" y="55"/>
                </a:cxn>
                <a:cxn ang="0">
                  <a:pos x="684" y="55"/>
                </a:cxn>
                <a:cxn ang="0">
                  <a:pos x="660" y="21"/>
                </a:cxn>
                <a:cxn ang="0">
                  <a:pos x="660" y="21"/>
                </a:cxn>
                <a:cxn ang="0">
                  <a:pos x="660" y="21"/>
                </a:cxn>
              </a:cxnLst>
              <a:rect l="0" t="0" r="r" b="b"/>
              <a:pathLst>
                <a:path w="1036" h="1038">
                  <a:moveTo>
                    <a:pt x="660" y="21"/>
                  </a:moveTo>
                  <a:lnTo>
                    <a:pt x="692" y="0"/>
                  </a:lnTo>
                  <a:lnTo>
                    <a:pt x="764" y="8"/>
                  </a:lnTo>
                  <a:lnTo>
                    <a:pt x="861" y="46"/>
                  </a:lnTo>
                  <a:lnTo>
                    <a:pt x="935" y="118"/>
                  </a:lnTo>
                  <a:lnTo>
                    <a:pt x="987" y="181"/>
                  </a:lnTo>
                  <a:lnTo>
                    <a:pt x="1015" y="257"/>
                  </a:lnTo>
                  <a:lnTo>
                    <a:pt x="1029" y="361"/>
                  </a:lnTo>
                  <a:lnTo>
                    <a:pt x="1015" y="441"/>
                  </a:lnTo>
                  <a:lnTo>
                    <a:pt x="987" y="500"/>
                  </a:lnTo>
                  <a:lnTo>
                    <a:pt x="945" y="559"/>
                  </a:lnTo>
                  <a:lnTo>
                    <a:pt x="920" y="589"/>
                  </a:lnTo>
                  <a:lnTo>
                    <a:pt x="956" y="643"/>
                  </a:lnTo>
                  <a:lnTo>
                    <a:pt x="1011" y="715"/>
                  </a:lnTo>
                  <a:lnTo>
                    <a:pt x="1036" y="785"/>
                  </a:lnTo>
                  <a:lnTo>
                    <a:pt x="1036" y="840"/>
                  </a:lnTo>
                  <a:lnTo>
                    <a:pt x="998" y="895"/>
                  </a:lnTo>
                  <a:lnTo>
                    <a:pt x="953" y="907"/>
                  </a:lnTo>
                  <a:lnTo>
                    <a:pt x="928" y="971"/>
                  </a:lnTo>
                  <a:lnTo>
                    <a:pt x="844" y="1030"/>
                  </a:lnTo>
                  <a:lnTo>
                    <a:pt x="785" y="1038"/>
                  </a:lnTo>
                  <a:lnTo>
                    <a:pt x="705" y="1034"/>
                  </a:lnTo>
                  <a:lnTo>
                    <a:pt x="580" y="1013"/>
                  </a:lnTo>
                  <a:lnTo>
                    <a:pt x="500" y="996"/>
                  </a:lnTo>
                  <a:lnTo>
                    <a:pt x="396" y="992"/>
                  </a:lnTo>
                  <a:lnTo>
                    <a:pt x="306" y="958"/>
                  </a:lnTo>
                  <a:lnTo>
                    <a:pt x="202" y="899"/>
                  </a:lnTo>
                  <a:lnTo>
                    <a:pt x="135" y="886"/>
                  </a:lnTo>
                  <a:lnTo>
                    <a:pt x="50" y="895"/>
                  </a:lnTo>
                  <a:lnTo>
                    <a:pt x="0" y="899"/>
                  </a:lnTo>
                  <a:lnTo>
                    <a:pt x="8" y="865"/>
                  </a:lnTo>
                  <a:lnTo>
                    <a:pt x="101" y="844"/>
                  </a:lnTo>
                  <a:lnTo>
                    <a:pt x="243" y="874"/>
                  </a:lnTo>
                  <a:lnTo>
                    <a:pt x="416" y="924"/>
                  </a:lnTo>
                  <a:lnTo>
                    <a:pt x="487" y="912"/>
                  </a:lnTo>
                  <a:lnTo>
                    <a:pt x="629" y="871"/>
                  </a:lnTo>
                  <a:lnTo>
                    <a:pt x="726" y="861"/>
                  </a:lnTo>
                  <a:lnTo>
                    <a:pt x="823" y="844"/>
                  </a:lnTo>
                  <a:lnTo>
                    <a:pt x="873" y="795"/>
                  </a:lnTo>
                  <a:lnTo>
                    <a:pt x="914" y="740"/>
                  </a:lnTo>
                  <a:lnTo>
                    <a:pt x="924" y="694"/>
                  </a:lnTo>
                  <a:lnTo>
                    <a:pt x="865" y="639"/>
                  </a:lnTo>
                  <a:lnTo>
                    <a:pt x="831" y="576"/>
                  </a:lnTo>
                  <a:lnTo>
                    <a:pt x="852" y="538"/>
                  </a:lnTo>
                  <a:lnTo>
                    <a:pt x="907" y="492"/>
                  </a:lnTo>
                  <a:lnTo>
                    <a:pt x="945" y="413"/>
                  </a:lnTo>
                  <a:lnTo>
                    <a:pt x="962" y="340"/>
                  </a:lnTo>
                  <a:lnTo>
                    <a:pt x="953" y="240"/>
                  </a:lnTo>
                  <a:lnTo>
                    <a:pt x="897" y="139"/>
                  </a:lnTo>
                  <a:lnTo>
                    <a:pt x="823" y="80"/>
                  </a:lnTo>
                  <a:lnTo>
                    <a:pt x="743" y="55"/>
                  </a:lnTo>
                  <a:lnTo>
                    <a:pt x="684" y="55"/>
                  </a:lnTo>
                  <a:lnTo>
                    <a:pt x="660" y="21"/>
                  </a:lnTo>
                  <a:lnTo>
                    <a:pt x="660" y="21"/>
                  </a:lnTo>
                  <a:lnTo>
                    <a:pt x="660" y="21"/>
                  </a:lnTo>
                  <a:close/>
                </a:path>
              </a:pathLst>
            </a:custGeom>
            <a:solidFill>
              <a:srgbClr val="000000">
                <a:alpha val="83000"/>
              </a:srgbClr>
            </a:solidFill>
            <a:ln w="9525">
              <a:noFill/>
              <a:round/>
              <a:headEnd/>
              <a:tailEnd/>
            </a:ln>
          </p:spPr>
          <p:txBody>
            <a:bodyPr>
              <a:prstTxWarp prst="textNoShape">
                <a:avLst/>
              </a:prstTxWarp>
            </a:bodyPr>
            <a:lstStyle/>
            <a:p>
              <a:endParaRPr lang="fr-FR"/>
            </a:p>
          </p:txBody>
        </p:sp>
        <p:sp>
          <p:nvSpPr>
            <p:cNvPr id="20532" name="Freeform 52"/>
            <p:cNvSpPr>
              <a:spLocks/>
            </p:cNvSpPr>
            <p:nvPr/>
          </p:nvSpPr>
          <p:spPr bwMode="auto">
            <a:xfrm>
              <a:off x="3839" y="1570"/>
              <a:ext cx="95" cy="148"/>
            </a:xfrm>
            <a:custGeom>
              <a:avLst/>
              <a:gdLst/>
              <a:ahLst/>
              <a:cxnLst>
                <a:cxn ang="0">
                  <a:pos x="121" y="32"/>
                </a:cxn>
                <a:cxn ang="0">
                  <a:pos x="80" y="70"/>
                </a:cxn>
                <a:cxn ang="0">
                  <a:pos x="51" y="108"/>
                </a:cxn>
                <a:cxn ang="0">
                  <a:pos x="17" y="177"/>
                </a:cxn>
                <a:cxn ang="0">
                  <a:pos x="0" y="135"/>
                </a:cxn>
                <a:cxn ang="0">
                  <a:pos x="13" y="70"/>
                </a:cxn>
                <a:cxn ang="0">
                  <a:pos x="55" y="25"/>
                </a:cxn>
                <a:cxn ang="0">
                  <a:pos x="97" y="0"/>
                </a:cxn>
                <a:cxn ang="0">
                  <a:pos x="131" y="8"/>
                </a:cxn>
                <a:cxn ang="0">
                  <a:pos x="121" y="32"/>
                </a:cxn>
                <a:cxn ang="0">
                  <a:pos x="121" y="32"/>
                </a:cxn>
                <a:cxn ang="0">
                  <a:pos x="121" y="32"/>
                </a:cxn>
              </a:cxnLst>
              <a:rect l="0" t="0" r="r" b="b"/>
              <a:pathLst>
                <a:path w="131" h="177">
                  <a:moveTo>
                    <a:pt x="121" y="32"/>
                  </a:moveTo>
                  <a:lnTo>
                    <a:pt x="80" y="70"/>
                  </a:lnTo>
                  <a:lnTo>
                    <a:pt x="51" y="108"/>
                  </a:lnTo>
                  <a:lnTo>
                    <a:pt x="17" y="177"/>
                  </a:lnTo>
                  <a:lnTo>
                    <a:pt x="0" y="135"/>
                  </a:lnTo>
                  <a:lnTo>
                    <a:pt x="13" y="70"/>
                  </a:lnTo>
                  <a:lnTo>
                    <a:pt x="55" y="25"/>
                  </a:lnTo>
                  <a:lnTo>
                    <a:pt x="97" y="0"/>
                  </a:lnTo>
                  <a:lnTo>
                    <a:pt x="131" y="8"/>
                  </a:lnTo>
                  <a:lnTo>
                    <a:pt x="121" y="32"/>
                  </a:lnTo>
                  <a:lnTo>
                    <a:pt x="121" y="32"/>
                  </a:lnTo>
                  <a:lnTo>
                    <a:pt x="121" y="32"/>
                  </a:lnTo>
                  <a:close/>
                </a:path>
              </a:pathLst>
            </a:custGeom>
            <a:solidFill>
              <a:srgbClr val="000000">
                <a:alpha val="83000"/>
              </a:srgbClr>
            </a:solidFill>
            <a:ln w="9525">
              <a:noFill/>
              <a:round/>
              <a:headEnd/>
              <a:tailEnd/>
            </a:ln>
          </p:spPr>
          <p:txBody>
            <a:bodyPr>
              <a:prstTxWarp prst="textNoShape">
                <a:avLst/>
              </a:prstTxWarp>
            </a:bodyPr>
            <a:lstStyle/>
            <a:p>
              <a:endParaRPr lang="fr-FR"/>
            </a:p>
          </p:txBody>
        </p:sp>
        <p:sp>
          <p:nvSpPr>
            <p:cNvPr id="20533" name="Freeform 53"/>
            <p:cNvSpPr>
              <a:spLocks/>
            </p:cNvSpPr>
            <p:nvPr/>
          </p:nvSpPr>
          <p:spPr bwMode="auto">
            <a:xfrm>
              <a:off x="3322" y="1612"/>
              <a:ext cx="543" cy="324"/>
            </a:xfrm>
            <a:custGeom>
              <a:avLst/>
              <a:gdLst/>
              <a:ahLst/>
              <a:cxnLst>
                <a:cxn ang="0">
                  <a:pos x="0" y="384"/>
                </a:cxn>
                <a:cxn ang="0">
                  <a:pos x="42" y="299"/>
                </a:cxn>
                <a:cxn ang="0">
                  <a:pos x="101" y="261"/>
                </a:cxn>
                <a:cxn ang="0">
                  <a:pos x="190" y="236"/>
                </a:cxn>
                <a:cxn ang="0">
                  <a:pos x="274" y="232"/>
                </a:cxn>
                <a:cxn ang="0">
                  <a:pos x="341" y="249"/>
                </a:cxn>
                <a:cxn ang="0">
                  <a:pos x="365" y="240"/>
                </a:cxn>
                <a:cxn ang="0">
                  <a:pos x="399" y="156"/>
                </a:cxn>
                <a:cxn ang="0">
                  <a:pos x="455" y="76"/>
                </a:cxn>
                <a:cxn ang="0">
                  <a:pos x="531" y="31"/>
                </a:cxn>
                <a:cxn ang="0">
                  <a:pos x="614" y="6"/>
                </a:cxn>
                <a:cxn ang="0">
                  <a:pos x="677" y="0"/>
                </a:cxn>
                <a:cxn ang="0">
                  <a:pos x="753" y="42"/>
                </a:cxn>
                <a:cxn ang="0">
                  <a:pos x="740" y="101"/>
                </a:cxn>
                <a:cxn ang="0">
                  <a:pos x="677" y="90"/>
                </a:cxn>
                <a:cxn ang="0">
                  <a:pos x="590" y="90"/>
                </a:cxn>
                <a:cxn ang="0">
                  <a:pos x="504" y="132"/>
                </a:cxn>
                <a:cxn ang="0">
                  <a:pos x="455" y="187"/>
                </a:cxn>
                <a:cxn ang="0">
                  <a:pos x="426" y="274"/>
                </a:cxn>
                <a:cxn ang="0">
                  <a:pos x="409" y="316"/>
                </a:cxn>
                <a:cxn ang="0">
                  <a:pos x="341" y="312"/>
                </a:cxn>
                <a:cxn ang="0">
                  <a:pos x="236" y="299"/>
                </a:cxn>
                <a:cxn ang="0">
                  <a:pos x="152" y="305"/>
                </a:cxn>
                <a:cxn ang="0">
                  <a:pos x="101" y="325"/>
                </a:cxn>
                <a:cxn ang="0">
                  <a:pos x="52" y="367"/>
                </a:cxn>
                <a:cxn ang="0">
                  <a:pos x="27" y="384"/>
                </a:cxn>
                <a:cxn ang="0">
                  <a:pos x="0" y="384"/>
                </a:cxn>
                <a:cxn ang="0">
                  <a:pos x="0" y="384"/>
                </a:cxn>
                <a:cxn ang="0">
                  <a:pos x="0" y="384"/>
                </a:cxn>
              </a:cxnLst>
              <a:rect l="0" t="0" r="r" b="b"/>
              <a:pathLst>
                <a:path w="753" h="384">
                  <a:moveTo>
                    <a:pt x="0" y="384"/>
                  </a:moveTo>
                  <a:lnTo>
                    <a:pt x="42" y="299"/>
                  </a:lnTo>
                  <a:lnTo>
                    <a:pt x="101" y="261"/>
                  </a:lnTo>
                  <a:lnTo>
                    <a:pt x="190" y="236"/>
                  </a:lnTo>
                  <a:lnTo>
                    <a:pt x="274" y="232"/>
                  </a:lnTo>
                  <a:lnTo>
                    <a:pt x="341" y="249"/>
                  </a:lnTo>
                  <a:lnTo>
                    <a:pt x="365" y="240"/>
                  </a:lnTo>
                  <a:lnTo>
                    <a:pt x="399" y="156"/>
                  </a:lnTo>
                  <a:lnTo>
                    <a:pt x="455" y="76"/>
                  </a:lnTo>
                  <a:lnTo>
                    <a:pt x="531" y="31"/>
                  </a:lnTo>
                  <a:lnTo>
                    <a:pt x="614" y="6"/>
                  </a:lnTo>
                  <a:lnTo>
                    <a:pt x="677" y="0"/>
                  </a:lnTo>
                  <a:lnTo>
                    <a:pt x="753" y="42"/>
                  </a:lnTo>
                  <a:lnTo>
                    <a:pt x="740" y="101"/>
                  </a:lnTo>
                  <a:lnTo>
                    <a:pt x="677" y="90"/>
                  </a:lnTo>
                  <a:lnTo>
                    <a:pt x="590" y="90"/>
                  </a:lnTo>
                  <a:lnTo>
                    <a:pt x="504" y="132"/>
                  </a:lnTo>
                  <a:lnTo>
                    <a:pt x="455" y="187"/>
                  </a:lnTo>
                  <a:lnTo>
                    <a:pt x="426" y="274"/>
                  </a:lnTo>
                  <a:lnTo>
                    <a:pt x="409" y="316"/>
                  </a:lnTo>
                  <a:lnTo>
                    <a:pt x="341" y="312"/>
                  </a:lnTo>
                  <a:lnTo>
                    <a:pt x="236" y="299"/>
                  </a:lnTo>
                  <a:lnTo>
                    <a:pt x="152" y="305"/>
                  </a:lnTo>
                  <a:lnTo>
                    <a:pt x="101" y="325"/>
                  </a:lnTo>
                  <a:lnTo>
                    <a:pt x="52" y="367"/>
                  </a:lnTo>
                  <a:lnTo>
                    <a:pt x="27" y="384"/>
                  </a:lnTo>
                  <a:lnTo>
                    <a:pt x="0" y="384"/>
                  </a:lnTo>
                  <a:lnTo>
                    <a:pt x="0" y="384"/>
                  </a:lnTo>
                  <a:lnTo>
                    <a:pt x="0" y="384"/>
                  </a:lnTo>
                  <a:close/>
                </a:path>
              </a:pathLst>
            </a:custGeom>
            <a:solidFill>
              <a:srgbClr val="000000">
                <a:alpha val="83000"/>
              </a:srgbClr>
            </a:solidFill>
            <a:ln w="9525">
              <a:noFill/>
              <a:round/>
              <a:headEnd/>
              <a:tailEnd/>
            </a:ln>
          </p:spPr>
          <p:txBody>
            <a:bodyPr>
              <a:prstTxWarp prst="textNoShape">
                <a:avLst/>
              </a:prstTxWarp>
            </a:bodyPr>
            <a:lstStyle/>
            <a:p>
              <a:endParaRPr lang="fr-FR"/>
            </a:p>
          </p:txBody>
        </p:sp>
        <p:sp>
          <p:nvSpPr>
            <p:cNvPr id="20534" name="Freeform 54"/>
            <p:cNvSpPr>
              <a:spLocks/>
            </p:cNvSpPr>
            <p:nvPr/>
          </p:nvSpPr>
          <p:spPr bwMode="auto">
            <a:xfrm>
              <a:off x="3346" y="1928"/>
              <a:ext cx="2407" cy="216"/>
            </a:xfrm>
            <a:custGeom>
              <a:avLst/>
              <a:gdLst/>
              <a:ahLst/>
              <a:cxnLst>
                <a:cxn ang="0">
                  <a:pos x="67" y="127"/>
                </a:cxn>
                <a:cxn ang="0">
                  <a:pos x="223" y="135"/>
                </a:cxn>
                <a:cxn ang="0">
                  <a:pos x="337" y="110"/>
                </a:cxn>
                <a:cxn ang="0">
                  <a:pos x="546" y="177"/>
                </a:cxn>
                <a:cxn ang="0">
                  <a:pos x="689" y="177"/>
                </a:cxn>
                <a:cxn ang="0">
                  <a:pos x="924" y="152"/>
                </a:cxn>
                <a:cxn ang="0">
                  <a:pos x="1109" y="218"/>
                </a:cxn>
                <a:cxn ang="0">
                  <a:pos x="2331" y="207"/>
                </a:cxn>
                <a:cxn ang="0">
                  <a:pos x="2578" y="201"/>
                </a:cxn>
                <a:cxn ang="0">
                  <a:pos x="2772" y="256"/>
                </a:cxn>
                <a:cxn ang="0">
                  <a:pos x="2949" y="211"/>
                </a:cxn>
                <a:cxn ang="0">
                  <a:pos x="3145" y="207"/>
                </a:cxn>
                <a:cxn ang="0">
                  <a:pos x="3322" y="198"/>
                </a:cxn>
                <a:cxn ang="0">
                  <a:pos x="3308" y="144"/>
                </a:cxn>
                <a:cxn ang="0">
                  <a:pos x="3057" y="83"/>
                </a:cxn>
                <a:cxn ang="0">
                  <a:pos x="2922" y="118"/>
                </a:cxn>
                <a:cxn ang="0">
                  <a:pos x="2780" y="173"/>
                </a:cxn>
                <a:cxn ang="0">
                  <a:pos x="2605" y="127"/>
                </a:cxn>
                <a:cxn ang="0">
                  <a:pos x="2519" y="110"/>
                </a:cxn>
                <a:cxn ang="0">
                  <a:pos x="2348" y="80"/>
                </a:cxn>
                <a:cxn ang="0">
                  <a:pos x="2112" y="51"/>
                </a:cxn>
                <a:cxn ang="0">
                  <a:pos x="1974" y="76"/>
                </a:cxn>
                <a:cxn ang="0">
                  <a:pos x="1844" y="118"/>
                </a:cxn>
                <a:cxn ang="0">
                  <a:pos x="1575" y="68"/>
                </a:cxn>
                <a:cxn ang="0">
                  <a:pos x="1377" y="0"/>
                </a:cxn>
                <a:cxn ang="0">
                  <a:pos x="1369" y="63"/>
                </a:cxn>
                <a:cxn ang="0">
                  <a:pos x="1462" y="110"/>
                </a:cxn>
                <a:cxn ang="0">
                  <a:pos x="1362" y="114"/>
                </a:cxn>
                <a:cxn ang="0">
                  <a:pos x="1251" y="72"/>
                </a:cxn>
                <a:cxn ang="0">
                  <a:pos x="1143" y="93"/>
                </a:cxn>
                <a:cxn ang="0">
                  <a:pos x="907" y="25"/>
                </a:cxn>
                <a:cxn ang="0">
                  <a:pos x="768" y="47"/>
                </a:cxn>
                <a:cxn ang="0">
                  <a:pos x="576" y="42"/>
                </a:cxn>
                <a:cxn ang="0">
                  <a:pos x="449" y="9"/>
                </a:cxn>
                <a:cxn ang="0">
                  <a:pos x="483" y="83"/>
                </a:cxn>
                <a:cxn ang="0">
                  <a:pos x="550" y="135"/>
                </a:cxn>
                <a:cxn ang="0">
                  <a:pos x="407" y="72"/>
                </a:cxn>
                <a:cxn ang="0">
                  <a:pos x="268" y="72"/>
                </a:cxn>
                <a:cxn ang="0">
                  <a:pos x="132" y="97"/>
                </a:cxn>
                <a:cxn ang="0">
                  <a:pos x="42" y="51"/>
                </a:cxn>
                <a:cxn ang="0">
                  <a:pos x="0" y="80"/>
                </a:cxn>
                <a:cxn ang="0">
                  <a:pos x="0" y="80"/>
                </a:cxn>
              </a:cxnLst>
              <a:rect l="0" t="0" r="r" b="b"/>
              <a:pathLst>
                <a:path w="3342" h="256">
                  <a:moveTo>
                    <a:pt x="0" y="80"/>
                  </a:moveTo>
                  <a:lnTo>
                    <a:pt x="67" y="127"/>
                  </a:lnTo>
                  <a:lnTo>
                    <a:pt x="143" y="144"/>
                  </a:lnTo>
                  <a:lnTo>
                    <a:pt x="223" y="135"/>
                  </a:lnTo>
                  <a:lnTo>
                    <a:pt x="286" y="110"/>
                  </a:lnTo>
                  <a:lnTo>
                    <a:pt x="337" y="110"/>
                  </a:lnTo>
                  <a:lnTo>
                    <a:pt x="421" y="144"/>
                  </a:lnTo>
                  <a:lnTo>
                    <a:pt x="546" y="177"/>
                  </a:lnTo>
                  <a:lnTo>
                    <a:pt x="614" y="180"/>
                  </a:lnTo>
                  <a:lnTo>
                    <a:pt x="689" y="177"/>
                  </a:lnTo>
                  <a:lnTo>
                    <a:pt x="827" y="156"/>
                  </a:lnTo>
                  <a:lnTo>
                    <a:pt x="924" y="152"/>
                  </a:lnTo>
                  <a:lnTo>
                    <a:pt x="1038" y="180"/>
                  </a:lnTo>
                  <a:lnTo>
                    <a:pt x="1109" y="218"/>
                  </a:lnTo>
                  <a:lnTo>
                    <a:pt x="2202" y="218"/>
                  </a:lnTo>
                  <a:lnTo>
                    <a:pt x="2331" y="207"/>
                  </a:lnTo>
                  <a:lnTo>
                    <a:pt x="2419" y="184"/>
                  </a:lnTo>
                  <a:lnTo>
                    <a:pt x="2578" y="201"/>
                  </a:lnTo>
                  <a:lnTo>
                    <a:pt x="2683" y="243"/>
                  </a:lnTo>
                  <a:lnTo>
                    <a:pt x="2772" y="256"/>
                  </a:lnTo>
                  <a:lnTo>
                    <a:pt x="2839" y="249"/>
                  </a:lnTo>
                  <a:lnTo>
                    <a:pt x="2949" y="211"/>
                  </a:lnTo>
                  <a:lnTo>
                    <a:pt x="3033" y="198"/>
                  </a:lnTo>
                  <a:lnTo>
                    <a:pt x="3145" y="207"/>
                  </a:lnTo>
                  <a:lnTo>
                    <a:pt x="3251" y="228"/>
                  </a:lnTo>
                  <a:lnTo>
                    <a:pt x="3322" y="198"/>
                  </a:lnTo>
                  <a:lnTo>
                    <a:pt x="3342" y="156"/>
                  </a:lnTo>
                  <a:lnTo>
                    <a:pt x="3308" y="144"/>
                  </a:lnTo>
                  <a:lnTo>
                    <a:pt x="3196" y="121"/>
                  </a:lnTo>
                  <a:lnTo>
                    <a:pt x="3057" y="83"/>
                  </a:lnTo>
                  <a:lnTo>
                    <a:pt x="2998" y="93"/>
                  </a:lnTo>
                  <a:lnTo>
                    <a:pt x="2922" y="118"/>
                  </a:lnTo>
                  <a:lnTo>
                    <a:pt x="2842" y="160"/>
                  </a:lnTo>
                  <a:lnTo>
                    <a:pt x="2780" y="173"/>
                  </a:lnTo>
                  <a:lnTo>
                    <a:pt x="2692" y="169"/>
                  </a:lnTo>
                  <a:lnTo>
                    <a:pt x="2605" y="127"/>
                  </a:lnTo>
                  <a:lnTo>
                    <a:pt x="2561" y="110"/>
                  </a:lnTo>
                  <a:lnTo>
                    <a:pt x="2519" y="110"/>
                  </a:lnTo>
                  <a:lnTo>
                    <a:pt x="2455" y="97"/>
                  </a:lnTo>
                  <a:lnTo>
                    <a:pt x="2348" y="80"/>
                  </a:lnTo>
                  <a:lnTo>
                    <a:pt x="2179" y="68"/>
                  </a:lnTo>
                  <a:lnTo>
                    <a:pt x="2112" y="51"/>
                  </a:lnTo>
                  <a:lnTo>
                    <a:pt x="2057" y="38"/>
                  </a:lnTo>
                  <a:lnTo>
                    <a:pt x="1974" y="76"/>
                  </a:lnTo>
                  <a:lnTo>
                    <a:pt x="1919" y="110"/>
                  </a:lnTo>
                  <a:lnTo>
                    <a:pt x="1844" y="118"/>
                  </a:lnTo>
                  <a:lnTo>
                    <a:pt x="1744" y="110"/>
                  </a:lnTo>
                  <a:lnTo>
                    <a:pt x="1575" y="68"/>
                  </a:lnTo>
                  <a:lnTo>
                    <a:pt x="1432" y="9"/>
                  </a:lnTo>
                  <a:lnTo>
                    <a:pt x="1377" y="0"/>
                  </a:lnTo>
                  <a:lnTo>
                    <a:pt x="1352" y="30"/>
                  </a:lnTo>
                  <a:lnTo>
                    <a:pt x="1369" y="63"/>
                  </a:lnTo>
                  <a:lnTo>
                    <a:pt x="1441" y="83"/>
                  </a:lnTo>
                  <a:lnTo>
                    <a:pt x="1462" y="110"/>
                  </a:lnTo>
                  <a:lnTo>
                    <a:pt x="1436" y="121"/>
                  </a:lnTo>
                  <a:lnTo>
                    <a:pt x="1362" y="114"/>
                  </a:lnTo>
                  <a:lnTo>
                    <a:pt x="1303" y="76"/>
                  </a:lnTo>
                  <a:lnTo>
                    <a:pt x="1251" y="72"/>
                  </a:lnTo>
                  <a:lnTo>
                    <a:pt x="1198" y="89"/>
                  </a:lnTo>
                  <a:lnTo>
                    <a:pt x="1143" y="93"/>
                  </a:lnTo>
                  <a:lnTo>
                    <a:pt x="1050" y="76"/>
                  </a:lnTo>
                  <a:lnTo>
                    <a:pt x="907" y="25"/>
                  </a:lnTo>
                  <a:lnTo>
                    <a:pt x="848" y="25"/>
                  </a:lnTo>
                  <a:lnTo>
                    <a:pt x="768" y="47"/>
                  </a:lnTo>
                  <a:lnTo>
                    <a:pt x="651" y="59"/>
                  </a:lnTo>
                  <a:lnTo>
                    <a:pt x="576" y="42"/>
                  </a:lnTo>
                  <a:lnTo>
                    <a:pt x="500" y="9"/>
                  </a:lnTo>
                  <a:lnTo>
                    <a:pt x="449" y="9"/>
                  </a:lnTo>
                  <a:lnTo>
                    <a:pt x="449" y="51"/>
                  </a:lnTo>
                  <a:lnTo>
                    <a:pt x="483" y="83"/>
                  </a:lnTo>
                  <a:lnTo>
                    <a:pt x="550" y="110"/>
                  </a:lnTo>
                  <a:lnTo>
                    <a:pt x="550" y="135"/>
                  </a:lnTo>
                  <a:lnTo>
                    <a:pt x="483" y="110"/>
                  </a:lnTo>
                  <a:lnTo>
                    <a:pt x="407" y="72"/>
                  </a:lnTo>
                  <a:lnTo>
                    <a:pt x="348" y="63"/>
                  </a:lnTo>
                  <a:lnTo>
                    <a:pt x="268" y="72"/>
                  </a:lnTo>
                  <a:lnTo>
                    <a:pt x="215" y="93"/>
                  </a:lnTo>
                  <a:lnTo>
                    <a:pt x="132" y="97"/>
                  </a:lnTo>
                  <a:lnTo>
                    <a:pt x="80" y="76"/>
                  </a:lnTo>
                  <a:lnTo>
                    <a:pt x="42" y="51"/>
                  </a:lnTo>
                  <a:lnTo>
                    <a:pt x="14" y="55"/>
                  </a:lnTo>
                  <a:lnTo>
                    <a:pt x="0" y="80"/>
                  </a:lnTo>
                  <a:lnTo>
                    <a:pt x="0" y="80"/>
                  </a:lnTo>
                  <a:lnTo>
                    <a:pt x="0" y="80"/>
                  </a:lnTo>
                  <a:close/>
                </a:path>
              </a:pathLst>
            </a:custGeom>
            <a:solidFill>
              <a:srgbClr val="EAEAEA">
                <a:alpha val="83000"/>
              </a:srgbClr>
            </a:solidFill>
            <a:ln w="9525">
              <a:noFill/>
              <a:round/>
              <a:headEnd/>
              <a:tailEnd/>
            </a:ln>
          </p:spPr>
          <p:txBody>
            <a:bodyPr>
              <a:prstTxWarp prst="textNoShape">
                <a:avLst/>
              </a:prstTxWarp>
            </a:bodyPr>
            <a:lstStyle/>
            <a:p>
              <a:endParaRPr lang="fr-FR"/>
            </a:p>
          </p:txBody>
        </p:sp>
        <p:sp>
          <p:nvSpPr>
            <p:cNvPr id="20535" name="Text Box 55"/>
            <p:cNvSpPr txBox="1">
              <a:spLocks noChangeArrowheads="1"/>
            </p:cNvSpPr>
            <p:nvPr/>
          </p:nvSpPr>
          <p:spPr bwMode="auto">
            <a:xfrm>
              <a:off x="3984" y="1008"/>
              <a:ext cx="1373" cy="467"/>
            </a:xfrm>
            <a:prstGeom prst="rect">
              <a:avLst/>
            </a:prstGeom>
            <a:noFill/>
            <a:ln w="9525">
              <a:noFill/>
              <a:miter lim="800000"/>
              <a:headEnd/>
              <a:tailEnd/>
            </a:ln>
            <a:effectLst/>
          </p:spPr>
          <p:txBody>
            <a:bodyPr wrap="none" lIns="91429" tIns="45714" rIns="91429" bIns="45714">
              <a:prstTxWarp prst="textNoShape">
                <a:avLst/>
              </a:prstTxWarp>
              <a:spAutoFit/>
            </a:bodyPr>
            <a:lstStyle/>
            <a:p>
              <a:r>
                <a:rPr lang="fr-FR">
                  <a:latin typeface="Arial" pitchFamily="-106" charset="0"/>
                </a:rPr>
                <a:t> P sociale forte</a:t>
              </a:r>
            </a:p>
            <a:p>
              <a:r>
                <a:rPr lang="fr-FR" sz="2000" i="1">
                  <a:latin typeface="Arial" pitchFamily="-106" charset="0"/>
                </a:rPr>
                <a:t>  engagements</a:t>
              </a:r>
              <a:endParaRPr lang="fr-FR">
                <a:latin typeface="Arial" pitchFamily="-106" charset="0"/>
              </a:endParaRPr>
            </a:p>
          </p:txBody>
        </p:sp>
        <p:sp>
          <p:nvSpPr>
            <p:cNvPr id="20536" name="Text Box 56"/>
            <p:cNvSpPr txBox="1">
              <a:spLocks noChangeArrowheads="1"/>
            </p:cNvSpPr>
            <p:nvPr/>
          </p:nvSpPr>
          <p:spPr bwMode="auto">
            <a:xfrm>
              <a:off x="3974" y="1417"/>
              <a:ext cx="875" cy="503"/>
            </a:xfrm>
            <a:prstGeom prst="rect">
              <a:avLst/>
            </a:prstGeom>
            <a:noFill/>
            <a:ln w="9525">
              <a:noFill/>
              <a:miter lim="800000"/>
              <a:headEnd/>
              <a:tailEnd/>
            </a:ln>
            <a:effectLst/>
          </p:spPr>
          <p:txBody>
            <a:bodyPr wrap="none" lIns="91429" tIns="45714" rIns="91429" bIns="45714">
              <a:prstTxWarp prst="textNoShape">
                <a:avLst/>
              </a:prstTxWarp>
              <a:spAutoFit/>
            </a:bodyPr>
            <a:lstStyle/>
            <a:p>
              <a:pPr>
                <a:buFont typeface="Wingdings 2" pitchFamily="-106" charset="2"/>
                <a:buNone/>
              </a:pPr>
              <a:r>
                <a:rPr lang="fr-FR">
                  <a:latin typeface="Arial" pitchFamily="-106" charset="0"/>
                </a:rPr>
                <a:t>P Temps</a:t>
              </a:r>
            </a:p>
            <a:p>
              <a:pPr>
                <a:buFont typeface="Wingdings 2" pitchFamily="-106" charset="2"/>
                <a:buNone/>
              </a:pPr>
              <a:r>
                <a:rPr lang="fr-FR">
                  <a:latin typeface="Arial" pitchFamily="-106" charset="0"/>
                </a:rPr>
                <a:t>Stress</a:t>
              </a:r>
            </a:p>
          </p:txBody>
        </p:sp>
        <p:sp>
          <p:nvSpPr>
            <p:cNvPr id="20537" name="Line 57"/>
            <p:cNvSpPr>
              <a:spLocks noChangeShapeType="1"/>
            </p:cNvSpPr>
            <p:nvPr/>
          </p:nvSpPr>
          <p:spPr bwMode="auto">
            <a:xfrm flipV="1">
              <a:off x="4896" y="1488"/>
              <a:ext cx="240" cy="144"/>
            </a:xfrm>
            <a:prstGeom prst="line">
              <a:avLst/>
            </a:prstGeom>
            <a:noFill/>
            <a:ln w="12700">
              <a:solidFill>
                <a:schemeClr val="tx1"/>
              </a:solidFill>
              <a:round/>
              <a:headEnd/>
              <a:tailEnd type="triangle" w="med" len="med"/>
            </a:ln>
            <a:effectLst/>
          </p:spPr>
          <p:txBody>
            <a:bodyPr>
              <a:prstTxWarp prst="textNoShape">
                <a:avLst/>
              </a:prstTxWarp>
            </a:bodyPr>
            <a:lstStyle/>
            <a:p>
              <a:endParaRPr lang="fr-FR"/>
            </a:p>
          </p:txBody>
        </p:sp>
        <p:sp>
          <p:nvSpPr>
            <p:cNvPr id="20538" name="Line 58"/>
            <p:cNvSpPr>
              <a:spLocks noChangeShapeType="1"/>
            </p:cNvSpPr>
            <p:nvPr/>
          </p:nvSpPr>
          <p:spPr bwMode="auto">
            <a:xfrm flipV="1">
              <a:off x="4656" y="1680"/>
              <a:ext cx="240" cy="144"/>
            </a:xfrm>
            <a:prstGeom prst="line">
              <a:avLst/>
            </a:prstGeom>
            <a:noFill/>
            <a:ln w="9525">
              <a:solidFill>
                <a:schemeClr val="tx1"/>
              </a:solidFill>
              <a:round/>
              <a:headEnd/>
              <a:tailEnd type="triangle" w="med" len="med"/>
            </a:ln>
            <a:effectLst/>
          </p:spPr>
          <p:txBody>
            <a:bodyPr>
              <a:prstTxWarp prst="textNoShape">
                <a:avLst/>
              </a:prstTxWarp>
            </a:bodyPr>
            <a:lstStyle/>
            <a:p>
              <a:endParaRPr lang="fr-FR"/>
            </a:p>
          </p:txBody>
        </p:sp>
      </p:grpSp>
      <p:grpSp>
        <p:nvGrpSpPr>
          <p:cNvPr id="8" name="Group 59"/>
          <p:cNvGrpSpPr>
            <a:grpSpLocks/>
          </p:cNvGrpSpPr>
          <p:nvPr/>
        </p:nvGrpSpPr>
        <p:grpSpPr bwMode="auto">
          <a:xfrm>
            <a:off x="5775325" y="4267200"/>
            <a:ext cx="3368675" cy="1431925"/>
            <a:chOff x="3408" y="3216"/>
            <a:chExt cx="2122" cy="902"/>
          </a:xfrm>
        </p:grpSpPr>
        <p:sp>
          <p:nvSpPr>
            <p:cNvPr id="20540" name="AutoShape 60"/>
            <p:cNvSpPr>
              <a:spLocks noChangeArrowheads="1"/>
            </p:cNvSpPr>
            <p:nvPr/>
          </p:nvSpPr>
          <p:spPr bwMode="auto">
            <a:xfrm rot="2465617">
              <a:off x="3408" y="3216"/>
              <a:ext cx="432" cy="288"/>
            </a:xfrm>
            <a:prstGeom prst="rightArrow">
              <a:avLst>
                <a:gd name="adj1" fmla="val 50000"/>
                <a:gd name="adj2" fmla="val 37500"/>
              </a:avLst>
            </a:prstGeom>
            <a:noFill/>
            <a:ln w="28575">
              <a:solidFill>
                <a:schemeClr val="tx1"/>
              </a:solidFill>
              <a:miter lim="800000"/>
              <a:headEnd/>
              <a:tailEnd/>
            </a:ln>
            <a:effectLst/>
          </p:spPr>
          <p:txBody>
            <a:bodyPr wrap="none" anchor="ctr">
              <a:prstTxWarp prst="textNoShape">
                <a:avLst/>
              </a:prstTxWarp>
            </a:bodyPr>
            <a:lstStyle/>
            <a:p>
              <a:endParaRPr lang="fr-FR"/>
            </a:p>
          </p:txBody>
        </p:sp>
        <p:sp>
          <p:nvSpPr>
            <p:cNvPr id="20541" name="Text Box 61"/>
            <p:cNvSpPr txBox="1">
              <a:spLocks noChangeArrowheads="1"/>
            </p:cNvSpPr>
            <p:nvPr/>
          </p:nvSpPr>
          <p:spPr bwMode="auto">
            <a:xfrm>
              <a:off x="3408" y="3600"/>
              <a:ext cx="2122" cy="518"/>
            </a:xfrm>
            <a:prstGeom prst="rect">
              <a:avLst/>
            </a:prstGeom>
            <a:noFill/>
            <a:ln w="9525">
              <a:noFill/>
              <a:miter lim="800000"/>
              <a:headEnd/>
              <a:tailEnd/>
            </a:ln>
            <a:effectLst/>
          </p:spPr>
          <p:txBody>
            <a:bodyPr lIns="91429" tIns="45714" rIns="91429" bIns="45714">
              <a:prstTxWarp prst="textNoShape">
                <a:avLst/>
              </a:prstTxWarp>
              <a:spAutoFit/>
            </a:bodyPr>
            <a:lstStyle/>
            <a:p>
              <a:r>
                <a:rPr lang="fr-FR" b="1">
                  <a:solidFill>
                    <a:srgbClr val="008000"/>
                  </a:solidFill>
                  <a:latin typeface="Arial" pitchFamily="-106" charset="0"/>
                </a:rPr>
                <a:t>Étanchéité aux pressions extérieures</a:t>
              </a:r>
            </a:p>
          </p:txBody>
        </p:sp>
      </p:grpSp>
      <p:sp>
        <p:nvSpPr>
          <p:cNvPr id="20542" name="Rectangle 62"/>
          <p:cNvSpPr>
            <a:spLocks noGrp="1" noChangeArrowheads="1"/>
          </p:cNvSpPr>
          <p:nvPr>
            <p:ph type="title"/>
          </p:nvPr>
        </p:nvSpPr>
        <p:spPr/>
        <p:txBody>
          <a:bodyPr>
            <a:normAutofit/>
          </a:bodyPr>
          <a:lstStyle/>
          <a:p>
            <a:r>
              <a:rPr lang="fr-FR" sz="3600" dirty="0">
                <a:solidFill>
                  <a:schemeClr val="accent2">
                    <a:lumMod val="75000"/>
                  </a:schemeClr>
                </a:solidFill>
                <a:effectLst>
                  <a:outerShdw blurRad="38100" dist="38100" dir="2700000" algn="tl">
                    <a:srgbClr val="DDDDDD"/>
                  </a:outerShdw>
                </a:effectLst>
                <a:latin typeface="Arial" pitchFamily="-106" charset="0"/>
                <a:ea typeface="Arial" pitchFamily="-106" charset="0"/>
                <a:cs typeface="Arial" pitchFamily="-106" charset="0"/>
              </a:rPr>
              <a:t>Préparation court terme : départ</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04800" y="381000"/>
            <a:ext cx="2254250" cy="1735138"/>
            <a:chOff x="3696" y="912"/>
            <a:chExt cx="1420" cy="1093"/>
          </a:xfrm>
        </p:grpSpPr>
        <p:sp>
          <p:nvSpPr>
            <p:cNvPr id="21509" name="Freeform 5"/>
            <p:cNvSpPr>
              <a:spLocks/>
            </p:cNvSpPr>
            <p:nvPr/>
          </p:nvSpPr>
          <p:spPr bwMode="auto">
            <a:xfrm>
              <a:off x="3755" y="1212"/>
              <a:ext cx="532" cy="368"/>
            </a:xfrm>
            <a:custGeom>
              <a:avLst/>
              <a:gdLst/>
              <a:ahLst/>
              <a:cxnLst>
                <a:cxn ang="0">
                  <a:pos x="1034" y="400"/>
                </a:cxn>
                <a:cxn ang="0">
                  <a:pos x="974" y="314"/>
                </a:cxn>
                <a:cxn ang="0">
                  <a:pos x="913" y="234"/>
                </a:cxn>
                <a:cxn ang="0">
                  <a:pos x="849" y="163"/>
                </a:cxn>
                <a:cxn ang="0">
                  <a:pos x="778" y="103"/>
                </a:cxn>
                <a:cxn ang="0">
                  <a:pos x="702" y="55"/>
                </a:cxn>
                <a:cxn ang="0">
                  <a:pos x="616" y="21"/>
                </a:cxn>
                <a:cxn ang="0">
                  <a:pos x="520" y="3"/>
                </a:cxn>
                <a:cxn ang="0">
                  <a:pos x="440" y="0"/>
                </a:cxn>
                <a:cxn ang="0">
                  <a:pos x="389" y="4"/>
                </a:cxn>
                <a:cxn ang="0">
                  <a:pos x="341" y="10"/>
                </a:cxn>
                <a:cxn ang="0">
                  <a:pos x="296" y="19"/>
                </a:cxn>
                <a:cxn ang="0">
                  <a:pos x="252" y="33"/>
                </a:cxn>
                <a:cxn ang="0">
                  <a:pos x="210" y="50"/>
                </a:cxn>
                <a:cxn ang="0">
                  <a:pos x="169" y="73"/>
                </a:cxn>
                <a:cxn ang="0">
                  <a:pos x="126" y="102"/>
                </a:cxn>
                <a:cxn ang="0">
                  <a:pos x="85" y="134"/>
                </a:cxn>
                <a:cxn ang="0">
                  <a:pos x="48" y="164"/>
                </a:cxn>
                <a:cxn ang="0">
                  <a:pos x="18" y="197"/>
                </a:cxn>
                <a:cxn ang="0">
                  <a:pos x="2" y="238"/>
                </a:cxn>
                <a:cxn ang="0">
                  <a:pos x="1" y="274"/>
                </a:cxn>
                <a:cxn ang="0">
                  <a:pos x="12" y="291"/>
                </a:cxn>
                <a:cxn ang="0">
                  <a:pos x="26" y="305"/>
                </a:cxn>
                <a:cxn ang="0">
                  <a:pos x="38" y="322"/>
                </a:cxn>
                <a:cxn ang="0">
                  <a:pos x="38" y="347"/>
                </a:cxn>
                <a:cxn ang="0">
                  <a:pos x="26" y="369"/>
                </a:cxn>
                <a:cxn ang="0">
                  <a:pos x="12" y="390"/>
                </a:cxn>
                <a:cxn ang="0">
                  <a:pos x="1" y="412"/>
                </a:cxn>
                <a:cxn ang="0">
                  <a:pos x="4" y="451"/>
                </a:cxn>
                <a:cxn ang="0">
                  <a:pos x="39" y="484"/>
                </a:cxn>
                <a:cxn ang="0">
                  <a:pos x="86" y="511"/>
                </a:cxn>
                <a:cxn ang="0">
                  <a:pos x="126" y="544"/>
                </a:cxn>
                <a:cxn ang="0">
                  <a:pos x="141" y="596"/>
                </a:cxn>
                <a:cxn ang="0">
                  <a:pos x="149" y="654"/>
                </a:cxn>
                <a:cxn ang="0">
                  <a:pos x="163" y="703"/>
                </a:cxn>
                <a:cxn ang="0">
                  <a:pos x="192" y="733"/>
                </a:cxn>
                <a:cxn ang="0">
                  <a:pos x="240" y="737"/>
                </a:cxn>
                <a:cxn ang="0">
                  <a:pos x="285" y="731"/>
                </a:cxn>
                <a:cxn ang="0">
                  <a:pos x="328" y="721"/>
                </a:cxn>
                <a:cxn ang="0">
                  <a:pos x="366" y="706"/>
                </a:cxn>
                <a:cxn ang="0">
                  <a:pos x="404" y="687"/>
                </a:cxn>
                <a:cxn ang="0">
                  <a:pos x="441" y="666"/>
                </a:cxn>
                <a:cxn ang="0">
                  <a:pos x="479" y="643"/>
                </a:cxn>
                <a:cxn ang="0">
                  <a:pos x="520" y="620"/>
                </a:cxn>
                <a:cxn ang="0">
                  <a:pos x="576" y="592"/>
                </a:cxn>
                <a:cxn ang="0">
                  <a:pos x="639" y="560"/>
                </a:cxn>
                <a:cxn ang="0">
                  <a:pos x="701" y="535"/>
                </a:cxn>
                <a:cxn ang="0">
                  <a:pos x="763" y="513"/>
                </a:cxn>
                <a:cxn ang="0">
                  <a:pos x="825" y="495"/>
                </a:cxn>
                <a:cxn ang="0">
                  <a:pos x="888" y="479"/>
                </a:cxn>
                <a:cxn ang="0">
                  <a:pos x="955" y="465"/>
                </a:cxn>
                <a:cxn ang="0">
                  <a:pos x="1026" y="452"/>
                </a:cxn>
              </a:cxnLst>
              <a:rect l="0" t="0" r="r" b="b"/>
              <a:pathLst>
                <a:path w="1064" h="738">
                  <a:moveTo>
                    <a:pt x="1064" y="445"/>
                  </a:moveTo>
                  <a:lnTo>
                    <a:pt x="1034" y="400"/>
                  </a:lnTo>
                  <a:lnTo>
                    <a:pt x="1004" y="356"/>
                  </a:lnTo>
                  <a:lnTo>
                    <a:pt x="974" y="314"/>
                  </a:lnTo>
                  <a:lnTo>
                    <a:pt x="943" y="274"/>
                  </a:lnTo>
                  <a:lnTo>
                    <a:pt x="913" y="234"/>
                  </a:lnTo>
                  <a:lnTo>
                    <a:pt x="881" y="197"/>
                  </a:lnTo>
                  <a:lnTo>
                    <a:pt x="849" y="163"/>
                  </a:lnTo>
                  <a:lnTo>
                    <a:pt x="814" y="132"/>
                  </a:lnTo>
                  <a:lnTo>
                    <a:pt x="778" y="103"/>
                  </a:lnTo>
                  <a:lnTo>
                    <a:pt x="742" y="77"/>
                  </a:lnTo>
                  <a:lnTo>
                    <a:pt x="702" y="55"/>
                  </a:lnTo>
                  <a:lnTo>
                    <a:pt x="661" y="36"/>
                  </a:lnTo>
                  <a:lnTo>
                    <a:pt x="616" y="21"/>
                  </a:lnTo>
                  <a:lnTo>
                    <a:pt x="570" y="10"/>
                  </a:lnTo>
                  <a:lnTo>
                    <a:pt x="520" y="3"/>
                  </a:lnTo>
                  <a:lnTo>
                    <a:pt x="467" y="0"/>
                  </a:lnTo>
                  <a:lnTo>
                    <a:pt x="440" y="0"/>
                  </a:lnTo>
                  <a:lnTo>
                    <a:pt x="414" y="2"/>
                  </a:lnTo>
                  <a:lnTo>
                    <a:pt x="389" y="4"/>
                  </a:lnTo>
                  <a:lnTo>
                    <a:pt x="365" y="6"/>
                  </a:lnTo>
                  <a:lnTo>
                    <a:pt x="341" y="10"/>
                  </a:lnTo>
                  <a:lnTo>
                    <a:pt x="318" y="13"/>
                  </a:lnTo>
                  <a:lnTo>
                    <a:pt x="296" y="19"/>
                  </a:lnTo>
                  <a:lnTo>
                    <a:pt x="274" y="25"/>
                  </a:lnTo>
                  <a:lnTo>
                    <a:pt x="252" y="33"/>
                  </a:lnTo>
                  <a:lnTo>
                    <a:pt x="231" y="41"/>
                  </a:lnTo>
                  <a:lnTo>
                    <a:pt x="210" y="50"/>
                  </a:lnTo>
                  <a:lnTo>
                    <a:pt x="190" y="62"/>
                  </a:lnTo>
                  <a:lnTo>
                    <a:pt x="169" y="73"/>
                  </a:lnTo>
                  <a:lnTo>
                    <a:pt x="147" y="87"/>
                  </a:lnTo>
                  <a:lnTo>
                    <a:pt x="126" y="102"/>
                  </a:lnTo>
                  <a:lnTo>
                    <a:pt x="104" y="118"/>
                  </a:lnTo>
                  <a:lnTo>
                    <a:pt x="85" y="134"/>
                  </a:lnTo>
                  <a:lnTo>
                    <a:pt x="65" y="149"/>
                  </a:lnTo>
                  <a:lnTo>
                    <a:pt x="48" y="164"/>
                  </a:lnTo>
                  <a:lnTo>
                    <a:pt x="32" y="180"/>
                  </a:lnTo>
                  <a:lnTo>
                    <a:pt x="18" y="197"/>
                  </a:lnTo>
                  <a:lnTo>
                    <a:pt x="9" y="217"/>
                  </a:lnTo>
                  <a:lnTo>
                    <a:pt x="2" y="238"/>
                  </a:lnTo>
                  <a:lnTo>
                    <a:pt x="0" y="262"/>
                  </a:lnTo>
                  <a:lnTo>
                    <a:pt x="1" y="274"/>
                  </a:lnTo>
                  <a:lnTo>
                    <a:pt x="5" y="283"/>
                  </a:lnTo>
                  <a:lnTo>
                    <a:pt x="12" y="291"/>
                  </a:lnTo>
                  <a:lnTo>
                    <a:pt x="19" y="298"/>
                  </a:lnTo>
                  <a:lnTo>
                    <a:pt x="26" y="305"/>
                  </a:lnTo>
                  <a:lnTo>
                    <a:pt x="33" y="313"/>
                  </a:lnTo>
                  <a:lnTo>
                    <a:pt x="38" y="322"/>
                  </a:lnTo>
                  <a:lnTo>
                    <a:pt x="39" y="333"/>
                  </a:lnTo>
                  <a:lnTo>
                    <a:pt x="38" y="347"/>
                  </a:lnTo>
                  <a:lnTo>
                    <a:pt x="33" y="359"/>
                  </a:lnTo>
                  <a:lnTo>
                    <a:pt x="26" y="369"/>
                  </a:lnTo>
                  <a:lnTo>
                    <a:pt x="19" y="380"/>
                  </a:lnTo>
                  <a:lnTo>
                    <a:pt x="12" y="390"/>
                  </a:lnTo>
                  <a:lnTo>
                    <a:pt x="5" y="400"/>
                  </a:lnTo>
                  <a:lnTo>
                    <a:pt x="1" y="412"/>
                  </a:lnTo>
                  <a:lnTo>
                    <a:pt x="0" y="426"/>
                  </a:lnTo>
                  <a:lnTo>
                    <a:pt x="4" y="451"/>
                  </a:lnTo>
                  <a:lnTo>
                    <a:pt x="18" y="469"/>
                  </a:lnTo>
                  <a:lnTo>
                    <a:pt x="39" y="484"/>
                  </a:lnTo>
                  <a:lnTo>
                    <a:pt x="62" y="497"/>
                  </a:lnTo>
                  <a:lnTo>
                    <a:pt x="86" y="511"/>
                  </a:lnTo>
                  <a:lnTo>
                    <a:pt x="108" y="526"/>
                  </a:lnTo>
                  <a:lnTo>
                    <a:pt x="126" y="544"/>
                  </a:lnTo>
                  <a:lnTo>
                    <a:pt x="137" y="570"/>
                  </a:lnTo>
                  <a:lnTo>
                    <a:pt x="141" y="596"/>
                  </a:lnTo>
                  <a:lnTo>
                    <a:pt x="146" y="625"/>
                  </a:lnTo>
                  <a:lnTo>
                    <a:pt x="149" y="654"/>
                  </a:lnTo>
                  <a:lnTo>
                    <a:pt x="155" y="679"/>
                  </a:lnTo>
                  <a:lnTo>
                    <a:pt x="163" y="703"/>
                  </a:lnTo>
                  <a:lnTo>
                    <a:pt x="175" y="722"/>
                  </a:lnTo>
                  <a:lnTo>
                    <a:pt x="192" y="733"/>
                  </a:lnTo>
                  <a:lnTo>
                    <a:pt x="215" y="738"/>
                  </a:lnTo>
                  <a:lnTo>
                    <a:pt x="240" y="737"/>
                  </a:lnTo>
                  <a:lnTo>
                    <a:pt x="263" y="734"/>
                  </a:lnTo>
                  <a:lnTo>
                    <a:pt x="285" y="731"/>
                  </a:lnTo>
                  <a:lnTo>
                    <a:pt x="307" y="726"/>
                  </a:lnTo>
                  <a:lnTo>
                    <a:pt x="328" y="721"/>
                  </a:lnTo>
                  <a:lnTo>
                    <a:pt x="347" y="714"/>
                  </a:lnTo>
                  <a:lnTo>
                    <a:pt x="366" y="706"/>
                  </a:lnTo>
                  <a:lnTo>
                    <a:pt x="386" y="696"/>
                  </a:lnTo>
                  <a:lnTo>
                    <a:pt x="404" y="687"/>
                  </a:lnTo>
                  <a:lnTo>
                    <a:pt x="422" y="677"/>
                  </a:lnTo>
                  <a:lnTo>
                    <a:pt x="441" y="666"/>
                  </a:lnTo>
                  <a:lnTo>
                    <a:pt x="459" y="655"/>
                  </a:lnTo>
                  <a:lnTo>
                    <a:pt x="479" y="643"/>
                  </a:lnTo>
                  <a:lnTo>
                    <a:pt x="500" y="632"/>
                  </a:lnTo>
                  <a:lnTo>
                    <a:pt x="520" y="620"/>
                  </a:lnTo>
                  <a:lnTo>
                    <a:pt x="542" y="609"/>
                  </a:lnTo>
                  <a:lnTo>
                    <a:pt x="576" y="592"/>
                  </a:lnTo>
                  <a:lnTo>
                    <a:pt x="608" y="575"/>
                  </a:lnTo>
                  <a:lnTo>
                    <a:pt x="639" y="560"/>
                  </a:lnTo>
                  <a:lnTo>
                    <a:pt x="671" y="548"/>
                  </a:lnTo>
                  <a:lnTo>
                    <a:pt x="701" y="535"/>
                  </a:lnTo>
                  <a:lnTo>
                    <a:pt x="732" y="524"/>
                  </a:lnTo>
                  <a:lnTo>
                    <a:pt x="763" y="513"/>
                  </a:lnTo>
                  <a:lnTo>
                    <a:pt x="793" y="504"/>
                  </a:lnTo>
                  <a:lnTo>
                    <a:pt x="825" y="495"/>
                  </a:lnTo>
                  <a:lnTo>
                    <a:pt x="857" y="487"/>
                  </a:lnTo>
                  <a:lnTo>
                    <a:pt x="888" y="479"/>
                  </a:lnTo>
                  <a:lnTo>
                    <a:pt x="921" y="472"/>
                  </a:lnTo>
                  <a:lnTo>
                    <a:pt x="955" y="465"/>
                  </a:lnTo>
                  <a:lnTo>
                    <a:pt x="990" y="458"/>
                  </a:lnTo>
                  <a:lnTo>
                    <a:pt x="1026" y="452"/>
                  </a:lnTo>
                  <a:lnTo>
                    <a:pt x="1064" y="445"/>
                  </a:lnTo>
                  <a:close/>
                </a:path>
              </a:pathLst>
            </a:custGeom>
            <a:solidFill>
              <a:srgbClr val="918C9B"/>
            </a:solidFill>
            <a:ln w="9525">
              <a:noFill/>
              <a:round/>
              <a:headEnd/>
              <a:tailEnd/>
            </a:ln>
          </p:spPr>
          <p:txBody>
            <a:bodyPr>
              <a:prstTxWarp prst="textNoShape">
                <a:avLst/>
              </a:prstTxWarp>
            </a:bodyPr>
            <a:lstStyle/>
            <a:p>
              <a:endParaRPr lang="fr-FR"/>
            </a:p>
          </p:txBody>
        </p:sp>
        <p:sp>
          <p:nvSpPr>
            <p:cNvPr id="21510" name="Freeform 6"/>
            <p:cNvSpPr>
              <a:spLocks/>
            </p:cNvSpPr>
            <p:nvPr/>
          </p:nvSpPr>
          <p:spPr bwMode="auto">
            <a:xfrm>
              <a:off x="3696" y="1179"/>
              <a:ext cx="1143" cy="826"/>
            </a:xfrm>
            <a:custGeom>
              <a:avLst/>
              <a:gdLst/>
              <a:ahLst/>
              <a:cxnLst>
                <a:cxn ang="0">
                  <a:pos x="385" y="902"/>
                </a:cxn>
                <a:cxn ang="0">
                  <a:pos x="1006" y="809"/>
                </a:cxn>
                <a:cxn ang="0">
                  <a:pos x="1052" y="998"/>
                </a:cxn>
                <a:cxn ang="0">
                  <a:pos x="954" y="1355"/>
                </a:cxn>
                <a:cxn ang="0">
                  <a:pos x="824" y="1476"/>
                </a:cxn>
                <a:cxn ang="0">
                  <a:pos x="774" y="1547"/>
                </a:cxn>
                <a:cxn ang="0">
                  <a:pos x="808" y="1636"/>
                </a:cxn>
                <a:cxn ang="0">
                  <a:pos x="900" y="1650"/>
                </a:cxn>
                <a:cxn ang="0">
                  <a:pos x="1025" y="1620"/>
                </a:cxn>
                <a:cxn ang="0">
                  <a:pos x="1134" y="1552"/>
                </a:cxn>
                <a:cxn ang="0">
                  <a:pos x="1233" y="1475"/>
                </a:cxn>
                <a:cxn ang="0">
                  <a:pos x="1314" y="1419"/>
                </a:cxn>
                <a:cxn ang="0">
                  <a:pos x="1382" y="1347"/>
                </a:cxn>
                <a:cxn ang="0">
                  <a:pos x="1458" y="1146"/>
                </a:cxn>
                <a:cxn ang="0">
                  <a:pos x="1498" y="919"/>
                </a:cxn>
                <a:cxn ang="0">
                  <a:pos x="1560" y="855"/>
                </a:cxn>
                <a:cxn ang="0">
                  <a:pos x="1664" y="797"/>
                </a:cxn>
                <a:cxn ang="0">
                  <a:pos x="1806" y="704"/>
                </a:cxn>
                <a:cxn ang="0">
                  <a:pos x="1950" y="582"/>
                </a:cxn>
                <a:cxn ang="0">
                  <a:pos x="2089" y="469"/>
                </a:cxn>
                <a:cxn ang="0">
                  <a:pos x="2194" y="369"/>
                </a:cxn>
                <a:cxn ang="0">
                  <a:pos x="2286" y="294"/>
                </a:cxn>
                <a:cxn ang="0">
                  <a:pos x="2196" y="312"/>
                </a:cxn>
                <a:cxn ang="0">
                  <a:pos x="2122" y="346"/>
                </a:cxn>
                <a:cxn ang="0">
                  <a:pos x="2084" y="365"/>
                </a:cxn>
                <a:cxn ang="0">
                  <a:pos x="1986" y="409"/>
                </a:cxn>
                <a:cxn ang="0">
                  <a:pos x="1853" y="465"/>
                </a:cxn>
                <a:cxn ang="0">
                  <a:pos x="1709" y="536"/>
                </a:cxn>
                <a:cxn ang="0">
                  <a:pos x="1611" y="583"/>
                </a:cxn>
                <a:cxn ang="0">
                  <a:pos x="1539" y="621"/>
                </a:cxn>
                <a:cxn ang="0">
                  <a:pos x="1452" y="630"/>
                </a:cxn>
                <a:cxn ang="0">
                  <a:pos x="1382" y="554"/>
                </a:cxn>
                <a:cxn ang="0">
                  <a:pos x="1280" y="548"/>
                </a:cxn>
                <a:cxn ang="0">
                  <a:pos x="1206" y="502"/>
                </a:cxn>
                <a:cxn ang="0">
                  <a:pos x="1166" y="401"/>
                </a:cxn>
                <a:cxn ang="0">
                  <a:pos x="1066" y="249"/>
                </a:cxn>
                <a:cxn ang="0">
                  <a:pos x="984" y="170"/>
                </a:cxn>
                <a:cxn ang="0">
                  <a:pos x="879" y="98"/>
                </a:cxn>
                <a:cxn ang="0">
                  <a:pos x="758" y="30"/>
                </a:cxn>
                <a:cxn ang="0">
                  <a:pos x="621" y="1"/>
                </a:cxn>
                <a:cxn ang="0">
                  <a:pos x="497" y="8"/>
                </a:cxn>
                <a:cxn ang="0">
                  <a:pos x="393" y="36"/>
                </a:cxn>
                <a:cxn ang="0">
                  <a:pos x="278" y="81"/>
                </a:cxn>
                <a:cxn ang="0">
                  <a:pos x="158" y="136"/>
                </a:cxn>
                <a:cxn ang="0">
                  <a:pos x="53" y="206"/>
                </a:cxn>
                <a:cxn ang="0">
                  <a:pos x="23" y="272"/>
                </a:cxn>
                <a:cxn ang="0">
                  <a:pos x="44" y="321"/>
                </a:cxn>
                <a:cxn ang="0">
                  <a:pos x="104" y="338"/>
                </a:cxn>
                <a:cxn ang="0">
                  <a:pos x="226" y="268"/>
                </a:cxn>
                <a:cxn ang="0">
                  <a:pos x="348" y="183"/>
                </a:cxn>
                <a:cxn ang="0">
                  <a:pos x="476" y="128"/>
                </a:cxn>
                <a:cxn ang="0">
                  <a:pos x="598" y="112"/>
                </a:cxn>
                <a:cxn ang="0">
                  <a:pos x="732" y="112"/>
                </a:cxn>
                <a:cxn ang="0">
                  <a:pos x="830" y="141"/>
                </a:cxn>
                <a:cxn ang="0">
                  <a:pos x="909" y="206"/>
                </a:cxn>
                <a:cxn ang="0">
                  <a:pos x="1024" y="341"/>
                </a:cxn>
                <a:cxn ang="0">
                  <a:pos x="1095" y="518"/>
                </a:cxn>
                <a:cxn ang="0">
                  <a:pos x="944" y="565"/>
                </a:cxn>
                <a:cxn ang="0">
                  <a:pos x="803" y="615"/>
                </a:cxn>
                <a:cxn ang="0">
                  <a:pos x="668" y="680"/>
                </a:cxn>
                <a:cxn ang="0">
                  <a:pos x="566" y="720"/>
                </a:cxn>
                <a:cxn ang="0">
                  <a:pos x="459" y="762"/>
                </a:cxn>
                <a:cxn ang="0">
                  <a:pos x="350" y="797"/>
                </a:cxn>
              </a:cxnLst>
              <a:rect l="0" t="0" r="r" b="b"/>
              <a:pathLst>
                <a:path w="2286" h="1651">
                  <a:moveTo>
                    <a:pt x="327" y="834"/>
                  </a:moveTo>
                  <a:lnTo>
                    <a:pt x="330" y="854"/>
                  </a:lnTo>
                  <a:lnTo>
                    <a:pt x="338" y="870"/>
                  </a:lnTo>
                  <a:lnTo>
                    <a:pt x="350" y="883"/>
                  </a:lnTo>
                  <a:lnTo>
                    <a:pt x="366" y="893"/>
                  </a:lnTo>
                  <a:lnTo>
                    <a:pt x="385" y="902"/>
                  </a:lnTo>
                  <a:lnTo>
                    <a:pt x="404" y="909"/>
                  </a:lnTo>
                  <a:lnTo>
                    <a:pt x="424" y="915"/>
                  </a:lnTo>
                  <a:lnTo>
                    <a:pt x="445" y="919"/>
                  </a:lnTo>
                  <a:lnTo>
                    <a:pt x="954" y="782"/>
                  </a:lnTo>
                  <a:lnTo>
                    <a:pt x="984" y="791"/>
                  </a:lnTo>
                  <a:lnTo>
                    <a:pt x="1006" y="809"/>
                  </a:lnTo>
                  <a:lnTo>
                    <a:pt x="1022" y="832"/>
                  </a:lnTo>
                  <a:lnTo>
                    <a:pt x="1032" y="861"/>
                  </a:lnTo>
                  <a:lnTo>
                    <a:pt x="1039" y="893"/>
                  </a:lnTo>
                  <a:lnTo>
                    <a:pt x="1044" y="927"/>
                  </a:lnTo>
                  <a:lnTo>
                    <a:pt x="1047" y="963"/>
                  </a:lnTo>
                  <a:lnTo>
                    <a:pt x="1052" y="998"/>
                  </a:lnTo>
                  <a:lnTo>
                    <a:pt x="1052" y="1181"/>
                  </a:lnTo>
                  <a:lnTo>
                    <a:pt x="1036" y="1222"/>
                  </a:lnTo>
                  <a:lnTo>
                    <a:pt x="1019" y="1260"/>
                  </a:lnTo>
                  <a:lnTo>
                    <a:pt x="999" y="1294"/>
                  </a:lnTo>
                  <a:lnTo>
                    <a:pt x="978" y="1325"/>
                  </a:lnTo>
                  <a:lnTo>
                    <a:pt x="954" y="1355"/>
                  </a:lnTo>
                  <a:lnTo>
                    <a:pt x="928" y="1385"/>
                  </a:lnTo>
                  <a:lnTo>
                    <a:pt x="900" y="1416"/>
                  </a:lnTo>
                  <a:lnTo>
                    <a:pt x="869" y="1448"/>
                  </a:lnTo>
                  <a:lnTo>
                    <a:pt x="856" y="1460"/>
                  </a:lnTo>
                  <a:lnTo>
                    <a:pt x="840" y="1468"/>
                  </a:lnTo>
                  <a:lnTo>
                    <a:pt x="824" y="1476"/>
                  </a:lnTo>
                  <a:lnTo>
                    <a:pt x="808" y="1482"/>
                  </a:lnTo>
                  <a:lnTo>
                    <a:pt x="794" y="1490"/>
                  </a:lnTo>
                  <a:lnTo>
                    <a:pt x="781" y="1499"/>
                  </a:lnTo>
                  <a:lnTo>
                    <a:pt x="774" y="1510"/>
                  </a:lnTo>
                  <a:lnTo>
                    <a:pt x="771" y="1527"/>
                  </a:lnTo>
                  <a:lnTo>
                    <a:pt x="774" y="1547"/>
                  </a:lnTo>
                  <a:lnTo>
                    <a:pt x="781" y="1566"/>
                  </a:lnTo>
                  <a:lnTo>
                    <a:pt x="787" y="1584"/>
                  </a:lnTo>
                  <a:lnTo>
                    <a:pt x="790" y="1605"/>
                  </a:lnTo>
                  <a:lnTo>
                    <a:pt x="793" y="1618"/>
                  </a:lnTo>
                  <a:lnTo>
                    <a:pt x="798" y="1628"/>
                  </a:lnTo>
                  <a:lnTo>
                    <a:pt x="808" y="1636"/>
                  </a:lnTo>
                  <a:lnTo>
                    <a:pt x="819" y="1642"/>
                  </a:lnTo>
                  <a:lnTo>
                    <a:pt x="832" y="1646"/>
                  </a:lnTo>
                  <a:lnTo>
                    <a:pt x="847" y="1649"/>
                  </a:lnTo>
                  <a:lnTo>
                    <a:pt x="861" y="1651"/>
                  </a:lnTo>
                  <a:lnTo>
                    <a:pt x="876" y="1651"/>
                  </a:lnTo>
                  <a:lnTo>
                    <a:pt x="900" y="1650"/>
                  </a:lnTo>
                  <a:lnTo>
                    <a:pt x="923" y="1649"/>
                  </a:lnTo>
                  <a:lnTo>
                    <a:pt x="946" y="1645"/>
                  </a:lnTo>
                  <a:lnTo>
                    <a:pt x="967" y="1641"/>
                  </a:lnTo>
                  <a:lnTo>
                    <a:pt x="987" y="1635"/>
                  </a:lnTo>
                  <a:lnTo>
                    <a:pt x="1007" y="1628"/>
                  </a:lnTo>
                  <a:lnTo>
                    <a:pt x="1025" y="1620"/>
                  </a:lnTo>
                  <a:lnTo>
                    <a:pt x="1044" y="1611"/>
                  </a:lnTo>
                  <a:lnTo>
                    <a:pt x="1062" y="1600"/>
                  </a:lnTo>
                  <a:lnTo>
                    <a:pt x="1080" y="1590"/>
                  </a:lnTo>
                  <a:lnTo>
                    <a:pt x="1098" y="1577"/>
                  </a:lnTo>
                  <a:lnTo>
                    <a:pt x="1115" y="1565"/>
                  </a:lnTo>
                  <a:lnTo>
                    <a:pt x="1134" y="1552"/>
                  </a:lnTo>
                  <a:lnTo>
                    <a:pt x="1152" y="1537"/>
                  </a:lnTo>
                  <a:lnTo>
                    <a:pt x="1171" y="1522"/>
                  </a:lnTo>
                  <a:lnTo>
                    <a:pt x="1189" y="1507"/>
                  </a:lnTo>
                  <a:lnTo>
                    <a:pt x="1204" y="1495"/>
                  </a:lnTo>
                  <a:lnTo>
                    <a:pt x="1219" y="1485"/>
                  </a:lnTo>
                  <a:lnTo>
                    <a:pt x="1233" y="1475"/>
                  </a:lnTo>
                  <a:lnTo>
                    <a:pt x="1247" y="1466"/>
                  </a:lnTo>
                  <a:lnTo>
                    <a:pt x="1261" y="1456"/>
                  </a:lnTo>
                  <a:lnTo>
                    <a:pt x="1274" y="1447"/>
                  </a:lnTo>
                  <a:lnTo>
                    <a:pt x="1288" y="1438"/>
                  </a:lnTo>
                  <a:lnTo>
                    <a:pt x="1301" y="1429"/>
                  </a:lnTo>
                  <a:lnTo>
                    <a:pt x="1314" y="1419"/>
                  </a:lnTo>
                  <a:lnTo>
                    <a:pt x="1325" y="1410"/>
                  </a:lnTo>
                  <a:lnTo>
                    <a:pt x="1338" y="1400"/>
                  </a:lnTo>
                  <a:lnTo>
                    <a:pt x="1349" y="1388"/>
                  </a:lnTo>
                  <a:lnTo>
                    <a:pt x="1360" y="1376"/>
                  </a:lnTo>
                  <a:lnTo>
                    <a:pt x="1371" y="1362"/>
                  </a:lnTo>
                  <a:lnTo>
                    <a:pt x="1382" y="1347"/>
                  </a:lnTo>
                  <a:lnTo>
                    <a:pt x="1391" y="1331"/>
                  </a:lnTo>
                  <a:lnTo>
                    <a:pt x="1410" y="1292"/>
                  </a:lnTo>
                  <a:lnTo>
                    <a:pt x="1426" y="1255"/>
                  </a:lnTo>
                  <a:lnTo>
                    <a:pt x="1439" y="1219"/>
                  </a:lnTo>
                  <a:lnTo>
                    <a:pt x="1449" y="1183"/>
                  </a:lnTo>
                  <a:lnTo>
                    <a:pt x="1458" y="1146"/>
                  </a:lnTo>
                  <a:lnTo>
                    <a:pt x="1466" y="1108"/>
                  </a:lnTo>
                  <a:lnTo>
                    <a:pt x="1474" y="1068"/>
                  </a:lnTo>
                  <a:lnTo>
                    <a:pt x="1482" y="1024"/>
                  </a:lnTo>
                  <a:lnTo>
                    <a:pt x="1488" y="986"/>
                  </a:lnTo>
                  <a:lnTo>
                    <a:pt x="1491" y="952"/>
                  </a:lnTo>
                  <a:lnTo>
                    <a:pt x="1498" y="919"/>
                  </a:lnTo>
                  <a:lnTo>
                    <a:pt x="1515" y="887"/>
                  </a:lnTo>
                  <a:lnTo>
                    <a:pt x="1522" y="878"/>
                  </a:lnTo>
                  <a:lnTo>
                    <a:pt x="1530" y="871"/>
                  </a:lnTo>
                  <a:lnTo>
                    <a:pt x="1539" y="864"/>
                  </a:lnTo>
                  <a:lnTo>
                    <a:pt x="1550" y="859"/>
                  </a:lnTo>
                  <a:lnTo>
                    <a:pt x="1560" y="855"/>
                  </a:lnTo>
                  <a:lnTo>
                    <a:pt x="1572" y="851"/>
                  </a:lnTo>
                  <a:lnTo>
                    <a:pt x="1582" y="847"/>
                  </a:lnTo>
                  <a:lnTo>
                    <a:pt x="1594" y="841"/>
                  </a:lnTo>
                  <a:lnTo>
                    <a:pt x="1619" y="826"/>
                  </a:lnTo>
                  <a:lnTo>
                    <a:pt x="1642" y="812"/>
                  </a:lnTo>
                  <a:lnTo>
                    <a:pt x="1664" y="797"/>
                  </a:lnTo>
                  <a:lnTo>
                    <a:pt x="1685" y="783"/>
                  </a:lnTo>
                  <a:lnTo>
                    <a:pt x="1705" y="770"/>
                  </a:lnTo>
                  <a:lnTo>
                    <a:pt x="1727" y="755"/>
                  </a:lnTo>
                  <a:lnTo>
                    <a:pt x="1750" y="740"/>
                  </a:lnTo>
                  <a:lnTo>
                    <a:pt x="1776" y="724"/>
                  </a:lnTo>
                  <a:lnTo>
                    <a:pt x="1806" y="704"/>
                  </a:lnTo>
                  <a:lnTo>
                    <a:pt x="1833" y="684"/>
                  </a:lnTo>
                  <a:lnTo>
                    <a:pt x="1859" y="665"/>
                  </a:lnTo>
                  <a:lnTo>
                    <a:pt x="1883" y="644"/>
                  </a:lnTo>
                  <a:lnTo>
                    <a:pt x="1906" y="623"/>
                  </a:lnTo>
                  <a:lnTo>
                    <a:pt x="1928" y="603"/>
                  </a:lnTo>
                  <a:lnTo>
                    <a:pt x="1950" y="582"/>
                  </a:lnTo>
                  <a:lnTo>
                    <a:pt x="1971" y="562"/>
                  </a:lnTo>
                  <a:lnTo>
                    <a:pt x="1993" y="543"/>
                  </a:lnTo>
                  <a:lnTo>
                    <a:pt x="2015" y="523"/>
                  </a:lnTo>
                  <a:lnTo>
                    <a:pt x="2038" y="505"/>
                  </a:lnTo>
                  <a:lnTo>
                    <a:pt x="2064" y="486"/>
                  </a:lnTo>
                  <a:lnTo>
                    <a:pt x="2089" y="469"/>
                  </a:lnTo>
                  <a:lnTo>
                    <a:pt x="2118" y="453"/>
                  </a:lnTo>
                  <a:lnTo>
                    <a:pt x="2148" y="438"/>
                  </a:lnTo>
                  <a:lnTo>
                    <a:pt x="2181" y="424"/>
                  </a:lnTo>
                  <a:lnTo>
                    <a:pt x="2162" y="397"/>
                  </a:lnTo>
                  <a:lnTo>
                    <a:pt x="2178" y="382"/>
                  </a:lnTo>
                  <a:lnTo>
                    <a:pt x="2194" y="369"/>
                  </a:lnTo>
                  <a:lnTo>
                    <a:pt x="2209" y="357"/>
                  </a:lnTo>
                  <a:lnTo>
                    <a:pt x="2225" y="346"/>
                  </a:lnTo>
                  <a:lnTo>
                    <a:pt x="2240" y="335"/>
                  </a:lnTo>
                  <a:lnTo>
                    <a:pt x="2255" y="323"/>
                  </a:lnTo>
                  <a:lnTo>
                    <a:pt x="2271" y="310"/>
                  </a:lnTo>
                  <a:lnTo>
                    <a:pt x="2286" y="294"/>
                  </a:lnTo>
                  <a:lnTo>
                    <a:pt x="2279" y="267"/>
                  </a:lnTo>
                  <a:lnTo>
                    <a:pt x="2259" y="274"/>
                  </a:lnTo>
                  <a:lnTo>
                    <a:pt x="2242" y="283"/>
                  </a:lnTo>
                  <a:lnTo>
                    <a:pt x="2227" y="293"/>
                  </a:lnTo>
                  <a:lnTo>
                    <a:pt x="2211" y="303"/>
                  </a:lnTo>
                  <a:lnTo>
                    <a:pt x="2196" y="312"/>
                  </a:lnTo>
                  <a:lnTo>
                    <a:pt x="2180" y="319"/>
                  </a:lnTo>
                  <a:lnTo>
                    <a:pt x="2162" y="324"/>
                  </a:lnTo>
                  <a:lnTo>
                    <a:pt x="2142" y="326"/>
                  </a:lnTo>
                  <a:lnTo>
                    <a:pt x="2132" y="331"/>
                  </a:lnTo>
                  <a:lnTo>
                    <a:pt x="2127" y="339"/>
                  </a:lnTo>
                  <a:lnTo>
                    <a:pt x="2122" y="346"/>
                  </a:lnTo>
                  <a:lnTo>
                    <a:pt x="2114" y="343"/>
                  </a:lnTo>
                  <a:lnTo>
                    <a:pt x="2113" y="353"/>
                  </a:lnTo>
                  <a:lnTo>
                    <a:pt x="2109" y="358"/>
                  </a:lnTo>
                  <a:lnTo>
                    <a:pt x="2102" y="362"/>
                  </a:lnTo>
                  <a:lnTo>
                    <a:pt x="2092" y="363"/>
                  </a:lnTo>
                  <a:lnTo>
                    <a:pt x="2084" y="365"/>
                  </a:lnTo>
                  <a:lnTo>
                    <a:pt x="2077" y="367"/>
                  </a:lnTo>
                  <a:lnTo>
                    <a:pt x="2073" y="373"/>
                  </a:lnTo>
                  <a:lnTo>
                    <a:pt x="2074" y="384"/>
                  </a:lnTo>
                  <a:lnTo>
                    <a:pt x="2042" y="392"/>
                  </a:lnTo>
                  <a:lnTo>
                    <a:pt x="2013" y="401"/>
                  </a:lnTo>
                  <a:lnTo>
                    <a:pt x="1986" y="409"/>
                  </a:lnTo>
                  <a:lnTo>
                    <a:pt x="1961" y="418"/>
                  </a:lnTo>
                  <a:lnTo>
                    <a:pt x="1938" y="427"/>
                  </a:lnTo>
                  <a:lnTo>
                    <a:pt x="1916" y="437"/>
                  </a:lnTo>
                  <a:lnTo>
                    <a:pt x="1894" y="446"/>
                  </a:lnTo>
                  <a:lnTo>
                    <a:pt x="1874" y="455"/>
                  </a:lnTo>
                  <a:lnTo>
                    <a:pt x="1853" y="465"/>
                  </a:lnTo>
                  <a:lnTo>
                    <a:pt x="1831" y="477"/>
                  </a:lnTo>
                  <a:lnTo>
                    <a:pt x="1809" y="487"/>
                  </a:lnTo>
                  <a:lnTo>
                    <a:pt x="1787" y="499"/>
                  </a:lnTo>
                  <a:lnTo>
                    <a:pt x="1763" y="510"/>
                  </a:lnTo>
                  <a:lnTo>
                    <a:pt x="1736" y="523"/>
                  </a:lnTo>
                  <a:lnTo>
                    <a:pt x="1709" y="536"/>
                  </a:lnTo>
                  <a:lnTo>
                    <a:pt x="1678" y="548"/>
                  </a:lnTo>
                  <a:lnTo>
                    <a:pt x="1663" y="555"/>
                  </a:lnTo>
                  <a:lnTo>
                    <a:pt x="1649" y="562"/>
                  </a:lnTo>
                  <a:lnTo>
                    <a:pt x="1635" y="569"/>
                  </a:lnTo>
                  <a:lnTo>
                    <a:pt x="1622" y="576"/>
                  </a:lnTo>
                  <a:lnTo>
                    <a:pt x="1611" y="583"/>
                  </a:lnTo>
                  <a:lnTo>
                    <a:pt x="1599" y="591"/>
                  </a:lnTo>
                  <a:lnTo>
                    <a:pt x="1587" y="598"/>
                  </a:lnTo>
                  <a:lnTo>
                    <a:pt x="1575" y="604"/>
                  </a:lnTo>
                  <a:lnTo>
                    <a:pt x="1564" y="611"/>
                  </a:lnTo>
                  <a:lnTo>
                    <a:pt x="1552" y="615"/>
                  </a:lnTo>
                  <a:lnTo>
                    <a:pt x="1539" y="621"/>
                  </a:lnTo>
                  <a:lnTo>
                    <a:pt x="1527" y="626"/>
                  </a:lnTo>
                  <a:lnTo>
                    <a:pt x="1514" y="629"/>
                  </a:lnTo>
                  <a:lnTo>
                    <a:pt x="1500" y="631"/>
                  </a:lnTo>
                  <a:lnTo>
                    <a:pt x="1485" y="632"/>
                  </a:lnTo>
                  <a:lnTo>
                    <a:pt x="1469" y="634"/>
                  </a:lnTo>
                  <a:lnTo>
                    <a:pt x="1452" y="630"/>
                  </a:lnTo>
                  <a:lnTo>
                    <a:pt x="1438" y="621"/>
                  </a:lnTo>
                  <a:lnTo>
                    <a:pt x="1426" y="608"/>
                  </a:lnTo>
                  <a:lnTo>
                    <a:pt x="1416" y="594"/>
                  </a:lnTo>
                  <a:lnTo>
                    <a:pt x="1406" y="578"/>
                  </a:lnTo>
                  <a:lnTo>
                    <a:pt x="1394" y="566"/>
                  </a:lnTo>
                  <a:lnTo>
                    <a:pt x="1382" y="554"/>
                  </a:lnTo>
                  <a:lnTo>
                    <a:pt x="1364" y="548"/>
                  </a:lnTo>
                  <a:lnTo>
                    <a:pt x="1347" y="546"/>
                  </a:lnTo>
                  <a:lnTo>
                    <a:pt x="1330" y="546"/>
                  </a:lnTo>
                  <a:lnTo>
                    <a:pt x="1312" y="547"/>
                  </a:lnTo>
                  <a:lnTo>
                    <a:pt x="1296" y="548"/>
                  </a:lnTo>
                  <a:lnTo>
                    <a:pt x="1280" y="548"/>
                  </a:lnTo>
                  <a:lnTo>
                    <a:pt x="1265" y="547"/>
                  </a:lnTo>
                  <a:lnTo>
                    <a:pt x="1249" y="544"/>
                  </a:lnTo>
                  <a:lnTo>
                    <a:pt x="1234" y="536"/>
                  </a:lnTo>
                  <a:lnTo>
                    <a:pt x="1221" y="525"/>
                  </a:lnTo>
                  <a:lnTo>
                    <a:pt x="1213" y="514"/>
                  </a:lnTo>
                  <a:lnTo>
                    <a:pt x="1206" y="502"/>
                  </a:lnTo>
                  <a:lnTo>
                    <a:pt x="1202" y="488"/>
                  </a:lnTo>
                  <a:lnTo>
                    <a:pt x="1197" y="475"/>
                  </a:lnTo>
                  <a:lnTo>
                    <a:pt x="1194" y="460"/>
                  </a:lnTo>
                  <a:lnTo>
                    <a:pt x="1189" y="446"/>
                  </a:lnTo>
                  <a:lnTo>
                    <a:pt x="1182" y="431"/>
                  </a:lnTo>
                  <a:lnTo>
                    <a:pt x="1166" y="401"/>
                  </a:lnTo>
                  <a:lnTo>
                    <a:pt x="1150" y="373"/>
                  </a:lnTo>
                  <a:lnTo>
                    <a:pt x="1134" y="348"/>
                  </a:lnTo>
                  <a:lnTo>
                    <a:pt x="1119" y="324"/>
                  </a:lnTo>
                  <a:lnTo>
                    <a:pt x="1102" y="300"/>
                  </a:lnTo>
                  <a:lnTo>
                    <a:pt x="1084" y="275"/>
                  </a:lnTo>
                  <a:lnTo>
                    <a:pt x="1066" y="249"/>
                  </a:lnTo>
                  <a:lnTo>
                    <a:pt x="1045" y="221"/>
                  </a:lnTo>
                  <a:lnTo>
                    <a:pt x="1034" y="207"/>
                  </a:lnTo>
                  <a:lnTo>
                    <a:pt x="1022" y="196"/>
                  </a:lnTo>
                  <a:lnTo>
                    <a:pt x="1010" y="187"/>
                  </a:lnTo>
                  <a:lnTo>
                    <a:pt x="997" y="179"/>
                  </a:lnTo>
                  <a:lnTo>
                    <a:pt x="984" y="170"/>
                  </a:lnTo>
                  <a:lnTo>
                    <a:pt x="970" y="162"/>
                  </a:lnTo>
                  <a:lnTo>
                    <a:pt x="956" y="153"/>
                  </a:lnTo>
                  <a:lnTo>
                    <a:pt x="941" y="143"/>
                  </a:lnTo>
                  <a:lnTo>
                    <a:pt x="919" y="127"/>
                  </a:lnTo>
                  <a:lnTo>
                    <a:pt x="899" y="112"/>
                  </a:lnTo>
                  <a:lnTo>
                    <a:pt x="879" y="98"/>
                  </a:lnTo>
                  <a:lnTo>
                    <a:pt x="858" y="84"/>
                  </a:lnTo>
                  <a:lnTo>
                    <a:pt x="839" y="71"/>
                  </a:lnTo>
                  <a:lnTo>
                    <a:pt x="819" y="60"/>
                  </a:lnTo>
                  <a:lnTo>
                    <a:pt x="798" y="48"/>
                  </a:lnTo>
                  <a:lnTo>
                    <a:pt x="779" y="39"/>
                  </a:lnTo>
                  <a:lnTo>
                    <a:pt x="758" y="30"/>
                  </a:lnTo>
                  <a:lnTo>
                    <a:pt x="737" y="22"/>
                  </a:lnTo>
                  <a:lnTo>
                    <a:pt x="716" y="16"/>
                  </a:lnTo>
                  <a:lnTo>
                    <a:pt x="694" y="10"/>
                  </a:lnTo>
                  <a:lnTo>
                    <a:pt x="671" y="6"/>
                  </a:lnTo>
                  <a:lnTo>
                    <a:pt x="646" y="2"/>
                  </a:lnTo>
                  <a:lnTo>
                    <a:pt x="621" y="1"/>
                  </a:lnTo>
                  <a:lnTo>
                    <a:pt x="595" y="0"/>
                  </a:lnTo>
                  <a:lnTo>
                    <a:pt x="573" y="0"/>
                  </a:lnTo>
                  <a:lnTo>
                    <a:pt x="553" y="1"/>
                  </a:lnTo>
                  <a:lnTo>
                    <a:pt x="533" y="2"/>
                  </a:lnTo>
                  <a:lnTo>
                    <a:pt x="514" y="5"/>
                  </a:lnTo>
                  <a:lnTo>
                    <a:pt x="497" y="8"/>
                  </a:lnTo>
                  <a:lnTo>
                    <a:pt x="478" y="11"/>
                  </a:lnTo>
                  <a:lnTo>
                    <a:pt x="461" y="15"/>
                  </a:lnTo>
                  <a:lnTo>
                    <a:pt x="445" y="20"/>
                  </a:lnTo>
                  <a:lnTo>
                    <a:pt x="427" y="24"/>
                  </a:lnTo>
                  <a:lnTo>
                    <a:pt x="410" y="30"/>
                  </a:lnTo>
                  <a:lnTo>
                    <a:pt x="393" y="36"/>
                  </a:lnTo>
                  <a:lnTo>
                    <a:pt x="376" y="41"/>
                  </a:lnTo>
                  <a:lnTo>
                    <a:pt x="358" y="48"/>
                  </a:lnTo>
                  <a:lnTo>
                    <a:pt x="340" y="55"/>
                  </a:lnTo>
                  <a:lnTo>
                    <a:pt x="320" y="63"/>
                  </a:lnTo>
                  <a:lnTo>
                    <a:pt x="301" y="71"/>
                  </a:lnTo>
                  <a:lnTo>
                    <a:pt x="278" y="81"/>
                  </a:lnTo>
                  <a:lnTo>
                    <a:pt x="256" y="90"/>
                  </a:lnTo>
                  <a:lnTo>
                    <a:pt x="235" y="99"/>
                  </a:lnTo>
                  <a:lnTo>
                    <a:pt x="214" y="108"/>
                  </a:lnTo>
                  <a:lnTo>
                    <a:pt x="195" y="117"/>
                  </a:lnTo>
                  <a:lnTo>
                    <a:pt x="176" y="127"/>
                  </a:lnTo>
                  <a:lnTo>
                    <a:pt x="158" y="136"/>
                  </a:lnTo>
                  <a:lnTo>
                    <a:pt x="141" y="145"/>
                  </a:lnTo>
                  <a:lnTo>
                    <a:pt x="122" y="157"/>
                  </a:lnTo>
                  <a:lnTo>
                    <a:pt x="105" y="167"/>
                  </a:lnTo>
                  <a:lnTo>
                    <a:pt x="88" y="180"/>
                  </a:lnTo>
                  <a:lnTo>
                    <a:pt x="70" y="192"/>
                  </a:lnTo>
                  <a:lnTo>
                    <a:pt x="53" y="206"/>
                  </a:lnTo>
                  <a:lnTo>
                    <a:pt x="36" y="221"/>
                  </a:lnTo>
                  <a:lnTo>
                    <a:pt x="18" y="237"/>
                  </a:lnTo>
                  <a:lnTo>
                    <a:pt x="0" y="255"/>
                  </a:lnTo>
                  <a:lnTo>
                    <a:pt x="7" y="260"/>
                  </a:lnTo>
                  <a:lnTo>
                    <a:pt x="15" y="266"/>
                  </a:lnTo>
                  <a:lnTo>
                    <a:pt x="23" y="272"/>
                  </a:lnTo>
                  <a:lnTo>
                    <a:pt x="30" y="276"/>
                  </a:lnTo>
                  <a:lnTo>
                    <a:pt x="37" y="283"/>
                  </a:lnTo>
                  <a:lnTo>
                    <a:pt x="41" y="289"/>
                  </a:lnTo>
                  <a:lnTo>
                    <a:pt x="45" y="297"/>
                  </a:lnTo>
                  <a:lnTo>
                    <a:pt x="46" y="306"/>
                  </a:lnTo>
                  <a:lnTo>
                    <a:pt x="44" y="321"/>
                  </a:lnTo>
                  <a:lnTo>
                    <a:pt x="38" y="333"/>
                  </a:lnTo>
                  <a:lnTo>
                    <a:pt x="31" y="344"/>
                  </a:lnTo>
                  <a:lnTo>
                    <a:pt x="27" y="358"/>
                  </a:lnTo>
                  <a:lnTo>
                    <a:pt x="54" y="353"/>
                  </a:lnTo>
                  <a:lnTo>
                    <a:pt x="80" y="346"/>
                  </a:lnTo>
                  <a:lnTo>
                    <a:pt x="104" y="338"/>
                  </a:lnTo>
                  <a:lnTo>
                    <a:pt x="127" y="328"/>
                  </a:lnTo>
                  <a:lnTo>
                    <a:pt x="147" y="318"/>
                  </a:lnTo>
                  <a:lnTo>
                    <a:pt x="168" y="306"/>
                  </a:lnTo>
                  <a:lnTo>
                    <a:pt x="188" y="295"/>
                  </a:lnTo>
                  <a:lnTo>
                    <a:pt x="206" y="281"/>
                  </a:lnTo>
                  <a:lnTo>
                    <a:pt x="226" y="268"/>
                  </a:lnTo>
                  <a:lnTo>
                    <a:pt x="244" y="255"/>
                  </a:lnTo>
                  <a:lnTo>
                    <a:pt x="264" y="240"/>
                  </a:lnTo>
                  <a:lnTo>
                    <a:pt x="283" y="226"/>
                  </a:lnTo>
                  <a:lnTo>
                    <a:pt x="304" y="211"/>
                  </a:lnTo>
                  <a:lnTo>
                    <a:pt x="325" y="197"/>
                  </a:lnTo>
                  <a:lnTo>
                    <a:pt x="348" y="183"/>
                  </a:lnTo>
                  <a:lnTo>
                    <a:pt x="372" y="169"/>
                  </a:lnTo>
                  <a:lnTo>
                    <a:pt x="394" y="158"/>
                  </a:lnTo>
                  <a:lnTo>
                    <a:pt x="415" y="149"/>
                  </a:lnTo>
                  <a:lnTo>
                    <a:pt x="436" y="141"/>
                  </a:lnTo>
                  <a:lnTo>
                    <a:pt x="456" y="134"/>
                  </a:lnTo>
                  <a:lnTo>
                    <a:pt x="476" y="128"/>
                  </a:lnTo>
                  <a:lnTo>
                    <a:pt x="497" y="123"/>
                  </a:lnTo>
                  <a:lnTo>
                    <a:pt x="516" y="119"/>
                  </a:lnTo>
                  <a:lnTo>
                    <a:pt x="536" y="116"/>
                  </a:lnTo>
                  <a:lnTo>
                    <a:pt x="557" y="114"/>
                  </a:lnTo>
                  <a:lnTo>
                    <a:pt x="577" y="113"/>
                  </a:lnTo>
                  <a:lnTo>
                    <a:pt x="598" y="112"/>
                  </a:lnTo>
                  <a:lnTo>
                    <a:pt x="619" y="111"/>
                  </a:lnTo>
                  <a:lnTo>
                    <a:pt x="641" y="111"/>
                  </a:lnTo>
                  <a:lnTo>
                    <a:pt x="664" y="111"/>
                  </a:lnTo>
                  <a:lnTo>
                    <a:pt x="688" y="111"/>
                  </a:lnTo>
                  <a:lnTo>
                    <a:pt x="712" y="111"/>
                  </a:lnTo>
                  <a:lnTo>
                    <a:pt x="732" y="112"/>
                  </a:lnTo>
                  <a:lnTo>
                    <a:pt x="750" y="113"/>
                  </a:lnTo>
                  <a:lnTo>
                    <a:pt x="767" y="116"/>
                  </a:lnTo>
                  <a:lnTo>
                    <a:pt x="784" y="121"/>
                  </a:lnTo>
                  <a:lnTo>
                    <a:pt x="800" y="127"/>
                  </a:lnTo>
                  <a:lnTo>
                    <a:pt x="815" y="134"/>
                  </a:lnTo>
                  <a:lnTo>
                    <a:pt x="830" y="141"/>
                  </a:lnTo>
                  <a:lnTo>
                    <a:pt x="843" y="150"/>
                  </a:lnTo>
                  <a:lnTo>
                    <a:pt x="857" y="159"/>
                  </a:lnTo>
                  <a:lnTo>
                    <a:pt x="871" y="169"/>
                  </a:lnTo>
                  <a:lnTo>
                    <a:pt x="884" y="181"/>
                  </a:lnTo>
                  <a:lnTo>
                    <a:pt x="896" y="194"/>
                  </a:lnTo>
                  <a:lnTo>
                    <a:pt x="909" y="206"/>
                  </a:lnTo>
                  <a:lnTo>
                    <a:pt x="922" y="219"/>
                  </a:lnTo>
                  <a:lnTo>
                    <a:pt x="934" y="233"/>
                  </a:lnTo>
                  <a:lnTo>
                    <a:pt x="947" y="248"/>
                  </a:lnTo>
                  <a:lnTo>
                    <a:pt x="976" y="281"/>
                  </a:lnTo>
                  <a:lnTo>
                    <a:pt x="1001" y="311"/>
                  </a:lnTo>
                  <a:lnTo>
                    <a:pt x="1024" y="341"/>
                  </a:lnTo>
                  <a:lnTo>
                    <a:pt x="1046" y="371"/>
                  </a:lnTo>
                  <a:lnTo>
                    <a:pt x="1066" y="402"/>
                  </a:lnTo>
                  <a:lnTo>
                    <a:pt x="1085" y="435"/>
                  </a:lnTo>
                  <a:lnTo>
                    <a:pt x="1104" y="470"/>
                  </a:lnTo>
                  <a:lnTo>
                    <a:pt x="1123" y="509"/>
                  </a:lnTo>
                  <a:lnTo>
                    <a:pt x="1095" y="518"/>
                  </a:lnTo>
                  <a:lnTo>
                    <a:pt x="1067" y="528"/>
                  </a:lnTo>
                  <a:lnTo>
                    <a:pt x="1042" y="536"/>
                  </a:lnTo>
                  <a:lnTo>
                    <a:pt x="1016" y="543"/>
                  </a:lnTo>
                  <a:lnTo>
                    <a:pt x="991" y="550"/>
                  </a:lnTo>
                  <a:lnTo>
                    <a:pt x="968" y="558"/>
                  </a:lnTo>
                  <a:lnTo>
                    <a:pt x="944" y="565"/>
                  </a:lnTo>
                  <a:lnTo>
                    <a:pt x="921" y="571"/>
                  </a:lnTo>
                  <a:lnTo>
                    <a:pt x="898" y="579"/>
                  </a:lnTo>
                  <a:lnTo>
                    <a:pt x="875" y="588"/>
                  </a:lnTo>
                  <a:lnTo>
                    <a:pt x="851" y="596"/>
                  </a:lnTo>
                  <a:lnTo>
                    <a:pt x="827" y="606"/>
                  </a:lnTo>
                  <a:lnTo>
                    <a:pt x="803" y="615"/>
                  </a:lnTo>
                  <a:lnTo>
                    <a:pt x="778" y="627"/>
                  </a:lnTo>
                  <a:lnTo>
                    <a:pt x="751" y="639"/>
                  </a:lnTo>
                  <a:lnTo>
                    <a:pt x="725" y="653"/>
                  </a:lnTo>
                  <a:lnTo>
                    <a:pt x="705" y="662"/>
                  </a:lnTo>
                  <a:lnTo>
                    <a:pt x="687" y="672"/>
                  </a:lnTo>
                  <a:lnTo>
                    <a:pt x="668" y="680"/>
                  </a:lnTo>
                  <a:lnTo>
                    <a:pt x="650" y="688"/>
                  </a:lnTo>
                  <a:lnTo>
                    <a:pt x="633" y="695"/>
                  </a:lnTo>
                  <a:lnTo>
                    <a:pt x="616" y="702"/>
                  </a:lnTo>
                  <a:lnTo>
                    <a:pt x="599" y="709"/>
                  </a:lnTo>
                  <a:lnTo>
                    <a:pt x="583" y="714"/>
                  </a:lnTo>
                  <a:lnTo>
                    <a:pt x="566" y="720"/>
                  </a:lnTo>
                  <a:lnTo>
                    <a:pt x="548" y="727"/>
                  </a:lnTo>
                  <a:lnTo>
                    <a:pt x="532" y="733"/>
                  </a:lnTo>
                  <a:lnTo>
                    <a:pt x="514" y="740"/>
                  </a:lnTo>
                  <a:lnTo>
                    <a:pt x="497" y="747"/>
                  </a:lnTo>
                  <a:lnTo>
                    <a:pt x="477" y="753"/>
                  </a:lnTo>
                  <a:lnTo>
                    <a:pt x="459" y="762"/>
                  </a:lnTo>
                  <a:lnTo>
                    <a:pt x="438" y="770"/>
                  </a:lnTo>
                  <a:lnTo>
                    <a:pt x="421" y="775"/>
                  </a:lnTo>
                  <a:lnTo>
                    <a:pt x="402" y="780"/>
                  </a:lnTo>
                  <a:lnTo>
                    <a:pt x="384" y="785"/>
                  </a:lnTo>
                  <a:lnTo>
                    <a:pt x="366" y="790"/>
                  </a:lnTo>
                  <a:lnTo>
                    <a:pt x="350" y="797"/>
                  </a:lnTo>
                  <a:lnTo>
                    <a:pt x="339" y="806"/>
                  </a:lnTo>
                  <a:lnTo>
                    <a:pt x="331" y="818"/>
                  </a:lnTo>
                  <a:lnTo>
                    <a:pt x="327" y="834"/>
                  </a:lnTo>
                  <a:close/>
                </a:path>
              </a:pathLst>
            </a:custGeom>
            <a:solidFill>
              <a:srgbClr val="FFF757"/>
            </a:solidFill>
            <a:ln w="9525">
              <a:noFill/>
              <a:round/>
              <a:headEnd/>
              <a:tailEnd/>
            </a:ln>
          </p:spPr>
          <p:txBody>
            <a:bodyPr>
              <a:prstTxWarp prst="textNoShape">
                <a:avLst/>
              </a:prstTxWarp>
            </a:bodyPr>
            <a:lstStyle/>
            <a:p>
              <a:endParaRPr lang="fr-FR"/>
            </a:p>
          </p:txBody>
        </p:sp>
        <p:sp>
          <p:nvSpPr>
            <p:cNvPr id="21511" name="Freeform 7"/>
            <p:cNvSpPr>
              <a:spLocks/>
            </p:cNvSpPr>
            <p:nvPr/>
          </p:nvSpPr>
          <p:spPr bwMode="auto">
            <a:xfrm>
              <a:off x="4128" y="1104"/>
              <a:ext cx="988" cy="635"/>
            </a:xfrm>
            <a:custGeom>
              <a:avLst/>
              <a:gdLst/>
              <a:ahLst/>
              <a:cxnLst>
                <a:cxn ang="0">
                  <a:pos x="705" y="113"/>
                </a:cxn>
                <a:cxn ang="0">
                  <a:pos x="667" y="75"/>
                </a:cxn>
                <a:cxn ang="0">
                  <a:pos x="704" y="32"/>
                </a:cxn>
                <a:cxn ang="0">
                  <a:pos x="812" y="6"/>
                </a:cxn>
                <a:cxn ang="0">
                  <a:pos x="921" y="0"/>
                </a:cxn>
                <a:cxn ang="0">
                  <a:pos x="1036" y="3"/>
                </a:cxn>
                <a:cxn ang="0">
                  <a:pos x="1170" y="5"/>
                </a:cxn>
                <a:cxn ang="0">
                  <a:pos x="1292" y="8"/>
                </a:cxn>
                <a:cxn ang="0">
                  <a:pos x="1407" y="11"/>
                </a:cxn>
                <a:cxn ang="0">
                  <a:pos x="1528" y="10"/>
                </a:cxn>
                <a:cxn ang="0">
                  <a:pos x="1579" y="53"/>
                </a:cxn>
                <a:cxn ang="0">
                  <a:pos x="1537" y="129"/>
                </a:cxn>
                <a:cxn ang="0">
                  <a:pos x="1560" y="188"/>
                </a:cxn>
                <a:cxn ang="0">
                  <a:pos x="1640" y="204"/>
                </a:cxn>
                <a:cxn ang="0">
                  <a:pos x="1715" y="215"/>
                </a:cxn>
                <a:cxn ang="0">
                  <a:pos x="1793" y="235"/>
                </a:cxn>
                <a:cxn ang="0">
                  <a:pos x="1818" y="278"/>
                </a:cxn>
                <a:cxn ang="0">
                  <a:pos x="1786" y="323"/>
                </a:cxn>
                <a:cxn ang="0">
                  <a:pos x="1809" y="347"/>
                </a:cxn>
                <a:cxn ang="0">
                  <a:pos x="1883" y="347"/>
                </a:cxn>
                <a:cxn ang="0">
                  <a:pos x="1929" y="377"/>
                </a:cxn>
                <a:cxn ang="0">
                  <a:pos x="1919" y="455"/>
                </a:cxn>
                <a:cxn ang="0">
                  <a:pos x="1838" y="521"/>
                </a:cxn>
                <a:cxn ang="0">
                  <a:pos x="1844" y="624"/>
                </a:cxn>
                <a:cxn ang="0">
                  <a:pos x="1952" y="705"/>
                </a:cxn>
                <a:cxn ang="0">
                  <a:pos x="1966" y="796"/>
                </a:cxn>
                <a:cxn ang="0">
                  <a:pos x="1909" y="827"/>
                </a:cxn>
                <a:cxn ang="0">
                  <a:pos x="1834" y="835"/>
                </a:cxn>
                <a:cxn ang="0">
                  <a:pos x="1766" y="854"/>
                </a:cxn>
                <a:cxn ang="0">
                  <a:pos x="1698" y="884"/>
                </a:cxn>
                <a:cxn ang="0">
                  <a:pos x="1693" y="939"/>
                </a:cxn>
                <a:cxn ang="0">
                  <a:pos x="1764" y="994"/>
                </a:cxn>
                <a:cxn ang="0">
                  <a:pos x="1833" y="1045"/>
                </a:cxn>
                <a:cxn ang="0">
                  <a:pos x="1878" y="1109"/>
                </a:cxn>
                <a:cxn ang="0">
                  <a:pos x="1879" y="1187"/>
                </a:cxn>
                <a:cxn ang="0">
                  <a:pos x="1837" y="1229"/>
                </a:cxn>
                <a:cxn ang="0">
                  <a:pos x="1768" y="1251"/>
                </a:cxn>
                <a:cxn ang="0">
                  <a:pos x="1688" y="1264"/>
                </a:cxn>
                <a:cxn ang="0">
                  <a:pos x="1277" y="1262"/>
                </a:cxn>
                <a:cxn ang="0">
                  <a:pos x="1155" y="1244"/>
                </a:cxn>
                <a:cxn ang="0">
                  <a:pos x="1039" y="1241"/>
                </a:cxn>
                <a:cxn ang="0">
                  <a:pos x="923" y="1229"/>
                </a:cxn>
                <a:cxn ang="0">
                  <a:pos x="807" y="1194"/>
                </a:cxn>
                <a:cxn ang="0">
                  <a:pos x="769" y="1111"/>
                </a:cxn>
                <a:cxn ang="0">
                  <a:pos x="740" y="1016"/>
                </a:cxn>
                <a:cxn ang="0">
                  <a:pos x="701" y="945"/>
                </a:cxn>
                <a:cxn ang="0">
                  <a:pos x="657" y="885"/>
                </a:cxn>
                <a:cxn ang="0">
                  <a:pos x="603" y="829"/>
                </a:cxn>
                <a:cxn ang="0">
                  <a:pos x="521" y="763"/>
                </a:cxn>
                <a:cxn ang="0">
                  <a:pos x="407" y="667"/>
                </a:cxn>
                <a:cxn ang="0">
                  <a:pos x="303" y="579"/>
                </a:cxn>
                <a:cxn ang="0">
                  <a:pos x="198" y="486"/>
                </a:cxn>
                <a:cxn ang="0">
                  <a:pos x="92" y="397"/>
                </a:cxn>
                <a:cxn ang="0">
                  <a:pos x="16" y="357"/>
                </a:cxn>
                <a:cxn ang="0">
                  <a:pos x="22" y="294"/>
                </a:cxn>
                <a:cxn ang="0">
                  <a:pos x="104" y="230"/>
                </a:cxn>
                <a:cxn ang="0">
                  <a:pos x="199" y="197"/>
                </a:cxn>
                <a:cxn ang="0">
                  <a:pos x="303" y="168"/>
                </a:cxn>
              </a:cxnLst>
              <a:rect l="0" t="0" r="r" b="b"/>
              <a:pathLst>
                <a:path w="1976" h="1271">
                  <a:moveTo>
                    <a:pt x="384" y="135"/>
                  </a:moveTo>
                  <a:lnTo>
                    <a:pt x="724" y="135"/>
                  </a:lnTo>
                  <a:lnTo>
                    <a:pt x="714" y="123"/>
                  </a:lnTo>
                  <a:lnTo>
                    <a:pt x="705" y="113"/>
                  </a:lnTo>
                  <a:lnTo>
                    <a:pt x="696" y="102"/>
                  </a:lnTo>
                  <a:lnTo>
                    <a:pt x="687" y="93"/>
                  </a:lnTo>
                  <a:lnTo>
                    <a:pt x="678" y="84"/>
                  </a:lnTo>
                  <a:lnTo>
                    <a:pt x="667" y="75"/>
                  </a:lnTo>
                  <a:lnTo>
                    <a:pt x="657" y="66"/>
                  </a:lnTo>
                  <a:lnTo>
                    <a:pt x="645" y="56"/>
                  </a:lnTo>
                  <a:lnTo>
                    <a:pt x="675" y="43"/>
                  </a:lnTo>
                  <a:lnTo>
                    <a:pt x="704" y="32"/>
                  </a:lnTo>
                  <a:lnTo>
                    <a:pt x="732" y="23"/>
                  </a:lnTo>
                  <a:lnTo>
                    <a:pt x="759" y="15"/>
                  </a:lnTo>
                  <a:lnTo>
                    <a:pt x="786" y="9"/>
                  </a:lnTo>
                  <a:lnTo>
                    <a:pt x="812" y="6"/>
                  </a:lnTo>
                  <a:lnTo>
                    <a:pt x="839" y="2"/>
                  </a:lnTo>
                  <a:lnTo>
                    <a:pt x="867" y="1"/>
                  </a:lnTo>
                  <a:lnTo>
                    <a:pt x="893" y="0"/>
                  </a:lnTo>
                  <a:lnTo>
                    <a:pt x="921" y="0"/>
                  </a:lnTo>
                  <a:lnTo>
                    <a:pt x="948" y="1"/>
                  </a:lnTo>
                  <a:lnTo>
                    <a:pt x="976" y="1"/>
                  </a:lnTo>
                  <a:lnTo>
                    <a:pt x="1006" y="2"/>
                  </a:lnTo>
                  <a:lnTo>
                    <a:pt x="1036" y="3"/>
                  </a:lnTo>
                  <a:lnTo>
                    <a:pt x="1068" y="5"/>
                  </a:lnTo>
                  <a:lnTo>
                    <a:pt x="1100" y="5"/>
                  </a:lnTo>
                  <a:lnTo>
                    <a:pt x="1136" y="5"/>
                  </a:lnTo>
                  <a:lnTo>
                    <a:pt x="1170" y="5"/>
                  </a:lnTo>
                  <a:lnTo>
                    <a:pt x="1202" y="6"/>
                  </a:lnTo>
                  <a:lnTo>
                    <a:pt x="1233" y="7"/>
                  </a:lnTo>
                  <a:lnTo>
                    <a:pt x="1263" y="7"/>
                  </a:lnTo>
                  <a:lnTo>
                    <a:pt x="1292" y="8"/>
                  </a:lnTo>
                  <a:lnTo>
                    <a:pt x="1321" y="9"/>
                  </a:lnTo>
                  <a:lnTo>
                    <a:pt x="1349" y="9"/>
                  </a:lnTo>
                  <a:lnTo>
                    <a:pt x="1378" y="10"/>
                  </a:lnTo>
                  <a:lnTo>
                    <a:pt x="1407" y="11"/>
                  </a:lnTo>
                  <a:lnTo>
                    <a:pt x="1436" y="11"/>
                  </a:lnTo>
                  <a:lnTo>
                    <a:pt x="1466" y="11"/>
                  </a:lnTo>
                  <a:lnTo>
                    <a:pt x="1497" y="11"/>
                  </a:lnTo>
                  <a:lnTo>
                    <a:pt x="1528" y="10"/>
                  </a:lnTo>
                  <a:lnTo>
                    <a:pt x="1561" y="9"/>
                  </a:lnTo>
                  <a:lnTo>
                    <a:pt x="1597" y="8"/>
                  </a:lnTo>
                  <a:lnTo>
                    <a:pt x="1588" y="32"/>
                  </a:lnTo>
                  <a:lnTo>
                    <a:pt x="1579" y="53"/>
                  </a:lnTo>
                  <a:lnTo>
                    <a:pt x="1568" y="72"/>
                  </a:lnTo>
                  <a:lnTo>
                    <a:pt x="1558" y="91"/>
                  </a:lnTo>
                  <a:lnTo>
                    <a:pt x="1548" y="109"/>
                  </a:lnTo>
                  <a:lnTo>
                    <a:pt x="1537" y="129"/>
                  </a:lnTo>
                  <a:lnTo>
                    <a:pt x="1528" y="150"/>
                  </a:lnTo>
                  <a:lnTo>
                    <a:pt x="1519" y="174"/>
                  </a:lnTo>
                  <a:lnTo>
                    <a:pt x="1539" y="182"/>
                  </a:lnTo>
                  <a:lnTo>
                    <a:pt x="1560" y="188"/>
                  </a:lnTo>
                  <a:lnTo>
                    <a:pt x="1581" y="193"/>
                  </a:lnTo>
                  <a:lnTo>
                    <a:pt x="1601" y="198"/>
                  </a:lnTo>
                  <a:lnTo>
                    <a:pt x="1620" y="202"/>
                  </a:lnTo>
                  <a:lnTo>
                    <a:pt x="1640" y="204"/>
                  </a:lnTo>
                  <a:lnTo>
                    <a:pt x="1658" y="207"/>
                  </a:lnTo>
                  <a:lnTo>
                    <a:pt x="1678" y="210"/>
                  </a:lnTo>
                  <a:lnTo>
                    <a:pt x="1696" y="212"/>
                  </a:lnTo>
                  <a:lnTo>
                    <a:pt x="1715" y="215"/>
                  </a:lnTo>
                  <a:lnTo>
                    <a:pt x="1734" y="219"/>
                  </a:lnTo>
                  <a:lnTo>
                    <a:pt x="1753" y="223"/>
                  </a:lnTo>
                  <a:lnTo>
                    <a:pt x="1772" y="228"/>
                  </a:lnTo>
                  <a:lnTo>
                    <a:pt x="1793" y="235"/>
                  </a:lnTo>
                  <a:lnTo>
                    <a:pt x="1813" y="243"/>
                  </a:lnTo>
                  <a:lnTo>
                    <a:pt x="1833" y="252"/>
                  </a:lnTo>
                  <a:lnTo>
                    <a:pt x="1825" y="266"/>
                  </a:lnTo>
                  <a:lnTo>
                    <a:pt x="1818" y="278"/>
                  </a:lnTo>
                  <a:lnTo>
                    <a:pt x="1810" y="290"/>
                  </a:lnTo>
                  <a:lnTo>
                    <a:pt x="1802" y="301"/>
                  </a:lnTo>
                  <a:lnTo>
                    <a:pt x="1794" y="312"/>
                  </a:lnTo>
                  <a:lnTo>
                    <a:pt x="1786" y="323"/>
                  </a:lnTo>
                  <a:lnTo>
                    <a:pt x="1777" y="333"/>
                  </a:lnTo>
                  <a:lnTo>
                    <a:pt x="1768" y="344"/>
                  </a:lnTo>
                  <a:lnTo>
                    <a:pt x="1790" y="346"/>
                  </a:lnTo>
                  <a:lnTo>
                    <a:pt x="1809" y="347"/>
                  </a:lnTo>
                  <a:lnTo>
                    <a:pt x="1829" y="347"/>
                  </a:lnTo>
                  <a:lnTo>
                    <a:pt x="1846" y="347"/>
                  </a:lnTo>
                  <a:lnTo>
                    <a:pt x="1863" y="347"/>
                  </a:lnTo>
                  <a:lnTo>
                    <a:pt x="1883" y="347"/>
                  </a:lnTo>
                  <a:lnTo>
                    <a:pt x="1902" y="346"/>
                  </a:lnTo>
                  <a:lnTo>
                    <a:pt x="1924" y="344"/>
                  </a:lnTo>
                  <a:lnTo>
                    <a:pt x="1924" y="362"/>
                  </a:lnTo>
                  <a:lnTo>
                    <a:pt x="1929" y="377"/>
                  </a:lnTo>
                  <a:lnTo>
                    <a:pt x="1935" y="392"/>
                  </a:lnTo>
                  <a:lnTo>
                    <a:pt x="1937" y="409"/>
                  </a:lnTo>
                  <a:lnTo>
                    <a:pt x="1932" y="434"/>
                  </a:lnTo>
                  <a:lnTo>
                    <a:pt x="1919" y="455"/>
                  </a:lnTo>
                  <a:lnTo>
                    <a:pt x="1900" y="472"/>
                  </a:lnTo>
                  <a:lnTo>
                    <a:pt x="1878" y="487"/>
                  </a:lnTo>
                  <a:lnTo>
                    <a:pt x="1856" y="503"/>
                  </a:lnTo>
                  <a:lnTo>
                    <a:pt x="1838" y="521"/>
                  </a:lnTo>
                  <a:lnTo>
                    <a:pt x="1824" y="541"/>
                  </a:lnTo>
                  <a:lnTo>
                    <a:pt x="1819" y="567"/>
                  </a:lnTo>
                  <a:lnTo>
                    <a:pt x="1826" y="599"/>
                  </a:lnTo>
                  <a:lnTo>
                    <a:pt x="1844" y="624"/>
                  </a:lnTo>
                  <a:lnTo>
                    <a:pt x="1869" y="646"/>
                  </a:lnTo>
                  <a:lnTo>
                    <a:pt x="1898" y="665"/>
                  </a:lnTo>
                  <a:lnTo>
                    <a:pt x="1927" y="683"/>
                  </a:lnTo>
                  <a:lnTo>
                    <a:pt x="1952" y="705"/>
                  </a:lnTo>
                  <a:lnTo>
                    <a:pt x="1969" y="730"/>
                  </a:lnTo>
                  <a:lnTo>
                    <a:pt x="1976" y="763"/>
                  </a:lnTo>
                  <a:lnTo>
                    <a:pt x="1973" y="780"/>
                  </a:lnTo>
                  <a:lnTo>
                    <a:pt x="1966" y="796"/>
                  </a:lnTo>
                  <a:lnTo>
                    <a:pt x="1958" y="810"/>
                  </a:lnTo>
                  <a:lnTo>
                    <a:pt x="1951" y="826"/>
                  </a:lnTo>
                  <a:lnTo>
                    <a:pt x="1930" y="826"/>
                  </a:lnTo>
                  <a:lnTo>
                    <a:pt x="1909" y="827"/>
                  </a:lnTo>
                  <a:lnTo>
                    <a:pt x="1890" y="828"/>
                  </a:lnTo>
                  <a:lnTo>
                    <a:pt x="1871" y="829"/>
                  </a:lnTo>
                  <a:lnTo>
                    <a:pt x="1853" y="832"/>
                  </a:lnTo>
                  <a:lnTo>
                    <a:pt x="1834" y="835"/>
                  </a:lnTo>
                  <a:lnTo>
                    <a:pt x="1817" y="839"/>
                  </a:lnTo>
                  <a:lnTo>
                    <a:pt x="1800" y="843"/>
                  </a:lnTo>
                  <a:lnTo>
                    <a:pt x="1784" y="848"/>
                  </a:lnTo>
                  <a:lnTo>
                    <a:pt x="1766" y="854"/>
                  </a:lnTo>
                  <a:lnTo>
                    <a:pt x="1750" y="861"/>
                  </a:lnTo>
                  <a:lnTo>
                    <a:pt x="1733" y="867"/>
                  </a:lnTo>
                  <a:lnTo>
                    <a:pt x="1716" y="876"/>
                  </a:lnTo>
                  <a:lnTo>
                    <a:pt x="1698" y="884"/>
                  </a:lnTo>
                  <a:lnTo>
                    <a:pt x="1681" y="894"/>
                  </a:lnTo>
                  <a:lnTo>
                    <a:pt x="1663" y="904"/>
                  </a:lnTo>
                  <a:lnTo>
                    <a:pt x="1677" y="923"/>
                  </a:lnTo>
                  <a:lnTo>
                    <a:pt x="1693" y="939"/>
                  </a:lnTo>
                  <a:lnTo>
                    <a:pt x="1710" y="954"/>
                  </a:lnTo>
                  <a:lnTo>
                    <a:pt x="1727" y="968"/>
                  </a:lnTo>
                  <a:lnTo>
                    <a:pt x="1746" y="982"/>
                  </a:lnTo>
                  <a:lnTo>
                    <a:pt x="1764" y="994"/>
                  </a:lnTo>
                  <a:lnTo>
                    <a:pt x="1783" y="1007"/>
                  </a:lnTo>
                  <a:lnTo>
                    <a:pt x="1801" y="1018"/>
                  </a:lnTo>
                  <a:lnTo>
                    <a:pt x="1818" y="1031"/>
                  </a:lnTo>
                  <a:lnTo>
                    <a:pt x="1833" y="1045"/>
                  </a:lnTo>
                  <a:lnTo>
                    <a:pt x="1848" y="1059"/>
                  </a:lnTo>
                  <a:lnTo>
                    <a:pt x="1861" y="1075"/>
                  </a:lnTo>
                  <a:lnTo>
                    <a:pt x="1871" y="1091"/>
                  </a:lnTo>
                  <a:lnTo>
                    <a:pt x="1878" y="1109"/>
                  </a:lnTo>
                  <a:lnTo>
                    <a:pt x="1884" y="1130"/>
                  </a:lnTo>
                  <a:lnTo>
                    <a:pt x="1885" y="1153"/>
                  </a:lnTo>
                  <a:lnTo>
                    <a:pt x="1884" y="1171"/>
                  </a:lnTo>
                  <a:lnTo>
                    <a:pt x="1879" y="1187"/>
                  </a:lnTo>
                  <a:lnTo>
                    <a:pt x="1871" y="1200"/>
                  </a:lnTo>
                  <a:lnTo>
                    <a:pt x="1862" y="1212"/>
                  </a:lnTo>
                  <a:lnTo>
                    <a:pt x="1851" y="1221"/>
                  </a:lnTo>
                  <a:lnTo>
                    <a:pt x="1837" y="1229"/>
                  </a:lnTo>
                  <a:lnTo>
                    <a:pt x="1821" y="1237"/>
                  </a:lnTo>
                  <a:lnTo>
                    <a:pt x="1804" y="1243"/>
                  </a:lnTo>
                  <a:lnTo>
                    <a:pt x="1786" y="1248"/>
                  </a:lnTo>
                  <a:lnTo>
                    <a:pt x="1768" y="1251"/>
                  </a:lnTo>
                  <a:lnTo>
                    <a:pt x="1748" y="1256"/>
                  </a:lnTo>
                  <a:lnTo>
                    <a:pt x="1728" y="1258"/>
                  </a:lnTo>
                  <a:lnTo>
                    <a:pt x="1708" y="1262"/>
                  </a:lnTo>
                  <a:lnTo>
                    <a:pt x="1688" y="1264"/>
                  </a:lnTo>
                  <a:lnTo>
                    <a:pt x="1669" y="1267"/>
                  </a:lnTo>
                  <a:lnTo>
                    <a:pt x="1650" y="1271"/>
                  </a:lnTo>
                  <a:lnTo>
                    <a:pt x="1310" y="1271"/>
                  </a:lnTo>
                  <a:lnTo>
                    <a:pt x="1277" y="1262"/>
                  </a:lnTo>
                  <a:lnTo>
                    <a:pt x="1246" y="1256"/>
                  </a:lnTo>
                  <a:lnTo>
                    <a:pt x="1215" y="1250"/>
                  </a:lnTo>
                  <a:lnTo>
                    <a:pt x="1185" y="1247"/>
                  </a:lnTo>
                  <a:lnTo>
                    <a:pt x="1155" y="1244"/>
                  </a:lnTo>
                  <a:lnTo>
                    <a:pt x="1126" y="1243"/>
                  </a:lnTo>
                  <a:lnTo>
                    <a:pt x="1097" y="1242"/>
                  </a:lnTo>
                  <a:lnTo>
                    <a:pt x="1068" y="1241"/>
                  </a:lnTo>
                  <a:lnTo>
                    <a:pt x="1039" y="1241"/>
                  </a:lnTo>
                  <a:lnTo>
                    <a:pt x="1012" y="1240"/>
                  </a:lnTo>
                  <a:lnTo>
                    <a:pt x="982" y="1237"/>
                  </a:lnTo>
                  <a:lnTo>
                    <a:pt x="953" y="1234"/>
                  </a:lnTo>
                  <a:lnTo>
                    <a:pt x="923" y="1229"/>
                  </a:lnTo>
                  <a:lnTo>
                    <a:pt x="892" y="1224"/>
                  </a:lnTo>
                  <a:lnTo>
                    <a:pt x="861" y="1215"/>
                  </a:lnTo>
                  <a:lnTo>
                    <a:pt x="827" y="1205"/>
                  </a:lnTo>
                  <a:lnTo>
                    <a:pt x="807" y="1194"/>
                  </a:lnTo>
                  <a:lnTo>
                    <a:pt x="792" y="1177"/>
                  </a:lnTo>
                  <a:lnTo>
                    <a:pt x="781" y="1158"/>
                  </a:lnTo>
                  <a:lnTo>
                    <a:pt x="774" y="1135"/>
                  </a:lnTo>
                  <a:lnTo>
                    <a:pt x="769" y="1111"/>
                  </a:lnTo>
                  <a:lnTo>
                    <a:pt x="763" y="1085"/>
                  </a:lnTo>
                  <a:lnTo>
                    <a:pt x="757" y="1060"/>
                  </a:lnTo>
                  <a:lnTo>
                    <a:pt x="749" y="1036"/>
                  </a:lnTo>
                  <a:lnTo>
                    <a:pt x="740" y="1016"/>
                  </a:lnTo>
                  <a:lnTo>
                    <a:pt x="731" y="997"/>
                  </a:lnTo>
                  <a:lnTo>
                    <a:pt x="721" y="979"/>
                  </a:lnTo>
                  <a:lnTo>
                    <a:pt x="711" y="962"/>
                  </a:lnTo>
                  <a:lnTo>
                    <a:pt x="701" y="945"/>
                  </a:lnTo>
                  <a:lnTo>
                    <a:pt x="690" y="930"/>
                  </a:lnTo>
                  <a:lnTo>
                    <a:pt x="680" y="914"/>
                  </a:lnTo>
                  <a:lnTo>
                    <a:pt x="668" y="899"/>
                  </a:lnTo>
                  <a:lnTo>
                    <a:pt x="657" y="885"/>
                  </a:lnTo>
                  <a:lnTo>
                    <a:pt x="644" y="870"/>
                  </a:lnTo>
                  <a:lnTo>
                    <a:pt x="630" y="856"/>
                  </a:lnTo>
                  <a:lnTo>
                    <a:pt x="617" y="842"/>
                  </a:lnTo>
                  <a:lnTo>
                    <a:pt x="603" y="829"/>
                  </a:lnTo>
                  <a:lnTo>
                    <a:pt x="587" y="816"/>
                  </a:lnTo>
                  <a:lnTo>
                    <a:pt x="570" y="802"/>
                  </a:lnTo>
                  <a:lnTo>
                    <a:pt x="553" y="788"/>
                  </a:lnTo>
                  <a:lnTo>
                    <a:pt x="521" y="763"/>
                  </a:lnTo>
                  <a:lnTo>
                    <a:pt x="491" y="737"/>
                  </a:lnTo>
                  <a:lnTo>
                    <a:pt x="461" y="713"/>
                  </a:lnTo>
                  <a:lnTo>
                    <a:pt x="433" y="690"/>
                  </a:lnTo>
                  <a:lnTo>
                    <a:pt x="407" y="667"/>
                  </a:lnTo>
                  <a:lnTo>
                    <a:pt x="380" y="645"/>
                  </a:lnTo>
                  <a:lnTo>
                    <a:pt x="354" y="623"/>
                  </a:lnTo>
                  <a:lnTo>
                    <a:pt x="329" y="601"/>
                  </a:lnTo>
                  <a:lnTo>
                    <a:pt x="303" y="579"/>
                  </a:lnTo>
                  <a:lnTo>
                    <a:pt x="278" y="556"/>
                  </a:lnTo>
                  <a:lnTo>
                    <a:pt x="252" y="533"/>
                  </a:lnTo>
                  <a:lnTo>
                    <a:pt x="226" y="510"/>
                  </a:lnTo>
                  <a:lnTo>
                    <a:pt x="198" y="486"/>
                  </a:lnTo>
                  <a:lnTo>
                    <a:pt x="169" y="462"/>
                  </a:lnTo>
                  <a:lnTo>
                    <a:pt x="141" y="435"/>
                  </a:lnTo>
                  <a:lnTo>
                    <a:pt x="110" y="409"/>
                  </a:lnTo>
                  <a:lnTo>
                    <a:pt x="92" y="397"/>
                  </a:lnTo>
                  <a:lnTo>
                    <a:pt x="73" y="387"/>
                  </a:lnTo>
                  <a:lnTo>
                    <a:pt x="52" y="377"/>
                  </a:lnTo>
                  <a:lnTo>
                    <a:pt x="32" y="367"/>
                  </a:lnTo>
                  <a:lnTo>
                    <a:pt x="16" y="357"/>
                  </a:lnTo>
                  <a:lnTo>
                    <a:pt x="5" y="346"/>
                  </a:lnTo>
                  <a:lnTo>
                    <a:pt x="0" y="333"/>
                  </a:lnTo>
                  <a:lnTo>
                    <a:pt x="5" y="318"/>
                  </a:lnTo>
                  <a:lnTo>
                    <a:pt x="22" y="294"/>
                  </a:lnTo>
                  <a:lnTo>
                    <a:pt x="42" y="274"/>
                  </a:lnTo>
                  <a:lnTo>
                    <a:pt x="61" y="257"/>
                  </a:lnTo>
                  <a:lnTo>
                    <a:pt x="82" y="242"/>
                  </a:lnTo>
                  <a:lnTo>
                    <a:pt x="104" y="230"/>
                  </a:lnTo>
                  <a:lnTo>
                    <a:pt x="127" y="220"/>
                  </a:lnTo>
                  <a:lnTo>
                    <a:pt x="150" y="211"/>
                  </a:lnTo>
                  <a:lnTo>
                    <a:pt x="174" y="204"/>
                  </a:lnTo>
                  <a:lnTo>
                    <a:pt x="199" y="197"/>
                  </a:lnTo>
                  <a:lnTo>
                    <a:pt x="225" y="190"/>
                  </a:lnTo>
                  <a:lnTo>
                    <a:pt x="250" y="183"/>
                  </a:lnTo>
                  <a:lnTo>
                    <a:pt x="277" y="176"/>
                  </a:lnTo>
                  <a:lnTo>
                    <a:pt x="303" y="168"/>
                  </a:lnTo>
                  <a:lnTo>
                    <a:pt x="330" y="159"/>
                  </a:lnTo>
                  <a:lnTo>
                    <a:pt x="357" y="147"/>
                  </a:lnTo>
                  <a:lnTo>
                    <a:pt x="384" y="135"/>
                  </a:lnTo>
                  <a:close/>
                </a:path>
              </a:pathLst>
            </a:custGeom>
            <a:solidFill>
              <a:schemeClr val="folHlink"/>
            </a:solidFill>
            <a:ln w="9525">
              <a:noFill/>
              <a:round/>
              <a:headEnd/>
              <a:tailEnd/>
            </a:ln>
          </p:spPr>
          <p:txBody>
            <a:bodyPr>
              <a:prstTxWarp prst="textNoShape">
                <a:avLst/>
              </a:prstTxWarp>
            </a:bodyPr>
            <a:lstStyle/>
            <a:p>
              <a:endParaRPr lang="fr-FR"/>
            </a:p>
          </p:txBody>
        </p:sp>
        <p:sp>
          <p:nvSpPr>
            <p:cNvPr id="21512" name="Freeform 8"/>
            <p:cNvSpPr>
              <a:spLocks/>
            </p:cNvSpPr>
            <p:nvPr/>
          </p:nvSpPr>
          <p:spPr bwMode="auto">
            <a:xfrm>
              <a:off x="3921" y="1561"/>
              <a:ext cx="321" cy="379"/>
            </a:xfrm>
            <a:custGeom>
              <a:avLst/>
              <a:gdLst/>
              <a:ahLst/>
              <a:cxnLst>
                <a:cxn ang="0">
                  <a:pos x="74" y="269"/>
                </a:cxn>
                <a:cxn ang="0">
                  <a:pos x="55" y="238"/>
                </a:cxn>
                <a:cxn ang="0">
                  <a:pos x="34" y="211"/>
                </a:cxn>
                <a:cxn ang="0">
                  <a:pos x="12" y="181"/>
                </a:cxn>
                <a:cxn ang="0">
                  <a:pos x="24" y="154"/>
                </a:cxn>
                <a:cxn ang="0">
                  <a:pos x="70" y="141"/>
                </a:cxn>
                <a:cxn ang="0">
                  <a:pos x="112" y="132"/>
                </a:cxn>
                <a:cxn ang="0">
                  <a:pos x="159" y="120"/>
                </a:cxn>
                <a:cxn ang="0">
                  <a:pos x="207" y="100"/>
                </a:cxn>
                <a:cxn ang="0">
                  <a:pos x="251" y="80"/>
                </a:cxn>
                <a:cxn ang="0">
                  <a:pos x="292" y="61"/>
                </a:cxn>
                <a:cxn ang="0">
                  <a:pos x="333" y="43"/>
                </a:cxn>
                <a:cxn ang="0">
                  <a:pos x="372" y="27"/>
                </a:cxn>
                <a:cxn ang="0">
                  <a:pos x="412" y="15"/>
                </a:cxn>
                <a:cxn ang="0">
                  <a:pos x="456" y="5"/>
                </a:cxn>
                <a:cxn ang="0">
                  <a:pos x="503" y="1"/>
                </a:cxn>
                <a:cxn ang="0">
                  <a:pos x="572" y="8"/>
                </a:cxn>
                <a:cxn ang="0">
                  <a:pos x="622" y="65"/>
                </a:cxn>
                <a:cxn ang="0">
                  <a:pos x="639" y="159"/>
                </a:cxn>
                <a:cxn ang="0">
                  <a:pos x="641" y="266"/>
                </a:cxn>
                <a:cxn ang="0">
                  <a:pos x="639" y="359"/>
                </a:cxn>
                <a:cxn ang="0">
                  <a:pos x="626" y="435"/>
                </a:cxn>
                <a:cxn ang="0">
                  <a:pos x="599" y="503"/>
                </a:cxn>
                <a:cxn ang="0">
                  <a:pos x="557" y="569"/>
                </a:cxn>
                <a:cxn ang="0">
                  <a:pos x="517" y="616"/>
                </a:cxn>
                <a:cxn ang="0">
                  <a:pos x="493" y="645"/>
                </a:cxn>
                <a:cxn ang="0">
                  <a:pos x="468" y="673"/>
                </a:cxn>
                <a:cxn ang="0">
                  <a:pos x="444" y="698"/>
                </a:cxn>
                <a:cxn ang="0">
                  <a:pos x="419" y="720"/>
                </a:cxn>
                <a:cxn ang="0">
                  <a:pos x="391" y="737"/>
                </a:cxn>
                <a:cxn ang="0">
                  <a:pos x="361" y="750"/>
                </a:cxn>
                <a:cxn ang="0">
                  <a:pos x="327" y="757"/>
                </a:cxn>
                <a:cxn ang="0">
                  <a:pos x="299" y="757"/>
                </a:cxn>
                <a:cxn ang="0">
                  <a:pos x="283" y="752"/>
                </a:cxn>
                <a:cxn ang="0">
                  <a:pos x="274" y="699"/>
                </a:cxn>
                <a:cxn ang="0">
                  <a:pos x="306" y="644"/>
                </a:cxn>
                <a:cxn ang="0">
                  <a:pos x="343" y="598"/>
                </a:cxn>
                <a:cxn ang="0">
                  <a:pos x="373" y="549"/>
                </a:cxn>
                <a:cxn ang="0">
                  <a:pos x="386" y="489"/>
                </a:cxn>
                <a:cxn ang="0">
                  <a:pos x="379" y="443"/>
                </a:cxn>
                <a:cxn ang="0">
                  <a:pos x="357" y="405"/>
                </a:cxn>
                <a:cxn ang="0">
                  <a:pos x="326" y="375"/>
                </a:cxn>
                <a:cxn ang="0">
                  <a:pos x="285" y="350"/>
                </a:cxn>
                <a:cxn ang="0">
                  <a:pos x="238" y="330"/>
                </a:cxn>
                <a:cxn ang="0">
                  <a:pos x="187" y="313"/>
                </a:cxn>
                <a:cxn ang="0">
                  <a:pos x="135" y="299"/>
                </a:cxn>
                <a:cxn ang="0">
                  <a:pos x="85" y="287"/>
                </a:cxn>
              </a:cxnLst>
              <a:rect l="0" t="0" r="r" b="b"/>
              <a:pathLst>
                <a:path w="641" h="758">
                  <a:moveTo>
                    <a:pt x="85" y="287"/>
                  </a:moveTo>
                  <a:lnTo>
                    <a:pt x="74" y="269"/>
                  </a:lnTo>
                  <a:lnTo>
                    <a:pt x="64" y="253"/>
                  </a:lnTo>
                  <a:lnTo>
                    <a:pt x="55" y="238"/>
                  </a:lnTo>
                  <a:lnTo>
                    <a:pt x="44" y="224"/>
                  </a:lnTo>
                  <a:lnTo>
                    <a:pt x="34" y="211"/>
                  </a:lnTo>
                  <a:lnTo>
                    <a:pt x="24" y="196"/>
                  </a:lnTo>
                  <a:lnTo>
                    <a:pt x="12" y="181"/>
                  </a:lnTo>
                  <a:lnTo>
                    <a:pt x="0" y="163"/>
                  </a:lnTo>
                  <a:lnTo>
                    <a:pt x="24" y="154"/>
                  </a:lnTo>
                  <a:lnTo>
                    <a:pt x="47" y="147"/>
                  </a:lnTo>
                  <a:lnTo>
                    <a:pt x="70" y="141"/>
                  </a:lnTo>
                  <a:lnTo>
                    <a:pt x="92" y="137"/>
                  </a:lnTo>
                  <a:lnTo>
                    <a:pt x="112" y="132"/>
                  </a:lnTo>
                  <a:lnTo>
                    <a:pt x="135" y="126"/>
                  </a:lnTo>
                  <a:lnTo>
                    <a:pt x="159" y="120"/>
                  </a:lnTo>
                  <a:lnTo>
                    <a:pt x="183" y="110"/>
                  </a:lnTo>
                  <a:lnTo>
                    <a:pt x="207" y="100"/>
                  </a:lnTo>
                  <a:lnTo>
                    <a:pt x="230" y="91"/>
                  </a:lnTo>
                  <a:lnTo>
                    <a:pt x="251" y="80"/>
                  </a:lnTo>
                  <a:lnTo>
                    <a:pt x="273" y="71"/>
                  </a:lnTo>
                  <a:lnTo>
                    <a:pt x="292" y="61"/>
                  </a:lnTo>
                  <a:lnTo>
                    <a:pt x="313" y="52"/>
                  </a:lnTo>
                  <a:lnTo>
                    <a:pt x="333" y="43"/>
                  </a:lnTo>
                  <a:lnTo>
                    <a:pt x="352" y="35"/>
                  </a:lnTo>
                  <a:lnTo>
                    <a:pt x="372" y="27"/>
                  </a:lnTo>
                  <a:lnTo>
                    <a:pt x="391" y="20"/>
                  </a:lnTo>
                  <a:lnTo>
                    <a:pt x="412" y="15"/>
                  </a:lnTo>
                  <a:lnTo>
                    <a:pt x="434" y="10"/>
                  </a:lnTo>
                  <a:lnTo>
                    <a:pt x="456" y="5"/>
                  </a:lnTo>
                  <a:lnTo>
                    <a:pt x="479" y="2"/>
                  </a:lnTo>
                  <a:lnTo>
                    <a:pt x="503" y="1"/>
                  </a:lnTo>
                  <a:lnTo>
                    <a:pt x="530" y="0"/>
                  </a:lnTo>
                  <a:lnTo>
                    <a:pt x="572" y="8"/>
                  </a:lnTo>
                  <a:lnTo>
                    <a:pt x="602" y="31"/>
                  </a:lnTo>
                  <a:lnTo>
                    <a:pt x="622" y="65"/>
                  </a:lnTo>
                  <a:lnTo>
                    <a:pt x="633" y="109"/>
                  </a:lnTo>
                  <a:lnTo>
                    <a:pt x="639" y="159"/>
                  </a:lnTo>
                  <a:lnTo>
                    <a:pt x="641" y="212"/>
                  </a:lnTo>
                  <a:lnTo>
                    <a:pt x="641" y="266"/>
                  </a:lnTo>
                  <a:lnTo>
                    <a:pt x="640" y="317"/>
                  </a:lnTo>
                  <a:lnTo>
                    <a:pt x="639" y="359"/>
                  </a:lnTo>
                  <a:lnTo>
                    <a:pt x="634" y="398"/>
                  </a:lnTo>
                  <a:lnTo>
                    <a:pt x="626" y="435"/>
                  </a:lnTo>
                  <a:lnTo>
                    <a:pt x="615" y="470"/>
                  </a:lnTo>
                  <a:lnTo>
                    <a:pt x="599" y="503"/>
                  </a:lnTo>
                  <a:lnTo>
                    <a:pt x="580" y="535"/>
                  </a:lnTo>
                  <a:lnTo>
                    <a:pt x="557" y="569"/>
                  </a:lnTo>
                  <a:lnTo>
                    <a:pt x="530" y="601"/>
                  </a:lnTo>
                  <a:lnTo>
                    <a:pt x="517" y="616"/>
                  </a:lnTo>
                  <a:lnTo>
                    <a:pt x="504" y="630"/>
                  </a:lnTo>
                  <a:lnTo>
                    <a:pt x="493" y="645"/>
                  </a:lnTo>
                  <a:lnTo>
                    <a:pt x="480" y="659"/>
                  </a:lnTo>
                  <a:lnTo>
                    <a:pt x="468" y="673"/>
                  </a:lnTo>
                  <a:lnTo>
                    <a:pt x="457" y="685"/>
                  </a:lnTo>
                  <a:lnTo>
                    <a:pt x="444" y="698"/>
                  </a:lnTo>
                  <a:lnTo>
                    <a:pt x="433" y="708"/>
                  </a:lnTo>
                  <a:lnTo>
                    <a:pt x="419" y="720"/>
                  </a:lnTo>
                  <a:lnTo>
                    <a:pt x="406" y="729"/>
                  </a:lnTo>
                  <a:lnTo>
                    <a:pt x="391" y="737"/>
                  </a:lnTo>
                  <a:lnTo>
                    <a:pt x="377" y="744"/>
                  </a:lnTo>
                  <a:lnTo>
                    <a:pt x="361" y="750"/>
                  </a:lnTo>
                  <a:lnTo>
                    <a:pt x="344" y="754"/>
                  </a:lnTo>
                  <a:lnTo>
                    <a:pt x="327" y="757"/>
                  </a:lnTo>
                  <a:lnTo>
                    <a:pt x="307" y="758"/>
                  </a:lnTo>
                  <a:lnTo>
                    <a:pt x="299" y="757"/>
                  </a:lnTo>
                  <a:lnTo>
                    <a:pt x="291" y="754"/>
                  </a:lnTo>
                  <a:lnTo>
                    <a:pt x="283" y="752"/>
                  </a:lnTo>
                  <a:lnTo>
                    <a:pt x="274" y="751"/>
                  </a:lnTo>
                  <a:lnTo>
                    <a:pt x="274" y="699"/>
                  </a:lnTo>
                  <a:lnTo>
                    <a:pt x="289" y="670"/>
                  </a:lnTo>
                  <a:lnTo>
                    <a:pt x="306" y="644"/>
                  </a:lnTo>
                  <a:lnTo>
                    <a:pt x="324" y="620"/>
                  </a:lnTo>
                  <a:lnTo>
                    <a:pt x="343" y="598"/>
                  </a:lnTo>
                  <a:lnTo>
                    <a:pt x="359" y="573"/>
                  </a:lnTo>
                  <a:lnTo>
                    <a:pt x="373" y="549"/>
                  </a:lnTo>
                  <a:lnTo>
                    <a:pt x="382" y="522"/>
                  </a:lnTo>
                  <a:lnTo>
                    <a:pt x="386" y="489"/>
                  </a:lnTo>
                  <a:lnTo>
                    <a:pt x="383" y="465"/>
                  </a:lnTo>
                  <a:lnTo>
                    <a:pt x="379" y="443"/>
                  </a:lnTo>
                  <a:lnTo>
                    <a:pt x="369" y="424"/>
                  </a:lnTo>
                  <a:lnTo>
                    <a:pt x="357" y="405"/>
                  </a:lnTo>
                  <a:lnTo>
                    <a:pt x="343" y="389"/>
                  </a:lnTo>
                  <a:lnTo>
                    <a:pt x="326" y="375"/>
                  </a:lnTo>
                  <a:lnTo>
                    <a:pt x="306" y="361"/>
                  </a:lnTo>
                  <a:lnTo>
                    <a:pt x="285" y="350"/>
                  </a:lnTo>
                  <a:lnTo>
                    <a:pt x="262" y="340"/>
                  </a:lnTo>
                  <a:lnTo>
                    <a:pt x="238" y="330"/>
                  </a:lnTo>
                  <a:lnTo>
                    <a:pt x="213" y="321"/>
                  </a:lnTo>
                  <a:lnTo>
                    <a:pt x="187" y="313"/>
                  </a:lnTo>
                  <a:lnTo>
                    <a:pt x="162" y="306"/>
                  </a:lnTo>
                  <a:lnTo>
                    <a:pt x="135" y="299"/>
                  </a:lnTo>
                  <a:lnTo>
                    <a:pt x="110" y="292"/>
                  </a:lnTo>
                  <a:lnTo>
                    <a:pt x="85" y="287"/>
                  </a:lnTo>
                  <a:close/>
                </a:path>
              </a:pathLst>
            </a:custGeom>
            <a:solidFill>
              <a:srgbClr val="FFF757"/>
            </a:solidFill>
            <a:ln w="9525">
              <a:noFill/>
              <a:round/>
              <a:headEnd/>
              <a:tailEnd/>
            </a:ln>
          </p:spPr>
          <p:txBody>
            <a:bodyPr>
              <a:prstTxWarp prst="textNoShape">
                <a:avLst/>
              </a:prstTxWarp>
            </a:bodyPr>
            <a:lstStyle/>
            <a:p>
              <a:endParaRPr lang="fr-FR"/>
            </a:p>
          </p:txBody>
        </p:sp>
        <p:sp>
          <p:nvSpPr>
            <p:cNvPr id="21513" name="Freeform 9"/>
            <p:cNvSpPr>
              <a:spLocks/>
            </p:cNvSpPr>
            <p:nvPr/>
          </p:nvSpPr>
          <p:spPr bwMode="auto">
            <a:xfrm>
              <a:off x="3958" y="1692"/>
              <a:ext cx="172" cy="192"/>
            </a:xfrm>
            <a:custGeom>
              <a:avLst/>
              <a:gdLst/>
              <a:ahLst/>
              <a:cxnLst>
                <a:cxn ang="0">
                  <a:pos x="43" y="24"/>
                </a:cxn>
                <a:cxn ang="0">
                  <a:pos x="73" y="18"/>
                </a:cxn>
                <a:cxn ang="0">
                  <a:pos x="100" y="8"/>
                </a:cxn>
                <a:cxn ang="0">
                  <a:pos x="129" y="1"/>
                </a:cxn>
                <a:cxn ang="0">
                  <a:pos x="167" y="1"/>
                </a:cxn>
                <a:cxn ang="0">
                  <a:pos x="205" y="9"/>
                </a:cxn>
                <a:cxn ang="0">
                  <a:pos x="241" y="26"/>
                </a:cxn>
                <a:cxn ang="0">
                  <a:pos x="273" y="47"/>
                </a:cxn>
                <a:cxn ang="0">
                  <a:pos x="300" y="75"/>
                </a:cxn>
                <a:cxn ang="0">
                  <a:pos x="322" y="107"/>
                </a:cxn>
                <a:cxn ang="0">
                  <a:pos x="337" y="143"/>
                </a:cxn>
                <a:cxn ang="0">
                  <a:pos x="345" y="182"/>
                </a:cxn>
                <a:cxn ang="0">
                  <a:pos x="342" y="239"/>
                </a:cxn>
                <a:cxn ang="0">
                  <a:pos x="319" y="302"/>
                </a:cxn>
                <a:cxn ang="0">
                  <a:pos x="277" y="353"/>
                </a:cxn>
                <a:cxn ang="0">
                  <a:pos x="217" y="382"/>
                </a:cxn>
                <a:cxn ang="0">
                  <a:pos x="175" y="385"/>
                </a:cxn>
                <a:cxn ang="0">
                  <a:pos x="163" y="384"/>
                </a:cxn>
                <a:cxn ang="0">
                  <a:pos x="150" y="382"/>
                </a:cxn>
                <a:cxn ang="0">
                  <a:pos x="137" y="380"/>
                </a:cxn>
                <a:cxn ang="0">
                  <a:pos x="129" y="365"/>
                </a:cxn>
                <a:cxn ang="0">
                  <a:pos x="125" y="340"/>
                </a:cxn>
                <a:cxn ang="0">
                  <a:pos x="127" y="307"/>
                </a:cxn>
                <a:cxn ang="0">
                  <a:pos x="140" y="274"/>
                </a:cxn>
                <a:cxn ang="0">
                  <a:pos x="140" y="240"/>
                </a:cxn>
                <a:cxn ang="0">
                  <a:pos x="119" y="221"/>
                </a:cxn>
                <a:cxn ang="0">
                  <a:pos x="88" y="211"/>
                </a:cxn>
                <a:cxn ang="0">
                  <a:pos x="53" y="198"/>
                </a:cxn>
                <a:cxn ang="0">
                  <a:pos x="28" y="179"/>
                </a:cxn>
                <a:cxn ang="0">
                  <a:pos x="12" y="156"/>
                </a:cxn>
                <a:cxn ang="0">
                  <a:pos x="4" y="130"/>
                </a:cxn>
                <a:cxn ang="0">
                  <a:pos x="0" y="102"/>
                </a:cxn>
                <a:cxn ang="0">
                  <a:pos x="0" y="66"/>
                </a:cxn>
                <a:cxn ang="0">
                  <a:pos x="12" y="31"/>
                </a:cxn>
              </a:cxnLst>
              <a:rect l="0" t="0" r="r" b="b"/>
              <a:pathLst>
                <a:path w="346" h="385">
                  <a:moveTo>
                    <a:pt x="25" y="26"/>
                  </a:moveTo>
                  <a:lnTo>
                    <a:pt x="43" y="24"/>
                  </a:lnTo>
                  <a:lnTo>
                    <a:pt x="58" y="22"/>
                  </a:lnTo>
                  <a:lnTo>
                    <a:pt x="73" y="18"/>
                  </a:lnTo>
                  <a:lnTo>
                    <a:pt x="87" y="13"/>
                  </a:lnTo>
                  <a:lnTo>
                    <a:pt x="100" y="8"/>
                  </a:lnTo>
                  <a:lnTo>
                    <a:pt x="114" y="4"/>
                  </a:lnTo>
                  <a:lnTo>
                    <a:pt x="129" y="1"/>
                  </a:lnTo>
                  <a:lnTo>
                    <a:pt x="146" y="0"/>
                  </a:lnTo>
                  <a:lnTo>
                    <a:pt x="167" y="1"/>
                  </a:lnTo>
                  <a:lnTo>
                    <a:pt x="187" y="5"/>
                  </a:lnTo>
                  <a:lnTo>
                    <a:pt x="205" y="9"/>
                  </a:lnTo>
                  <a:lnTo>
                    <a:pt x="224" y="16"/>
                  </a:lnTo>
                  <a:lnTo>
                    <a:pt x="241" y="26"/>
                  </a:lnTo>
                  <a:lnTo>
                    <a:pt x="257" y="36"/>
                  </a:lnTo>
                  <a:lnTo>
                    <a:pt x="273" y="47"/>
                  </a:lnTo>
                  <a:lnTo>
                    <a:pt x="287" y="60"/>
                  </a:lnTo>
                  <a:lnTo>
                    <a:pt x="300" y="75"/>
                  </a:lnTo>
                  <a:lnTo>
                    <a:pt x="311" y="91"/>
                  </a:lnTo>
                  <a:lnTo>
                    <a:pt x="322" y="107"/>
                  </a:lnTo>
                  <a:lnTo>
                    <a:pt x="330" y="125"/>
                  </a:lnTo>
                  <a:lnTo>
                    <a:pt x="337" y="143"/>
                  </a:lnTo>
                  <a:lnTo>
                    <a:pt x="341" y="163"/>
                  </a:lnTo>
                  <a:lnTo>
                    <a:pt x="345" y="182"/>
                  </a:lnTo>
                  <a:lnTo>
                    <a:pt x="346" y="203"/>
                  </a:lnTo>
                  <a:lnTo>
                    <a:pt x="342" y="239"/>
                  </a:lnTo>
                  <a:lnTo>
                    <a:pt x="334" y="272"/>
                  </a:lnTo>
                  <a:lnTo>
                    <a:pt x="319" y="302"/>
                  </a:lnTo>
                  <a:lnTo>
                    <a:pt x="301" y="330"/>
                  </a:lnTo>
                  <a:lnTo>
                    <a:pt x="277" y="353"/>
                  </a:lnTo>
                  <a:lnTo>
                    <a:pt x="249" y="370"/>
                  </a:lnTo>
                  <a:lnTo>
                    <a:pt x="217" y="382"/>
                  </a:lnTo>
                  <a:lnTo>
                    <a:pt x="182" y="385"/>
                  </a:lnTo>
                  <a:lnTo>
                    <a:pt x="175" y="385"/>
                  </a:lnTo>
                  <a:lnTo>
                    <a:pt x="168" y="384"/>
                  </a:lnTo>
                  <a:lnTo>
                    <a:pt x="163" y="384"/>
                  </a:lnTo>
                  <a:lnTo>
                    <a:pt x="157" y="383"/>
                  </a:lnTo>
                  <a:lnTo>
                    <a:pt x="150" y="382"/>
                  </a:lnTo>
                  <a:lnTo>
                    <a:pt x="144" y="380"/>
                  </a:lnTo>
                  <a:lnTo>
                    <a:pt x="137" y="380"/>
                  </a:lnTo>
                  <a:lnTo>
                    <a:pt x="130" y="379"/>
                  </a:lnTo>
                  <a:lnTo>
                    <a:pt x="129" y="365"/>
                  </a:lnTo>
                  <a:lnTo>
                    <a:pt x="127" y="353"/>
                  </a:lnTo>
                  <a:lnTo>
                    <a:pt x="125" y="340"/>
                  </a:lnTo>
                  <a:lnTo>
                    <a:pt x="123" y="326"/>
                  </a:lnTo>
                  <a:lnTo>
                    <a:pt x="127" y="307"/>
                  </a:lnTo>
                  <a:lnTo>
                    <a:pt x="134" y="291"/>
                  </a:lnTo>
                  <a:lnTo>
                    <a:pt x="140" y="274"/>
                  </a:lnTo>
                  <a:lnTo>
                    <a:pt x="143" y="255"/>
                  </a:lnTo>
                  <a:lnTo>
                    <a:pt x="140" y="240"/>
                  </a:lnTo>
                  <a:lnTo>
                    <a:pt x="131" y="228"/>
                  </a:lnTo>
                  <a:lnTo>
                    <a:pt x="119" y="221"/>
                  </a:lnTo>
                  <a:lnTo>
                    <a:pt x="104" y="216"/>
                  </a:lnTo>
                  <a:lnTo>
                    <a:pt x="88" y="211"/>
                  </a:lnTo>
                  <a:lnTo>
                    <a:pt x="70" y="205"/>
                  </a:lnTo>
                  <a:lnTo>
                    <a:pt x="53" y="198"/>
                  </a:lnTo>
                  <a:lnTo>
                    <a:pt x="39" y="189"/>
                  </a:lnTo>
                  <a:lnTo>
                    <a:pt x="28" y="179"/>
                  </a:lnTo>
                  <a:lnTo>
                    <a:pt x="19" y="167"/>
                  </a:lnTo>
                  <a:lnTo>
                    <a:pt x="12" y="156"/>
                  </a:lnTo>
                  <a:lnTo>
                    <a:pt x="7" y="143"/>
                  </a:lnTo>
                  <a:lnTo>
                    <a:pt x="4" y="130"/>
                  </a:lnTo>
                  <a:lnTo>
                    <a:pt x="1" y="117"/>
                  </a:lnTo>
                  <a:lnTo>
                    <a:pt x="0" y="102"/>
                  </a:lnTo>
                  <a:lnTo>
                    <a:pt x="0" y="85"/>
                  </a:lnTo>
                  <a:lnTo>
                    <a:pt x="0" y="66"/>
                  </a:lnTo>
                  <a:lnTo>
                    <a:pt x="4" y="46"/>
                  </a:lnTo>
                  <a:lnTo>
                    <a:pt x="12" y="31"/>
                  </a:lnTo>
                  <a:lnTo>
                    <a:pt x="25" y="26"/>
                  </a:lnTo>
                  <a:close/>
                </a:path>
              </a:pathLst>
            </a:custGeom>
            <a:solidFill>
              <a:srgbClr val="999999"/>
            </a:solidFill>
            <a:ln w="9525">
              <a:noFill/>
              <a:round/>
              <a:headEnd/>
              <a:tailEnd/>
            </a:ln>
          </p:spPr>
          <p:txBody>
            <a:bodyPr>
              <a:prstTxWarp prst="textNoShape">
                <a:avLst/>
              </a:prstTxWarp>
            </a:bodyPr>
            <a:lstStyle/>
            <a:p>
              <a:endParaRPr lang="fr-FR"/>
            </a:p>
          </p:txBody>
        </p:sp>
        <p:sp>
          <p:nvSpPr>
            <p:cNvPr id="21514" name="Freeform 10"/>
            <p:cNvSpPr>
              <a:spLocks/>
            </p:cNvSpPr>
            <p:nvPr/>
          </p:nvSpPr>
          <p:spPr bwMode="auto">
            <a:xfrm>
              <a:off x="3905" y="1241"/>
              <a:ext cx="137" cy="121"/>
            </a:xfrm>
            <a:custGeom>
              <a:avLst/>
              <a:gdLst/>
              <a:ahLst/>
              <a:cxnLst>
                <a:cxn ang="0">
                  <a:pos x="262" y="144"/>
                </a:cxn>
                <a:cxn ang="0">
                  <a:pos x="269" y="142"/>
                </a:cxn>
                <a:cxn ang="0">
                  <a:pos x="272" y="135"/>
                </a:cxn>
                <a:cxn ang="0">
                  <a:pos x="274" y="127"/>
                </a:cxn>
                <a:cxn ang="0">
                  <a:pos x="274" y="118"/>
                </a:cxn>
                <a:cxn ang="0">
                  <a:pos x="271" y="92"/>
                </a:cxn>
                <a:cxn ang="0">
                  <a:pos x="262" y="68"/>
                </a:cxn>
                <a:cxn ang="0">
                  <a:pos x="247" y="49"/>
                </a:cxn>
                <a:cxn ang="0">
                  <a:pos x="227" y="31"/>
                </a:cxn>
                <a:cxn ang="0">
                  <a:pos x="204" y="19"/>
                </a:cxn>
                <a:cxn ang="0">
                  <a:pos x="179" y="8"/>
                </a:cxn>
                <a:cxn ang="0">
                  <a:pos x="152" y="3"/>
                </a:cxn>
                <a:cxn ang="0">
                  <a:pos x="125" y="0"/>
                </a:cxn>
                <a:cxn ang="0">
                  <a:pos x="111" y="1"/>
                </a:cxn>
                <a:cxn ang="0">
                  <a:pos x="99" y="6"/>
                </a:cxn>
                <a:cxn ang="0">
                  <a:pos x="90" y="13"/>
                </a:cxn>
                <a:cxn ang="0">
                  <a:pos x="81" y="21"/>
                </a:cxn>
                <a:cxn ang="0">
                  <a:pos x="73" y="31"/>
                </a:cxn>
                <a:cxn ang="0">
                  <a:pos x="66" y="42"/>
                </a:cxn>
                <a:cxn ang="0">
                  <a:pos x="59" y="54"/>
                </a:cxn>
                <a:cxn ang="0">
                  <a:pos x="52" y="66"/>
                </a:cxn>
                <a:cxn ang="0">
                  <a:pos x="43" y="82"/>
                </a:cxn>
                <a:cxn ang="0">
                  <a:pos x="34" y="97"/>
                </a:cxn>
                <a:cxn ang="0">
                  <a:pos x="26" y="112"/>
                </a:cxn>
                <a:cxn ang="0">
                  <a:pos x="18" y="126"/>
                </a:cxn>
                <a:cxn ang="0">
                  <a:pos x="11" y="140"/>
                </a:cxn>
                <a:cxn ang="0">
                  <a:pos x="5" y="155"/>
                </a:cxn>
                <a:cxn ang="0">
                  <a:pos x="1" y="172"/>
                </a:cxn>
                <a:cxn ang="0">
                  <a:pos x="0" y="190"/>
                </a:cxn>
                <a:cxn ang="0">
                  <a:pos x="3" y="203"/>
                </a:cxn>
                <a:cxn ang="0">
                  <a:pos x="7" y="213"/>
                </a:cxn>
                <a:cxn ang="0">
                  <a:pos x="15" y="223"/>
                </a:cxn>
                <a:cxn ang="0">
                  <a:pos x="26" y="230"/>
                </a:cxn>
                <a:cxn ang="0">
                  <a:pos x="38" y="235"/>
                </a:cxn>
                <a:cxn ang="0">
                  <a:pos x="51" y="239"/>
                </a:cxn>
                <a:cxn ang="0">
                  <a:pos x="65" y="241"/>
                </a:cxn>
                <a:cxn ang="0">
                  <a:pos x="79" y="242"/>
                </a:cxn>
                <a:cxn ang="0">
                  <a:pos x="106" y="238"/>
                </a:cxn>
                <a:cxn ang="0">
                  <a:pos x="130" y="227"/>
                </a:cxn>
                <a:cxn ang="0">
                  <a:pos x="151" y="211"/>
                </a:cxn>
                <a:cxn ang="0">
                  <a:pos x="171" y="193"/>
                </a:cxn>
                <a:cxn ang="0">
                  <a:pos x="189" y="175"/>
                </a:cxn>
                <a:cxn ang="0">
                  <a:pos x="210" y="159"/>
                </a:cxn>
                <a:cxn ang="0">
                  <a:pos x="234" y="149"/>
                </a:cxn>
                <a:cxn ang="0">
                  <a:pos x="262" y="144"/>
                </a:cxn>
              </a:cxnLst>
              <a:rect l="0" t="0" r="r" b="b"/>
              <a:pathLst>
                <a:path w="274" h="242">
                  <a:moveTo>
                    <a:pt x="262" y="144"/>
                  </a:moveTo>
                  <a:lnTo>
                    <a:pt x="269" y="142"/>
                  </a:lnTo>
                  <a:lnTo>
                    <a:pt x="272" y="135"/>
                  </a:lnTo>
                  <a:lnTo>
                    <a:pt x="274" y="127"/>
                  </a:lnTo>
                  <a:lnTo>
                    <a:pt x="274" y="118"/>
                  </a:lnTo>
                  <a:lnTo>
                    <a:pt x="271" y="92"/>
                  </a:lnTo>
                  <a:lnTo>
                    <a:pt x="262" y="68"/>
                  </a:lnTo>
                  <a:lnTo>
                    <a:pt x="247" y="49"/>
                  </a:lnTo>
                  <a:lnTo>
                    <a:pt x="227" y="31"/>
                  </a:lnTo>
                  <a:lnTo>
                    <a:pt x="204" y="19"/>
                  </a:lnTo>
                  <a:lnTo>
                    <a:pt x="179" y="8"/>
                  </a:lnTo>
                  <a:lnTo>
                    <a:pt x="152" y="3"/>
                  </a:lnTo>
                  <a:lnTo>
                    <a:pt x="125" y="0"/>
                  </a:lnTo>
                  <a:lnTo>
                    <a:pt x="111" y="1"/>
                  </a:lnTo>
                  <a:lnTo>
                    <a:pt x="99" y="6"/>
                  </a:lnTo>
                  <a:lnTo>
                    <a:pt x="90" y="13"/>
                  </a:lnTo>
                  <a:lnTo>
                    <a:pt x="81" y="21"/>
                  </a:lnTo>
                  <a:lnTo>
                    <a:pt x="73" y="31"/>
                  </a:lnTo>
                  <a:lnTo>
                    <a:pt x="66" y="42"/>
                  </a:lnTo>
                  <a:lnTo>
                    <a:pt x="59" y="54"/>
                  </a:lnTo>
                  <a:lnTo>
                    <a:pt x="52" y="66"/>
                  </a:lnTo>
                  <a:lnTo>
                    <a:pt x="43" y="82"/>
                  </a:lnTo>
                  <a:lnTo>
                    <a:pt x="34" y="97"/>
                  </a:lnTo>
                  <a:lnTo>
                    <a:pt x="26" y="112"/>
                  </a:lnTo>
                  <a:lnTo>
                    <a:pt x="18" y="126"/>
                  </a:lnTo>
                  <a:lnTo>
                    <a:pt x="11" y="140"/>
                  </a:lnTo>
                  <a:lnTo>
                    <a:pt x="5" y="155"/>
                  </a:lnTo>
                  <a:lnTo>
                    <a:pt x="1" y="172"/>
                  </a:lnTo>
                  <a:lnTo>
                    <a:pt x="0" y="190"/>
                  </a:lnTo>
                  <a:lnTo>
                    <a:pt x="3" y="203"/>
                  </a:lnTo>
                  <a:lnTo>
                    <a:pt x="7" y="213"/>
                  </a:lnTo>
                  <a:lnTo>
                    <a:pt x="15" y="223"/>
                  </a:lnTo>
                  <a:lnTo>
                    <a:pt x="26" y="230"/>
                  </a:lnTo>
                  <a:lnTo>
                    <a:pt x="38" y="235"/>
                  </a:lnTo>
                  <a:lnTo>
                    <a:pt x="51" y="239"/>
                  </a:lnTo>
                  <a:lnTo>
                    <a:pt x="65" y="241"/>
                  </a:lnTo>
                  <a:lnTo>
                    <a:pt x="79" y="242"/>
                  </a:lnTo>
                  <a:lnTo>
                    <a:pt x="106" y="238"/>
                  </a:lnTo>
                  <a:lnTo>
                    <a:pt x="130" y="227"/>
                  </a:lnTo>
                  <a:lnTo>
                    <a:pt x="151" y="211"/>
                  </a:lnTo>
                  <a:lnTo>
                    <a:pt x="171" y="193"/>
                  </a:lnTo>
                  <a:lnTo>
                    <a:pt x="189" y="175"/>
                  </a:lnTo>
                  <a:lnTo>
                    <a:pt x="210" y="159"/>
                  </a:lnTo>
                  <a:lnTo>
                    <a:pt x="234" y="149"/>
                  </a:lnTo>
                  <a:lnTo>
                    <a:pt x="262" y="144"/>
                  </a:lnTo>
                  <a:close/>
                </a:path>
              </a:pathLst>
            </a:custGeom>
            <a:solidFill>
              <a:srgbClr val="000087"/>
            </a:solidFill>
            <a:ln w="9525">
              <a:noFill/>
              <a:round/>
              <a:headEnd/>
              <a:tailEnd/>
            </a:ln>
          </p:spPr>
          <p:txBody>
            <a:bodyPr>
              <a:prstTxWarp prst="textNoShape">
                <a:avLst/>
              </a:prstTxWarp>
            </a:bodyPr>
            <a:lstStyle/>
            <a:p>
              <a:endParaRPr lang="fr-FR"/>
            </a:p>
          </p:txBody>
        </p:sp>
        <p:sp>
          <p:nvSpPr>
            <p:cNvPr id="21515" name="Freeform 11"/>
            <p:cNvSpPr>
              <a:spLocks/>
            </p:cNvSpPr>
            <p:nvPr/>
          </p:nvSpPr>
          <p:spPr bwMode="auto">
            <a:xfrm>
              <a:off x="3899" y="1378"/>
              <a:ext cx="333" cy="183"/>
            </a:xfrm>
            <a:custGeom>
              <a:avLst/>
              <a:gdLst/>
              <a:ahLst/>
              <a:cxnLst>
                <a:cxn ang="0">
                  <a:pos x="21" y="356"/>
                </a:cxn>
                <a:cxn ang="0">
                  <a:pos x="64" y="339"/>
                </a:cxn>
                <a:cxn ang="0">
                  <a:pos x="103" y="324"/>
                </a:cxn>
                <a:cxn ang="0">
                  <a:pos x="140" y="310"/>
                </a:cxn>
                <a:cxn ang="0">
                  <a:pos x="178" y="297"/>
                </a:cxn>
                <a:cxn ang="0">
                  <a:pos x="215" y="283"/>
                </a:cxn>
                <a:cxn ang="0">
                  <a:pos x="254" y="268"/>
                </a:cxn>
                <a:cxn ang="0">
                  <a:pos x="297" y="252"/>
                </a:cxn>
                <a:cxn ang="0">
                  <a:pos x="343" y="232"/>
                </a:cxn>
                <a:cxn ang="0">
                  <a:pos x="388" y="212"/>
                </a:cxn>
                <a:cxn ang="0">
                  <a:pos x="429" y="193"/>
                </a:cxn>
                <a:cxn ang="0">
                  <a:pos x="469" y="173"/>
                </a:cxn>
                <a:cxn ang="0">
                  <a:pos x="508" y="156"/>
                </a:cxn>
                <a:cxn ang="0">
                  <a:pos x="548" y="140"/>
                </a:cxn>
                <a:cxn ang="0">
                  <a:pos x="592" y="127"/>
                </a:cxn>
                <a:cxn ang="0">
                  <a:pos x="639" y="117"/>
                </a:cxn>
                <a:cxn ang="0">
                  <a:pos x="654" y="86"/>
                </a:cxn>
                <a:cxn ang="0">
                  <a:pos x="622" y="44"/>
                </a:cxn>
                <a:cxn ang="0">
                  <a:pos x="578" y="17"/>
                </a:cxn>
                <a:cxn ang="0">
                  <a:pos x="525" y="3"/>
                </a:cxn>
                <a:cxn ang="0">
                  <a:pos x="482" y="2"/>
                </a:cxn>
                <a:cxn ang="0">
                  <a:pos x="460" y="9"/>
                </a:cxn>
                <a:cxn ang="0">
                  <a:pos x="440" y="19"/>
                </a:cxn>
                <a:cxn ang="0">
                  <a:pos x="418" y="26"/>
                </a:cxn>
                <a:cxn ang="0">
                  <a:pos x="392" y="26"/>
                </a:cxn>
                <a:cxn ang="0">
                  <a:pos x="374" y="21"/>
                </a:cxn>
                <a:cxn ang="0">
                  <a:pos x="356" y="13"/>
                </a:cxn>
                <a:cxn ang="0">
                  <a:pos x="337" y="9"/>
                </a:cxn>
                <a:cxn ang="0">
                  <a:pos x="308" y="9"/>
                </a:cxn>
                <a:cxn ang="0">
                  <a:pos x="277" y="13"/>
                </a:cxn>
                <a:cxn ang="0">
                  <a:pos x="248" y="22"/>
                </a:cxn>
                <a:cxn ang="0">
                  <a:pos x="222" y="36"/>
                </a:cxn>
                <a:cxn ang="0">
                  <a:pos x="198" y="52"/>
                </a:cxn>
                <a:cxn ang="0">
                  <a:pos x="175" y="72"/>
                </a:cxn>
                <a:cxn ang="0">
                  <a:pos x="152" y="95"/>
                </a:cxn>
                <a:cxn ang="0">
                  <a:pos x="129" y="119"/>
                </a:cxn>
                <a:cxn ang="0">
                  <a:pos x="96" y="154"/>
                </a:cxn>
                <a:cxn ang="0">
                  <a:pos x="58" y="196"/>
                </a:cxn>
                <a:cxn ang="0">
                  <a:pos x="27" y="239"/>
                </a:cxn>
                <a:cxn ang="0">
                  <a:pos x="5" y="290"/>
                </a:cxn>
                <a:cxn ang="0">
                  <a:pos x="0" y="366"/>
                </a:cxn>
              </a:cxnLst>
              <a:rect l="0" t="0" r="r" b="b"/>
              <a:pathLst>
                <a:path w="666" h="366">
                  <a:moveTo>
                    <a:pt x="0" y="366"/>
                  </a:moveTo>
                  <a:lnTo>
                    <a:pt x="21" y="356"/>
                  </a:lnTo>
                  <a:lnTo>
                    <a:pt x="43" y="348"/>
                  </a:lnTo>
                  <a:lnTo>
                    <a:pt x="64" y="339"/>
                  </a:lnTo>
                  <a:lnTo>
                    <a:pt x="84" y="332"/>
                  </a:lnTo>
                  <a:lnTo>
                    <a:pt x="103" y="324"/>
                  </a:lnTo>
                  <a:lnTo>
                    <a:pt x="122" y="317"/>
                  </a:lnTo>
                  <a:lnTo>
                    <a:pt x="140" y="310"/>
                  </a:lnTo>
                  <a:lnTo>
                    <a:pt x="160" y="303"/>
                  </a:lnTo>
                  <a:lnTo>
                    <a:pt x="178" y="297"/>
                  </a:lnTo>
                  <a:lnTo>
                    <a:pt x="197" y="290"/>
                  </a:lnTo>
                  <a:lnTo>
                    <a:pt x="215" y="283"/>
                  </a:lnTo>
                  <a:lnTo>
                    <a:pt x="235" y="276"/>
                  </a:lnTo>
                  <a:lnTo>
                    <a:pt x="254" y="268"/>
                  </a:lnTo>
                  <a:lnTo>
                    <a:pt x="275" y="260"/>
                  </a:lnTo>
                  <a:lnTo>
                    <a:pt x="297" y="252"/>
                  </a:lnTo>
                  <a:lnTo>
                    <a:pt x="319" y="242"/>
                  </a:lnTo>
                  <a:lnTo>
                    <a:pt x="343" y="232"/>
                  </a:lnTo>
                  <a:lnTo>
                    <a:pt x="366" y="223"/>
                  </a:lnTo>
                  <a:lnTo>
                    <a:pt x="388" y="212"/>
                  </a:lnTo>
                  <a:lnTo>
                    <a:pt x="409" y="202"/>
                  </a:lnTo>
                  <a:lnTo>
                    <a:pt x="429" y="193"/>
                  </a:lnTo>
                  <a:lnTo>
                    <a:pt x="449" y="184"/>
                  </a:lnTo>
                  <a:lnTo>
                    <a:pt x="469" y="173"/>
                  </a:lnTo>
                  <a:lnTo>
                    <a:pt x="488" y="165"/>
                  </a:lnTo>
                  <a:lnTo>
                    <a:pt x="508" y="156"/>
                  </a:lnTo>
                  <a:lnTo>
                    <a:pt x="527" y="148"/>
                  </a:lnTo>
                  <a:lnTo>
                    <a:pt x="548" y="140"/>
                  </a:lnTo>
                  <a:lnTo>
                    <a:pt x="569" y="133"/>
                  </a:lnTo>
                  <a:lnTo>
                    <a:pt x="592" y="127"/>
                  </a:lnTo>
                  <a:lnTo>
                    <a:pt x="615" y="121"/>
                  </a:lnTo>
                  <a:lnTo>
                    <a:pt x="639" y="117"/>
                  </a:lnTo>
                  <a:lnTo>
                    <a:pt x="666" y="112"/>
                  </a:lnTo>
                  <a:lnTo>
                    <a:pt x="654" y="86"/>
                  </a:lnTo>
                  <a:lnTo>
                    <a:pt x="640" y="63"/>
                  </a:lnTo>
                  <a:lnTo>
                    <a:pt x="622" y="44"/>
                  </a:lnTo>
                  <a:lnTo>
                    <a:pt x="601" y="28"/>
                  </a:lnTo>
                  <a:lnTo>
                    <a:pt x="578" y="17"/>
                  </a:lnTo>
                  <a:lnTo>
                    <a:pt x="553" y="7"/>
                  </a:lnTo>
                  <a:lnTo>
                    <a:pt x="525" y="3"/>
                  </a:lnTo>
                  <a:lnTo>
                    <a:pt x="496" y="0"/>
                  </a:lnTo>
                  <a:lnTo>
                    <a:pt x="482" y="2"/>
                  </a:lnTo>
                  <a:lnTo>
                    <a:pt x="471" y="5"/>
                  </a:lnTo>
                  <a:lnTo>
                    <a:pt x="460" y="9"/>
                  </a:lnTo>
                  <a:lnTo>
                    <a:pt x="450" y="13"/>
                  </a:lnTo>
                  <a:lnTo>
                    <a:pt x="440" y="19"/>
                  </a:lnTo>
                  <a:lnTo>
                    <a:pt x="429" y="22"/>
                  </a:lnTo>
                  <a:lnTo>
                    <a:pt x="418" y="26"/>
                  </a:lnTo>
                  <a:lnTo>
                    <a:pt x="404" y="27"/>
                  </a:lnTo>
                  <a:lnTo>
                    <a:pt x="392" y="26"/>
                  </a:lnTo>
                  <a:lnTo>
                    <a:pt x="383" y="23"/>
                  </a:lnTo>
                  <a:lnTo>
                    <a:pt x="374" y="21"/>
                  </a:lnTo>
                  <a:lnTo>
                    <a:pt x="365" y="17"/>
                  </a:lnTo>
                  <a:lnTo>
                    <a:pt x="356" y="13"/>
                  </a:lnTo>
                  <a:lnTo>
                    <a:pt x="346" y="11"/>
                  </a:lnTo>
                  <a:lnTo>
                    <a:pt x="337" y="9"/>
                  </a:lnTo>
                  <a:lnTo>
                    <a:pt x="326" y="7"/>
                  </a:lnTo>
                  <a:lnTo>
                    <a:pt x="308" y="9"/>
                  </a:lnTo>
                  <a:lnTo>
                    <a:pt x="292" y="10"/>
                  </a:lnTo>
                  <a:lnTo>
                    <a:pt x="277" y="13"/>
                  </a:lnTo>
                  <a:lnTo>
                    <a:pt x="262" y="17"/>
                  </a:lnTo>
                  <a:lnTo>
                    <a:pt x="248" y="22"/>
                  </a:lnTo>
                  <a:lnTo>
                    <a:pt x="235" y="28"/>
                  </a:lnTo>
                  <a:lnTo>
                    <a:pt x="222" y="36"/>
                  </a:lnTo>
                  <a:lnTo>
                    <a:pt x="209" y="43"/>
                  </a:lnTo>
                  <a:lnTo>
                    <a:pt x="198" y="52"/>
                  </a:lnTo>
                  <a:lnTo>
                    <a:pt x="186" y="62"/>
                  </a:lnTo>
                  <a:lnTo>
                    <a:pt x="175" y="72"/>
                  </a:lnTo>
                  <a:lnTo>
                    <a:pt x="163" y="83"/>
                  </a:lnTo>
                  <a:lnTo>
                    <a:pt x="152" y="95"/>
                  </a:lnTo>
                  <a:lnTo>
                    <a:pt x="140" y="106"/>
                  </a:lnTo>
                  <a:lnTo>
                    <a:pt x="129" y="119"/>
                  </a:lnTo>
                  <a:lnTo>
                    <a:pt x="117" y="132"/>
                  </a:lnTo>
                  <a:lnTo>
                    <a:pt x="96" y="154"/>
                  </a:lnTo>
                  <a:lnTo>
                    <a:pt x="77" y="176"/>
                  </a:lnTo>
                  <a:lnTo>
                    <a:pt x="58" y="196"/>
                  </a:lnTo>
                  <a:lnTo>
                    <a:pt x="41" y="217"/>
                  </a:lnTo>
                  <a:lnTo>
                    <a:pt x="27" y="239"/>
                  </a:lnTo>
                  <a:lnTo>
                    <a:pt x="16" y="263"/>
                  </a:lnTo>
                  <a:lnTo>
                    <a:pt x="5" y="290"/>
                  </a:lnTo>
                  <a:lnTo>
                    <a:pt x="0" y="320"/>
                  </a:lnTo>
                  <a:lnTo>
                    <a:pt x="0" y="366"/>
                  </a:lnTo>
                  <a:close/>
                </a:path>
              </a:pathLst>
            </a:custGeom>
            <a:solidFill>
              <a:srgbClr val="000087"/>
            </a:solidFill>
            <a:ln w="9525">
              <a:noFill/>
              <a:round/>
              <a:headEnd/>
              <a:tailEnd/>
            </a:ln>
          </p:spPr>
          <p:txBody>
            <a:bodyPr>
              <a:prstTxWarp prst="textNoShape">
                <a:avLst/>
              </a:prstTxWarp>
            </a:bodyPr>
            <a:lstStyle/>
            <a:p>
              <a:endParaRPr lang="fr-FR"/>
            </a:p>
          </p:txBody>
        </p:sp>
        <p:sp>
          <p:nvSpPr>
            <p:cNvPr id="21516" name="Freeform 12"/>
            <p:cNvSpPr>
              <a:spLocks/>
            </p:cNvSpPr>
            <p:nvPr/>
          </p:nvSpPr>
          <p:spPr bwMode="auto">
            <a:xfrm>
              <a:off x="4130" y="1401"/>
              <a:ext cx="69" cy="50"/>
            </a:xfrm>
            <a:custGeom>
              <a:avLst/>
              <a:gdLst/>
              <a:ahLst/>
              <a:cxnLst>
                <a:cxn ang="0">
                  <a:pos x="0" y="13"/>
                </a:cxn>
                <a:cxn ang="0">
                  <a:pos x="26" y="0"/>
                </a:cxn>
                <a:cxn ang="0">
                  <a:pos x="131" y="53"/>
                </a:cxn>
                <a:cxn ang="0">
                  <a:pos x="137" y="78"/>
                </a:cxn>
                <a:cxn ang="0">
                  <a:pos x="124" y="80"/>
                </a:cxn>
                <a:cxn ang="0">
                  <a:pos x="112" y="84"/>
                </a:cxn>
                <a:cxn ang="0">
                  <a:pos x="100" y="88"/>
                </a:cxn>
                <a:cxn ang="0">
                  <a:pos x="88" y="93"/>
                </a:cxn>
                <a:cxn ang="0">
                  <a:pos x="78" y="96"/>
                </a:cxn>
                <a:cxn ang="0">
                  <a:pos x="68" y="99"/>
                </a:cxn>
                <a:cxn ang="0">
                  <a:pos x="56" y="96"/>
                </a:cxn>
                <a:cxn ang="0">
                  <a:pos x="46" y="92"/>
                </a:cxn>
                <a:cxn ang="0">
                  <a:pos x="37" y="85"/>
                </a:cxn>
                <a:cxn ang="0">
                  <a:pos x="29" y="76"/>
                </a:cxn>
                <a:cxn ang="0">
                  <a:pos x="23" y="66"/>
                </a:cxn>
                <a:cxn ang="0">
                  <a:pos x="18" y="57"/>
                </a:cxn>
                <a:cxn ang="0">
                  <a:pos x="14" y="47"/>
                </a:cxn>
                <a:cxn ang="0">
                  <a:pos x="9" y="35"/>
                </a:cxn>
                <a:cxn ang="0">
                  <a:pos x="4" y="25"/>
                </a:cxn>
                <a:cxn ang="0">
                  <a:pos x="0" y="13"/>
                </a:cxn>
              </a:cxnLst>
              <a:rect l="0" t="0" r="r" b="b"/>
              <a:pathLst>
                <a:path w="137" h="99">
                  <a:moveTo>
                    <a:pt x="0" y="13"/>
                  </a:moveTo>
                  <a:lnTo>
                    <a:pt x="26" y="0"/>
                  </a:lnTo>
                  <a:lnTo>
                    <a:pt x="131" y="53"/>
                  </a:lnTo>
                  <a:lnTo>
                    <a:pt x="137" y="78"/>
                  </a:lnTo>
                  <a:lnTo>
                    <a:pt x="124" y="80"/>
                  </a:lnTo>
                  <a:lnTo>
                    <a:pt x="112" y="84"/>
                  </a:lnTo>
                  <a:lnTo>
                    <a:pt x="100" y="88"/>
                  </a:lnTo>
                  <a:lnTo>
                    <a:pt x="88" y="93"/>
                  </a:lnTo>
                  <a:lnTo>
                    <a:pt x="78" y="96"/>
                  </a:lnTo>
                  <a:lnTo>
                    <a:pt x="68" y="99"/>
                  </a:lnTo>
                  <a:lnTo>
                    <a:pt x="56" y="96"/>
                  </a:lnTo>
                  <a:lnTo>
                    <a:pt x="46" y="92"/>
                  </a:lnTo>
                  <a:lnTo>
                    <a:pt x="37" y="85"/>
                  </a:lnTo>
                  <a:lnTo>
                    <a:pt x="29" y="76"/>
                  </a:lnTo>
                  <a:lnTo>
                    <a:pt x="23" y="66"/>
                  </a:lnTo>
                  <a:lnTo>
                    <a:pt x="18" y="57"/>
                  </a:lnTo>
                  <a:lnTo>
                    <a:pt x="14" y="47"/>
                  </a:lnTo>
                  <a:lnTo>
                    <a:pt x="9" y="35"/>
                  </a:lnTo>
                  <a:lnTo>
                    <a:pt x="4" y="25"/>
                  </a:lnTo>
                  <a:lnTo>
                    <a:pt x="0" y="13"/>
                  </a:lnTo>
                  <a:close/>
                </a:path>
              </a:pathLst>
            </a:custGeom>
            <a:solidFill>
              <a:srgbClr val="4C0000"/>
            </a:solidFill>
            <a:ln w="9525">
              <a:noFill/>
              <a:round/>
              <a:headEnd/>
              <a:tailEnd/>
            </a:ln>
          </p:spPr>
          <p:txBody>
            <a:bodyPr>
              <a:prstTxWarp prst="textNoShape">
                <a:avLst/>
              </a:prstTxWarp>
            </a:bodyPr>
            <a:lstStyle/>
            <a:p>
              <a:endParaRPr lang="fr-FR"/>
            </a:p>
          </p:txBody>
        </p:sp>
        <p:sp>
          <p:nvSpPr>
            <p:cNvPr id="21517" name="Freeform 13"/>
            <p:cNvSpPr>
              <a:spLocks/>
            </p:cNvSpPr>
            <p:nvPr/>
          </p:nvSpPr>
          <p:spPr bwMode="auto">
            <a:xfrm>
              <a:off x="3944" y="1290"/>
              <a:ext cx="121" cy="193"/>
            </a:xfrm>
            <a:custGeom>
              <a:avLst/>
              <a:gdLst/>
              <a:ahLst/>
              <a:cxnLst>
                <a:cxn ang="0">
                  <a:pos x="163" y="0"/>
                </a:cxn>
                <a:cxn ang="0">
                  <a:pos x="181" y="30"/>
                </a:cxn>
                <a:cxn ang="0">
                  <a:pos x="195" y="59"/>
                </a:cxn>
                <a:cxn ang="0">
                  <a:pos x="209" y="87"/>
                </a:cxn>
                <a:cxn ang="0">
                  <a:pos x="220" y="113"/>
                </a:cxn>
                <a:cxn ang="0">
                  <a:pos x="229" y="141"/>
                </a:cxn>
                <a:cxn ang="0">
                  <a:pos x="236" y="171"/>
                </a:cxn>
                <a:cxn ang="0">
                  <a:pos x="240" y="202"/>
                </a:cxn>
                <a:cxn ang="0">
                  <a:pos x="242" y="236"/>
                </a:cxn>
                <a:cxn ang="0">
                  <a:pos x="240" y="259"/>
                </a:cxn>
                <a:cxn ang="0">
                  <a:pos x="237" y="281"/>
                </a:cxn>
                <a:cxn ang="0">
                  <a:pos x="230" y="302"/>
                </a:cxn>
                <a:cxn ang="0">
                  <a:pos x="222" y="320"/>
                </a:cxn>
                <a:cxn ang="0">
                  <a:pos x="210" y="339"/>
                </a:cxn>
                <a:cxn ang="0">
                  <a:pos x="197" y="355"/>
                </a:cxn>
                <a:cxn ang="0">
                  <a:pos x="182" y="371"/>
                </a:cxn>
                <a:cxn ang="0">
                  <a:pos x="163" y="386"/>
                </a:cxn>
                <a:cxn ang="0">
                  <a:pos x="153" y="379"/>
                </a:cxn>
                <a:cxn ang="0">
                  <a:pos x="142" y="373"/>
                </a:cxn>
                <a:cxn ang="0">
                  <a:pos x="133" y="369"/>
                </a:cxn>
                <a:cxn ang="0">
                  <a:pos x="123" y="364"/>
                </a:cxn>
                <a:cxn ang="0">
                  <a:pos x="113" y="360"/>
                </a:cxn>
                <a:cxn ang="0">
                  <a:pos x="103" y="354"/>
                </a:cxn>
                <a:cxn ang="0">
                  <a:pos x="94" y="348"/>
                </a:cxn>
                <a:cxn ang="0">
                  <a:pos x="85" y="340"/>
                </a:cxn>
                <a:cxn ang="0">
                  <a:pos x="75" y="326"/>
                </a:cxn>
                <a:cxn ang="0">
                  <a:pos x="68" y="311"/>
                </a:cxn>
                <a:cxn ang="0">
                  <a:pos x="64" y="296"/>
                </a:cxn>
                <a:cxn ang="0">
                  <a:pos x="63" y="280"/>
                </a:cxn>
                <a:cxn ang="0">
                  <a:pos x="63" y="263"/>
                </a:cxn>
                <a:cxn ang="0">
                  <a:pos x="63" y="246"/>
                </a:cxn>
                <a:cxn ang="0">
                  <a:pos x="62" y="228"/>
                </a:cxn>
                <a:cxn ang="0">
                  <a:pos x="58" y="210"/>
                </a:cxn>
                <a:cxn ang="0">
                  <a:pos x="53" y="194"/>
                </a:cxn>
                <a:cxn ang="0">
                  <a:pos x="43" y="179"/>
                </a:cxn>
                <a:cxn ang="0">
                  <a:pos x="34" y="165"/>
                </a:cxn>
                <a:cxn ang="0">
                  <a:pos x="24" y="152"/>
                </a:cxn>
                <a:cxn ang="0">
                  <a:pos x="15" y="140"/>
                </a:cxn>
                <a:cxn ang="0">
                  <a:pos x="7" y="126"/>
                </a:cxn>
                <a:cxn ang="0">
                  <a:pos x="2" y="110"/>
                </a:cxn>
                <a:cxn ang="0">
                  <a:pos x="0" y="92"/>
                </a:cxn>
                <a:cxn ang="0">
                  <a:pos x="4" y="72"/>
                </a:cxn>
                <a:cxn ang="0">
                  <a:pos x="17" y="55"/>
                </a:cxn>
                <a:cxn ang="0">
                  <a:pos x="36" y="43"/>
                </a:cxn>
                <a:cxn ang="0">
                  <a:pos x="61" y="32"/>
                </a:cxn>
                <a:cxn ang="0">
                  <a:pos x="87" y="23"/>
                </a:cxn>
                <a:cxn ang="0">
                  <a:pos x="115" y="15"/>
                </a:cxn>
                <a:cxn ang="0">
                  <a:pos x="140" y="8"/>
                </a:cxn>
                <a:cxn ang="0">
                  <a:pos x="163" y="0"/>
                </a:cxn>
              </a:cxnLst>
              <a:rect l="0" t="0" r="r" b="b"/>
              <a:pathLst>
                <a:path w="242" h="386">
                  <a:moveTo>
                    <a:pt x="163" y="0"/>
                  </a:moveTo>
                  <a:lnTo>
                    <a:pt x="181" y="30"/>
                  </a:lnTo>
                  <a:lnTo>
                    <a:pt x="195" y="59"/>
                  </a:lnTo>
                  <a:lnTo>
                    <a:pt x="209" y="87"/>
                  </a:lnTo>
                  <a:lnTo>
                    <a:pt x="220" y="113"/>
                  </a:lnTo>
                  <a:lnTo>
                    <a:pt x="229" y="141"/>
                  </a:lnTo>
                  <a:lnTo>
                    <a:pt x="236" y="171"/>
                  </a:lnTo>
                  <a:lnTo>
                    <a:pt x="240" y="202"/>
                  </a:lnTo>
                  <a:lnTo>
                    <a:pt x="242" y="236"/>
                  </a:lnTo>
                  <a:lnTo>
                    <a:pt x="240" y="259"/>
                  </a:lnTo>
                  <a:lnTo>
                    <a:pt x="237" y="281"/>
                  </a:lnTo>
                  <a:lnTo>
                    <a:pt x="230" y="302"/>
                  </a:lnTo>
                  <a:lnTo>
                    <a:pt x="222" y="320"/>
                  </a:lnTo>
                  <a:lnTo>
                    <a:pt x="210" y="339"/>
                  </a:lnTo>
                  <a:lnTo>
                    <a:pt x="197" y="355"/>
                  </a:lnTo>
                  <a:lnTo>
                    <a:pt x="182" y="371"/>
                  </a:lnTo>
                  <a:lnTo>
                    <a:pt x="163" y="386"/>
                  </a:lnTo>
                  <a:lnTo>
                    <a:pt x="153" y="379"/>
                  </a:lnTo>
                  <a:lnTo>
                    <a:pt x="142" y="373"/>
                  </a:lnTo>
                  <a:lnTo>
                    <a:pt x="133" y="369"/>
                  </a:lnTo>
                  <a:lnTo>
                    <a:pt x="123" y="364"/>
                  </a:lnTo>
                  <a:lnTo>
                    <a:pt x="113" y="360"/>
                  </a:lnTo>
                  <a:lnTo>
                    <a:pt x="103" y="354"/>
                  </a:lnTo>
                  <a:lnTo>
                    <a:pt x="94" y="348"/>
                  </a:lnTo>
                  <a:lnTo>
                    <a:pt x="85" y="340"/>
                  </a:lnTo>
                  <a:lnTo>
                    <a:pt x="75" y="326"/>
                  </a:lnTo>
                  <a:lnTo>
                    <a:pt x="68" y="311"/>
                  </a:lnTo>
                  <a:lnTo>
                    <a:pt x="64" y="296"/>
                  </a:lnTo>
                  <a:lnTo>
                    <a:pt x="63" y="280"/>
                  </a:lnTo>
                  <a:lnTo>
                    <a:pt x="63" y="263"/>
                  </a:lnTo>
                  <a:lnTo>
                    <a:pt x="63" y="246"/>
                  </a:lnTo>
                  <a:lnTo>
                    <a:pt x="62" y="228"/>
                  </a:lnTo>
                  <a:lnTo>
                    <a:pt x="58" y="210"/>
                  </a:lnTo>
                  <a:lnTo>
                    <a:pt x="53" y="194"/>
                  </a:lnTo>
                  <a:lnTo>
                    <a:pt x="43" y="179"/>
                  </a:lnTo>
                  <a:lnTo>
                    <a:pt x="34" y="165"/>
                  </a:lnTo>
                  <a:lnTo>
                    <a:pt x="24" y="152"/>
                  </a:lnTo>
                  <a:lnTo>
                    <a:pt x="15" y="140"/>
                  </a:lnTo>
                  <a:lnTo>
                    <a:pt x="7" y="126"/>
                  </a:lnTo>
                  <a:lnTo>
                    <a:pt x="2" y="110"/>
                  </a:lnTo>
                  <a:lnTo>
                    <a:pt x="0" y="92"/>
                  </a:lnTo>
                  <a:lnTo>
                    <a:pt x="4" y="72"/>
                  </a:lnTo>
                  <a:lnTo>
                    <a:pt x="17" y="55"/>
                  </a:lnTo>
                  <a:lnTo>
                    <a:pt x="36" y="43"/>
                  </a:lnTo>
                  <a:lnTo>
                    <a:pt x="61" y="32"/>
                  </a:lnTo>
                  <a:lnTo>
                    <a:pt x="87" y="23"/>
                  </a:lnTo>
                  <a:lnTo>
                    <a:pt x="115" y="15"/>
                  </a:lnTo>
                  <a:lnTo>
                    <a:pt x="140" y="8"/>
                  </a:lnTo>
                  <a:lnTo>
                    <a:pt x="163" y="0"/>
                  </a:lnTo>
                  <a:close/>
                </a:path>
              </a:pathLst>
            </a:custGeom>
            <a:solidFill>
              <a:srgbClr val="4C0000"/>
            </a:solidFill>
            <a:ln w="9525">
              <a:noFill/>
              <a:round/>
              <a:headEnd/>
              <a:tailEnd/>
            </a:ln>
          </p:spPr>
          <p:txBody>
            <a:bodyPr>
              <a:prstTxWarp prst="textNoShape">
                <a:avLst/>
              </a:prstTxWarp>
            </a:bodyPr>
            <a:lstStyle/>
            <a:p>
              <a:endParaRPr lang="fr-FR"/>
            </a:p>
          </p:txBody>
        </p:sp>
        <p:sp>
          <p:nvSpPr>
            <p:cNvPr id="21518" name="Freeform 14"/>
            <p:cNvSpPr>
              <a:spLocks/>
            </p:cNvSpPr>
            <p:nvPr/>
          </p:nvSpPr>
          <p:spPr bwMode="auto">
            <a:xfrm>
              <a:off x="3734" y="1164"/>
              <a:ext cx="548" cy="224"/>
            </a:xfrm>
            <a:custGeom>
              <a:avLst/>
              <a:gdLst/>
              <a:ahLst/>
              <a:cxnLst>
                <a:cxn ang="0">
                  <a:pos x="439" y="6"/>
                </a:cxn>
                <a:cxn ang="0">
                  <a:pos x="508" y="0"/>
                </a:cxn>
                <a:cxn ang="0">
                  <a:pos x="576" y="1"/>
                </a:cxn>
                <a:cxn ang="0">
                  <a:pos x="643" y="8"/>
                </a:cxn>
                <a:cxn ang="0">
                  <a:pos x="708" y="22"/>
                </a:cxn>
                <a:cxn ang="0">
                  <a:pos x="770" y="42"/>
                </a:cxn>
                <a:cxn ang="0">
                  <a:pos x="827" y="74"/>
                </a:cxn>
                <a:cxn ang="0">
                  <a:pos x="879" y="113"/>
                </a:cxn>
                <a:cxn ang="0">
                  <a:pos x="914" y="154"/>
                </a:cxn>
                <a:cxn ang="0">
                  <a:pos x="938" y="190"/>
                </a:cxn>
                <a:cxn ang="0">
                  <a:pos x="966" y="223"/>
                </a:cxn>
                <a:cxn ang="0">
                  <a:pos x="993" y="258"/>
                </a:cxn>
                <a:cxn ang="0">
                  <a:pos x="1021" y="291"/>
                </a:cxn>
                <a:cxn ang="0">
                  <a:pos x="1047" y="326"/>
                </a:cxn>
                <a:cxn ang="0">
                  <a:pos x="1070" y="363"/>
                </a:cxn>
                <a:cxn ang="0">
                  <a:pos x="1090" y="401"/>
                </a:cxn>
                <a:cxn ang="0">
                  <a:pos x="1092" y="431"/>
                </a:cxn>
                <a:cxn ang="0">
                  <a:pos x="1083" y="445"/>
                </a:cxn>
                <a:cxn ang="0">
                  <a:pos x="1064" y="430"/>
                </a:cxn>
                <a:cxn ang="0">
                  <a:pos x="1036" y="393"/>
                </a:cxn>
                <a:cxn ang="0">
                  <a:pos x="1006" y="356"/>
                </a:cxn>
                <a:cxn ang="0">
                  <a:pos x="976" y="319"/>
                </a:cxn>
                <a:cxn ang="0">
                  <a:pos x="944" y="283"/>
                </a:cxn>
                <a:cxn ang="0">
                  <a:pos x="907" y="248"/>
                </a:cxn>
                <a:cxn ang="0">
                  <a:pos x="871" y="211"/>
                </a:cxn>
                <a:cxn ang="0">
                  <a:pos x="834" y="176"/>
                </a:cxn>
                <a:cxn ang="0">
                  <a:pos x="796" y="144"/>
                </a:cxn>
                <a:cxn ang="0">
                  <a:pos x="757" y="115"/>
                </a:cxn>
                <a:cxn ang="0">
                  <a:pos x="714" y="91"/>
                </a:cxn>
                <a:cxn ang="0">
                  <a:pos x="668" y="74"/>
                </a:cxn>
                <a:cxn ang="0">
                  <a:pos x="628" y="67"/>
                </a:cxn>
                <a:cxn ang="0">
                  <a:pos x="593" y="63"/>
                </a:cxn>
                <a:cxn ang="0">
                  <a:pos x="560" y="59"/>
                </a:cxn>
                <a:cxn ang="0">
                  <a:pos x="527" y="55"/>
                </a:cxn>
                <a:cxn ang="0">
                  <a:pos x="493" y="53"/>
                </a:cxn>
                <a:cxn ang="0">
                  <a:pos x="460" y="54"/>
                </a:cxn>
                <a:cxn ang="0">
                  <a:pos x="426" y="57"/>
                </a:cxn>
                <a:cxn ang="0">
                  <a:pos x="395" y="66"/>
                </a:cxn>
                <a:cxn ang="0">
                  <a:pos x="356" y="77"/>
                </a:cxn>
                <a:cxn ang="0">
                  <a:pos x="312" y="91"/>
                </a:cxn>
                <a:cxn ang="0">
                  <a:pos x="270" y="108"/>
                </a:cxn>
                <a:cxn ang="0">
                  <a:pos x="229" y="128"/>
                </a:cxn>
                <a:cxn ang="0">
                  <a:pos x="188" y="150"/>
                </a:cxn>
                <a:cxn ang="0">
                  <a:pos x="148" y="172"/>
                </a:cxn>
                <a:cxn ang="0">
                  <a:pos x="107" y="195"/>
                </a:cxn>
                <a:cxn ang="0">
                  <a:pos x="66" y="216"/>
                </a:cxn>
                <a:cxn ang="0">
                  <a:pos x="40" y="231"/>
                </a:cxn>
                <a:cxn ang="0">
                  <a:pos x="32" y="237"/>
                </a:cxn>
                <a:cxn ang="0">
                  <a:pos x="24" y="241"/>
                </a:cxn>
                <a:cxn ang="0">
                  <a:pos x="14" y="242"/>
                </a:cxn>
                <a:cxn ang="0">
                  <a:pos x="15" y="230"/>
                </a:cxn>
                <a:cxn ang="0">
                  <a:pos x="7" y="212"/>
                </a:cxn>
                <a:cxn ang="0">
                  <a:pos x="23" y="184"/>
                </a:cxn>
                <a:cxn ang="0">
                  <a:pos x="70" y="153"/>
                </a:cxn>
                <a:cxn ang="0">
                  <a:pos x="118" y="123"/>
                </a:cxn>
                <a:cxn ang="0">
                  <a:pos x="167" y="97"/>
                </a:cxn>
                <a:cxn ang="0">
                  <a:pos x="217" y="74"/>
                </a:cxn>
                <a:cxn ang="0">
                  <a:pos x="269" y="52"/>
                </a:cxn>
                <a:cxn ang="0">
                  <a:pos x="323" y="33"/>
                </a:cxn>
                <a:cxn ang="0">
                  <a:pos x="377" y="17"/>
                </a:cxn>
              </a:cxnLst>
              <a:rect l="0" t="0" r="r" b="b"/>
              <a:pathLst>
                <a:path w="1097" h="448">
                  <a:moveTo>
                    <a:pt x="406" y="10"/>
                  </a:moveTo>
                  <a:lnTo>
                    <a:pt x="439" y="6"/>
                  </a:lnTo>
                  <a:lnTo>
                    <a:pt x="474" y="2"/>
                  </a:lnTo>
                  <a:lnTo>
                    <a:pt x="508" y="0"/>
                  </a:lnTo>
                  <a:lnTo>
                    <a:pt x="542" y="0"/>
                  </a:lnTo>
                  <a:lnTo>
                    <a:pt x="576" y="1"/>
                  </a:lnTo>
                  <a:lnTo>
                    <a:pt x="610" y="3"/>
                  </a:lnTo>
                  <a:lnTo>
                    <a:pt x="643" y="8"/>
                  </a:lnTo>
                  <a:lnTo>
                    <a:pt x="675" y="14"/>
                  </a:lnTo>
                  <a:lnTo>
                    <a:pt x="708" y="22"/>
                  </a:lnTo>
                  <a:lnTo>
                    <a:pt x="739" y="31"/>
                  </a:lnTo>
                  <a:lnTo>
                    <a:pt x="770" y="42"/>
                  </a:lnTo>
                  <a:lnTo>
                    <a:pt x="799" y="56"/>
                  </a:lnTo>
                  <a:lnTo>
                    <a:pt x="827" y="74"/>
                  </a:lnTo>
                  <a:lnTo>
                    <a:pt x="854" y="92"/>
                  </a:lnTo>
                  <a:lnTo>
                    <a:pt x="879" y="113"/>
                  </a:lnTo>
                  <a:lnTo>
                    <a:pt x="903" y="136"/>
                  </a:lnTo>
                  <a:lnTo>
                    <a:pt x="914" y="154"/>
                  </a:lnTo>
                  <a:lnTo>
                    <a:pt x="925" y="172"/>
                  </a:lnTo>
                  <a:lnTo>
                    <a:pt x="938" y="190"/>
                  </a:lnTo>
                  <a:lnTo>
                    <a:pt x="952" y="207"/>
                  </a:lnTo>
                  <a:lnTo>
                    <a:pt x="966" y="223"/>
                  </a:lnTo>
                  <a:lnTo>
                    <a:pt x="979" y="241"/>
                  </a:lnTo>
                  <a:lnTo>
                    <a:pt x="993" y="258"/>
                  </a:lnTo>
                  <a:lnTo>
                    <a:pt x="1007" y="274"/>
                  </a:lnTo>
                  <a:lnTo>
                    <a:pt x="1021" y="291"/>
                  </a:lnTo>
                  <a:lnTo>
                    <a:pt x="1035" y="309"/>
                  </a:lnTo>
                  <a:lnTo>
                    <a:pt x="1047" y="326"/>
                  </a:lnTo>
                  <a:lnTo>
                    <a:pt x="1059" y="344"/>
                  </a:lnTo>
                  <a:lnTo>
                    <a:pt x="1070" y="363"/>
                  </a:lnTo>
                  <a:lnTo>
                    <a:pt x="1081" y="381"/>
                  </a:lnTo>
                  <a:lnTo>
                    <a:pt x="1090" y="401"/>
                  </a:lnTo>
                  <a:lnTo>
                    <a:pt x="1097" y="422"/>
                  </a:lnTo>
                  <a:lnTo>
                    <a:pt x="1092" y="431"/>
                  </a:lnTo>
                  <a:lnTo>
                    <a:pt x="1089" y="439"/>
                  </a:lnTo>
                  <a:lnTo>
                    <a:pt x="1083" y="445"/>
                  </a:lnTo>
                  <a:lnTo>
                    <a:pt x="1076" y="448"/>
                  </a:lnTo>
                  <a:lnTo>
                    <a:pt x="1064" y="430"/>
                  </a:lnTo>
                  <a:lnTo>
                    <a:pt x="1050" y="411"/>
                  </a:lnTo>
                  <a:lnTo>
                    <a:pt x="1036" y="393"/>
                  </a:lnTo>
                  <a:lnTo>
                    <a:pt x="1021" y="374"/>
                  </a:lnTo>
                  <a:lnTo>
                    <a:pt x="1006" y="356"/>
                  </a:lnTo>
                  <a:lnTo>
                    <a:pt x="991" y="339"/>
                  </a:lnTo>
                  <a:lnTo>
                    <a:pt x="976" y="319"/>
                  </a:lnTo>
                  <a:lnTo>
                    <a:pt x="962" y="301"/>
                  </a:lnTo>
                  <a:lnTo>
                    <a:pt x="944" y="283"/>
                  </a:lnTo>
                  <a:lnTo>
                    <a:pt x="925" y="265"/>
                  </a:lnTo>
                  <a:lnTo>
                    <a:pt x="907" y="248"/>
                  </a:lnTo>
                  <a:lnTo>
                    <a:pt x="890" y="229"/>
                  </a:lnTo>
                  <a:lnTo>
                    <a:pt x="871" y="211"/>
                  </a:lnTo>
                  <a:lnTo>
                    <a:pt x="853" y="193"/>
                  </a:lnTo>
                  <a:lnTo>
                    <a:pt x="834" y="176"/>
                  </a:lnTo>
                  <a:lnTo>
                    <a:pt x="816" y="160"/>
                  </a:lnTo>
                  <a:lnTo>
                    <a:pt x="796" y="144"/>
                  </a:lnTo>
                  <a:lnTo>
                    <a:pt x="777" y="129"/>
                  </a:lnTo>
                  <a:lnTo>
                    <a:pt x="757" y="115"/>
                  </a:lnTo>
                  <a:lnTo>
                    <a:pt x="736" y="102"/>
                  </a:lnTo>
                  <a:lnTo>
                    <a:pt x="714" y="91"/>
                  </a:lnTo>
                  <a:lnTo>
                    <a:pt x="691" y="82"/>
                  </a:lnTo>
                  <a:lnTo>
                    <a:pt x="668" y="74"/>
                  </a:lnTo>
                  <a:lnTo>
                    <a:pt x="644" y="68"/>
                  </a:lnTo>
                  <a:lnTo>
                    <a:pt x="628" y="67"/>
                  </a:lnTo>
                  <a:lnTo>
                    <a:pt x="611" y="64"/>
                  </a:lnTo>
                  <a:lnTo>
                    <a:pt x="593" y="63"/>
                  </a:lnTo>
                  <a:lnTo>
                    <a:pt x="577" y="61"/>
                  </a:lnTo>
                  <a:lnTo>
                    <a:pt x="560" y="59"/>
                  </a:lnTo>
                  <a:lnTo>
                    <a:pt x="543" y="57"/>
                  </a:lnTo>
                  <a:lnTo>
                    <a:pt x="527" y="55"/>
                  </a:lnTo>
                  <a:lnTo>
                    <a:pt x="509" y="54"/>
                  </a:lnTo>
                  <a:lnTo>
                    <a:pt x="493" y="53"/>
                  </a:lnTo>
                  <a:lnTo>
                    <a:pt x="476" y="53"/>
                  </a:lnTo>
                  <a:lnTo>
                    <a:pt x="460" y="54"/>
                  </a:lnTo>
                  <a:lnTo>
                    <a:pt x="442" y="55"/>
                  </a:lnTo>
                  <a:lnTo>
                    <a:pt x="426" y="57"/>
                  </a:lnTo>
                  <a:lnTo>
                    <a:pt x="410" y="61"/>
                  </a:lnTo>
                  <a:lnTo>
                    <a:pt x="395" y="66"/>
                  </a:lnTo>
                  <a:lnTo>
                    <a:pt x="379" y="71"/>
                  </a:lnTo>
                  <a:lnTo>
                    <a:pt x="356" y="77"/>
                  </a:lnTo>
                  <a:lnTo>
                    <a:pt x="334" y="83"/>
                  </a:lnTo>
                  <a:lnTo>
                    <a:pt x="312" y="91"/>
                  </a:lnTo>
                  <a:lnTo>
                    <a:pt x="290" y="99"/>
                  </a:lnTo>
                  <a:lnTo>
                    <a:pt x="270" y="108"/>
                  </a:lnTo>
                  <a:lnTo>
                    <a:pt x="249" y="117"/>
                  </a:lnTo>
                  <a:lnTo>
                    <a:pt x="229" y="128"/>
                  </a:lnTo>
                  <a:lnTo>
                    <a:pt x="209" y="138"/>
                  </a:lnTo>
                  <a:lnTo>
                    <a:pt x="188" y="150"/>
                  </a:lnTo>
                  <a:lnTo>
                    <a:pt x="168" y="161"/>
                  </a:lnTo>
                  <a:lnTo>
                    <a:pt x="148" y="172"/>
                  </a:lnTo>
                  <a:lnTo>
                    <a:pt x="128" y="183"/>
                  </a:lnTo>
                  <a:lnTo>
                    <a:pt x="107" y="195"/>
                  </a:lnTo>
                  <a:lnTo>
                    <a:pt x="86" y="206"/>
                  </a:lnTo>
                  <a:lnTo>
                    <a:pt x="66" y="216"/>
                  </a:lnTo>
                  <a:lnTo>
                    <a:pt x="44" y="227"/>
                  </a:lnTo>
                  <a:lnTo>
                    <a:pt x="40" y="231"/>
                  </a:lnTo>
                  <a:lnTo>
                    <a:pt x="37" y="235"/>
                  </a:lnTo>
                  <a:lnTo>
                    <a:pt x="32" y="237"/>
                  </a:lnTo>
                  <a:lnTo>
                    <a:pt x="29" y="239"/>
                  </a:lnTo>
                  <a:lnTo>
                    <a:pt x="24" y="241"/>
                  </a:lnTo>
                  <a:lnTo>
                    <a:pt x="20" y="242"/>
                  </a:lnTo>
                  <a:lnTo>
                    <a:pt x="14" y="242"/>
                  </a:lnTo>
                  <a:lnTo>
                    <a:pt x="9" y="242"/>
                  </a:lnTo>
                  <a:lnTo>
                    <a:pt x="15" y="230"/>
                  </a:lnTo>
                  <a:lnTo>
                    <a:pt x="14" y="220"/>
                  </a:lnTo>
                  <a:lnTo>
                    <a:pt x="7" y="212"/>
                  </a:lnTo>
                  <a:lnTo>
                    <a:pt x="0" y="201"/>
                  </a:lnTo>
                  <a:lnTo>
                    <a:pt x="23" y="184"/>
                  </a:lnTo>
                  <a:lnTo>
                    <a:pt x="46" y="168"/>
                  </a:lnTo>
                  <a:lnTo>
                    <a:pt x="70" y="153"/>
                  </a:lnTo>
                  <a:lnTo>
                    <a:pt x="93" y="138"/>
                  </a:lnTo>
                  <a:lnTo>
                    <a:pt x="118" y="123"/>
                  </a:lnTo>
                  <a:lnTo>
                    <a:pt x="142" y="109"/>
                  </a:lnTo>
                  <a:lnTo>
                    <a:pt x="167" y="97"/>
                  </a:lnTo>
                  <a:lnTo>
                    <a:pt x="191" y="85"/>
                  </a:lnTo>
                  <a:lnTo>
                    <a:pt x="217" y="74"/>
                  </a:lnTo>
                  <a:lnTo>
                    <a:pt x="243" y="62"/>
                  </a:lnTo>
                  <a:lnTo>
                    <a:pt x="269" y="52"/>
                  </a:lnTo>
                  <a:lnTo>
                    <a:pt x="295" y="42"/>
                  </a:lnTo>
                  <a:lnTo>
                    <a:pt x="323" y="33"/>
                  </a:lnTo>
                  <a:lnTo>
                    <a:pt x="349" y="25"/>
                  </a:lnTo>
                  <a:lnTo>
                    <a:pt x="377" y="17"/>
                  </a:lnTo>
                  <a:lnTo>
                    <a:pt x="406" y="10"/>
                  </a:lnTo>
                  <a:close/>
                </a:path>
              </a:pathLst>
            </a:custGeom>
            <a:solidFill>
              <a:srgbClr val="000000"/>
            </a:solidFill>
            <a:ln w="9525">
              <a:noFill/>
              <a:round/>
              <a:headEnd/>
              <a:tailEnd/>
            </a:ln>
          </p:spPr>
          <p:txBody>
            <a:bodyPr>
              <a:prstTxWarp prst="textNoShape">
                <a:avLst/>
              </a:prstTxWarp>
            </a:bodyPr>
            <a:lstStyle/>
            <a:p>
              <a:endParaRPr lang="fr-FR"/>
            </a:p>
          </p:txBody>
        </p:sp>
        <p:sp>
          <p:nvSpPr>
            <p:cNvPr id="21519" name="Freeform 15"/>
            <p:cNvSpPr>
              <a:spLocks/>
            </p:cNvSpPr>
            <p:nvPr/>
          </p:nvSpPr>
          <p:spPr bwMode="auto">
            <a:xfrm>
              <a:off x="3756" y="1224"/>
              <a:ext cx="671" cy="371"/>
            </a:xfrm>
            <a:custGeom>
              <a:avLst/>
              <a:gdLst/>
              <a:ahLst/>
              <a:cxnLst>
                <a:cxn ang="0">
                  <a:pos x="151" y="128"/>
                </a:cxn>
                <a:cxn ang="0">
                  <a:pos x="285" y="61"/>
                </a:cxn>
                <a:cxn ang="0">
                  <a:pos x="385" y="22"/>
                </a:cxn>
                <a:cxn ang="0">
                  <a:pos x="486" y="3"/>
                </a:cxn>
                <a:cxn ang="0">
                  <a:pos x="749" y="68"/>
                </a:cxn>
                <a:cxn ang="0">
                  <a:pos x="951" y="278"/>
                </a:cxn>
                <a:cxn ang="0">
                  <a:pos x="937" y="325"/>
                </a:cxn>
                <a:cxn ang="0">
                  <a:pos x="769" y="128"/>
                </a:cxn>
                <a:cxn ang="0">
                  <a:pos x="571" y="42"/>
                </a:cxn>
                <a:cxn ang="0">
                  <a:pos x="493" y="56"/>
                </a:cxn>
                <a:cxn ang="0">
                  <a:pos x="567" y="119"/>
                </a:cxn>
                <a:cxn ang="0">
                  <a:pos x="527" y="80"/>
                </a:cxn>
                <a:cxn ang="0">
                  <a:pos x="449" y="48"/>
                </a:cxn>
                <a:cxn ang="0">
                  <a:pos x="355" y="75"/>
                </a:cxn>
                <a:cxn ang="0">
                  <a:pos x="344" y="131"/>
                </a:cxn>
                <a:cxn ang="0">
                  <a:pos x="328" y="245"/>
                </a:cxn>
                <a:cxn ang="0">
                  <a:pos x="374" y="274"/>
                </a:cxn>
                <a:cxn ang="0">
                  <a:pos x="433" y="304"/>
                </a:cxn>
                <a:cxn ang="0">
                  <a:pos x="510" y="359"/>
                </a:cxn>
                <a:cxn ang="0">
                  <a:pos x="575" y="327"/>
                </a:cxn>
                <a:cxn ang="0">
                  <a:pos x="567" y="231"/>
                </a:cxn>
                <a:cxn ang="0">
                  <a:pos x="589" y="202"/>
                </a:cxn>
                <a:cxn ang="0">
                  <a:pos x="623" y="304"/>
                </a:cxn>
                <a:cxn ang="0">
                  <a:pos x="675" y="330"/>
                </a:cxn>
                <a:cxn ang="0">
                  <a:pos x="635" y="372"/>
                </a:cxn>
                <a:cxn ang="0">
                  <a:pos x="690" y="397"/>
                </a:cxn>
                <a:cxn ang="0">
                  <a:pos x="741" y="446"/>
                </a:cxn>
                <a:cxn ang="0">
                  <a:pos x="843" y="419"/>
                </a:cxn>
                <a:cxn ang="0">
                  <a:pos x="873" y="361"/>
                </a:cxn>
                <a:cxn ang="0">
                  <a:pos x="769" y="334"/>
                </a:cxn>
                <a:cxn ang="0">
                  <a:pos x="728" y="313"/>
                </a:cxn>
                <a:cxn ang="0">
                  <a:pos x="891" y="320"/>
                </a:cxn>
                <a:cxn ang="0">
                  <a:pos x="946" y="393"/>
                </a:cxn>
                <a:cxn ang="0">
                  <a:pos x="1118" y="394"/>
                </a:cxn>
                <a:cxn ang="0">
                  <a:pos x="1295" y="455"/>
                </a:cxn>
                <a:cxn ang="0">
                  <a:pos x="1339" y="517"/>
                </a:cxn>
                <a:cxn ang="0">
                  <a:pos x="1280" y="493"/>
                </a:cxn>
                <a:cxn ang="0">
                  <a:pos x="1040" y="454"/>
                </a:cxn>
                <a:cxn ang="0">
                  <a:pos x="773" y="503"/>
                </a:cxn>
                <a:cxn ang="0">
                  <a:pos x="531" y="605"/>
                </a:cxn>
                <a:cxn ang="0">
                  <a:pos x="291" y="715"/>
                </a:cxn>
                <a:cxn ang="0">
                  <a:pos x="221" y="741"/>
                </a:cxn>
                <a:cxn ang="0">
                  <a:pos x="235" y="690"/>
                </a:cxn>
                <a:cxn ang="0">
                  <a:pos x="268" y="607"/>
                </a:cxn>
                <a:cxn ang="0">
                  <a:pos x="356" y="472"/>
                </a:cxn>
                <a:cxn ang="0">
                  <a:pos x="454" y="413"/>
                </a:cxn>
                <a:cxn ang="0">
                  <a:pos x="317" y="608"/>
                </a:cxn>
                <a:cxn ang="0">
                  <a:pos x="404" y="599"/>
                </a:cxn>
                <a:cxn ang="0">
                  <a:pos x="504" y="542"/>
                </a:cxn>
                <a:cxn ang="0">
                  <a:pos x="464" y="501"/>
                </a:cxn>
                <a:cxn ang="0">
                  <a:pos x="431" y="516"/>
                </a:cxn>
                <a:cxn ang="0">
                  <a:pos x="479" y="457"/>
                </a:cxn>
                <a:cxn ang="0">
                  <a:pos x="533" y="510"/>
                </a:cxn>
                <a:cxn ang="0">
                  <a:pos x="569" y="465"/>
                </a:cxn>
                <a:cxn ang="0">
                  <a:pos x="600" y="380"/>
                </a:cxn>
                <a:cxn ang="0">
                  <a:pos x="566" y="393"/>
                </a:cxn>
                <a:cxn ang="0">
                  <a:pos x="410" y="330"/>
                </a:cxn>
                <a:cxn ang="0">
                  <a:pos x="348" y="284"/>
                </a:cxn>
                <a:cxn ang="0">
                  <a:pos x="279" y="198"/>
                </a:cxn>
                <a:cxn ang="0">
                  <a:pos x="330" y="93"/>
                </a:cxn>
                <a:cxn ang="0">
                  <a:pos x="220" y="137"/>
                </a:cxn>
                <a:cxn ang="0">
                  <a:pos x="66" y="225"/>
                </a:cxn>
                <a:cxn ang="0">
                  <a:pos x="1" y="242"/>
                </a:cxn>
              </a:cxnLst>
              <a:rect l="0" t="0" r="r" b="b"/>
              <a:pathLst>
                <a:path w="1340" h="743">
                  <a:moveTo>
                    <a:pt x="43" y="204"/>
                  </a:moveTo>
                  <a:lnTo>
                    <a:pt x="56" y="192"/>
                  </a:lnTo>
                  <a:lnTo>
                    <a:pt x="71" y="179"/>
                  </a:lnTo>
                  <a:lnTo>
                    <a:pt x="86" y="169"/>
                  </a:lnTo>
                  <a:lnTo>
                    <a:pt x="103" y="158"/>
                  </a:lnTo>
                  <a:lnTo>
                    <a:pt x="118" y="147"/>
                  </a:lnTo>
                  <a:lnTo>
                    <a:pt x="134" y="138"/>
                  </a:lnTo>
                  <a:lnTo>
                    <a:pt x="151" y="128"/>
                  </a:lnTo>
                  <a:lnTo>
                    <a:pt x="167" y="118"/>
                  </a:lnTo>
                  <a:lnTo>
                    <a:pt x="184" y="110"/>
                  </a:lnTo>
                  <a:lnTo>
                    <a:pt x="200" y="101"/>
                  </a:lnTo>
                  <a:lnTo>
                    <a:pt x="218" y="93"/>
                  </a:lnTo>
                  <a:lnTo>
                    <a:pt x="235" y="85"/>
                  </a:lnTo>
                  <a:lnTo>
                    <a:pt x="251" y="77"/>
                  </a:lnTo>
                  <a:lnTo>
                    <a:pt x="268" y="69"/>
                  </a:lnTo>
                  <a:lnTo>
                    <a:pt x="285" y="61"/>
                  </a:lnTo>
                  <a:lnTo>
                    <a:pt x="302" y="54"/>
                  </a:lnTo>
                  <a:lnTo>
                    <a:pt x="313" y="47"/>
                  </a:lnTo>
                  <a:lnTo>
                    <a:pt x="324" y="41"/>
                  </a:lnTo>
                  <a:lnTo>
                    <a:pt x="335" y="37"/>
                  </a:lnTo>
                  <a:lnTo>
                    <a:pt x="348" y="32"/>
                  </a:lnTo>
                  <a:lnTo>
                    <a:pt x="359" y="27"/>
                  </a:lnTo>
                  <a:lnTo>
                    <a:pt x="372" y="24"/>
                  </a:lnTo>
                  <a:lnTo>
                    <a:pt x="385" y="22"/>
                  </a:lnTo>
                  <a:lnTo>
                    <a:pt x="397" y="18"/>
                  </a:lnTo>
                  <a:lnTo>
                    <a:pt x="410" y="16"/>
                  </a:lnTo>
                  <a:lnTo>
                    <a:pt x="423" y="15"/>
                  </a:lnTo>
                  <a:lnTo>
                    <a:pt x="436" y="12"/>
                  </a:lnTo>
                  <a:lnTo>
                    <a:pt x="448" y="10"/>
                  </a:lnTo>
                  <a:lnTo>
                    <a:pt x="461" y="8"/>
                  </a:lnTo>
                  <a:lnTo>
                    <a:pt x="474" y="5"/>
                  </a:lnTo>
                  <a:lnTo>
                    <a:pt x="486" y="3"/>
                  </a:lnTo>
                  <a:lnTo>
                    <a:pt x="499" y="1"/>
                  </a:lnTo>
                  <a:lnTo>
                    <a:pt x="540" y="0"/>
                  </a:lnTo>
                  <a:lnTo>
                    <a:pt x="581" y="2"/>
                  </a:lnTo>
                  <a:lnTo>
                    <a:pt x="618" y="9"/>
                  </a:lnTo>
                  <a:lnTo>
                    <a:pt x="653" y="19"/>
                  </a:lnTo>
                  <a:lnTo>
                    <a:pt x="687" y="32"/>
                  </a:lnTo>
                  <a:lnTo>
                    <a:pt x="719" y="49"/>
                  </a:lnTo>
                  <a:lnTo>
                    <a:pt x="749" y="68"/>
                  </a:lnTo>
                  <a:lnTo>
                    <a:pt x="778" y="90"/>
                  </a:lnTo>
                  <a:lnTo>
                    <a:pt x="805" y="113"/>
                  </a:lnTo>
                  <a:lnTo>
                    <a:pt x="832" y="138"/>
                  </a:lnTo>
                  <a:lnTo>
                    <a:pt x="857" y="164"/>
                  </a:lnTo>
                  <a:lnTo>
                    <a:pt x="881" y="192"/>
                  </a:lnTo>
                  <a:lnTo>
                    <a:pt x="904" y="221"/>
                  </a:lnTo>
                  <a:lnTo>
                    <a:pt x="928" y="250"/>
                  </a:lnTo>
                  <a:lnTo>
                    <a:pt x="951" y="278"/>
                  </a:lnTo>
                  <a:lnTo>
                    <a:pt x="972" y="307"/>
                  </a:lnTo>
                  <a:lnTo>
                    <a:pt x="983" y="323"/>
                  </a:lnTo>
                  <a:lnTo>
                    <a:pt x="989" y="342"/>
                  </a:lnTo>
                  <a:lnTo>
                    <a:pt x="991" y="360"/>
                  </a:lnTo>
                  <a:lnTo>
                    <a:pt x="987" y="378"/>
                  </a:lnTo>
                  <a:lnTo>
                    <a:pt x="975" y="375"/>
                  </a:lnTo>
                  <a:lnTo>
                    <a:pt x="955" y="350"/>
                  </a:lnTo>
                  <a:lnTo>
                    <a:pt x="937" y="325"/>
                  </a:lnTo>
                  <a:lnTo>
                    <a:pt x="917" y="298"/>
                  </a:lnTo>
                  <a:lnTo>
                    <a:pt x="898" y="273"/>
                  </a:lnTo>
                  <a:lnTo>
                    <a:pt x="877" y="246"/>
                  </a:lnTo>
                  <a:lnTo>
                    <a:pt x="857" y="221"/>
                  </a:lnTo>
                  <a:lnTo>
                    <a:pt x="835" y="196"/>
                  </a:lnTo>
                  <a:lnTo>
                    <a:pt x="815" y="172"/>
                  </a:lnTo>
                  <a:lnTo>
                    <a:pt x="792" y="149"/>
                  </a:lnTo>
                  <a:lnTo>
                    <a:pt x="769" y="128"/>
                  </a:lnTo>
                  <a:lnTo>
                    <a:pt x="744" y="108"/>
                  </a:lnTo>
                  <a:lnTo>
                    <a:pt x="720" y="91"/>
                  </a:lnTo>
                  <a:lnTo>
                    <a:pt x="694" y="75"/>
                  </a:lnTo>
                  <a:lnTo>
                    <a:pt x="666" y="61"/>
                  </a:lnTo>
                  <a:lnTo>
                    <a:pt x="637" y="50"/>
                  </a:lnTo>
                  <a:lnTo>
                    <a:pt x="607" y="42"/>
                  </a:lnTo>
                  <a:lnTo>
                    <a:pt x="589" y="42"/>
                  </a:lnTo>
                  <a:lnTo>
                    <a:pt x="571" y="42"/>
                  </a:lnTo>
                  <a:lnTo>
                    <a:pt x="553" y="41"/>
                  </a:lnTo>
                  <a:lnTo>
                    <a:pt x="537" y="41"/>
                  </a:lnTo>
                  <a:lnTo>
                    <a:pt x="520" y="41"/>
                  </a:lnTo>
                  <a:lnTo>
                    <a:pt x="502" y="42"/>
                  </a:lnTo>
                  <a:lnTo>
                    <a:pt x="486" y="45"/>
                  </a:lnTo>
                  <a:lnTo>
                    <a:pt x="469" y="48"/>
                  </a:lnTo>
                  <a:lnTo>
                    <a:pt x="480" y="54"/>
                  </a:lnTo>
                  <a:lnTo>
                    <a:pt x="493" y="56"/>
                  </a:lnTo>
                  <a:lnTo>
                    <a:pt x="507" y="57"/>
                  </a:lnTo>
                  <a:lnTo>
                    <a:pt x="521" y="58"/>
                  </a:lnTo>
                  <a:lnTo>
                    <a:pt x="535" y="61"/>
                  </a:lnTo>
                  <a:lnTo>
                    <a:pt x="546" y="64"/>
                  </a:lnTo>
                  <a:lnTo>
                    <a:pt x="557" y="72"/>
                  </a:lnTo>
                  <a:lnTo>
                    <a:pt x="563" y="86"/>
                  </a:lnTo>
                  <a:lnTo>
                    <a:pt x="573" y="122"/>
                  </a:lnTo>
                  <a:lnTo>
                    <a:pt x="567" y="119"/>
                  </a:lnTo>
                  <a:lnTo>
                    <a:pt x="562" y="116"/>
                  </a:lnTo>
                  <a:lnTo>
                    <a:pt x="558" y="110"/>
                  </a:lnTo>
                  <a:lnTo>
                    <a:pt x="554" y="106"/>
                  </a:lnTo>
                  <a:lnTo>
                    <a:pt x="551" y="100"/>
                  </a:lnTo>
                  <a:lnTo>
                    <a:pt x="546" y="94"/>
                  </a:lnTo>
                  <a:lnTo>
                    <a:pt x="542" y="88"/>
                  </a:lnTo>
                  <a:lnTo>
                    <a:pt x="537" y="84"/>
                  </a:lnTo>
                  <a:lnTo>
                    <a:pt x="527" y="80"/>
                  </a:lnTo>
                  <a:lnTo>
                    <a:pt x="514" y="78"/>
                  </a:lnTo>
                  <a:lnTo>
                    <a:pt x="502" y="76"/>
                  </a:lnTo>
                  <a:lnTo>
                    <a:pt x="490" y="75"/>
                  </a:lnTo>
                  <a:lnTo>
                    <a:pt x="477" y="75"/>
                  </a:lnTo>
                  <a:lnTo>
                    <a:pt x="465" y="73"/>
                  </a:lnTo>
                  <a:lnTo>
                    <a:pt x="455" y="71"/>
                  </a:lnTo>
                  <a:lnTo>
                    <a:pt x="446" y="69"/>
                  </a:lnTo>
                  <a:lnTo>
                    <a:pt x="449" y="48"/>
                  </a:lnTo>
                  <a:lnTo>
                    <a:pt x="438" y="52"/>
                  </a:lnTo>
                  <a:lnTo>
                    <a:pt x="426" y="54"/>
                  </a:lnTo>
                  <a:lnTo>
                    <a:pt x="414" y="56"/>
                  </a:lnTo>
                  <a:lnTo>
                    <a:pt x="401" y="57"/>
                  </a:lnTo>
                  <a:lnTo>
                    <a:pt x="389" y="61"/>
                  </a:lnTo>
                  <a:lnTo>
                    <a:pt x="377" y="63"/>
                  </a:lnTo>
                  <a:lnTo>
                    <a:pt x="365" y="68"/>
                  </a:lnTo>
                  <a:lnTo>
                    <a:pt x="355" y="75"/>
                  </a:lnTo>
                  <a:lnTo>
                    <a:pt x="359" y="80"/>
                  </a:lnTo>
                  <a:lnTo>
                    <a:pt x="368" y="84"/>
                  </a:lnTo>
                  <a:lnTo>
                    <a:pt x="373" y="88"/>
                  </a:lnTo>
                  <a:lnTo>
                    <a:pt x="374" y="95"/>
                  </a:lnTo>
                  <a:lnTo>
                    <a:pt x="365" y="102"/>
                  </a:lnTo>
                  <a:lnTo>
                    <a:pt x="357" y="111"/>
                  </a:lnTo>
                  <a:lnTo>
                    <a:pt x="350" y="121"/>
                  </a:lnTo>
                  <a:lnTo>
                    <a:pt x="344" y="131"/>
                  </a:lnTo>
                  <a:lnTo>
                    <a:pt x="339" y="143"/>
                  </a:lnTo>
                  <a:lnTo>
                    <a:pt x="333" y="153"/>
                  </a:lnTo>
                  <a:lnTo>
                    <a:pt x="328" y="164"/>
                  </a:lnTo>
                  <a:lnTo>
                    <a:pt x="323" y="175"/>
                  </a:lnTo>
                  <a:lnTo>
                    <a:pt x="320" y="194"/>
                  </a:lnTo>
                  <a:lnTo>
                    <a:pt x="315" y="213"/>
                  </a:lnTo>
                  <a:lnTo>
                    <a:pt x="315" y="231"/>
                  </a:lnTo>
                  <a:lnTo>
                    <a:pt x="328" y="245"/>
                  </a:lnTo>
                  <a:lnTo>
                    <a:pt x="334" y="250"/>
                  </a:lnTo>
                  <a:lnTo>
                    <a:pt x="340" y="253"/>
                  </a:lnTo>
                  <a:lnTo>
                    <a:pt x="347" y="255"/>
                  </a:lnTo>
                  <a:lnTo>
                    <a:pt x="354" y="257"/>
                  </a:lnTo>
                  <a:lnTo>
                    <a:pt x="361" y="259"/>
                  </a:lnTo>
                  <a:lnTo>
                    <a:pt x="366" y="262"/>
                  </a:lnTo>
                  <a:lnTo>
                    <a:pt x="371" y="267"/>
                  </a:lnTo>
                  <a:lnTo>
                    <a:pt x="374" y="274"/>
                  </a:lnTo>
                  <a:lnTo>
                    <a:pt x="381" y="272"/>
                  </a:lnTo>
                  <a:lnTo>
                    <a:pt x="384" y="266"/>
                  </a:lnTo>
                  <a:lnTo>
                    <a:pt x="385" y="260"/>
                  </a:lnTo>
                  <a:lnTo>
                    <a:pt x="388" y="254"/>
                  </a:lnTo>
                  <a:lnTo>
                    <a:pt x="401" y="265"/>
                  </a:lnTo>
                  <a:lnTo>
                    <a:pt x="412" y="277"/>
                  </a:lnTo>
                  <a:lnTo>
                    <a:pt x="423" y="290"/>
                  </a:lnTo>
                  <a:lnTo>
                    <a:pt x="433" y="304"/>
                  </a:lnTo>
                  <a:lnTo>
                    <a:pt x="444" y="317"/>
                  </a:lnTo>
                  <a:lnTo>
                    <a:pt x="455" y="329"/>
                  </a:lnTo>
                  <a:lnTo>
                    <a:pt x="467" y="340"/>
                  </a:lnTo>
                  <a:lnTo>
                    <a:pt x="480" y="349"/>
                  </a:lnTo>
                  <a:lnTo>
                    <a:pt x="487" y="352"/>
                  </a:lnTo>
                  <a:lnTo>
                    <a:pt x="494" y="355"/>
                  </a:lnTo>
                  <a:lnTo>
                    <a:pt x="502" y="358"/>
                  </a:lnTo>
                  <a:lnTo>
                    <a:pt x="510" y="359"/>
                  </a:lnTo>
                  <a:lnTo>
                    <a:pt x="518" y="361"/>
                  </a:lnTo>
                  <a:lnTo>
                    <a:pt x="527" y="361"/>
                  </a:lnTo>
                  <a:lnTo>
                    <a:pt x="536" y="361"/>
                  </a:lnTo>
                  <a:lnTo>
                    <a:pt x="544" y="359"/>
                  </a:lnTo>
                  <a:lnTo>
                    <a:pt x="554" y="353"/>
                  </a:lnTo>
                  <a:lnTo>
                    <a:pt x="563" y="346"/>
                  </a:lnTo>
                  <a:lnTo>
                    <a:pt x="569" y="337"/>
                  </a:lnTo>
                  <a:lnTo>
                    <a:pt x="575" y="327"/>
                  </a:lnTo>
                  <a:lnTo>
                    <a:pt x="578" y="315"/>
                  </a:lnTo>
                  <a:lnTo>
                    <a:pt x="581" y="303"/>
                  </a:lnTo>
                  <a:lnTo>
                    <a:pt x="583" y="291"/>
                  </a:lnTo>
                  <a:lnTo>
                    <a:pt x="584" y="281"/>
                  </a:lnTo>
                  <a:lnTo>
                    <a:pt x="582" y="267"/>
                  </a:lnTo>
                  <a:lnTo>
                    <a:pt x="578" y="255"/>
                  </a:lnTo>
                  <a:lnTo>
                    <a:pt x="573" y="243"/>
                  </a:lnTo>
                  <a:lnTo>
                    <a:pt x="567" y="231"/>
                  </a:lnTo>
                  <a:lnTo>
                    <a:pt x="562" y="220"/>
                  </a:lnTo>
                  <a:lnTo>
                    <a:pt x="559" y="207"/>
                  </a:lnTo>
                  <a:lnTo>
                    <a:pt x="558" y="194"/>
                  </a:lnTo>
                  <a:lnTo>
                    <a:pt x="560" y="181"/>
                  </a:lnTo>
                  <a:lnTo>
                    <a:pt x="569" y="183"/>
                  </a:lnTo>
                  <a:lnTo>
                    <a:pt x="577" y="187"/>
                  </a:lnTo>
                  <a:lnTo>
                    <a:pt x="583" y="194"/>
                  </a:lnTo>
                  <a:lnTo>
                    <a:pt x="589" y="202"/>
                  </a:lnTo>
                  <a:lnTo>
                    <a:pt x="595" y="213"/>
                  </a:lnTo>
                  <a:lnTo>
                    <a:pt x="599" y="222"/>
                  </a:lnTo>
                  <a:lnTo>
                    <a:pt x="605" y="231"/>
                  </a:lnTo>
                  <a:lnTo>
                    <a:pt x="612" y="239"/>
                  </a:lnTo>
                  <a:lnTo>
                    <a:pt x="618" y="255"/>
                  </a:lnTo>
                  <a:lnTo>
                    <a:pt x="622" y="272"/>
                  </a:lnTo>
                  <a:lnTo>
                    <a:pt x="626" y="288"/>
                  </a:lnTo>
                  <a:lnTo>
                    <a:pt x="623" y="304"/>
                  </a:lnTo>
                  <a:lnTo>
                    <a:pt x="630" y="306"/>
                  </a:lnTo>
                  <a:lnTo>
                    <a:pt x="637" y="310"/>
                  </a:lnTo>
                  <a:lnTo>
                    <a:pt x="644" y="312"/>
                  </a:lnTo>
                  <a:lnTo>
                    <a:pt x="651" y="315"/>
                  </a:lnTo>
                  <a:lnTo>
                    <a:pt x="657" y="318"/>
                  </a:lnTo>
                  <a:lnTo>
                    <a:pt x="664" y="322"/>
                  </a:lnTo>
                  <a:lnTo>
                    <a:pt x="669" y="326"/>
                  </a:lnTo>
                  <a:lnTo>
                    <a:pt x="675" y="330"/>
                  </a:lnTo>
                  <a:lnTo>
                    <a:pt x="668" y="336"/>
                  </a:lnTo>
                  <a:lnTo>
                    <a:pt x="660" y="338"/>
                  </a:lnTo>
                  <a:lnTo>
                    <a:pt x="651" y="337"/>
                  </a:lnTo>
                  <a:lnTo>
                    <a:pt x="643" y="333"/>
                  </a:lnTo>
                  <a:lnTo>
                    <a:pt x="637" y="340"/>
                  </a:lnTo>
                  <a:lnTo>
                    <a:pt x="637" y="350"/>
                  </a:lnTo>
                  <a:lnTo>
                    <a:pt x="638" y="361"/>
                  </a:lnTo>
                  <a:lnTo>
                    <a:pt x="635" y="372"/>
                  </a:lnTo>
                  <a:lnTo>
                    <a:pt x="631" y="388"/>
                  </a:lnTo>
                  <a:lnTo>
                    <a:pt x="624" y="404"/>
                  </a:lnTo>
                  <a:lnTo>
                    <a:pt x="621" y="420"/>
                  </a:lnTo>
                  <a:lnTo>
                    <a:pt x="628" y="434"/>
                  </a:lnTo>
                  <a:lnTo>
                    <a:pt x="682" y="442"/>
                  </a:lnTo>
                  <a:lnTo>
                    <a:pt x="684" y="426"/>
                  </a:lnTo>
                  <a:lnTo>
                    <a:pt x="688" y="411"/>
                  </a:lnTo>
                  <a:lnTo>
                    <a:pt x="690" y="397"/>
                  </a:lnTo>
                  <a:lnTo>
                    <a:pt x="694" y="383"/>
                  </a:lnTo>
                  <a:lnTo>
                    <a:pt x="701" y="401"/>
                  </a:lnTo>
                  <a:lnTo>
                    <a:pt x="699" y="421"/>
                  </a:lnTo>
                  <a:lnTo>
                    <a:pt x="698" y="443"/>
                  </a:lnTo>
                  <a:lnTo>
                    <a:pt x="705" y="463"/>
                  </a:lnTo>
                  <a:lnTo>
                    <a:pt x="717" y="456"/>
                  </a:lnTo>
                  <a:lnTo>
                    <a:pt x="728" y="451"/>
                  </a:lnTo>
                  <a:lnTo>
                    <a:pt x="741" y="446"/>
                  </a:lnTo>
                  <a:lnTo>
                    <a:pt x="752" y="441"/>
                  </a:lnTo>
                  <a:lnTo>
                    <a:pt x="766" y="437"/>
                  </a:lnTo>
                  <a:lnTo>
                    <a:pt x="779" y="434"/>
                  </a:lnTo>
                  <a:lnTo>
                    <a:pt x="792" y="431"/>
                  </a:lnTo>
                  <a:lnTo>
                    <a:pt x="805" y="427"/>
                  </a:lnTo>
                  <a:lnTo>
                    <a:pt x="818" y="425"/>
                  </a:lnTo>
                  <a:lnTo>
                    <a:pt x="831" y="421"/>
                  </a:lnTo>
                  <a:lnTo>
                    <a:pt x="843" y="419"/>
                  </a:lnTo>
                  <a:lnTo>
                    <a:pt x="856" y="417"/>
                  </a:lnTo>
                  <a:lnTo>
                    <a:pt x="868" y="414"/>
                  </a:lnTo>
                  <a:lnTo>
                    <a:pt x="879" y="412"/>
                  </a:lnTo>
                  <a:lnTo>
                    <a:pt x="891" y="410"/>
                  </a:lnTo>
                  <a:lnTo>
                    <a:pt x="901" y="406"/>
                  </a:lnTo>
                  <a:lnTo>
                    <a:pt x="894" y="389"/>
                  </a:lnTo>
                  <a:lnTo>
                    <a:pt x="885" y="374"/>
                  </a:lnTo>
                  <a:lnTo>
                    <a:pt x="873" y="361"/>
                  </a:lnTo>
                  <a:lnTo>
                    <a:pt x="860" y="351"/>
                  </a:lnTo>
                  <a:lnTo>
                    <a:pt x="843" y="343"/>
                  </a:lnTo>
                  <a:lnTo>
                    <a:pt x="827" y="337"/>
                  </a:lnTo>
                  <a:lnTo>
                    <a:pt x="810" y="331"/>
                  </a:lnTo>
                  <a:lnTo>
                    <a:pt x="793" y="328"/>
                  </a:lnTo>
                  <a:lnTo>
                    <a:pt x="785" y="329"/>
                  </a:lnTo>
                  <a:lnTo>
                    <a:pt x="777" y="330"/>
                  </a:lnTo>
                  <a:lnTo>
                    <a:pt x="769" y="334"/>
                  </a:lnTo>
                  <a:lnTo>
                    <a:pt x="762" y="337"/>
                  </a:lnTo>
                  <a:lnTo>
                    <a:pt x="755" y="340"/>
                  </a:lnTo>
                  <a:lnTo>
                    <a:pt x="748" y="340"/>
                  </a:lnTo>
                  <a:lnTo>
                    <a:pt x="740" y="337"/>
                  </a:lnTo>
                  <a:lnTo>
                    <a:pt x="732" y="333"/>
                  </a:lnTo>
                  <a:lnTo>
                    <a:pt x="730" y="327"/>
                  </a:lnTo>
                  <a:lnTo>
                    <a:pt x="728" y="320"/>
                  </a:lnTo>
                  <a:lnTo>
                    <a:pt x="728" y="313"/>
                  </a:lnTo>
                  <a:lnTo>
                    <a:pt x="732" y="307"/>
                  </a:lnTo>
                  <a:lnTo>
                    <a:pt x="755" y="297"/>
                  </a:lnTo>
                  <a:lnTo>
                    <a:pt x="778" y="291"/>
                  </a:lnTo>
                  <a:lnTo>
                    <a:pt x="801" y="290"/>
                  </a:lnTo>
                  <a:lnTo>
                    <a:pt x="824" y="293"/>
                  </a:lnTo>
                  <a:lnTo>
                    <a:pt x="847" y="300"/>
                  </a:lnTo>
                  <a:lnTo>
                    <a:pt x="869" y="310"/>
                  </a:lnTo>
                  <a:lnTo>
                    <a:pt x="891" y="320"/>
                  </a:lnTo>
                  <a:lnTo>
                    <a:pt x="910" y="333"/>
                  </a:lnTo>
                  <a:lnTo>
                    <a:pt x="919" y="340"/>
                  </a:lnTo>
                  <a:lnTo>
                    <a:pt x="925" y="348"/>
                  </a:lnTo>
                  <a:lnTo>
                    <a:pt x="931" y="356"/>
                  </a:lnTo>
                  <a:lnTo>
                    <a:pt x="934" y="365"/>
                  </a:lnTo>
                  <a:lnTo>
                    <a:pt x="938" y="374"/>
                  </a:lnTo>
                  <a:lnTo>
                    <a:pt x="941" y="383"/>
                  </a:lnTo>
                  <a:lnTo>
                    <a:pt x="946" y="393"/>
                  </a:lnTo>
                  <a:lnTo>
                    <a:pt x="952" y="401"/>
                  </a:lnTo>
                  <a:lnTo>
                    <a:pt x="976" y="395"/>
                  </a:lnTo>
                  <a:lnTo>
                    <a:pt x="999" y="391"/>
                  </a:lnTo>
                  <a:lnTo>
                    <a:pt x="1023" y="389"/>
                  </a:lnTo>
                  <a:lnTo>
                    <a:pt x="1046" y="388"/>
                  </a:lnTo>
                  <a:lnTo>
                    <a:pt x="1070" y="389"/>
                  </a:lnTo>
                  <a:lnTo>
                    <a:pt x="1095" y="390"/>
                  </a:lnTo>
                  <a:lnTo>
                    <a:pt x="1118" y="394"/>
                  </a:lnTo>
                  <a:lnTo>
                    <a:pt x="1141" y="398"/>
                  </a:lnTo>
                  <a:lnTo>
                    <a:pt x="1164" y="403"/>
                  </a:lnTo>
                  <a:lnTo>
                    <a:pt x="1187" y="410"/>
                  </a:lnTo>
                  <a:lnTo>
                    <a:pt x="1210" y="417"/>
                  </a:lnTo>
                  <a:lnTo>
                    <a:pt x="1232" y="425"/>
                  </a:lnTo>
                  <a:lnTo>
                    <a:pt x="1254" y="434"/>
                  </a:lnTo>
                  <a:lnTo>
                    <a:pt x="1274" y="444"/>
                  </a:lnTo>
                  <a:lnTo>
                    <a:pt x="1295" y="455"/>
                  </a:lnTo>
                  <a:lnTo>
                    <a:pt x="1316" y="466"/>
                  </a:lnTo>
                  <a:lnTo>
                    <a:pt x="1320" y="476"/>
                  </a:lnTo>
                  <a:lnTo>
                    <a:pt x="1326" y="482"/>
                  </a:lnTo>
                  <a:lnTo>
                    <a:pt x="1332" y="489"/>
                  </a:lnTo>
                  <a:lnTo>
                    <a:pt x="1337" y="496"/>
                  </a:lnTo>
                  <a:lnTo>
                    <a:pt x="1339" y="502"/>
                  </a:lnTo>
                  <a:lnTo>
                    <a:pt x="1340" y="509"/>
                  </a:lnTo>
                  <a:lnTo>
                    <a:pt x="1339" y="517"/>
                  </a:lnTo>
                  <a:lnTo>
                    <a:pt x="1333" y="527"/>
                  </a:lnTo>
                  <a:lnTo>
                    <a:pt x="1323" y="525"/>
                  </a:lnTo>
                  <a:lnTo>
                    <a:pt x="1315" y="522"/>
                  </a:lnTo>
                  <a:lnTo>
                    <a:pt x="1308" y="516"/>
                  </a:lnTo>
                  <a:lnTo>
                    <a:pt x="1301" y="510"/>
                  </a:lnTo>
                  <a:lnTo>
                    <a:pt x="1295" y="504"/>
                  </a:lnTo>
                  <a:lnTo>
                    <a:pt x="1288" y="497"/>
                  </a:lnTo>
                  <a:lnTo>
                    <a:pt x="1280" y="493"/>
                  </a:lnTo>
                  <a:lnTo>
                    <a:pt x="1271" y="488"/>
                  </a:lnTo>
                  <a:lnTo>
                    <a:pt x="1241" y="477"/>
                  </a:lnTo>
                  <a:lnTo>
                    <a:pt x="1210" y="469"/>
                  </a:lnTo>
                  <a:lnTo>
                    <a:pt x="1176" y="462"/>
                  </a:lnTo>
                  <a:lnTo>
                    <a:pt x="1144" y="457"/>
                  </a:lnTo>
                  <a:lnTo>
                    <a:pt x="1110" y="454"/>
                  </a:lnTo>
                  <a:lnTo>
                    <a:pt x="1075" y="452"/>
                  </a:lnTo>
                  <a:lnTo>
                    <a:pt x="1040" y="454"/>
                  </a:lnTo>
                  <a:lnTo>
                    <a:pt x="1006" y="455"/>
                  </a:lnTo>
                  <a:lnTo>
                    <a:pt x="971" y="458"/>
                  </a:lnTo>
                  <a:lnTo>
                    <a:pt x="937" y="463"/>
                  </a:lnTo>
                  <a:lnTo>
                    <a:pt x="902" y="469"/>
                  </a:lnTo>
                  <a:lnTo>
                    <a:pt x="869" y="477"/>
                  </a:lnTo>
                  <a:lnTo>
                    <a:pt x="836" y="485"/>
                  </a:lnTo>
                  <a:lnTo>
                    <a:pt x="804" y="493"/>
                  </a:lnTo>
                  <a:lnTo>
                    <a:pt x="773" y="503"/>
                  </a:lnTo>
                  <a:lnTo>
                    <a:pt x="743" y="514"/>
                  </a:lnTo>
                  <a:lnTo>
                    <a:pt x="713" y="525"/>
                  </a:lnTo>
                  <a:lnTo>
                    <a:pt x="682" y="538"/>
                  </a:lnTo>
                  <a:lnTo>
                    <a:pt x="652" y="550"/>
                  </a:lnTo>
                  <a:lnTo>
                    <a:pt x="622" y="564"/>
                  </a:lnTo>
                  <a:lnTo>
                    <a:pt x="592" y="577"/>
                  </a:lnTo>
                  <a:lnTo>
                    <a:pt x="561" y="591"/>
                  </a:lnTo>
                  <a:lnTo>
                    <a:pt x="531" y="605"/>
                  </a:lnTo>
                  <a:lnTo>
                    <a:pt x="501" y="617"/>
                  </a:lnTo>
                  <a:lnTo>
                    <a:pt x="471" y="632"/>
                  </a:lnTo>
                  <a:lnTo>
                    <a:pt x="441" y="646"/>
                  </a:lnTo>
                  <a:lnTo>
                    <a:pt x="410" y="660"/>
                  </a:lnTo>
                  <a:lnTo>
                    <a:pt x="380" y="674"/>
                  </a:lnTo>
                  <a:lnTo>
                    <a:pt x="350" y="688"/>
                  </a:lnTo>
                  <a:lnTo>
                    <a:pt x="321" y="701"/>
                  </a:lnTo>
                  <a:lnTo>
                    <a:pt x="291" y="715"/>
                  </a:lnTo>
                  <a:lnTo>
                    <a:pt x="262" y="729"/>
                  </a:lnTo>
                  <a:lnTo>
                    <a:pt x="256" y="731"/>
                  </a:lnTo>
                  <a:lnTo>
                    <a:pt x="250" y="735"/>
                  </a:lnTo>
                  <a:lnTo>
                    <a:pt x="244" y="738"/>
                  </a:lnTo>
                  <a:lnTo>
                    <a:pt x="238" y="742"/>
                  </a:lnTo>
                  <a:lnTo>
                    <a:pt x="233" y="743"/>
                  </a:lnTo>
                  <a:lnTo>
                    <a:pt x="227" y="743"/>
                  </a:lnTo>
                  <a:lnTo>
                    <a:pt x="221" y="741"/>
                  </a:lnTo>
                  <a:lnTo>
                    <a:pt x="214" y="735"/>
                  </a:lnTo>
                  <a:lnTo>
                    <a:pt x="210" y="727"/>
                  </a:lnTo>
                  <a:lnTo>
                    <a:pt x="211" y="719"/>
                  </a:lnTo>
                  <a:lnTo>
                    <a:pt x="213" y="711"/>
                  </a:lnTo>
                  <a:lnTo>
                    <a:pt x="212" y="702"/>
                  </a:lnTo>
                  <a:lnTo>
                    <a:pt x="220" y="698"/>
                  </a:lnTo>
                  <a:lnTo>
                    <a:pt x="228" y="694"/>
                  </a:lnTo>
                  <a:lnTo>
                    <a:pt x="235" y="690"/>
                  </a:lnTo>
                  <a:lnTo>
                    <a:pt x="243" y="686"/>
                  </a:lnTo>
                  <a:lnTo>
                    <a:pt x="250" y="683"/>
                  </a:lnTo>
                  <a:lnTo>
                    <a:pt x="258" y="678"/>
                  </a:lnTo>
                  <a:lnTo>
                    <a:pt x="265" y="675"/>
                  </a:lnTo>
                  <a:lnTo>
                    <a:pt x="273" y="670"/>
                  </a:lnTo>
                  <a:lnTo>
                    <a:pt x="268" y="648"/>
                  </a:lnTo>
                  <a:lnTo>
                    <a:pt x="267" y="628"/>
                  </a:lnTo>
                  <a:lnTo>
                    <a:pt x="268" y="607"/>
                  </a:lnTo>
                  <a:lnTo>
                    <a:pt x="273" y="587"/>
                  </a:lnTo>
                  <a:lnTo>
                    <a:pt x="280" y="570"/>
                  </a:lnTo>
                  <a:lnTo>
                    <a:pt x="289" y="552"/>
                  </a:lnTo>
                  <a:lnTo>
                    <a:pt x="300" y="535"/>
                  </a:lnTo>
                  <a:lnTo>
                    <a:pt x="312" y="518"/>
                  </a:lnTo>
                  <a:lnTo>
                    <a:pt x="326" y="502"/>
                  </a:lnTo>
                  <a:lnTo>
                    <a:pt x="341" y="487"/>
                  </a:lnTo>
                  <a:lnTo>
                    <a:pt x="356" y="472"/>
                  </a:lnTo>
                  <a:lnTo>
                    <a:pt x="371" y="456"/>
                  </a:lnTo>
                  <a:lnTo>
                    <a:pt x="386" y="441"/>
                  </a:lnTo>
                  <a:lnTo>
                    <a:pt x="401" y="426"/>
                  </a:lnTo>
                  <a:lnTo>
                    <a:pt x="416" y="411"/>
                  </a:lnTo>
                  <a:lnTo>
                    <a:pt x="429" y="396"/>
                  </a:lnTo>
                  <a:lnTo>
                    <a:pt x="444" y="395"/>
                  </a:lnTo>
                  <a:lnTo>
                    <a:pt x="451" y="402"/>
                  </a:lnTo>
                  <a:lnTo>
                    <a:pt x="454" y="413"/>
                  </a:lnTo>
                  <a:lnTo>
                    <a:pt x="459" y="423"/>
                  </a:lnTo>
                  <a:lnTo>
                    <a:pt x="437" y="450"/>
                  </a:lnTo>
                  <a:lnTo>
                    <a:pt x="412" y="474"/>
                  </a:lnTo>
                  <a:lnTo>
                    <a:pt x="386" y="500"/>
                  </a:lnTo>
                  <a:lnTo>
                    <a:pt x="362" y="524"/>
                  </a:lnTo>
                  <a:lnTo>
                    <a:pt x="341" y="549"/>
                  </a:lnTo>
                  <a:lnTo>
                    <a:pt x="325" y="577"/>
                  </a:lnTo>
                  <a:lnTo>
                    <a:pt x="317" y="608"/>
                  </a:lnTo>
                  <a:lnTo>
                    <a:pt x="318" y="644"/>
                  </a:lnTo>
                  <a:lnTo>
                    <a:pt x="331" y="638"/>
                  </a:lnTo>
                  <a:lnTo>
                    <a:pt x="343" y="632"/>
                  </a:lnTo>
                  <a:lnTo>
                    <a:pt x="356" y="626"/>
                  </a:lnTo>
                  <a:lnTo>
                    <a:pt x="369" y="620"/>
                  </a:lnTo>
                  <a:lnTo>
                    <a:pt x="380" y="613"/>
                  </a:lnTo>
                  <a:lnTo>
                    <a:pt x="393" y="606"/>
                  </a:lnTo>
                  <a:lnTo>
                    <a:pt x="404" y="599"/>
                  </a:lnTo>
                  <a:lnTo>
                    <a:pt x="417" y="592"/>
                  </a:lnTo>
                  <a:lnTo>
                    <a:pt x="430" y="585"/>
                  </a:lnTo>
                  <a:lnTo>
                    <a:pt x="441" y="577"/>
                  </a:lnTo>
                  <a:lnTo>
                    <a:pt x="454" y="570"/>
                  </a:lnTo>
                  <a:lnTo>
                    <a:pt x="465" y="563"/>
                  </a:lnTo>
                  <a:lnTo>
                    <a:pt x="478" y="556"/>
                  </a:lnTo>
                  <a:lnTo>
                    <a:pt x="491" y="549"/>
                  </a:lnTo>
                  <a:lnTo>
                    <a:pt x="504" y="542"/>
                  </a:lnTo>
                  <a:lnTo>
                    <a:pt x="516" y="537"/>
                  </a:lnTo>
                  <a:lnTo>
                    <a:pt x="510" y="524"/>
                  </a:lnTo>
                  <a:lnTo>
                    <a:pt x="505" y="510"/>
                  </a:lnTo>
                  <a:lnTo>
                    <a:pt x="497" y="499"/>
                  </a:lnTo>
                  <a:lnTo>
                    <a:pt x="485" y="490"/>
                  </a:lnTo>
                  <a:lnTo>
                    <a:pt x="479" y="497"/>
                  </a:lnTo>
                  <a:lnTo>
                    <a:pt x="472" y="501"/>
                  </a:lnTo>
                  <a:lnTo>
                    <a:pt x="464" y="501"/>
                  </a:lnTo>
                  <a:lnTo>
                    <a:pt x="457" y="501"/>
                  </a:lnTo>
                  <a:lnTo>
                    <a:pt x="451" y="502"/>
                  </a:lnTo>
                  <a:lnTo>
                    <a:pt x="444" y="503"/>
                  </a:lnTo>
                  <a:lnTo>
                    <a:pt x="440" y="509"/>
                  </a:lnTo>
                  <a:lnTo>
                    <a:pt x="438" y="518"/>
                  </a:lnTo>
                  <a:lnTo>
                    <a:pt x="434" y="518"/>
                  </a:lnTo>
                  <a:lnTo>
                    <a:pt x="432" y="517"/>
                  </a:lnTo>
                  <a:lnTo>
                    <a:pt x="431" y="516"/>
                  </a:lnTo>
                  <a:lnTo>
                    <a:pt x="429" y="514"/>
                  </a:lnTo>
                  <a:lnTo>
                    <a:pt x="432" y="497"/>
                  </a:lnTo>
                  <a:lnTo>
                    <a:pt x="438" y="482"/>
                  </a:lnTo>
                  <a:lnTo>
                    <a:pt x="447" y="469"/>
                  </a:lnTo>
                  <a:lnTo>
                    <a:pt x="461" y="459"/>
                  </a:lnTo>
                  <a:lnTo>
                    <a:pt x="467" y="458"/>
                  </a:lnTo>
                  <a:lnTo>
                    <a:pt x="474" y="457"/>
                  </a:lnTo>
                  <a:lnTo>
                    <a:pt x="479" y="457"/>
                  </a:lnTo>
                  <a:lnTo>
                    <a:pt x="486" y="457"/>
                  </a:lnTo>
                  <a:lnTo>
                    <a:pt x="492" y="459"/>
                  </a:lnTo>
                  <a:lnTo>
                    <a:pt x="498" y="461"/>
                  </a:lnTo>
                  <a:lnTo>
                    <a:pt x="504" y="463"/>
                  </a:lnTo>
                  <a:lnTo>
                    <a:pt x="508" y="466"/>
                  </a:lnTo>
                  <a:lnTo>
                    <a:pt x="521" y="479"/>
                  </a:lnTo>
                  <a:lnTo>
                    <a:pt x="528" y="494"/>
                  </a:lnTo>
                  <a:lnTo>
                    <a:pt x="533" y="510"/>
                  </a:lnTo>
                  <a:lnTo>
                    <a:pt x="540" y="525"/>
                  </a:lnTo>
                  <a:lnTo>
                    <a:pt x="545" y="523"/>
                  </a:lnTo>
                  <a:lnTo>
                    <a:pt x="551" y="523"/>
                  </a:lnTo>
                  <a:lnTo>
                    <a:pt x="555" y="523"/>
                  </a:lnTo>
                  <a:lnTo>
                    <a:pt x="558" y="518"/>
                  </a:lnTo>
                  <a:lnTo>
                    <a:pt x="563" y="501"/>
                  </a:lnTo>
                  <a:lnTo>
                    <a:pt x="567" y="482"/>
                  </a:lnTo>
                  <a:lnTo>
                    <a:pt x="569" y="465"/>
                  </a:lnTo>
                  <a:lnTo>
                    <a:pt x="575" y="448"/>
                  </a:lnTo>
                  <a:lnTo>
                    <a:pt x="588" y="446"/>
                  </a:lnTo>
                  <a:lnTo>
                    <a:pt x="590" y="432"/>
                  </a:lnTo>
                  <a:lnTo>
                    <a:pt x="589" y="414"/>
                  </a:lnTo>
                  <a:lnTo>
                    <a:pt x="593" y="401"/>
                  </a:lnTo>
                  <a:lnTo>
                    <a:pt x="597" y="395"/>
                  </a:lnTo>
                  <a:lnTo>
                    <a:pt x="598" y="388"/>
                  </a:lnTo>
                  <a:lnTo>
                    <a:pt x="600" y="380"/>
                  </a:lnTo>
                  <a:lnTo>
                    <a:pt x="603" y="372"/>
                  </a:lnTo>
                  <a:lnTo>
                    <a:pt x="597" y="373"/>
                  </a:lnTo>
                  <a:lnTo>
                    <a:pt x="592" y="374"/>
                  </a:lnTo>
                  <a:lnTo>
                    <a:pt x="586" y="378"/>
                  </a:lnTo>
                  <a:lnTo>
                    <a:pt x="582" y="381"/>
                  </a:lnTo>
                  <a:lnTo>
                    <a:pt x="576" y="384"/>
                  </a:lnTo>
                  <a:lnTo>
                    <a:pt x="571" y="389"/>
                  </a:lnTo>
                  <a:lnTo>
                    <a:pt x="566" y="393"/>
                  </a:lnTo>
                  <a:lnTo>
                    <a:pt x="560" y="395"/>
                  </a:lnTo>
                  <a:lnTo>
                    <a:pt x="533" y="397"/>
                  </a:lnTo>
                  <a:lnTo>
                    <a:pt x="509" y="395"/>
                  </a:lnTo>
                  <a:lnTo>
                    <a:pt x="486" y="388"/>
                  </a:lnTo>
                  <a:lnTo>
                    <a:pt x="464" y="378"/>
                  </a:lnTo>
                  <a:lnTo>
                    <a:pt x="445" y="364"/>
                  </a:lnTo>
                  <a:lnTo>
                    <a:pt x="426" y="349"/>
                  </a:lnTo>
                  <a:lnTo>
                    <a:pt x="410" y="330"/>
                  </a:lnTo>
                  <a:lnTo>
                    <a:pt x="396" y="312"/>
                  </a:lnTo>
                  <a:lnTo>
                    <a:pt x="392" y="304"/>
                  </a:lnTo>
                  <a:lnTo>
                    <a:pt x="387" y="297"/>
                  </a:lnTo>
                  <a:lnTo>
                    <a:pt x="381" y="290"/>
                  </a:lnTo>
                  <a:lnTo>
                    <a:pt x="377" y="283"/>
                  </a:lnTo>
                  <a:lnTo>
                    <a:pt x="366" y="285"/>
                  </a:lnTo>
                  <a:lnTo>
                    <a:pt x="357" y="285"/>
                  </a:lnTo>
                  <a:lnTo>
                    <a:pt x="348" y="284"/>
                  </a:lnTo>
                  <a:lnTo>
                    <a:pt x="339" y="281"/>
                  </a:lnTo>
                  <a:lnTo>
                    <a:pt x="331" y="277"/>
                  </a:lnTo>
                  <a:lnTo>
                    <a:pt x="321" y="273"/>
                  </a:lnTo>
                  <a:lnTo>
                    <a:pt x="313" y="268"/>
                  </a:lnTo>
                  <a:lnTo>
                    <a:pt x="304" y="265"/>
                  </a:lnTo>
                  <a:lnTo>
                    <a:pt x="287" y="246"/>
                  </a:lnTo>
                  <a:lnTo>
                    <a:pt x="279" y="223"/>
                  </a:lnTo>
                  <a:lnTo>
                    <a:pt x="279" y="198"/>
                  </a:lnTo>
                  <a:lnTo>
                    <a:pt x="285" y="172"/>
                  </a:lnTo>
                  <a:lnTo>
                    <a:pt x="289" y="161"/>
                  </a:lnTo>
                  <a:lnTo>
                    <a:pt x="294" y="148"/>
                  </a:lnTo>
                  <a:lnTo>
                    <a:pt x="298" y="136"/>
                  </a:lnTo>
                  <a:lnTo>
                    <a:pt x="304" y="124"/>
                  </a:lnTo>
                  <a:lnTo>
                    <a:pt x="311" y="113"/>
                  </a:lnTo>
                  <a:lnTo>
                    <a:pt x="319" y="102"/>
                  </a:lnTo>
                  <a:lnTo>
                    <a:pt x="330" y="93"/>
                  </a:lnTo>
                  <a:lnTo>
                    <a:pt x="341" y="86"/>
                  </a:lnTo>
                  <a:lnTo>
                    <a:pt x="341" y="81"/>
                  </a:lnTo>
                  <a:lnTo>
                    <a:pt x="321" y="91"/>
                  </a:lnTo>
                  <a:lnTo>
                    <a:pt x="301" y="100"/>
                  </a:lnTo>
                  <a:lnTo>
                    <a:pt x="281" y="109"/>
                  </a:lnTo>
                  <a:lnTo>
                    <a:pt x="260" y="118"/>
                  </a:lnTo>
                  <a:lnTo>
                    <a:pt x="240" y="128"/>
                  </a:lnTo>
                  <a:lnTo>
                    <a:pt x="220" y="137"/>
                  </a:lnTo>
                  <a:lnTo>
                    <a:pt x="199" y="146"/>
                  </a:lnTo>
                  <a:lnTo>
                    <a:pt x="180" y="156"/>
                  </a:lnTo>
                  <a:lnTo>
                    <a:pt x="160" y="167"/>
                  </a:lnTo>
                  <a:lnTo>
                    <a:pt x="141" y="177"/>
                  </a:lnTo>
                  <a:lnTo>
                    <a:pt x="121" y="189"/>
                  </a:lnTo>
                  <a:lnTo>
                    <a:pt x="103" y="200"/>
                  </a:lnTo>
                  <a:lnTo>
                    <a:pt x="84" y="213"/>
                  </a:lnTo>
                  <a:lnTo>
                    <a:pt x="66" y="225"/>
                  </a:lnTo>
                  <a:lnTo>
                    <a:pt x="48" y="239"/>
                  </a:lnTo>
                  <a:lnTo>
                    <a:pt x="31" y="254"/>
                  </a:lnTo>
                  <a:lnTo>
                    <a:pt x="28" y="251"/>
                  </a:lnTo>
                  <a:lnTo>
                    <a:pt x="22" y="249"/>
                  </a:lnTo>
                  <a:lnTo>
                    <a:pt x="15" y="247"/>
                  </a:lnTo>
                  <a:lnTo>
                    <a:pt x="9" y="246"/>
                  </a:lnTo>
                  <a:lnTo>
                    <a:pt x="5" y="245"/>
                  </a:lnTo>
                  <a:lnTo>
                    <a:pt x="1" y="242"/>
                  </a:lnTo>
                  <a:lnTo>
                    <a:pt x="0" y="236"/>
                  </a:lnTo>
                  <a:lnTo>
                    <a:pt x="2" y="228"/>
                  </a:lnTo>
                  <a:lnTo>
                    <a:pt x="43" y="204"/>
                  </a:lnTo>
                  <a:close/>
                </a:path>
              </a:pathLst>
            </a:custGeom>
            <a:solidFill>
              <a:srgbClr val="000000"/>
            </a:solidFill>
            <a:ln w="9525">
              <a:noFill/>
              <a:round/>
              <a:headEnd/>
              <a:tailEnd/>
            </a:ln>
          </p:spPr>
          <p:txBody>
            <a:bodyPr>
              <a:prstTxWarp prst="textNoShape">
                <a:avLst/>
              </a:prstTxWarp>
            </a:bodyPr>
            <a:lstStyle/>
            <a:p>
              <a:endParaRPr lang="fr-FR"/>
            </a:p>
          </p:txBody>
        </p:sp>
        <p:sp>
          <p:nvSpPr>
            <p:cNvPr id="21520" name="Freeform 16"/>
            <p:cNvSpPr>
              <a:spLocks/>
            </p:cNvSpPr>
            <p:nvPr/>
          </p:nvSpPr>
          <p:spPr bwMode="auto">
            <a:xfrm>
              <a:off x="3927" y="1544"/>
              <a:ext cx="335" cy="151"/>
            </a:xfrm>
            <a:custGeom>
              <a:avLst/>
              <a:gdLst/>
              <a:ahLst/>
              <a:cxnLst>
                <a:cxn ang="0">
                  <a:pos x="157" y="106"/>
                </a:cxn>
                <a:cxn ang="0">
                  <a:pos x="199" y="88"/>
                </a:cxn>
                <a:cxn ang="0">
                  <a:pos x="243" y="73"/>
                </a:cxn>
                <a:cxn ang="0">
                  <a:pos x="286" y="54"/>
                </a:cxn>
                <a:cxn ang="0">
                  <a:pos x="318" y="41"/>
                </a:cxn>
                <a:cxn ang="0">
                  <a:pos x="340" y="37"/>
                </a:cxn>
                <a:cxn ang="0">
                  <a:pos x="360" y="31"/>
                </a:cxn>
                <a:cxn ang="0">
                  <a:pos x="380" y="23"/>
                </a:cxn>
                <a:cxn ang="0">
                  <a:pos x="402" y="18"/>
                </a:cxn>
                <a:cxn ang="0">
                  <a:pos x="425" y="13"/>
                </a:cxn>
                <a:cxn ang="0">
                  <a:pos x="449" y="7"/>
                </a:cxn>
                <a:cxn ang="0">
                  <a:pos x="471" y="4"/>
                </a:cxn>
                <a:cxn ang="0">
                  <a:pos x="495" y="0"/>
                </a:cxn>
                <a:cxn ang="0">
                  <a:pos x="522" y="3"/>
                </a:cxn>
                <a:cxn ang="0">
                  <a:pos x="548" y="9"/>
                </a:cxn>
                <a:cxn ang="0">
                  <a:pos x="575" y="19"/>
                </a:cxn>
                <a:cxn ang="0">
                  <a:pos x="608" y="36"/>
                </a:cxn>
                <a:cxn ang="0">
                  <a:pos x="635" y="71"/>
                </a:cxn>
                <a:cxn ang="0">
                  <a:pos x="650" y="114"/>
                </a:cxn>
                <a:cxn ang="0">
                  <a:pos x="661" y="159"/>
                </a:cxn>
                <a:cxn ang="0">
                  <a:pos x="669" y="211"/>
                </a:cxn>
                <a:cxn ang="0">
                  <a:pos x="663" y="270"/>
                </a:cxn>
                <a:cxn ang="0">
                  <a:pos x="660" y="301"/>
                </a:cxn>
                <a:cxn ang="0">
                  <a:pos x="649" y="301"/>
                </a:cxn>
                <a:cxn ang="0">
                  <a:pos x="630" y="276"/>
                </a:cxn>
                <a:cxn ang="0">
                  <a:pos x="615" y="224"/>
                </a:cxn>
                <a:cxn ang="0">
                  <a:pos x="605" y="170"/>
                </a:cxn>
                <a:cxn ang="0">
                  <a:pos x="589" y="117"/>
                </a:cxn>
                <a:cxn ang="0">
                  <a:pos x="566" y="72"/>
                </a:cxn>
                <a:cxn ang="0">
                  <a:pos x="532" y="56"/>
                </a:cxn>
                <a:cxn ang="0">
                  <a:pos x="492" y="56"/>
                </a:cxn>
                <a:cxn ang="0">
                  <a:pos x="451" y="60"/>
                </a:cxn>
                <a:cxn ang="0">
                  <a:pos x="407" y="68"/>
                </a:cxn>
                <a:cxn ang="0">
                  <a:pos x="360" y="86"/>
                </a:cxn>
                <a:cxn ang="0">
                  <a:pos x="311" y="103"/>
                </a:cxn>
                <a:cxn ang="0">
                  <a:pos x="264" y="120"/>
                </a:cxn>
                <a:cxn ang="0">
                  <a:pos x="217" y="139"/>
                </a:cxn>
                <a:cxn ang="0">
                  <a:pos x="169" y="156"/>
                </a:cxn>
                <a:cxn ang="0">
                  <a:pos x="121" y="172"/>
                </a:cxn>
                <a:cxn ang="0">
                  <a:pos x="74" y="188"/>
                </a:cxn>
                <a:cxn ang="0">
                  <a:pos x="43" y="197"/>
                </a:cxn>
                <a:cxn ang="0">
                  <a:pos x="30" y="197"/>
                </a:cxn>
                <a:cxn ang="0">
                  <a:pos x="18" y="192"/>
                </a:cxn>
                <a:cxn ang="0">
                  <a:pos x="7" y="186"/>
                </a:cxn>
                <a:cxn ang="0">
                  <a:pos x="13" y="172"/>
                </a:cxn>
                <a:cxn ang="0">
                  <a:pos x="45" y="152"/>
                </a:cxn>
                <a:cxn ang="0">
                  <a:pos x="82" y="141"/>
                </a:cxn>
                <a:cxn ang="0">
                  <a:pos x="120" y="128"/>
                </a:cxn>
              </a:cxnLst>
              <a:rect l="0" t="0" r="r" b="b"/>
              <a:pathLst>
                <a:path w="669" h="302">
                  <a:moveTo>
                    <a:pt x="137" y="119"/>
                  </a:moveTo>
                  <a:lnTo>
                    <a:pt x="157" y="106"/>
                  </a:lnTo>
                  <a:lnTo>
                    <a:pt x="177" y="96"/>
                  </a:lnTo>
                  <a:lnTo>
                    <a:pt x="199" y="88"/>
                  </a:lnTo>
                  <a:lnTo>
                    <a:pt x="221" y="80"/>
                  </a:lnTo>
                  <a:lnTo>
                    <a:pt x="243" y="73"/>
                  </a:lnTo>
                  <a:lnTo>
                    <a:pt x="264" y="65"/>
                  </a:lnTo>
                  <a:lnTo>
                    <a:pt x="286" y="54"/>
                  </a:lnTo>
                  <a:lnTo>
                    <a:pt x="305" y="42"/>
                  </a:lnTo>
                  <a:lnTo>
                    <a:pt x="318" y="41"/>
                  </a:lnTo>
                  <a:lnTo>
                    <a:pt x="330" y="39"/>
                  </a:lnTo>
                  <a:lnTo>
                    <a:pt x="340" y="37"/>
                  </a:lnTo>
                  <a:lnTo>
                    <a:pt x="350" y="35"/>
                  </a:lnTo>
                  <a:lnTo>
                    <a:pt x="360" y="31"/>
                  </a:lnTo>
                  <a:lnTo>
                    <a:pt x="370" y="28"/>
                  </a:lnTo>
                  <a:lnTo>
                    <a:pt x="380" y="23"/>
                  </a:lnTo>
                  <a:lnTo>
                    <a:pt x="391" y="19"/>
                  </a:lnTo>
                  <a:lnTo>
                    <a:pt x="402" y="18"/>
                  </a:lnTo>
                  <a:lnTo>
                    <a:pt x="414" y="15"/>
                  </a:lnTo>
                  <a:lnTo>
                    <a:pt x="425" y="13"/>
                  </a:lnTo>
                  <a:lnTo>
                    <a:pt x="438" y="9"/>
                  </a:lnTo>
                  <a:lnTo>
                    <a:pt x="449" y="7"/>
                  </a:lnTo>
                  <a:lnTo>
                    <a:pt x="461" y="5"/>
                  </a:lnTo>
                  <a:lnTo>
                    <a:pt x="471" y="4"/>
                  </a:lnTo>
                  <a:lnTo>
                    <a:pt x="482" y="4"/>
                  </a:lnTo>
                  <a:lnTo>
                    <a:pt x="495" y="0"/>
                  </a:lnTo>
                  <a:lnTo>
                    <a:pt x="508" y="0"/>
                  </a:lnTo>
                  <a:lnTo>
                    <a:pt x="522" y="3"/>
                  </a:lnTo>
                  <a:lnTo>
                    <a:pt x="536" y="5"/>
                  </a:lnTo>
                  <a:lnTo>
                    <a:pt x="548" y="9"/>
                  </a:lnTo>
                  <a:lnTo>
                    <a:pt x="562" y="14"/>
                  </a:lnTo>
                  <a:lnTo>
                    <a:pt x="575" y="19"/>
                  </a:lnTo>
                  <a:lnTo>
                    <a:pt x="588" y="23"/>
                  </a:lnTo>
                  <a:lnTo>
                    <a:pt x="608" y="36"/>
                  </a:lnTo>
                  <a:lnTo>
                    <a:pt x="623" y="52"/>
                  </a:lnTo>
                  <a:lnTo>
                    <a:pt x="635" y="71"/>
                  </a:lnTo>
                  <a:lnTo>
                    <a:pt x="644" y="91"/>
                  </a:lnTo>
                  <a:lnTo>
                    <a:pt x="650" y="114"/>
                  </a:lnTo>
                  <a:lnTo>
                    <a:pt x="656" y="137"/>
                  </a:lnTo>
                  <a:lnTo>
                    <a:pt x="661" y="159"/>
                  </a:lnTo>
                  <a:lnTo>
                    <a:pt x="669" y="181"/>
                  </a:lnTo>
                  <a:lnTo>
                    <a:pt x="669" y="211"/>
                  </a:lnTo>
                  <a:lnTo>
                    <a:pt x="666" y="240"/>
                  </a:lnTo>
                  <a:lnTo>
                    <a:pt x="663" y="270"/>
                  </a:lnTo>
                  <a:lnTo>
                    <a:pt x="666" y="299"/>
                  </a:lnTo>
                  <a:lnTo>
                    <a:pt x="660" y="301"/>
                  </a:lnTo>
                  <a:lnTo>
                    <a:pt x="654" y="302"/>
                  </a:lnTo>
                  <a:lnTo>
                    <a:pt x="649" y="301"/>
                  </a:lnTo>
                  <a:lnTo>
                    <a:pt x="643" y="299"/>
                  </a:lnTo>
                  <a:lnTo>
                    <a:pt x="630" y="276"/>
                  </a:lnTo>
                  <a:lnTo>
                    <a:pt x="621" y="250"/>
                  </a:lnTo>
                  <a:lnTo>
                    <a:pt x="615" y="224"/>
                  </a:lnTo>
                  <a:lnTo>
                    <a:pt x="610" y="197"/>
                  </a:lnTo>
                  <a:lnTo>
                    <a:pt x="605" y="170"/>
                  </a:lnTo>
                  <a:lnTo>
                    <a:pt x="598" y="143"/>
                  </a:lnTo>
                  <a:lnTo>
                    <a:pt x="589" y="117"/>
                  </a:lnTo>
                  <a:lnTo>
                    <a:pt x="576" y="91"/>
                  </a:lnTo>
                  <a:lnTo>
                    <a:pt x="566" y="72"/>
                  </a:lnTo>
                  <a:lnTo>
                    <a:pt x="551" y="61"/>
                  </a:lnTo>
                  <a:lnTo>
                    <a:pt x="532" y="56"/>
                  </a:lnTo>
                  <a:lnTo>
                    <a:pt x="513" y="54"/>
                  </a:lnTo>
                  <a:lnTo>
                    <a:pt x="492" y="56"/>
                  </a:lnTo>
                  <a:lnTo>
                    <a:pt x="471" y="58"/>
                  </a:lnTo>
                  <a:lnTo>
                    <a:pt x="451" y="60"/>
                  </a:lnTo>
                  <a:lnTo>
                    <a:pt x="431" y="60"/>
                  </a:lnTo>
                  <a:lnTo>
                    <a:pt x="407" y="68"/>
                  </a:lnTo>
                  <a:lnTo>
                    <a:pt x="383" y="76"/>
                  </a:lnTo>
                  <a:lnTo>
                    <a:pt x="360" y="86"/>
                  </a:lnTo>
                  <a:lnTo>
                    <a:pt x="335" y="94"/>
                  </a:lnTo>
                  <a:lnTo>
                    <a:pt x="311" y="103"/>
                  </a:lnTo>
                  <a:lnTo>
                    <a:pt x="288" y="112"/>
                  </a:lnTo>
                  <a:lnTo>
                    <a:pt x="264" y="120"/>
                  </a:lnTo>
                  <a:lnTo>
                    <a:pt x="241" y="129"/>
                  </a:lnTo>
                  <a:lnTo>
                    <a:pt x="217" y="139"/>
                  </a:lnTo>
                  <a:lnTo>
                    <a:pt x="192" y="147"/>
                  </a:lnTo>
                  <a:lnTo>
                    <a:pt x="169" y="156"/>
                  </a:lnTo>
                  <a:lnTo>
                    <a:pt x="145" y="164"/>
                  </a:lnTo>
                  <a:lnTo>
                    <a:pt x="121" y="172"/>
                  </a:lnTo>
                  <a:lnTo>
                    <a:pt x="98" y="180"/>
                  </a:lnTo>
                  <a:lnTo>
                    <a:pt x="74" y="188"/>
                  </a:lnTo>
                  <a:lnTo>
                    <a:pt x="50" y="195"/>
                  </a:lnTo>
                  <a:lnTo>
                    <a:pt x="43" y="197"/>
                  </a:lnTo>
                  <a:lnTo>
                    <a:pt x="36" y="198"/>
                  </a:lnTo>
                  <a:lnTo>
                    <a:pt x="30" y="197"/>
                  </a:lnTo>
                  <a:lnTo>
                    <a:pt x="24" y="194"/>
                  </a:lnTo>
                  <a:lnTo>
                    <a:pt x="18" y="192"/>
                  </a:lnTo>
                  <a:lnTo>
                    <a:pt x="13" y="188"/>
                  </a:lnTo>
                  <a:lnTo>
                    <a:pt x="7" y="186"/>
                  </a:lnTo>
                  <a:lnTo>
                    <a:pt x="0" y="186"/>
                  </a:lnTo>
                  <a:lnTo>
                    <a:pt x="13" y="172"/>
                  </a:lnTo>
                  <a:lnTo>
                    <a:pt x="29" y="162"/>
                  </a:lnTo>
                  <a:lnTo>
                    <a:pt x="45" y="152"/>
                  </a:lnTo>
                  <a:lnTo>
                    <a:pt x="63" y="147"/>
                  </a:lnTo>
                  <a:lnTo>
                    <a:pt x="82" y="141"/>
                  </a:lnTo>
                  <a:lnTo>
                    <a:pt x="101" y="135"/>
                  </a:lnTo>
                  <a:lnTo>
                    <a:pt x="120" y="128"/>
                  </a:lnTo>
                  <a:lnTo>
                    <a:pt x="137" y="119"/>
                  </a:lnTo>
                  <a:close/>
                </a:path>
              </a:pathLst>
            </a:custGeom>
            <a:solidFill>
              <a:srgbClr val="000000"/>
            </a:solidFill>
            <a:ln w="9525">
              <a:noFill/>
              <a:round/>
              <a:headEnd/>
              <a:tailEnd/>
            </a:ln>
          </p:spPr>
          <p:txBody>
            <a:bodyPr>
              <a:prstTxWarp prst="textNoShape">
                <a:avLst/>
              </a:prstTxWarp>
            </a:bodyPr>
            <a:lstStyle/>
            <a:p>
              <a:endParaRPr lang="fr-FR"/>
            </a:p>
          </p:txBody>
        </p:sp>
        <p:sp>
          <p:nvSpPr>
            <p:cNvPr id="21521" name="Freeform 17"/>
            <p:cNvSpPr>
              <a:spLocks/>
            </p:cNvSpPr>
            <p:nvPr/>
          </p:nvSpPr>
          <p:spPr bwMode="auto">
            <a:xfrm>
              <a:off x="3931" y="1283"/>
              <a:ext cx="97" cy="54"/>
            </a:xfrm>
            <a:custGeom>
              <a:avLst/>
              <a:gdLst/>
              <a:ahLst/>
              <a:cxnLst>
                <a:cxn ang="0">
                  <a:pos x="156" y="0"/>
                </a:cxn>
                <a:cxn ang="0">
                  <a:pos x="161" y="3"/>
                </a:cxn>
                <a:cxn ang="0">
                  <a:pos x="168" y="4"/>
                </a:cxn>
                <a:cxn ang="0">
                  <a:pos x="175" y="5"/>
                </a:cxn>
                <a:cxn ang="0">
                  <a:pos x="183" y="7"/>
                </a:cxn>
                <a:cxn ang="0">
                  <a:pos x="189" y="10"/>
                </a:cxn>
                <a:cxn ang="0">
                  <a:pos x="193" y="14"/>
                </a:cxn>
                <a:cxn ang="0">
                  <a:pos x="194" y="20"/>
                </a:cxn>
                <a:cxn ang="0">
                  <a:pos x="190" y="29"/>
                </a:cxn>
                <a:cxn ang="0">
                  <a:pos x="184" y="37"/>
                </a:cxn>
                <a:cxn ang="0">
                  <a:pos x="176" y="43"/>
                </a:cxn>
                <a:cxn ang="0">
                  <a:pos x="167" y="48"/>
                </a:cxn>
                <a:cxn ang="0">
                  <a:pos x="158" y="51"/>
                </a:cxn>
                <a:cxn ang="0">
                  <a:pos x="149" y="53"/>
                </a:cxn>
                <a:cxn ang="0">
                  <a:pos x="140" y="57"/>
                </a:cxn>
                <a:cxn ang="0">
                  <a:pos x="130" y="61"/>
                </a:cxn>
                <a:cxn ang="0">
                  <a:pos x="123" y="68"/>
                </a:cxn>
                <a:cxn ang="0">
                  <a:pos x="112" y="69"/>
                </a:cxn>
                <a:cxn ang="0">
                  <a:pos x="102" y="72"/>
                </a:cxn>
                <a:cxn ang="0">
                  <a:pos x="92" y="76"/>
                </a:cxn>
                <a:cxn ang="0">
                  <a:pos x="83" y="81"/>
                </a:cxn>
                <a:cxn ang="0">
                  <a:pos x="75" y="87"/>
                </a:cxn>
                <a:cxn ang="0">
                  <a:pos x="66" y="93"/>
                </a:cxn>
                <a:cxn ang="0">
                  <a:pos x="55" y="97"/>
                </a:cxn>
                <a:cxn ang="0">
                  <a:pos x="44" y="101"/>
                </a:cxn>
                <a:cxn ang="0">
                  <a:pos x="38" y="105"/>
                </a:cxn>
                <a:cxn ang="0">
                  <a:pos x="30" y="109"/>
                </a:cxn>
                <a:cxn ang="0">
                  <a:pos x="22" y="109"/>
                </a:cxn>
                <a:cxn ang="0">
                  <a:pos x="15" y="106"/>
                </a:cxn>
                <a:cxn ang="0">
                  <a:pos x="13" y="98"/>
                </a:cxn>
                <a:cxn ang="0">
                  <a:pos x="8" y="91"/>
                </a:cxn>
                <a:cxn ang="0">
                  <a:pos x="4" y="86"/>
                </a:cxn>
                <a:cxn ang="0">
                  <a:pos x="0" y="78"/>
                </a:cxn>
                <a:cxn ang="0">
                  <a:pos x="12" y="59"/>
                </a:cxn>
                <a:cxn ang="0">
                  <a:pos x="27" y="43"/>
                </a:cxn>
                <a:cxn ang="0">
                  <a:pos x="44" y="29"/>
                </a:cxn>
                <a:cxn ang="0">
                  <a:pos x="63" y="18"/>
                </a:cxn>
                <a:cxn ang="0">
                  <a:pos x="85" y="10"/>
                </a:cxn>
                <a:cxn ang="0">
                  <a:pos x="107" y="3"/>
                </a:cxn>
                <a:cxn ang="0">
                  <a:pos x="131" y="0"/>
                </a:cxn>
                <a:cxn ang="0">
                  <a:pos x="156" y="0"/>
                </a:cxn>
              </a:cxnLst>
              <a:rect l="0" t="0" r="r" b="b"/>
              <a:pathLst>
                <a:path w="194" h="109">
                  <a:moveTo>
                    <a:pt x="156" y="0"/>
                  </a:moveTo>
                  <a:lnTo>
                    <a:pt x="161" y="3"/>
                  </a:lnTo>
                  <a:lnTo>
                    <a:pt x="168" y="4"/>
                  </a:lnTo>
                  <a:lnTo>
                    <a:pt x="175" y="5"/>
                  </a:lnTo>
                  <a:lnTo>
                    <a:pt x="183" y="7"/>
                  </a:lnTo>
                  <a:lnTo>
                    <a:pt x="189" y="10"/>
                  </a:lnTo>
                  <a:lnTo>
                    <a:pt x="193" y="14"/>
                  </a:lnTo>
                  <a:lnTo>
                    <a:pt x="194" y="20"/>
                  </a:lnTo>
                  <a:lnTo>
                    <a:pt x="190" y="29"/>
                  </a:lnTo>
                  <a:lnTo>
                    <a:pt x="184" y="37"/>
                  </a:lnTo>
                  <a:lnTo>
                    <a:pt x="176" y="43"/>
                  </a:lnTo>
                  <a:lnTo>
                    <a:pt x="167" y="48"/>
                  </a:lnTo>
                  <a:lnTo>
                    <a:pt x="158" y="51"/>
                  </a:lnTo>
                  <a:lnTo>
                    <a:pt x="149" y="53"/>
                  </a:lnTo>
                  <a:lnTo>
                    <a:pt x="140" y="57"/>
                  </a:lnTo>
                  <a:lnTo>
                    <a:pt x="130" y="61"/>
                  </a:lnTo>
                  <a:lnTo>
                    <a:pt x="123" y="68"/>
                  </a:lnTo>
                  <a:lnTo>
                    <a:pt x="112" y="69"/>
                  </a:lnTo>
                  <a:lnTo>
                    <a:pt x="102" y="72"/>
                  </a:lnTo>
                  <a:lnTo>
                    <a:pt x="92" y="76"/>
                  </a:lnTo>
                  <a:lnTo>
                    <a:pt x="83" y="81"/>
                  </a:lnTo>
                  <a:lnTo>
                    <a:pt x="75" y="87"/>
                  </a:lnTo>
                  <a:lnTo>
                    <a:pt x="66" y="93"/>
                  </a:lnTo>
                  <a:lnTo>
                    <a:pt x="55" y="97"/>
                  </a:lnTo>
                  <a:lnTo>
                    <a:pt x="44" y="101"/>
                  </a:lnTo>
                  <a:lnTo>
                    <a:pt x="38" y="105"/>
                  </a:lnTo>
                  <a:lnTo>
                    <a:pt x="30" y="109"/>
                  </a:lnTo>
                  <a:lnTo>
                    <a:pt x="22" y="109"/>
                  </a:lnTo>
                  <a:lnTo>
                    <a:pt x="15" y="106"/>
                  </a:lnTo>
                  <a:lnTo>
                    <a:pt x="13" y="98"/>
                  </a:lnTo>
                  <a:lnTo>
                    <a:pt x="8" y="91"/>
                  </a:lnTo>
                  <a:lnTo>
                    <a:pt x="4" y="86"/>
                  </a:lnTo>
                  <a:lnTo>
                    <a:pt x="0" y="78"/>
                  </a:lnTo>
                  <a:lnTo>
                    <a:pt x="12" y="59"/>
                  </a:lnTo>
                  <a:lnTo>
                    <a:pt x="27" y="43"/>
                  </a:lnTo>
                  <a:lnTo>
                    <a:pt x="44" y="29"/>
                  </a:lnTo>
                  <a:lnTo>
                    <a:pt x="63" y="18"/>
                  </a:lnTo>
                  <a:lnTo>
                    <a:pt x="85" y="10"/>
                  </a:lnTo>
                  <a:lnTo>
                    <a:pt x="107" y="3"/>
                  </a:lnTo>
                  <a:lnTo>
                    <a:pt x="131" y="0"/>
                  </a:lnTo>
                  <a:lnTo>
                    <a:pt x="156" y="0"/>
                  </a:lnTo>
                  <a:close/>
                </a:path>
              </a:pathLst>
            </a:custGeom>
            <a:solidFill>
              <a:srgbClr val="000000"/>
            </a:solidFill>
            <a:ln w="9525">
              <a:noFill/>
              <a:round/>
              <a:headEnd/>
              <a:tailEnd/>
            </a:ln>
          </p:spPr>
          <p:txBody>
            <a:bodyPr>
              <a:prstTxWarp prst="textNoShape">
                <a:avLst/>
              </a:prstTxWarp>
            </a:bodyPr>
            <a:lstStyle/>
            <a:p>
              <a:endParaRPr lang="fr-FR"/>
            </a:p>
          </p:txBody>
        </p:sp>
        <p:sp>
          <p:nvSpPr>
            <p:cNvPr id="21522" name="Freeform 18"/>
            <p:cNvSpPr>
              <a:spLocks/>
            </p:cNvSpPr>
            <p:nvPr/>
          </p:nvSpPr>
          <p:spPr bwMode="auto">
            <a:xfrm>
              <a:off x="3968" y="1673"/>
              <a:ext cx="186" cy="220"/>
            </a:xfrm>
            <a:custGeom>
              <a:avLst/>
              <a:gdLst/>
              <a:ahLst/>
              <a:cxnLst>
                <a:cxn ang="0">
                  <a:pos x="24" y="44"/>
                </a:cxn>
                <a:cxn ang="0">
                  <a:pos x="68" y="26"/>
                </a:cxn>
                <a:cxn ang="0">
                  <a:pos x="110" y="6"/>
                </a:cxn>
                <a:cxn ang="0">
                  <a:pos x="157" y="0"/>
                </a:cxn>
                <a:cxn ang="0">
                  <a:pos x="198" y="10"/>
                </a:cxn>
                <a:cxn ang="0">
                  <a:pos x="229" y="21"/>
                </a:cxn>
                <a:cxn ang="0">
                  <a:pos x="258" y="36"/>
                </a:cxn>
                <a:cxn ang="0">
                  <a:pos x="286" y="53"/>
                </a:cxn>
                <a:cxn ang="0">
                  <a:pos x="309" y="74"/>
                </a:cxn>
                <a:cxn ang="0">
                  <a:pos x="331" y="98"/>
                </a:cxn>
                <a:cxn ang="0">
                  <a:pos x="349" y="125"/>
                </a:cxn>
                <a:cxn ang="0">
                  <a:pos x="364" y="154"/>
                </a:cxn>
                <a:cxn ang="0">
                  <a:pos x="372" y="201"/>
                </a:cxn>
                <a:cxn ang="0">
                  <a:pos x="365" y="260"/>
                </a:cxn>
                <a:cxn ang="0">
                  <a:pos x="347" y="314"/>
                </a:cxn>
                <a:cxn ang="0">
                  <a:pos x="313" y="362"/>
                </a:cxn>
                <a:cxn ang="0">
                  <a:pos x="282" y="391"/>
                </a:cxn>
                <a:cxn ang="0">
                  <a:pos x="261" y="408"/>
                </a:cxn>
                <a:cxn ang="0">
                  <a:pos x="242" y="424"/>
                </a:cxn>
                <a:cxn ang="0">
                  <a:pos x="220" y="437"/>
                </a:cxn>
                <a:cxn ang="0">
                  <a:pos x="200" y="435"/>
                </a:cxn>
                <a:cxn ang="0">
                  <a:pos x="191" y="421"/>
                </a:cxn>
                <a:cxn ang="0">
                  <a:pos x="214" y="390"/>
                </a:cxn>
                <a:cxn ang="0">
                  <a:pos x="259" y="345"/>
                </a:cxn>
                <a:cxn ang="0">
                  <a:pos x="294" y="292"/>
                </a:cxn>
                <a:cxn ang="0">
                  <a:pos x="306" y="231"/>
                </a:cxn>
                <a:cxn ang="0">
                  <a:pos x="297" y="179"/>
                </a:cxn>
                <a:cxn ang="0">
                  <a:pos x="281" y="144"/>
                </a:cxn>
                <a:cxn ang="0">
                  <a:pos x="258" y="114"/>
                </a:cxn>
                <a:cxn ang="0">
                  <a:pos x="229" y="88"/>
                </a:cxn>
                <a:cxn ang="0">
                  <a:pos x="203" y="73"/>
                </a:cxn>
                <a:cxn ang="0">
                  <a:pos x="180" y="67"/>
                </a:cxn>
                <a:cxn ang="0">
                  <a:pos x="154" y="64"/>
                </a:cxn>
                <a:cxn ang="0">
                  <a:pos x="129" y="64"/>
                </a:cxn>
                <a:cxn ang="0">
                  <a:pos x="104" y="66"/>
                </a:cxn>
                <a:cxn ang="0">
                  <a:pos x="78" y="69"/>
                </a:cxn>
                <a:cxn ang="0">
                  <a:pos x="54" y="74"/>
                </a:cxn>
                <a:cxn ang="0">
                  <a:pos x="31" y="79"/>
                </a:cxn>
                <a:cxn ang="0">
                  <a:pos x="10" y="76"/>
                </a:cxn>
                <a:cxn ang="0">
                  <a:pos x="0" y="61"/>
                </a:cxn>
              </a:cxnLst>
              <a:rect l="0" t="0" r="r" b="b"/>
              <a:pathLst>
                <a:path w="372" h="440">
                  <a:moveTo>
                    <a:pt x="0" y="50"/>
                  </a:moveTo>
                  <a:lnTo>
                    <a:pt x="24" y="44"/>
                  </a:lnTo>
                  <a:lnTo>
                    <a:pt x="46" y="36"/>
                  </a:lnTo>
                  <a:lnTo>
                    <a:pt x="68" y="26"/>
                  </a:lnTo>
                  <a:lnTo>
                    <a:pt x="89" y="15"/>
                  </a:lnTo>
                  <a:lnTo>
                    <a:pt x="110" y="6"/>
                  </a:lnTo>
                  <a:lnTo>
                    <a:pt x="132" y="2"/>
                  </a:lnTo>
                  <a:lnTo>
                    <a:pt x="157" y="0"/>
                  </a:lnTo>
                  <a:lnTo>
                    <a:pt x="182" y="5"/>
                  </a:lnTo>
                  <a:lnTo>
                    <a:pt x="198" y="10"/>
                  </a:lnTo>
                  <a:lnTo>
                    <a:pt x="214" y="15"/>
                  </a:lnTo>
                  <a:lnTo>
                    <a:pt x="229" y="21"/>
                  </a:lnTo>
                  <a:lnTo>
                    <a:pt x="244" y="28"/>
                  </a:lnTo>
                  <a:lnTo>
                    <a:pt x="258" y="36"/>
                  </a:lnTo>
                  <a:lnTo>
                    <a:pt x="272" y="44"/>
                  </a:lnTo>
                  <a:lnTo>
                    <a:pt x="286" y="53"/>
                  </a:lnTo>
                  <a:lnTo>
                    <a:pt x="297" y="64"/>
                  </a:lnTo>
                  <a:lnTo>
                    <a:pt x="309" y="74"/>
                  </a:lnTo>
                  <a:lnTo>
                    <a:pt x="320" y="86"/>
                  </a:lnTo>
                  <a:lnTo>
                    <a:pt x="331" y="98"/>
                  </a:lnTo>
                  <a:lnTo>
                    <a:pt x="340" y="111"/>
                  </a:lnTo>
                  <a:lnTo>
                    <a:pt x="349" y="125"/>
                  </a:lnTo>
                  <a:lnTo>
                    <a:pt x="356" y="139"/>
                  </a:lnTo>
                  <a:lnTo>
                    <a:pt x="364" y="154"/>
                  </a:lnTo>
                  <a:lnTo>
                    <a:pt x="370" y="170"/>
                  </a:lnTo>
                  <a:lnTo>
                    <a:pt x="372" y="201"/>
                  </a:lnTo>
                  <a:lnTo>
                    <a:pt x="370" y="231"/>
                  </a:lnTo>
                  <a:lnTo>
                    <a:pt x="365" y="260"/>
                  </a:lnTo>
                  <a:lnTo>
                    <a:pt x="357" y="287"/>
                  </a:lnTo>
                  <a:lnTo>
                    <a:pt x="347" y="314"/>
                  </a:lnTo>
                  <a:lnTo>
                    <a:pt x="332" y="339"/>
                  </a:lnTo>
                  <a:lnTo>
                    <a:pt x="313" y="362"/>
                  </a:lnTo>
                  <a:lnTo>
                    <a:pt x="293" y="384"/>
                  </a:lnTo>
                  <a:lnTo>
                    <a:pt x="282" y="391"/>
                  </a:lnTo>
                  <a:lnTo>
                    <a:pt x="272" y="399"/>
                  </a:lnTo>
                  <a:lnTo>
                    <a:pt x="261" y="408"/>
                  </a:lnTo>
                  <a:lnTo>
                    <a:pt x="251" y="416"/>
                  </a:lnTo>
                  <a:lnTo>
                    <a:pt x="242" y="424"/>
                  </a:lnTo>
                  <a:lnTo>
                    <a:pt x="231" y="431"/>
                  </a:lnTo>
                  <a:lnTo>
                    <a:pt x="220" y="437"/>
                  </a:lnTo>
                  <a:lnTo>
                    <a:pt x="208" y="440"/>
                  </a:lnTo>
                  <a:lnTo>
                    <a:pt x="200" y="435"/>
                  </a:lnTo>
                  <a:lnTo>
                    <a:pt x="195" y="428"/>
                  </a:lnTo>
                  <a:lnTo>
                    <a:pt x="191" y="421"/>
                  </a:lnTo>
                  <a:lnTo>
                    <a:pt x="191" y="411"/>
                  </a:lnTo>
                  <a:lnTo>
                    <a:pt x="214" y="390"/>
                  </a:lnTo>
                  <a:lnTo>
                    <a:pt x="238" y="368"/>
                  </a:lnTo>
                  <a:lnTo>
                    <a:pt x="259" y="345"/>
                  </a:lnTo>
                  <a:lnTo>
                    <a:pt x="279" y="320"/>
                  </a:lnTo>
                  <a:lnTo>
                    <a:pt x="294" y="292"/>
                  </a:lnTo>
                  <a:lnTo>
                    <a:pt x="303" y="262"/>
                  </a:lnTo>
                  <a:lnTo>
                    <a:pt x="306" y="231"/>
                  </a:lnTo>
                  <a:lnTo>
                    <a:pt x="302" y="196"/>
                  </a:lnTo>
                  <a:lnTo>
                    <a:pt x="297" y="179"/>
                  </a:lnTo>
                  <a:lnTo>
                    <a:pt x="290" y="162"/>
                  </a:lnTo>
                  <a:lnTo>
                    <a:pt x="281" y="144"/>
                  </a:lnTo>
                  <a:lnTo>
                    <a:pt x="271" y="129"/>
                  </a:lnTo>
                  <a:lnTo>
                    <a:pt x="258" y="114"/>
                  </a:lnTo>
                  <a:lnTo>
                    <a:pt x="244" y="101"/>
                  </a:lnTo>
                  <a:lnTo>
                    <a:pt x="229" y="88"/>
                  </a:lnTo>
                  <a:lnTo>
                    <a:pt x="214" y="78"/>
                  </a:lnTo>
                  <a:lnTo>
                    <a:pt x="203" y="73"/>
                  </a:lnTo>
                  <a:lnTo>
                    <a:pt x="191" y="69"/>
                  </a:lnTo>
                  <a:lnTo>
                    <a:pt x="180" y="67"/>
                  </a:lnTo>
                  <a:lnTo>
                    <a:pt x="167" y="65"/>
                  </a:lnTo>
                  <a:lnTo>
                    <a:pt x="154" y="64"/>
                  </a:lnTo>
                  <a:lnTo>
                    <a:pt x="142" y="64"/>
                  </a:lnTo>
                  <a:lnTo>
                    <a:pt x="129" y="64"/>
                  </a:lnTo>
                  <a:lnTo>
                    <a:pt x="116" y="65"/>
                  </a:lnTo>
                  <a:lnTo>
                    <a:pt x="104" y="66"/>
                  </a:lnTo>
                  <a:lnTo>
                    <a:pt x="91" y="68"/>
                  </a:lnTo>
                  <a:lnTo>
                    <a:pt x="78" y="69"/>
                  </a:lnTo>
                  <a:lnTo>
                    <a:pt x="66" y="72"/>
                  </a:lnTo>
                  <a:lnTo>
                    <a:pt x="54" y="74"/>
                  </a:lnTo>
                  <a:lnTo>
                    <a:pt x="42" y="76"/>
                  </a:lnTo>
                  <a:lnTo>
                    <a:pt x="31" y="79"/>
                  </a:lnTo>
                  <a:lnTo>
                    <a:pt x="19" y="81"/>
                  </a:lnTo>
                  <a:lnTo>
                    <a:pt x="10" y="76"/>
                  </a:lnTo>
                  <a:lnTo>
                    <a:pt x="3" y="71"/>
                  </a:lnTo>
                  <a:lnTo>
                    <a:pt x="0" y="61"/>
                  </a:lnTo>
                  <a:lnTo>
                    <a:pt x="0" y="50"/>
                  </a:lnTo>
                  <a:close/>
                </a:path>
              </a:pathLst>
            </a:custGeom>
            <a:solidFill>
              <a:srgbClr val="000000"/>
            </a:solidFill>
            <a:ln w="9525">
              <a:noFill/>
              <a:round/>
              <a:headEnd/>
              <a:tailEnd/>
            </a:ln>
          </p:spPr>
          <p:txBody>
            <a:bodyPr>
              <a:prstTxWarp prst="textNoShape">
                <a:avLst/>
              </a:prstTxWarp>
            </a:bodyPr>
            <a:lstStyle/>
            <a:p>
              <a:endParaRPr lang="fr-FR"/>
            </a:p>
          </p:txBody>
        </p:sp>
        <p:sp>
          <p:nvSpPr>
            <p:cNvPr id="21523" name="Freeform 19"/>
            <p:cNvSpPr>
              <a:spLocks/>
            </p:cNvSpPr>
            <p:nvPr/>
          </p:nvSpPr>
          <p:spPr bwMode="auto">
            <a:xfrm>
              <a:off x="4044" y="1451"/>
              <a:ext cx="44" cy="29"/>
            </a:xfrm>
            <a:custGeom>
              <a:avLst/>
              <a:gdLst/>
              <a:ahLst/>
              <a:cxnLst>
                <a:cxn ang="0">
                  <a:pos x="11" y="0"/>
                </a:cxn>
                <a:cxn ang="0">
                  <a:pos x="21" y="3"/>
                </a:cxn>
                <a:cxn ang="0">
                  <a:pos x="31" y="6"/>
                </a:cxn>
                <a:cxn ang="0">
                  <a:pos x="40" y="8"/>
                </a:cxn>
                <a:cxn ang="0">
                  <a:pos x="49" y="10"/>
                </a:cxn>
                <a:cxn ang="0">
                  <a:pos x="59" y="11"/>
                </a:cxn>
                <a:cxn ang="0">
                  <a:pos x="69" y="14"/>
                </a:cxn>
                <a:cxn ang="0">
                  <a:pos x="78" y="15"/>
                </a:cxn>
                <a:cxn ang="0">
                  <a:pos x="89" y="17"/>
                </a:cxn>
                <a:cxn ang="0">
                  <a:pos x="79" y="24"/>
                </a:cxn>
                <a:cxn ang="0">
                  <a:pos x="69" y="30"/>
                </a:cxn>
                <a:cxn ang="0">
                  <a:pos x="58" y="34"/>
                </a:cxn>
                <a:cxn ang="0">
                  <a:pos x="46" y="39"/>
                </a:cxn>
                <a:cxn ang="0">
                  <a:pos x="35" y="44"/>
                </a:cxn>
                <a:cxn ang="0">
                  <a:pos x="23" y="48"/>
                </a:cxn>
                <a:cxn ang="0">
                  <a:pos x="11" y="53"/>
                </a:cxn>
                <a:cxn ang="0">
                  <a:pos x="0" y="57"/>
                </a:cxn>
                <a:cxn ang="0">
                  <a:pos x="11" y="0"/>
                </a:cxn>
              </a:cxnLst>
              <a:rect l="0" t="0" r="r" b="b"/>
              <a:pathLst>
                <a:path w="89" h="57">
                  <a:moveTo>
                    <a:pt x="11" y="0"/>
                  </a:moveTo>
                  <a:lnTo>
                    <a:pt x="21" y="3"/>
                  </a:lnTo>
                  <a:lnTo>
                    <a:pt x="31" y="6"/>
                  </a:lnTo>
                  <a:lnTo>
                    <a:pt x="40" y="8"/>
                  </a:lnTo>
                  <a:lnTo>
                    <a:pt x="49" y="10"/>
                  </a:lnTo>
                  <a:lnTo>
                    <a:pt x="59" y="11"/>
                  </a:lnTo>
                  <a:lnTo>
                    <a:pt x="69" y="14"/>
                  </a:lnTo>
                  <a:lnTo>
                    <a:pt x="78" y="15"/>
                  </a:lnTo>
                  <a:lnTo>
                    <a:pt x="89" y="17"/>
                  </a:lnTo>
                  <a:lnTo>
                    <a:pt x="79" y="24"/>
                  </a:lnTo>
                  <a:lnTo>
                    <a:pt x="69" y="30"/>
                  </a:lnTo>
                  <a:lnTo>
                    <a:pt x="58" y="34"/>
                  </a:lnTo>
                  <a:lnTo>
                    <a:pt x="46" y="39"/>
                  </a:lnTo>
                  <a:lnTo>
                    <a:pt x="35" y="44"/>
                  </a:lnTo>
                  <a:lnTo>
                    <a:pt x="23" y="48"/>
                  </a:lnTo>
                  <a:lnTo>
                    <a:pt x="11" y="53"/>
                  </a:lnTo>
                  <a:lnTo>
                    <a:pt x="0" y="57"/>
                  </a:lnTo>
                  <a:lnTo>
                    <a:pt x="11" y="0"/>
                  </a:lnTo>
                  <a:close/>
                </a:path>
              </a:pathLst>
            </a:custGeom>
            <a:solidFill>
              <a:srgbClr val="000087"/>
            </a:solidFill>
            <a:ln w="9525">
              <a:noFill/>
              <a:round/>
              <a:headEnd/>
              <a:tailEnd/>
            </a:ln>
          </p:spPr>
          <p:txBody>
            <a:bodyPr>
              <a:prstTxWarp prst="textNoShape">
                <a:avLst/>
              </a:prstTxWarp>
            </a:bodyPr>
            <a:lstStyle/>
            <a:p>
              <a:endParaRPr lang="fr-FR"/>
            </a:p>
          </p:txBody>
        </p:sp>
        <p:sp>
          <p:nvSpPr>
            <p:cNvPr id="21524" name="Freeform 20"/>
            <p:cNvSpPr>
              <a:spLocks/>
            </p:cNvSpPr>
            <p:nvPr/>
          </p:nvSpPr>
          <p:spPr bwMode="auto">
            <a:xfrm>
              <a:off x="4080" y="1743"/>
              <a:ext cx="170" cy="214"/>
            </a:xfrm>
            <a:custGeom>
              <a:avLst/>
              <a:gdLst/>
              <a:ahLst/>
              <a:cxnLst>
                <a:cxn ang="0">
                  <a:pos x="29" y="355"/>
                </a:cxn>
                <a:cxn ang="0">
                  <a:pos x="154" y="288"/>
                </a:cxn>
                <a:cxn ang="0">
                  <a:pos x="187" y="261"/>
                </a:cxn>
                <a:cxn ang="0">
                  <a:pos x="215" y="230"/>
                </a:cxn>
                <a:cxn ang="0">
                  <a:pos x="239" y="197"/>
                </a:cxn>
                <a:cxn ang="0">
                  <a:pos x="260" y="161"/>
                </a:cxn>
                <a:cxn ang="0">
                  <a:pos x="276" y="123"/>
                </a:cxn>
                <a:cxn ang="0">
                  <a:pos x="291" y="85"/>
                </a:cxn>
                <a:cxn ang="0">
                  <a:pos x="303" y="45"/>
                </a:cxn>
                <a:cxn ang="0">
                  <a:pos x="314" y="6"/>
                </a:cxn>
                <a:cxn ang="0">
                  <a:pos x="320" y="2"/>
                </a:cxn>
                <a:cxn ang="0">
                  <a:pos x="326" y="1"/>
                </a:cxn>
                <a:cxn ang="0">
                  <a:pos x="333" y="1"/>
                </a:cxn>
                <a:cxn ang="0">
                  <a:pos x="340" y="0"/>
                </a:cxn>
                <a:cxn ang="0">
                  <a:pos x="340" y="32"/>
                </a:cxn>
                <a:cxn ang="0">
                  <a:pos x="338" y="64"/>
                </a:cxn>
                <a:cxn ang="0">
                  <a:pos x="332" y="95"/>
                </a:cxn>
                <a:cxn ang="0">
                  <a:pos x="324" y="125"/>
                </a:cxn>
                <a:cxn ang="0">
                  <a:pos x="313" y="155"/>
                </a:cxn>
                <a:cxn ang="0">
                  <a:pos x="299" y="184"/>
                </a:cxn>
                <a:cxn ang="0">
                  <a:pos x="284" y="212"/>
                </a:cxn>
                <a:cxn ang="0">
                  <a:pos x="265" y="238"/>
                </a:cxn>
                <a:cxn ang="0">
                  <a:pos x="247" y="265"/>
                </a:cxn>
                <a:cxn ang="0">
                  <a:pos x="225" y="289"/>
                </a:cxn>
                <a:cxn ang="0">
                  <a:pos x="203" y="313"/>
                </a:cxn>
                <a:cxn ang="0">
                  <a:pos x="180" y="335"/>
                </a:cxn>
                <a:cxn ang="0">
                  <a:pos x="157" y="357"/>
                </a:cxn>
                <a:cxn ang="0">
                  <a:pos x="132" y="377"/>
                </a:cxn>
                <a:cxn ang="0">
                  <a:pos x="108" y="396"/>
                </a:cxn>
                <a:cxn ang="0">
                  <a:pos x="82" y="413"/>
                </a:cxn>
                <a:cxn ang="0">
                  <a:pos x="75" y="415"/>
                </a:cxn>
                <a:cxn ang="0">
                  <a:pos x="68" y="418"/>
                </a:cxn>
                <a:cxn ang="0">
                  <a:pos x="60" y="421"/>
                </a:cxn>
                <a:cxn ang="0">
                  <a:pos x="53" y="425"/>
                </a:cxn>
                <a:cxn ang="0">
                  <a:pos x="48" y="427"/>
                </a:cxn>
                <a:cxn ang="0">
                  <a:pos x="42" y="426"/>
                </a:cxn>
                <a:cxn ang="0">
                  <a:pos x="37" y="423"/>
                </a:cxn>
                <a:cxn ang="0">
                  <a:pos x="35" y="413"/>
                </a:cxn>
                <a:cxn ang="0">
                  <a:pos x="30" y="416"/>
                </a:cxn>
                <a:cxn ang="0">
                  <a:pos x="25" y="416"/>
                </a:cxn>
                <a:cxn ang="0">
                  <a:pos x="20" y="415"/>
                </a:cxn>
                <a:cxn ang="0">
                  <a:pos x="17" y="412"/>
                </a:cxn>
                <a:cxn ang="0">
                  <a:pos x="12" y="409"/>
                </a:cxn>
                <a:cxn ang="0">
                  <a:pos x="7" y="406"/>
                </a:cxn>
                <a:cxn ang="0">
                  <a:pos x="4" y="404"/>
                </a:cxn>
                <a:cxn ang="0">
                  <a:pos x="0" y="402"/>
                </a:cxn>
                <a:cxn ang="0">
                  <a:pos x="4" y="387"/>
                </a:cxn>
                <a:cxn ang="0">
                  <a:pos x="11" y="375"/>
                </a:cxn>
                <a:cxn ang="0">
                  <a:pos x="19" y="365"/>
                </a:cxn>
                <a:cxn ang="0">
                  <a:pos x="29" y="355"/>
                </a:cxn>
              </a:cxnLst>
              <a:rect l="0" t="0" r="r" b="b"/>
              <a:pathLst>
                <a:path w="340" h="427">
                  <a:moveTo>
                    <a:pt x="29" y="355"/>
                  </a:moveTo>
                  <a:lnTo>
                    <a:pt x="154" y="288"/>
                  </a:lnTo>
                  <a:lnTo>
                    <a:pt x="187" y="261"/>
                  </a:lnTo>
                  <a:lnTo>
                    <a:pt x="215" y="230"/>
                  </a:lnTo>
                  <a:lnTo>
                    <a:pt x="239" y="197"/>
                  </a:lnTo>
                  <a:lnTo>
                    <a:pt x="260" y="161"/>
                  </a:lnTo>
                  <a:lnTo>
                    <a:pt x="276" y="123"/>
                  </a:lnTo>
                  <a:lnTo>
                    <a:pt x="291" y="85"/>
                  </a:lnTo>
                  <a:lnTo>
                    <a:pt x="303" y="45"/>
                  </a:lnTo>
                  <a:lnTo>
                    <a:pt x="314" y="6"/>
                  </a:lnTo>
                  <a:lnTo>
                    <a:pt x="320" y="2"/>
                  </a:lnTo>
                  <a:lnTo>
                    <a:pt x="326" y="1"/>
                  </a:lnTo>
                  <a:lnTo>
                    <a:pt x="333" y="1"/>
                  </a:lnTo>
                  <a:lnTo>
                    <a:pt x="340" y="0"/>
                  </a:lnTo>
                  <a:lnTo>
                    <a:pt x="340" y="32"/>
                  </a:lnTo>
                  <a:lnTo>
                    <a:pt x="338" y="64"/>
                  </a:lnTo>
                  <a:lnTo>
                    <a:pt x="332" y="95"/>
                  </a:lnTo>
                  <a:lnTo>
                    <a:pt x="324" y="125"/>
                  </a:lnTo>
                  <a:lnTo>
                    <a:pt x="313" y="155"/>
                  </a:lnTo>
                  <a:lnTo>
                    <a:pt x="299" y="184"/>
                  </a:lnTo>
                  <a:lnTo>
                    <a:pt x="284" y="212"/>
                  </a:lnTo>
                  <a:lnTo>
                    <a:pt x="265" y="238"/>
                  </a:lnTo>
                  <a:lnTo>
                    <a:pt x="247" y="265"/>
                  </a:lnTo>
                  <a:lnTo>
                    <a:pt x="225" y="289"/>
                  </a:lnTo>
                  <a:lnTo>
                    <a:pt x="203" y="313"/>
                  </a:lnTo>
                  <a:lnTo>
                    <a:pt x="180" y="335"/>
                  </a:lnTo>
                  <a:lnTo>
                    <a:pt x="157" y="357"/>
                  </a:lnTo>
                  <a:lnTo>
                    <a:pt x="132" y="377"/>
                  </a:lnTo>
                  <a:lnTo>
                    <a:pt x="108" y="396"/>
                  </a:lnTo>
                  <a:lnTo>
                    <a:pt x="82" y="413"/>
                  </a:lnTo>
                  <a:lnTo>
                    <a:pt x="75" y="415"/>
                  </a:lnTo>
                  <a:lnTo>
                    <a:pt x="68" y="418"/>
                  </a:lnTo>
                  <a:lnTo>
                    <a:pt x="60" y="421"/>
                  </a:lnTo>
                  <a:lnTo>
                    <a:pt x="53" y="425"/>
                  </a:lnTo>
                  <a:lnTo>
                    <a:pt x="48" y="427"/>
                  </a:lnTo>
                  <a:lnTo>
                    <a:pt x="42" y="426"/>
                  </a:lnTo>
                  <a:lnTo>
                    <a:pt x="37" y="423"/>
                  </a:lnTo>
                  <a:lnTo>
                    <a:pt x="35" y="413"/>
                  </a:lnTo>
                  <a:lnTo>
                    <a:pt x="30" y="416"/>
                  </a:lnTo>
                  <a:lnTo>
                    <a:pt x="25" y="416"/>
                  </a:lnTo>
                  <a:lnTo>
                    <a:pt x="20" y="415"/>
                  </a:lnTo>
                  <a:lnTo>
                    <a:pt x="17" y="412"/>
                  </a:lnTo>
                  <a:lnTo>
                    <a:pt x="12" y="409"/>
                  </a:lnTo>
                  <a:lnTo>
                    <a:pt x="7" y="406"/>
                  </a:lnTo>
                  <a:lnTo>
                    <a:pt x="4" y="404"/>
                  </a:lnTo>
                  <a:lnTo>
                    <a:pt x="0" y="402"/>
                  </a:lnTo>
                  <a:lnTo>
                    <a:pt x="4" y="387"/>
                  </a:lnTo>
                  <a:lnTo>
                    <a:pt x="11" y="375"/>
                  </a:lnTo>
                  <a:lnTo>
                    <a:pt x="19" y="365"/>
                  </a:lnTo>
                  <a:lnTo>
                    <a:pt x="29" y="355"/>
                  </a:lnTo>
                  <a:close/>
                </a:path>
              </a:pathLst>
            </a:custGeom>
            <a:solidFill>
              <a:srgbClr val="000000"/>
            </a:solidFill>
            <a:ln w="9525">
              <a:noFill/>
              <a:round/>
              <a:headEnd/>
              <a:tailEnd/>
            </a:ln>
          </p:spPr>
          <p:txBody>
            <a:bodyPr>
              <a:prstTxWarp prst="textNoShape">
                <a:avLst/>
              </a:prstTxWarp>
            </a:bodyPr>
            <a:lstStyle/>
            <a:p>
              <a:endParaRPr lang="fr-FR"/>
            </a:p>
          </p:txBody>
        </p:sp>
        <p:sp>
          <p:nvSpPr>
            <p:cNvPr id="21525" name="Freeform 21"/>
            <p:cNvSpPr>
              <a:spLocks/>
            </p:cNvSpPr>
            <p:nvPr/>
          </p:nvSpPr>
          <p:spPr bwMode="auto">
            <a:xfrm>
              <a:off x="4132" y="1401"/>
              <a:ext cx="44" cy="33"/>
            </a:xfrm>
            <a:custGeom>
              <a:avLst/>
              <a:gdLst/>
              <a:ahLst/>
              <a:cxnLst>
                <a:cxn ang="0">
                  <a:pos x="19" y="0"/>
                </a:cxn>
                <a:cxn ang="0">
                  <a:pos x="28" y="1"/>
                </a:cxn>
                <a:cxn ang="0">
                  <a:pos x="37" y="3"/>
                </a:cxn>
                <a:cxn ang="0">
                  <a:pos x="46" y="4"/>
                </a:cxn>
                <a:cxn ang="0">
                  <a:pos x="56" y="6"/>
                </a:cxn>
                <a:cxn ang="0">
                  <a:pos x="65" y="9"/>
                </a:cxn>
                <a:cxn ang="0">
                  <a:pos x="73" y="12"/>
                </a:cxn>
                <a:cxn ang="0">
                  <a:pos x="81" y="17"/>
                </a:cxn>
                <a:cxn ang="0">
                  <a:pos x="89" y="23"/>
                </a:cxn>
                <a:cxn ang="0">
                  <a:pos x="81" y="28"/>
                </a:cxn>
                <a:cxn ang="0">
                  <a:pos x="73" y="29"/>
                </a:cxn>
                <a:cxn ang="0">
                  <a:pos x="64" y="29"/>
                </a:cxn>
                <a:cxn ang="0">
                  <a:pos x="54" y="26"/>
                </a:cxn>
                <a:cxn ang="0">
                  <a:pos x="45" y="24"/>
                </a:cxn>
                <a:cxn ang="0">
                  <a:pos x="36" y="21"/>
                </a:cxn>
                <a:cxn ang="0">
                  <a:pos x="27" y="20"/>
                </a:cxn>
                <a:cxn ang="0">
                  <a:pos x="19" y="23"/>
                </a:cxn>
                <a:cxn ang="0">
                  <a:pos x="19" y="28"/>
                </a:cxn>
                <a:cxn ang="0">
                  <a:pos x="19" y="36"/>
                </a:cxn>
                <a:cxn ang="0">
                  <a:pos x="20" y="44"/>
                </a:cxn>
                <a:cxn ang="0">
                  <a:pos x="23" y="51"/>
                </a:cxn>
                <a:cxn ang="0">
                  <a:pos x="28" y="51"/>
                </a:cxn>
                <a:cxn ang="0">
                  <a:pos x="28" y="57"/>
                </a:cxn>
                <a:cxn ang="0">
                  <a:pos x="24" y="61"/>
                </a:cxn>
                <a:cxn ang="0">
                  <a:pos x="19" y="63"/>
                </a:cxn>
                <a:cxn ang="0">
                  <a:pos x="13" y="64"/>
                </a:cxn>
                <a:cxn ang="0">
                  <a:pos x="4" y="50"/>
                </a:cxn>
                <a:cxn ang="0">
                  <a:pos x="0" y="29"/>
                </a:cxn>
                <a:cxn ang="0">
                  <a:pos x="4" y="10"/>
                </a:cxn>
                <a:cxn ang="0">
                  <a:pos x="19" y="0"/>
                </a:cxn>
              </a:cxnLst>
              <a:rect l="0" t="0" r="r" b="b"/>
              <a:pathLst>
                <a:path w="89" h="64">
                  <a:moveTo>
                    <a:pt x="19" y="0"/>
                  </a:moveTo>
                  <a:lnTo>
                    <a:pt x="28" y="1"/>
                  </a:lnTo>
                  <a:lnTo>
                    <a:pt x="37" y="3"/>
                  </a:lnTo>
                  <a:lnTo>
                    <a:pt x="46" y="4"/>
                  </a:lnTo>
                  <a:lnTo>
                    <a:pt x="56" y="6"/>
                  </a:lnTo>
                  <a:lnTo>
                    <a:pt x="65" y="9"/>
                  </a:lnTo>
                  <a:lnTo>
                    <a:pt x="73" y="12"/>
                  </a:lnTo>
                  <a:lnTo>
                    <a:pt x="81" y="17"/>
                  </a:lnTo>
                  <a:lnTo>
                    <a:pt x="89" y="23"/>
                  </a:lnTo>
                  <a:lnTo>
                    <a:pt x="81" y="28"/>
                  </a:lnTo>
                  <a:lnTo>
                    <a:pt x="73" y="29"/>
                  </a:lnTo>
                  <a:lnTo>
                    <a:pt x="64" y="29"/>
                  </a:lnTo>
                  <a:lnTo>
                    <a:pt x="54" y="26"/>
                  </a:lnTo>
                  <a:lnTo>
                    <a:pt x="45" y="24"/>
                  </a:lnTo>
                  <a:lnTo>
                    <a:pt x="36" y="21"/>
                  </a:lnTo>
                  <a:lnTo>
                    <a:pt x="27" y="20"/>
                  </a:lnTo>
                  <a:lnTo>
                    <a:pt x="19" y="23"/>
                  </a:lnTo>
                  <a:lnTo>
                    <a:pt x="19" y="28"/>
                  </a:lnTo>
                  <a:lnTo>
                    <a:pt x="19" y="36"/>
                  </a:lnTo>
                  <a:lnTo>
                    <a:pt x="20" y="44"/>
                  </a:lnTo>
                  <a:lnTo>
                    <a:pt x="23" y="51"/>
                  </a:lnTo>
                  <a:lnTo>
                    <a:pt x="28" y="51"/>
                  </a:lnTo>
                  <a:lnTo>
                    <a:pt x="28" y="57"/>
                  </a:lnTo>
                  <a:lnTo>
                    <a:pt x="24" y="61"/>
                  </a:lnTo>
                  <a:lnTo>
                    <a:pt x="19" y="63"/>
                  </a:lnTo>
                  <a:lnTo>
                    <a:pt x="13" y="64"/>
                  </a:lnTo>
                  <a:lnTo>
                    <a:pt x="4" y="50"/>
                  </a:lnTo>
                  <a:lnTo>
                    <a:pt x="0" y="29"/>
                  </a:lnTo>
                  <a:lnTo>
                    <a:pt x="4" y="10"/>
                  </a:lnTo>
                  <a:lnTo>
                    <a:pt x="19" y="0"/>
                  </a:lnTo>
                  <a:close/>
                </a:path>
              </a:pathLst>
            </a:custGeom>
            <a:solidFill>
              <a:srgbClr val="000000"/>
            </a:solidFill>
            <a:ln w="9525">
              <a:noFill/>
              <a:round/>
              <a:headEnd/>
              <a:tailEnd/>
            </a:ln>
          </p:spPr>
          <p:txBody>
            <a:bodyPr>
              <a:prstTxWarp prst="textNoShape">
                <a:avLst/>
              </a:prstTxWarp>
            </a:bodyPr>
            <a:lstStyle/>
            <a:p>
              <a:endParaRPr lang="fr-FR"/>
            </a:p>
          </p:txBody>
        </p:sp>
        <p:sp>
          <p:nvSpPr>
            <p:cNvPr id="21526" name="Freeform 22"/>
            <p:cNvSpPr>
              <a:spLocks/>
            </p:cNvSpPr>
            <p:nvPr/>
          </p:nvSpPr>
          <p:spPr bwMode="auto">
            <a:xfrm>
              <a:off x="4229" y="1521"/>
              <a:ext cx="242" cy="458"/>
            </a:xfrm>
            <a:custGeom>
              <a:avLst/>
              <a:gdLst/>
              <a:ahLst/>
              <a:cxnLst>
                <a:cxn ang="0">
                  <a:pos x="241" y="691"/>
                </a:cxn>
                <a:cxn ang="0">
                  <a:pos x="293" y="627"/>
                </a:cxn>
                <a:cxn ang="0">
                  <a:pos x="336" y="557"/>
                </a:cxn>
                <a:cxn ang="0">
                  <a:pos x="371" y="482"/>
                </a:cxn>
                <a:cxn ang="0">
                  <a:pos x="397" y="403"/>
                </a:cxn>
                <a:cxn ang="0">
                  <a:pos x="417" y="324"/>
                </a:cxn>
                <a:cxn ang="0">
                  <a:pos x="431" y="241"/>
                </a:cxn>
                <a:cxn ang="0">
                  <a:pos x="440" y="159"/>
                </a:cxn>
                <a:cxn ang="0">
                  <a:pos x="439" y="86"/>
                </a:cxn>
                <a:cxn ang="0">
                  <a:pos x="432" y="23"/>
                </a:cxn>
                <a:cxn ang="0">
                  <a:pos x="457" y="16"/>
                </a:cxn>
                <a:cxn ang="0">
                  <a:pos x="476" y="56"/>
                </a:cxn>
                <a:cxn ang="0">
                  <a:pos x="483" y="104"/>
                </a:cxn>
                <a:cxn ang="0">
                  <a:pos x="483" y="153"/>
                </a:cxn>
                <a:cxn ang="0">
                  <a:pos x="477" y="219"/>
                </a:cxn>
                <a:cxn ang="0">
                  <a:pos x="465" y="301"/>
                </a:cxn>
                <a:cxn ang="0">
                  <a:pos x="447" y="381"/>
                </a:cxn>
                <a:cxn ang="0">
                  <a:pos x="422" y="460"/>
                </a:cxn>
                <a:cxn ang="0">
                  <a:pos x="389" y="537"/>
                </a:cxn>
                <a:cxn ang="0">
                  <a:pos x="353" y="610"/>
                </a:cxn>
                <a:cxn ang="0">
                  <a:pos x="309" y="681"/>
                </a:cxn>
                <a:cxn ang="0">
                  <a:pos x="260" y="748"/>
                </a:cxn>
                <a:cxn ang="0">
                  <a:pos x="222" y="792"/>
                </a:cxn>
                <a:cxn ang="0">
                  <a:pos x="199" y="813"/>
                </a:cxn>
                <a:cxn ang="0">
                  <a:pos x="175" y="834"/>
                </a:cxn>
                <a:cxn ang="0">
                  <a:pos x="150" y="853"/>
                </a:cxn>
                <a:cxn ang="0">
                  <a:pos x="124" y="870"/>
                </a:cxn>
                <a:cxn ang="0">
                  <a:pos x="98" y="885"/>
                </a:cxn>
                <a:cxn ang="0">
                  <a:pos x="70" y="899"/>
                </a:cxn>
                <a:cxn ang="0">
                  <a:pos x="43" y="911"/>
                </a:cxn>
                <a:cxn ang="0">
                  <a:pos x="18" y="916"/>
                </a:cxn>
                <a:cxn ang="0">
                  <a:pos x="3" y="906"/>
                </a:cxn>
                <a:cxn ang="0">
                  <a:pos x="13" y="885"/>
                </a:cxn>
                <a:cxn ang="0">
                  <a:pos x="39" y="863"/>
                </a:cxn>
                <a:cxn ang="0">
                  <a:pos x="67" y="842"/>
                </a:cxn>
                <a:cxn ang="0">
                  <a:pos x="93" y="823"/>
                </a:cxn>
                <a:cxn ang="0">
                  <a:pos x="121" y="802"/>
                </a:cxn>
                <a:cxn ang="0">
                  <a:pos x="149" y="780"/>
                </a:cxn>
                <a:cxn ang="0">
                  <a:pos x="174" y="758"/>
                </a:cxn>
                <a:cxn ang="0">
                  <a:pos x="199" y="734"/>
                </a:cxn>
              </a:cxnLst>
              <a:rect l="0" t="0" r="r" b="b"/>
              <a:pathLst>
                <a:path w="483" h="917">
                  <a:moveTo>
                    <a:pt x="211" y="721"/>
                  </a:moveTo>
                  <a:lnTo>
                    <a:pt x="241" y="691"/>
                  </a:lnTo>
                  <a:lnTo>
                    <a:pt x="268" y="660"/>
                  </a:lnTo>
                  <a:lnTo>
                    <a:pt x="293" y="627"/>
                  </a:lnTo>
                  <a:lnTo>
                    <a:pt x="316" y="592"/>
                  </a:lnTo>
                  <a:lnTo>
                    <a:pt x="336" y="557"/>
                  </a:lnTo>
                  <a:lnTo>
                    <a:pt x="354" y="520"/>
                  </a:lnTo>
                  <a:lnTo>
                    <a:pt x="371" y="482"/>
                  </a:lnTo>
                  <a:lnTo>
                    <a:pt x="385" y="444"/>
                  </a:lnTo>
                  <a:lnTo>
                    <a:pt x="397" y="403"/>
                  </a:lnTo>
                  <a:lnTo>
                    <a:pt x="408" y="364"/>
                  </a:lnTo>
                  <a:lnTo>
                    <a:pt x="417" y="324"/>
                  </a:lnTo>
                  <a:lnTo>
                    <a:pt x="425" y="282"/>
                  </a:lnTo>
                  <a:lnTo>
                    <a:pt x="431" y="241"/>
                  </a:lnTo>
                  <a:lnTo>
                    <a:pt x="437" y="201"/>
                  </a:lnTo>
                  <a:lnTo>
                    <a:pt x="440" y="159"/>
                  </a:lnTo>
                  <a:lnTo>
                    <a:pt x="444" y="118"/>
                  </a:lnTo>
                  <a:lnTo>
                    <a:pt x="439" y="86"/>
                  </a:lnTo>
                  <a:lnTo>
                    <a:pt x="433" y="53"/>
                  </a:lnTo>
                  <a:lnTo>
                    <a:pt x="432" y="23"/>
                  </a:lnTo>
                  <a:lnTo>
                    <a:pt x="444" y="0"/>
                  </a:lnTo>
                  <a:lnTo>
                    <a:pt x="457" y="16"/>
                  </a:lnTo>
                  <a:lnTo>
                    <a:pt x="469" y="36"/>
                  </a:lnTo>
                  <a:lnTo>
                    <a:pt x="476" y="56"/>
                  </a:lnTo>
                  <a:lnTo>
                    <a:pt x="480" y="80"/>
                  </a:lnTo>
                  <a:lnTo>
                    <a:pt x="483" y="104"/>
                  </a:lnTo>
                  <a:lnTo>
                    <a:pt x="483" y="129"/>
                  </a:lnTo>
                  <a:lnTo>
                    <a:pt x="483" y="153"/>
                  </a:lnTo>
                  <a:lnTo>
                    <a:pt x="480" y="177"/>
                  </a:lnTo>
                  <a:lnTo>
                    <a:pt x="477" y="219"/>
                  </a:lnTo>
                  <a:lnTo>
                    <a:pt x="472" y="260"/>
                  </a:lnTo>
                  <a:lnTo>
                    <a:pt x="465" y="301"/>
                  </a:lnTo>
                  <a:lnTo>
                    <a:pt x="457" y="341"/>
                  </a:lnTo>
                  <a:lnTo>
                    <a:pt x="447" y="381"/>
                  </a:lnTo>
                  <a:lnTo>
                    <a:pt x="435" y="422"/>
                  </a:lnTo>
                  <a:lnTo>
                    <a:pt x="422" y="460"/>
                  </a:lnTo>
                  <a:lnTo>
                    <a:pt x="407" y="499"/>
                  </a:lnTo>
                  <a:lnTo>
                    <a:pt x="389" y="537"/>
                  </a:lnTo>
                  <a:lnTo>
                    <a:pt x="372" y="574"/>
                  </a:lnTo>
                  <a:lnTo>
                    <a:pt x="353" y="610"/>
                  </a:lnTo>
                  <a:lnTo>
                    <a:pt x="331" y="645"/>
                  </a:lnTo>
                  <a:lnTo>
                    <a:pt x="309" y="681"/>
                  </a:lnTo>
                  <a:lnTo>
                    <a:pt x="285" y="714"/>
                  </a:lnTo>
                  <a:lnTo>
                    <a:pt x="260" y="748"/>
                  </a:lnTo>
                  <a:lnTo>
                    <a:pt x="234" y="780"/>
                  </a:lnTo>
                  <a:lnTo>
                    <a:pt x="222" y="792"/>
                  </a:lnTo>
                  <a:lnTo>
                    <a:pt x="211" y="803"/>
                  </a:lnTo>
                  <a:lnTo>
                    <a:pt x="199" y="813"/>
                  </a:lnTo>
                  <a:lnTo>
                    <a:pt x="187" y="824"/>
                  </a:lnTo>
                  <a:lnTo>
                    <a:pt x="175" y="834"/>
                  </a:lnTo>
                  <a:lnTo>
                    <a:pt x="162" y="843"/>
                  </a:lnTo>
                  <a:lnTo>
                    <a:pt x="150" y="853"/>
                  </a:lnTo>
                  <a:lnTo>
                    <a:pt x="137" y="862"/>
                  </a:lnTo>
                  <a:lnTo>
                    <a:pt x="124" y="870"/>
                  </a:lnTo>
                  <a:lnTo>
                    <a:pt x="111" y="878"/>
                  </a:lnTo>
                  <a:lnTo>
                    <a:pt x="98" y="885"/>
                  </a:lnTo>
                  <a:lnTo>
                    <a:pt x="84" y="893"/>
                  </a:lnTo>
                  <a:lnTo>
                    <a:pt x="70" y="899"/>
                  </a:lnTo>
                  <a:lnTo>
                    <a:pt x="56" y="906"/>
                  </a:lnTo>
                  <a:lnTo>
                    <a:pt x="43" y="911"/>
                  </a:lnTo>
                  <a:lnTo>
                    <a:pt x="29" y="917"/>
                  </a:lnTo>
                  <a:lnTo>
                    <a:pt x="18" y="916"/>
                  </a:lnTo>
                  <a:lnTo>
                    <a:pt x="9" y="911"/>
                  </a:lnTo>
                  <a:lnTo>
                    <a:pt x="3" y="906"/>
                  </a:lnTo>
                  <a:lnTo>
                    <a:pt x="0" y="895"/>
                  </a:lnTo>
                  <a:lnTo>
                    <a:pt x="13" y="885"/>
                  </a:lnTo>
                  <a:lnTo>
                    <a:pt x="26" y="873"/>
                  </a:lnTo>
                  <a:lnTo>
                    <a:pt x="39" y="863"/>
                  </a:lnTo>
                  <a:lnTo>
                    <a:pt x="53" y="853"/>
                  </a:lnTo>
                  <a:lnTo>
                    <a:pt x="67" y="842"/>
                  </a:lnTo>
                  <a:lnTo>
                    <a:pt x="81" y="833"/>
                  </a:lnTo>
                  <a:lnTo>
                    <a:pt x="93" y="823"/>
                  </a:lnTo>
                  <a:lnTo>
                    <a:pt x="107" y="812"/>
                  </a:lnTo>
                  <a:lnTo>
                    <a:pt x="121" y="802"/>
                  </a:lnTo>
                  <a:lnTo>
                    <a:pt x="135" y="792"/>
                  </a:lnTo>
                  <a:lnTo>
                    <a:pt x="149" y="780"/>
                  </a:lnTo>
                  <a:lnTo>
                    <a:pt x="161" y="770"/>
                  </a:lnTo>
                  <a:lnTo>
                    <a:pt x="174" y="758"/>
                  </a:lnTo>
                  <a:lnTo>
                    <a:pt x="187" y="747"/>
                  </a:lnTo>
                  <a:lnTo>
                    <a:pt x="199" y="734"/>
                  </a:lnTo>
                  <a:lnTo>
                    <a:pt x="211" y="721"/>
                  </a:lnTo>
                  <a:close/>
                </a:path>
              </a:pathLst>
            </a:custGeom>
            <a:solidFill>
              <a:srgbClr val="000000"/>
            </a:solidFill>
            <a:ln w="9525">
              <a:noFill/>
              <a:round/>
              <a:headEnd/>
              <a:tailEnd/>
            </a:ln>
          </p:spPr>
          <p:txBody>
            <a:bodyPr>
              <a:prstTxWarp prst="textNoShape">
                <a:avLst/>
              </a:prstTxWarp>
            </a:bodyPr>
            <a:lstStyle/>
            <a:p>
              <a:endParaRPr lang="fr-FR"/>
            </a:p>
          </p:txBody>
        </p:sp>
        <p:sp>
          <p:nvSpPr>
            <p:cNvPr id="21527" name="Freeform 23"/>
            <p:cNvSpPr>
              <a:spLocks/>
            </p:cNvSpPr>
            <p:nvPr/>
          </p:nvSpPr>
          <p:spPr bwMode="auto">
            <a:xfrm>
              <a:off x="4367" y="1596"/>
              <a:ext cx="40" cy="109"/>
            </a:xfrm>
            <a:custGeom>
              <a:avLst/>
              <a:gdLst/>
              <a:ahLst/>
              <a:cxnLst>
                <a:cxn ang="0">
                  <a:pos x="21" y="0"/>
                </a:cxn>
                <a:cxn ang="0">
                  <a:pos x="30" y="0"/>
                </a:cxn>
                <a:cxn ang="0">
                  <a:pos x="29" y="25"/>
                </a:cxn>
                <a:cxn ang="0">
                  <a:pos x="26" y="51"/>
                </a:cxn>
                <a:cxn ang="0">
                  <a:pos x="22" y="76"/>
                </a:cxn>
                <a:cxn ang="0">
                  <a:pos x="20" y="100"/>
                </a:cxn>
                <a:cxn ang="0">
                  <a:pos x="19" y="124"/>
                </a:cxn>
                <a:cxn ang="0">
                  <a:pos x="20" y="149"/>
                </a:cxn>
                <a:cxn ang="0">
                  <a:pos x="26" y="173"/>
                </a:cxn>
                <a:cxn ang="0">
                  <a:pos x="36" y="197"/>
                </a:cxn>
                <a:cxn ang="0">
                  <a:pos x="45" y="192"/>
                </a:cxn>
                <a:cxn ang="0">
                  <a:pos x="53" y="185"/>
                </a:cxn>
                <a:cxn ang="0">
                  <a:pos x="59" y="177"/>
                </a:cxn>
                <a:cxn ang="0">
                  <a:pos x="64" y="169"/>
                </a:cxn>
                <a:cxn ang="0">
                  <a:pos x="67" y="160"/>
                </a:cxn>
                <a:cxn ang="0">
                  <a:pos x="72" y="151"/>
                </a:cxn>
                <a:cxn ang="0">
                  <a:pos x="75" y="142"/>
                </a:cxn>
                <a:cxn ang="0">
                  <a:pos x="80" y="132"/>
                </a:cxn>
                <a:cxn ang="0">
                  <a:pos x="81" y="144"/>
                </a:cxn>
                <a:cxn ang="0">
                  <a:pos x="80" y="156"/>
                </a:cxn>
                <a:cxn ang="0">
                  <a:pos x="77" y="167"/>
                </a:cxn>
                <a:cxn ang="0">
                  <a:pos x="73" y="179"/>
                </a:cxn>
                <a:cxn ang="0">
                  <a:pos x="67" y="189"/>
                </a:cxn>
                <a:cxn ang="0">
                  <a:pos x="60" y="199"/>
                </a:cxn>
                <a:cxn ang="0">
                  <a:pos x="52" y="209"/>
                </a:cxn>
                <a:cxn ang="0">
                  <a:pos x="43" y="215"/>
                </a:cxn>
                <a:cxn ang="0">
                  <a:pos x="38" y="218"/>
                </a:cxn>
                <a:cxn ang="0">
                  <a:pos x="34" y="218"/>
                </a:cxn>
                <a:cxn ang="0">
                  <a:pos x="29" y="218"/>
                </a:cxn>
                <a:cxn ang="0">
                  <a:pos x="24" y="218"/>
                </a:cxn>
                <a:cxn ang="0">
                  <a:pos x="11" y="194"/>
                </a:cxn>
                <a:cxn ang="0">
                  <a:pos x="2" y="167"/>
                </a:cxn>
                <a:cxn ang="0">
                  <a:pos x="0" y="138"/>
                </a:cxn>
                <a:cxn ang="0">
                  <a:pos x="1" y="109"/>
                </a:cxn>
                <a:cxn ang="0">
                  <a:pos x="5" y="81"/>
                </a:cxn>
                <a:cxn ang="0">
                  <a:pos x="11" y="53"/>
                </a:cxn>
                <a:cxn ang="0">
                  <a:pos x="16" y="25"/>
                </a:cxn>
                <a:cxn ang="0">
                  <a:pos x="21" y="0"/>
                </a:cxn>
              </a:cxnLst>
              <a:rect l="0" t="0" r="r" b="b"/>
              <a:pathLst>
                <a:path w="81" h="218">
                  <a:moveTo>
                    <a:pt x="21" y="0"/>
                  </a:moveTo>
                  <a:lnTo>
                    <a:pt x="30" y="0"/>
                  </a:lnTo>
                  <a:lnTo>
                    <a:pt x="29" y="25"/>
                  </a:lnTo>
                  <a:lnTo>
                    <a:pt x="26" y="51"/>
                  </a:lnTo>
                  <a:lnTo>
                    <a:pt x="22" y="76"/>
                  </a:lnTo>
                  <a:lnTo>
                    <a:pt x="20" y="100"/>
                  </a:lnTo>
                  <a:lnTo>
                    <a:pt x="19" y="124"/>
                  </a:lnTo>
                  <a:lnTo>
                    <a:pt x="20" y="149"/>
                  </a:lnTo>
                  <a:lnTo>
                    <a:pt x="26" y="173"/>
                  </a:lnTo>
                  <a:lnTo>
                    <a:pt x="36" y="197"/>
                  </a:lnTo>
                  <a:lnTo>
                    <a:pt x="45" y="192"/>
                  </a:lnTo>
                  <a:lnTo>
                    <a:pt x="53" y="185"/>
                  </a:lnTo>
                  <a:lnTo>
                    <a:pt x="59" y="177"/>
                  </a:lnTo>
                  <a:lnTo>
                    <a:pt x="64" y="169"/>
                  </a:lnTo>
                  <a:lnTo>
                    <a:pt x="67" y="160"/>
                  </a:lnTo>
                  <a:lnTo>
                    <a:pt x="72" y="151"/>
                  </a:lnTo>
                  <a:lnTo>
                    <a:pt x="75" y="142"/>
                  </a:lnTo>
                  <a:lnTo>
                    <a:pt x="80" y="132"/>
                  </a:lnTo>
                  <a:lnTo>
                    <a:pt x="81" y="144"/>
                  </a:lnTo>
                  <a:lnTo>
                    <a:pt x="80" y="156"/>
                  </a:lnTo>
                  <a:lnTo>
                    <a:pt x="77" y="167"/>
                  </a:lnTo>
                  <a:lnTo>
                    <a:pt x="73" y="179"/>
                  </a:lnTo>
                  <a:lnTo>
                    <a:pt x="67" y="189"/>
                  </a:lnTo>
                  <a:lnTo>
                    <a:pt x="60" y="199"/>
                  </a:lnTo>
                  <a:lnTo>
                    <a:pt x="52" y="209"/>
                  </a:lnTo>
                  <a:lnTo>
                    <a:pt x="43" y="215"/>
                  </a:lnTo>
                  <a:lnTo>
                    <a:pt x="38" y="218"/>
                  </a:lnTo>
                  <a:lnTo>
                    <a:pt x="34" y="218"/>
                  </a:lnTo>
                  <a:lnTo>
                    <a:pt x="29" y="218"/>
                  </a:lnTo>
                  <a:lnTo>
                    <a:pt x="24" y="218"/>
                  </a:lnTo>
                  <a:lnTo>
                    <a:pt x="11" y="194"/>
                  </a:lnTo>
                  <a:lnTo>
                    <a:pt x="2" y="167"/>
                  </a:lnTo>
                  <a:lnTo>
                    <a:pt x="0" y="138"/>
                  </a:lnTo>
                  <a:lnTo>
                    <a:pt x="1" y="109"/>
                  </a:lnTo>
                  <a:lnTo>
                    <a:pt x="5" y="81"/>
                  </a:lnTo>
                  <a:lnTo>
                    <a:pt x="11" y="53"/>
                  </a:lnTo>
                  <a:lnTo>
                    <a:pt x="16" y="25"/>
                  </a:lnTo>
                  <a:lnTo>
                    <a:pt x="21" y="0"/>
                  </a:lnTo>
                  <a:close/>
                </a:path>
              </a:pathLst>
            </a:custGeom>
            <a:solidFill>
              <a:srgbClr val="000000"/>
            </a:solidFill>
            <a:ln w="9525">
              <a:noFill/>
              <a:round/>
              <a:headEnd/>
              <a:tailEnd/>
            </a:ln>
          </p:spPr>
          <p:txBody>
            <a:bodyPr>
              <a:prstTxWarp prst="textNoShape">
                <a:avLst/>
              </a:prstTxWarp>
            </a:bodyPr>
            <a:lstStyle/>
            <a:p>
              <a:endParaRPr lang="fr-FR"/>
            </a:p>
          </p:txBody>
        </p:sp>
        <p:grpSp>
          <p:nvGrpSpPr>
            <p:cNvPr id="3" name="Group 24"/>
            <p:cNvGrpSpPr>
              <a:grpSpLocks/>
            </p:cNvGrpSpPr>
            <p:nvPr/>
          </p:nvGrpSpPr>
          <p:grpSpPr bwMode="auto">
            <a:xfrm>
              <a:off x="4416" y="1296"/>
              <a:ext cx="528" cy="336"/>
              <a:chOff x="4464" y="2448"/>
              <a:chExt cx="720" cy="432"/>
            </a:xfrm>
          </p:grpSpPr>
          <p:sp>
            <p:nvSpPr>
              <p:cNvPr id="21529" name="Freeform 25"/>
              <p:cNvSpPr>
                <a:spLocks/>
              </p:cNvSpPr>
              <p:nvPr/>
            </p:nvSpPr>
            <p:spPr bwMode="auto">
              <a:xfrm>
                <a:off x="4464" y="2448"/>
                <a:ext cx="720" cy="432"/>
              </a:xfrm>
              <a:custGeom>
                <a:avLst/>
                <a:gdLst/>
                <a:ahLst/>
                <a:cxnLst>
                  <a:cxn ang="0">
                    <a:pos x="30" y="297"/>
                  </a:cxn>
                  <a:cxn ang="0">
                    <a:pos x="59" y="282"/>
                  </a:cxn>
                  <a:cxn ang="0">
                    <a:pos x="91" y="269"/>
                  </a:cxn>
                  <a:cxn ang="0">
                    <a:pos x="87" y="230"/>
                  </a:cxn>
                  <a:cxn ang="0">
                    <a:pos x="93" y="179"/>
                  </a:cxn>
                  <a:cxn ang="0">
                    <a:pos x="133" y="140"/>
                  </a:cxn>
                  <a:cxn ang="0">
                    <a:pos x="188" y="125"/>
                  </a:cxn>
                  <a:cxn ang="0">
                    <a:pos x="219" y="135"/>
                  </a:cxn>
                  <a:cxn ang="0">
                    <a:pos x="246" y="153"/>
                  </a:cxn>
                  <a:cxn ang="0">
                    <a:pos x="278" y="156"/>
                  </a:cxn>
                  <a:cxn ang="0">
                    <a:pos x="307" y="138"/>
                  </a:cxn>
                  <a:cxn ang="0">
                    <a:pos x="334" y="119"/>
                  </a:cxn>
                  <a:cxn ang="0">
                    <a:pos x="358" y="124"/>
                  </a:cxn>
                  <a:cxn ang="0">
                    <a:pos x="370" y="125"/>
                  </a:cxn>
                  <a:cxn ang="0">
                    <a:pos x="365" y="105"/>
                  </a:cxn>
                  <a:cxn ang="0">
                    <a:pos x="395" y="40"/>
                  </a:cxn>
                  <a:cxn ang="0">
                    <a:pos x="467" y="6"/>
                  </a:cxn>
                  <a:cxn ang="0">
                    <a:pos x="539" y="2"/>
                  </a:cxn>
                  <a:cxn ang="0">
                    <a:pos x="591" y="13"/>
                  </a:cxn>
                  <a:cxn ang="0">
                    <a:pos x="624" y="44"/>
                  </a:cxn>
                  <a:cxn ang="0">
                    <a:pos x="620" y="100"/>
                  </a:cxn>
                  <a:cxn ang="0">
                    <a:pos x="621" y="144"/>
                  </a:cxn>
                  <a:cxn ang="0">
                    <a:pos x="653" y="165"/>
                  </a:cxn>
                  <a:cxn ang="0">
                    <a:pos x="688" y="180"/>
                  </a:cxn>
                  <a:cxn ang="0">
                    <a:pos x="713" y="229"/>
                  </a:cxn>
                  <a:cxn ang="0">
                    <a:pos x="733" y="276"/>
                  </a:cxn>
                  <a:cxn ang="0">
                    <a:pos x="762" y="276"/>
                  </a:cxn>
                  <a:cxn ang="0">
                    <a:pos x="791" y="275"/>
                  </a:cxn>
                  <a:cxn ang="0">
                    <a:pos x="824" y="279"/>
                  </a:cxn>
                  <a:cxn ang="0">
                    <a:pos x="847" y="301"/>
                  </a:cxn>
                  <a:cxn ang="0">
                    <a:pos x="855" y="333"/>
                  </a:cxn>
                  <a:cxn ang="0">
                    <a:pos x="844" y="362"/>
                  </a:cxn>
                  <a:cxn ang="0">
                    <a:pos x="847" y="386"/>
                  </a:cxn>
                  <a:cxn ang="0">
                    <a:pos x="868" y="400"/>
                  </a:cxn>
                  <a:cxn ang="0">
                    <a:pos x="880" y="419"/>
                  </a:cxn>
                  <a:cxn ang="0">
                    <a:pos x="867" y="460"/>
                  </a:cxn>
                  <a:cxn ang="0">
                    <a:pos x="832" y="481"/>
                  </a:cxn>
                  <a:cxn ang="0">
                    <a:pos x="784" y="491"/>
                  </a:cxn>
                  <a:cxn ang="0">
                    <a:pos x="728" y="499"/>
                  </a:cxn>
                  <a:cxn ang="0">
                    <a:pos x="675" y="515"/>
                  </a:cxn>
                  <a:cxn ang="0">
                    <a:pos x="627" y="543"/>
                  </a:cxn>
                  <a:cxn ang="0">
                    <a:pos x="582" y="571"/>
                  </a:cxn>
                  <a:cxn ang="0">
                    <a:pos x="538" y="593"/>
                  </a:cxn>
                  <a:cxn ang="0">
                    <a:pos x="492" y="609"/>
                  </a:cxn>
                  <a:cxn ang="0">
                    <a:pos x="443" y="618"/>
                  </a:cxn>
                  <a:cxn ang="0">
                    <a:pos x="386" y="619"/>
                  </a:cxn>
                  <a:cxn ang="0">
                    <a:pos x="335" y="612"/>
                  </a:cxn>
                  <a:cxn ang="0">
                    <a:pos x="291" y="596"/>
                  </a:cxn>
                  <a:cxn ang="0">
                    <a:pos x="249" y="577"/>
                  </a:cxn>
                  <a:cxn ang="0">
                    <a:pos x="205" y="554"/>
                  </a:cxn>
                  <a:cxn ang="0">
                    <a:pos x="156" y="530"/>
                  </a:cxn>
                  <a:cxn ang="0">
                    <a:pos x="91" y="501"/>
                  </a:cxn>
                  <a:cxn ang="0">
                    <a:pos x="44" y="460"/>
                  </a:cxn>
                  <a:cxn ang="0">
                    <a:pos x="22" y="398"/>
                  </a:cxn>
                  <a:cxn ang="0">
                    <a:pos x="7" y="340"/>
                  </a:cxn>
                  <a:cxn ang="0">
                    <a:pos x="0" y="306"/>
                  </a:cxn>
                </a:cxnLst>
                <a:rect l="0" t="0" r="r" b="b"/>
                <a:pathLst>
                  <a:path w="880" h="620">
                    <a:moveTo>
                      <a:pt x="7" y="301"/>
                    </a:moveTo>
                    <a:lnTo>
                      <a:pt x="19" y="300"/>
                    </a:lnTo>
                    <a:lnTo>
                      <a:pt x="30" y="297"/>
                    </a:lnTo>
                    <a:lnTo>
                      <a:pt x="39" y="292"/>
                    </a:lnTo>
                    <a:lnTo>
                      <a:pt x="50" y="286"/>
                    </a:lnTo>
                    <a:lnTo>
                      <a:pt x="59" y="282"/>
                    </a:lnTo>
                    <a:lnTo>
                      <a:pt x="68" y="276"/>
                    </a:lnTo>
                    <a:lnTo>
                      <a:pt x="80" y="271"/>
                    </a:lnTo>
                    <a:lnTo>
                      <a:pt x="91" y="269"/>
                    </a:lnTo>
                    <a:lnTo>
                      <a:pt x="90" y="255"/>
                    </a:lnTo>
                    <a:lnTo>
                      <a:pt x="88" y="242"/>
                    </a:lnTo>
                    <a:lnTo>
                      <a:pt x="87" y="230"/>
                    </a:lnTo>
                    <a:lnTo>
                      <a:pt x="85" y="216"/>
                    </a:lnTo>
                    <a:lnTo>
                      <a:pt x="88" y="196"/>
                    </a:lnTo>
                    <a:lnTo>
                      <a:pt x="93" y="179"/>
                    </a:lnTo>
                    <a:lnTo>
                      <a:pt x="104" y="164"/>
                    </a:lnTo>
                    <a:lnTo>
                      <a:pt x="117" y="150"/>
                    </a:lnTo>
                    <a:lnTo>
                      <a:pt x="133" y="140"/>
                    </a:lnTo>
                    <a:lnTo>
                      <a:pt x="150" y="132"/>
                    </a:lnTo>
                    <a:lnTo>
                      <a:pt x="168" y="127"/>
                    </a:lnTo>
                    <a:lnTo>
                      <a:pt x="188" y="125"/>
                    </a:lnTo>
                    <a:lnTo>
                      <a:pt x="199" y="126"/>
                    </a:lnTo>
                    <a:lnTo>
                      <a:pt x="210" y="130"/>
                    </a:lnTo>
                    <a:lnTo>
                      <a:pt x="219" y="135"/>
                    </a:lnTo>
                    <a:lnTo>
                      <a:pt x="227" y="141"/>
                    </a:lnTo>
                    <a:lnTo>
                      <a:pt x="236" y="147"/>
                    </a:lnTo>
                    <a:lnTo>
                      <a:pt x="246" y="153"/>
                    </a:lnTo>
                    <a:lnTo>
                      <a:pt x="255" y="156"/>
                    </a:lnTo>
                    <a:lnTo>
                      <a:pt x="266" y="157"/>
                    </a:lnTo>
                    <a:lnTo>
                      <a:pt x="278" y="156"/>
                    </a:lnTo>
                    <a:lnTo>
                      <a:pt x="288" y="151"/>
                    </a:lnTo>
                    <a:lnTo>
                      <a:pt x="297" y="144"/>
                    </a:lnTo>
                    <a:lnTo>
                      <a:pt x="307" y="138"/>
                    </a:lnTo>
                    <a:lnTo>
                      <a:pt x="315" y="131"/>
                    </a:lnTo>
                    <a:lnTo>
                      <a:pt x="324" y="124"/>
                    </a:lnTo>
                    <a:lnTo>
                      <a:pt x="334" y="119"/>
                    </a:lnTo>
                    <a:lnTo>
                      <a:pt x="346" y="118"/>
                    </a:lnTo>
                    <a:lnTo>
                      <a:pt x="353" y="120"/>
                    </a:lnTo>
                    <a:lnTo>
                      <a:pt x="358" y="124"/>
                    </a:lnTo>
                    <a:lnTo>
                      <a:pt x="364" y="128"/>
                    </a:lnTo>
                    <a:lnTo>
                      <a:pt x="371" y="132"/>
                    </a:lnTo>
                    <a:lnTo>
                      <a:pt x="370" y="125"/>
                    </a:lnTo>
                    <a:lnTo>
                      <a:pt x="369" y="118"/>
                    </a:lnTo>
                    <a:lnTo>
                      <a:pt x="367" y="112"/>
                    </a:lnTo>
                    <a:lnTo>
                      <a:pt x="365" y="105"/>
                    </a:lnTo>
                    <a:lnTo>
                      <a:pt x="369" y="80"/>
                    </a:lnTo>
                    <a:lnTo>
                      <a:pt x="379" y="58"/>
                    </a:lnTo>
                    <a:lnTo>
                      <a:pt x="395" y="40"/>
                    </a:lnTo>
                    <a:lnTo>
                      <a:pt x="416" y="25"/>
                    </a:lnTo>
                    <a:lnTo>
                      <a:pt x="440" y="14"/>
                    </a:lnTo>
                    <a:lnTo>
                      <a:pt x="467" y="6"/>
                    </a:lnTo>
                    <a:lnTo>
                      <a:pt x="494" y="2"/>
                    </a:lnTo>
                    <a:lnTo>
                      <a:pt x="522" y="0"/>
                    </a:lnTo>
                    <a:lnTo>
                      <a:pt x="539" y="2"/>
                    </a:lnTo>
                    <a:lnTo>
                      <a:pt x="558" y="3"/>
                    </a:lnTo>
                    <a:lnTo>
                      <a:pt x="575" y="7"/>
                    </a:lnTo>
                    <a:lnTo>
                      <a:pt x="591" y="13"/>
                    </a:lnTo>
                    <a:lnTo>
                      <a:pt x="605" y="21"/>
                    </a:lnTo>
                    <a:lnTo>
                      <a:pt x="615" y="32"/>
                    </a:lnTo>
                    <a:lnTo>
                      <a:pt x="624" y="44"/>
                    </a:lnTo>
                    <a:lnTo>
                      <a:pt x="626" y="59"/>
                    </a:lnTo>
                    <a:lnTo>
                      <a:pt x="625" y="80"/>
                    </a:lnTo>
                    <a:lnTo>
                      <a:pt x="620" y="100"/>
                    </a:lnTo>
                    <a:lnTo>
                      <a:pt x="613" y="118"/>
                    </a:lnTo>
                    <a:lnTo>
                      <a:pt x="606" y="138"/>
                    </a:lnTo>
                    <a:lnTo>
                      <a:pt x="621" y="144"/>
                    </a:lnTo>
                    <a:lnTo>
                      <a:pt x="633" y="151"/>
                    </a:lnTo>
                    <a:lnTo>
                      <a:pt x="644" y="158"/>
                    </a:lnTo>
                    <a:lnTo>
                      <a:pt x="653" y="165"/>
                    </a:lnTo>
                    <a:lnTo>
                      <a:pt x="664" y="171"/>
                    </a:lnTo>
                    <a:lnTo>
                      <a:pt x="675" y="176"/>
                    </a:lnTo>
                    <a:lnTo>
                      <a:pt x="688" y="180"/>
                    </a:lnTo>
                    <a:lnTo>
                      <a:pt x="703" y="183"/>
                    </a:lnTo>
                    <a:lnTo>
                      <a:pt x="706" y="210"/>
                    </a:lnTo>
                    <a:lnTo>
                      <a:pt x="713" y="229"/>
                    </a:lnTo>
                    <a:lnTo>
                      <a:pt x="719" y="248"/>
                    </a:lnTo>
                    <a:lnTo>
                      <a:pt x="721" y="275"/>
                    </a:lnTo>
                    <a:lnTo>
                      <a:pt x="733" y="276"/>
                    </a:lnTo>
                    <a:lnTo>
                      <a:pt x="743" y="276"/>
                    </a:lnTo>
                    <a:lnTo>
                      <a:pt x="753" y="276"/>
                    </a:lnTo>
                    <a:lnTo>
                      <a:pt x="762" y="276"/>
                    </a:lnTo>
                    <a:lnTo>
                      <a:pt x="771" y="276"/>
                    </a:lnTo>
                    <a:lnTo>
                      <a:pt x="780" y="275"/>
                    </a:lnTo>
                    <a:lnTo>
                      <a:pt x="791" y="275"/>
                    </a:lnTo>
                    <a:lnTo>
                      <a:pt x="802" y="275"/>
                    </a:lnTo>
                    <a:lnTo>
                      <a:pt x="814" y="276"/>
                    </a:lnTo>
                    <a:lnTo>
                      <a:pt x="824" y="279"/>
                    </a:lnTo>
                    <a:lnTo>
                      <a:pt x="832" y="285"/>
                    </a:lnTo>
                    <a:lnTo>
                      <a:pt x="840" y="293"/>
                    </a:lnTo>
                    <a:lnTo>
                      <a:pt x="847" y="301"/>
                    </a:lnTo>
                    <a:lnTo>
                      <a:pt x="852" y="312"/>
                    </a:lnTo>
                    <a:lnTo>
                      <a:pt x="854" y="322"/>
                    </a:lnTo>
                    <a:lnTo>
                      <a:pt x="855" y="333"/>
                    </a:lnTo>
                    <a:lnTo>
                      <a:pt x="853" y="345"/>
                    </a:lnTo>
                    <a:lnTo>
                      <a:pt x="848" y="353"/>
                    </a:lnTo>
                    <a:lnTo>
                      <a:pt x="844" y="362"/>
                    </a:lnTo>
                    <a:lnTo>
                      <a:pt x="841" y="374"/>
                    </a:lnTo>
                    <a:lnTo>
                      <a:pt x="842" y="381"/>
                    </a:lnTo>
                    <a:lnTo>
                      <a:pt x="847" y="386"/>
                    </a:lnTo>
                    <a:lnTo>
                      <a:pt x="854" y="391"/>
                    </a:lnTo>
                    <a:lnTo>
                      <a:pt x="861" y="396"/>
                    </a:lnTo>
                    <a:lnTo>
                      <a:pt x="868" y="400"/>
                    </a:lnTo>
                    <a:lnTo>
                      <a:pt x="875" y="405"/>
                    </a:lnTo>
                    <a:lnTo>
                      <a:pt x="879" y="411"/>
                    </a:lnTo>
                    <a:lnTo>
                      <a:pt x="880" y="419"/>
                    </a:lnTo>
                    <a:lnTo>
                      <a:pt x="879" y="435"/>
                    </a:lnTo>
                    <a:lnTo>
                      <a:pt x="875" y="449"/>
                    </a:lnTo>
                    <a:lnTo>
                      <a:pt x="867" y="460"/>
                    </a:lnTo>
                    <a:lnTo>
                      <a:pt x="857" y="468"/>
                    </a:lnTo>
                    <a:lnTo>
                      <a:pt x="846" y="475"/>
                    </a:lnTo>
                    <a:lnTo>
                      <a:pt x="832" y="481"/>
                    </a:lnTo>
                    <a:lnTo>
                      <a:pt x="817" y="486"/>
                    </a:lnTo>
                    <a:lnTo>
                      <a:pt x="801" y="488"/>
                    </a:lnTo>
                    <a:lnTo>
                      <a:pt x="784" y="491"/>
                    </a:lnTo>
                    <a:lnTo>
                      <a:pt x="765" y="494"/>
                    </a:lnTo>
                    <a:lnTo>
                      <a:pt x="747" y="496"/>
                    </a:lnTo>
                    <a:lnTo>
                      <a:pt x="728" y="499"/>
                    </a:lnTo>
                    <a:lnTo>
                      <a:pt x="710" y="503"/>
                    </a:lnTo>
                    <a:lnTo>
                      <a:pt x="693" y="509"/>
                    </a:lnTo>
                    <a:lnTo>
                      <a:pt x="675" y="515"/>
                    </a:lnTo>
                    <a:lnTo>
                      <a:pt x="659" y="524"/>
                    </a:lnTo>
                    <a:lnTo>
                      <a:pt x="643" y="534"/>
                    </a:lnTo>
                    <a:lnTo>
                      <a:pt x="627" y="543"/>
                    </a:lnTo>
                    <a:lnTo>
                      <a:pt x="612" y="554"/>
                    </a:lnTo>
                    <a:lnTo>
                      <a:pt x="597" y="562"/>
                    </a:lnTo>
                    <a:lnTo>
                      <a:pt x="582" y="571"/>
                    </a:lnTo>
                    <a:lnTo>
                      <a:pt x="567" y="579"/>
                    </a:lnTo>
                    <a:lnTo>
                      <a:pt x="552" y="586"/>
                    </a:lnTo>
                    <a:lnTo>
                      <a:pt x="538" y="593"/>
                    </a:lnTo>
                    <a:lnTo>
                      <a:pt x="523" y="598"/>
                    </a:lnTo>
                    <a:lnTo>
                      <a:pt x="508" y="604"/>
                    </a:lnTo>
                    <a:lnTo>
                      <a:pt x="492" y="609"/>
                    </a:lnTo>
                    <a:lnTo>
                      <a:pt x="476" y="613"/>
                    </a:lnTo>
                    <a:lnTo>
                      <a:pt x="460" y="616"/>
                    </a:lnTo>
                    <a:lnTo>
                      <a:pt x="443" y="618"/>
                    </a:lnTo>
                    <a:lnTo>
                      <a:pt x="424" y="620"/>
                    </a:lnTo>
                    <a:lnTo>
                      <a:pt x="405" y="620"/>
                    </a:lnTo>
                    <a:lnTo>
                      <a:pt x="386" y="619"/>
                    </a:lnTo>
                    <a:lnTo>
                      <a:pt x="368" y="618"/>
                    </a:lnTo>
                    <a:lnTo>
                      <a:pt x="352" y="616"/>
                    </a:lnTo>
                    <a:lnTo>
                      <a:pt x="335" y="612"/>
                    </a:lnTo>
                    <a:lnTo>
                      <a:pt x="320" y="608"/>
                    </a:lnTo>
                    <a:lnTo>
                      <a:pt x="305" y="602"/>
                    </a:lnTo>
                    <a:lnTo>
                      <a:pt x="291" y="596"/>
                    </a:lnTo>
                    <a:lnTo>
                      <a:pt x="277" y="590"/>
                    </a:lnTo>
                    <a:lnTo>
                      <a:pt x="263" y="583"/>
                    </a:lnTo>
                    <a:lnTo>
                      <a:pt x="249" y="577"/>
                    </a:lnTo>
                    <a:lnTo>
                      <a:pt x="234" y="568"/>
                    </a:lnTo>
                    <a:lnTo>
                      <a:pt x="220" y="562"/>
                    </a:lnTo>
                    <a:lnTo>
                      <a:pt x="205" y="554"/>
                    </a:lnTo>
                    <a:lnTo>
                      <a:pt x="189" y="545"/>
                    </a:lnTo>
                    <a:lnTo>
                      <a:pt x="173" y="537"/>
                    </a:lnTo>
                    <a:lnTo>
                      <a:pt x="156" y="530"/>
                    </a:lnTo>
                    <a:lnTo>
                      <a:pt x="133" y="521"/>
                    </a:lnTo>
                    <a:lnTo>
                      <a:pt x="112" y="511"/>
                    </a:lnTo>
                    <a:lnTo>
                      <a:pt x="91" y="501"/>
                    </a:lnTo>
                    <a:lnTo>
                      <a:pt x="74" y="489"/>
                    </a:lnTo>
                    <a:lnTo>
                      <a:pt x="58" y="476"/>
                    </a:lnTo>
                    <a:lnTo>
                      <a:pt x="44" y="460"/>
                    </a:lnTo>
                    <a:lnTo>
                      <a:pt x="34" y="442"/>
                    </a:lnTo>
                    <a:lnTo>
                      <a:pt x="27" y="419"/>
                    </a:lnTo>
                    <a:lnTo>
                      <a:pt x="22" y="398"/>
                    </a:lnTo>
                    <a:lnTo>
                      <a:pt x="16" y="380"/>
                    </a:lnTo>
                    <a:lnTo>
                      <a:pt x="12" y="361"/>
                    </a:lnTo>
                    <a:lnTo>
                      <a:pt x="7" y="340"/>
                    </a:lnTo>
                    <a:lnTo>
                      <a:pt x="4" y="329"/>
                    </a:lnTo>
                    <a:lnTo>
                      <a:pt x="0" y="316"/>
                    </a:lnTo>
                    <a:lnTo>
                      <a:pt x="0" y="306"/>
                    </a:lnTo>
                    <a:lnTo>
                      <a:pt x="7" y="301"/>
                    </a:lnTo>
                    <a:close/>
                  </a:path>
                </a:pathLst>
              </a:custGeom>
              <a:solidFill>
                <a:schemeClr val="bg2"/>
              </a:solidFill>
              <a:ln w="9525">
                <a:noFill/>
                <a:round/>
                <a:headEnd/>
                <a:tailEnd/>
              </a:ln>
            </p:spPr>
            <p:txBody>
              <a:bodyPr>
                <a:prstTxWarp prst="textNoShape">
                  <a:avLst/>
                </a:prstTxWarp>
              </a:bodyPr>
              <a:lstStyle/>
              <a:p>
                <a:endParaRPr lang="fr-FR"/>
              </a:p>
            </p:txBody>
          </p:sp>
          <p:grpSp>
            <p:nvGrpSpPr>
              <p:cNvPr id="4" name="Group 26"/>
              <p:cNvGrpSpPr>
                <a:grpSpLocks/>
              </p:cNvGrpSpPr>
              <p:nvPr/>
            </p:nvGrpSpPr>
            <p:grpSpPr bwMode="auto">
              <a:xfrm>
                <a:off x="4512" y="2496"/>
                <a:ext cx="528" cy="288"/>
                <a:chOff x="4512" y="2160"/>
                <a:chExt cx="378" cy="145"/>
              </a:xfrm>
            </p:grpSpPr>
            <p:sp>
              <p:nvSpPr>
                <p:cNvPr id="21531" name="Freeform 27"/>
                <p:cNvSpPr>
                  <a:spLocks/>
                </p:cNvSpPr>
                <p:nvPr/>
              </p:nvSpPr>
              <p:spPr bwMode="auto">
                <a:xfrm>
                  <a:off x="4512" y="2160"/>
                  <a:ext cx="286" cy="145"/>
                </a:xfrm>
                <a:custGeom>
                  <a:avLst/>
                  <a:gdLst/>
                  <a:ahLst/>
                  <a:cxnLst>
                    <a:cxn ang="0">
                      <a:pos x="52" y="153"/>
                    </a:cxn>
                    <a:cxn ang="0">
                      <a:pos x="91" y="129"/>
                    </a:cxn>
                    <a:cxn ang="0">
                      <a:pos x="138" y="128"/>
                    </a:cxn>
                    <a:cxn ang="0">
                      <a:pos x="162" y="128"/>
                    </a:cxn>
                    <a:cxn ang="0">
                      <a:pos x="185" y="139"/>
                    </a:cxn>
                    <a:cxn ang="0">
                      <a:pos x="210" y="144"/>
                    </a:cxn>
                    <a:cxn ang="0">
                      <a:pos x="242" y="138"/>
                    </a:cxn>
                    <a:cxn ang="0">
                      <a:pos x="275" y="136"/>
                    </a:cxn>
                    <a:cxn ang="0">
                      <a:pos x="294" y="106"/>
                    </a:cxn>
                    <a:cxn ang="0">
                      <a:pos x="308" y="62"/>
                    </a:cxn>
                    <a:cxn ang="0">
                      <a:pos x="336" y="29"/>
                    </a:cxn>
                    <a:cxn ang="0">
                      <a:pos x="369" y="10"/>
                    </a:cxn>
                    <a:cxn ang="0">
                      <a:pos x="407" y="1"/>
                    </a:cxn>
                    <a:cxn ang="0">
                      <a:pos x="446" y="0"/>
                    </a:cxn>
                    <a:cxn ang="0">
                      <a:pos x="484" y="6"/>
                    </a:cxn>
                    <a:cxn ang="0">
                      <a:pos x="521" y="17"/>
                    </a:cxn>
                    <a:cxn ang="0">
                      <a:pos x="546" y="40"/>
                    </a:cxn>
                    <a:cxn ang="0">
                      <a:pos x="565" y="67"/>
                    </a:cxn>
                    <a:cxn ang="0">
                      <a:pos x="571" y="97"/>
                    </a:cxn>
                    <a:cxn ang="0">
                      <a:pos x="566" y="119"/>
                    </a:cxn>
                    <a:cxn ang="0">
                      <a:pos x="547" y="131"/>
                    </a:cxn>
                    <a:cxn ang="0">
                      <a:pos x="533" y="135"/>
                    </a:cxn>
                    <a:cxn ang="0">
                      <a:pos x="520" y="108"/>
                    </a:cxn>
                    <a:cxn ang="0">
                      <a:pos x="507" y="77"/>
                    </a:cxn>
                    <a:cxn ang="0">
                      <a:pos x="484" y="54"/>
                    </a:cxn>
                    <a:cxn ang="0">
                      <a:pos x="453" y="41"/>
                    </a:cxn>
                    <a:cxn ang="0">
                      <a:pos x="416" y="40"/>
                    </a:cxn>
                    <a:cxn ang="0">
                      <a:pos x="378" y="54"/>
                    </a:cxn>
                    <a:cxn ang="0">
                      <a:pos x="347" y="84"/>
                    </a:cxn>
                    <a:cxn ang="0">
                      <a:pos x="326" y="120"/>
                    </a:cxn>
                    <a:cxn ang="0">
                      <a:pos x="343" y="167"/>
                    </a:cxn>
                    <a:cxn ang="0">
                      <a:pos x="334" y="182"/>
                    </a:cxn>
                    <a:cxn ang="0">
                      <a:pos x="315" y="177"/>
                    </a:cxn>
                    <a:cxn ang="0">
                      <a:pos x="288" y="167"/>
                    </a:cxn>
                    <a:cxn ang="0">
                      <a:pos x="252" y="169"/>
                    </a:cxn>
                    <a:cxn ang="0">
                      <a:pos x="224" y="183"/>
                    </a:cxn>
                    <a:cxn ang="0">
                      <a:pos x="206" y="210"/>
                    </a:cxn>
                    <a:cxn ang="0">
                      <a:pos x="198" y="225"/>
                    </a:cxn>
                    <a:cxn ang="0">
                      <a:pos x="184" y="229"/>
                    </a:cxn>
                    <a:cxn ang="0">
                      <a:pos x="172" y="233"/>
                    </a:cxn>
                    <a:cxn ang="0">
                      <a:pos x="169" y="197"/>
                    </a:cxn>
                    <a:cxn ang="0">
                      <a:pos x="174" y="167"/>
                    </a:cxn>
                    <a:cxn ang="0">
                      <a:pos x="139" y="162"/>
                    </a:cxn>
                    <a:cxn ang="0">
                      <a:pos x="103" y="165"/>
                    </a:cxn>
                    <a:cxn ang="0">
                      <a:pos x="75" y="181"/>
                    </a:cxn>
                    <a:cxn ang="0">
                      <a:pos x="50" y="204"/>
                    </a:cxn>
                    <a:cxn ang="0">
                      <a:pos x="37" y="235"/>
                    </a:cxn>
                    <a:cxn ang="0">
                      <a:pos x="48" y="274"/>
                    </a:cxn>
                    <a:cxn ang="0">
                      <a:pos x="38" y="288"/>
                    </a:cxn>
                    <a:cxn ang="0">
                      <a:pos x="20" y="273"/>
                    </a:cxn>
                    <a:cxn ang="0">
                      <a:pos x="0" y="257"/>
                    </a:cxn>
                  </a:cxnLst>
                  <a:rect l="0" t="0" r="r" b="b"/>
                  <a:pathLst>
                    <a:path w="571" h="289">
                      <a:moveTo>
                        <a:pt x="29" y="175"/>
                      </a:moveTo>
                      <a:lnTo>
                        <a:pt x="40" y="165"/>
                      </a:lnTo>
                      <a:lnTo>
                        <a:pt x="52" y="153"/>
                      </a:lnTo>
                      <a:lnTo>
                        <a:pt x="65" y="144"/>
                      </a:lnTo>
                      <a:lnTo>
                        <a:pt x="77" y="136"/>
                      </a:lnTo>
                      <a:lnTo>
                        <a:pt x="91" y="129"/>
                      </a:lnTo>
                      <a:lnTo>
                        <a:pt x="106" y="126"/>
                      </a:lnTo>
                      <a:lnTo>
                        <a:pt x="121" y="124"/>
                      </a:lnTo>
                      <a:lnTo>
                        <a:pt x="138" y="128"/>
                      </a:lnTo>
                      <a:lnTo>
                        <a:pt x="146" y="126"/>
                      </a:lnTo>
                      <a:lnTo>
                        <a:pt x="154" y="127"/>
                      </a:lnTo>
                      <a:lnTo>
                        <a:pt x="162" y="128"/>
                      </a:lnTo>
                      <a:lnTo>
                        <a:pt x="171" y="131"/>
                      </a:lnTo>
                      <a:lnTo>
                        <a:pt x="177" y="136"/>
                      </a:lnTo>
                      <a:lnTo>
                        <a:pt x="185" y="139"/>
                      </a:lnTo>
                      <a:lnTo>
                        <a:pt x="192" y="144"/>
                      </a:lnTo>
                      <a:lnTo>
                        <a:pt x="199" y="149"/>
                      </a:lnTo>
                      <a:lnTo>
                        <a:pt x="210" y="144"/>
                      </a:lnTo>
                      <a:lnTo>
                        <a:pt x="220" y="142"/>
                      </a:lnTo>
                      <a:lnTo>
                        <a:pt x="230" y="139"/>
                      </a:lnTo>
                      <a:lnTo>
                        <a:pt x="242" y="138"/>
                      </a:lnTo>
                      <a:lnTo>
                        <a:pt x="253" y="137"/>
                      </a:lnTo>
                      <a:lnTo>
                        <a:pt x="264" y="137"/>
                      </a:lnTo>
                      <a:lnTo>
                        <a:pt x="275" y="136"/>
                      </a:lnTo>
                      <a:lnTo>
                        <a:pt x="287" y="135"/>
                      </a:lnTo>
                      <a:lnTo>
                        <a:pt x="290" y="120"/>
                      </a:lnTo>
                      <a:lnTo>
                        <a:pt x="294" y="106"/>
                      </a:lnTo>
                      <a:lnTo>
                        <a:pt x="297" y="91"/>
                      </a:lnTo>
                      <a:lnTo>
                        <a:pt x="302" y="76"/>
                      </a:lnTo>
                      <a:lnTo>
                        <a:pt x="308" y="62"/>
                      </a:lnTo>
                      <a:lnTo>
                        <a:pt x="316" y="50"/>
                      </a:lnTo>
                      <a:lnTo>
                        <a:pt x="325" y="38"/>
                      </a:lnTo>
                      <a:lnTo>
                        <a:pt x="336" y="29"/>
                      </a:lnTo>
                      <a:lnTo>
                        <a:pt x="347" y="22"/>
                      </a:lnTo>
                      <a:lnTo>
                        <a:pt x="357" y="16"/>
                      </a:lnTo>
                      <a:lnTo>
                        <a:pt x="369" y="10"/>
                      </a:lnTo>
                      <a:lnTo>
                        <a:pt x="381" y="7"/>
                      </a:lnTo>
                      <a:lnTo>
                        <a:pt x="394" y="3"/>
                      </a:lnTo>
                      <a:lnTo>
                        <a:pt x="407" y="1"/>
                      </a:lnTo>
                      <a:lnTo>
                        <a:pt x="419" y="0"/>
                      </a:lnTo>
                      <a:lnTo>
                        <a:pt x="432" y="0"/>
                      </a:lnTo>
                      <a:lnTo>
                        <a:pt x="446" y="0"/>
                      </a:lnTo>
                      <a:lnTo>
                        <a:pt x="459" y="1"/>
                      </a:lnTo>
                      <a:lnTo>
                        <a:pt x="471" y="3"/>
                      </a:lnTo>
                      <a:lnTo>
                        <a:pt x="484" y="6"/>
                      </a:lnTo>
                      <a:lnTo>
                        <a:pt x="497" y="9"/>
                      </a:lnTo>
                      <a:lnTo>
                        <a:pt x="509" y="13"/>
                      </a:lnTo>
                      <a:lnTo>
                        <a:pt x="521" y="17"/>
                      </a:lnTo>
                      <a:lnTo>
                        <a:pt x="531" y="23"/>
                      </a:lnTo>
                      <a:lnTo>
                        <a:pt x="538" y="31"/>
                      </a:lnTo>
                      <a:lnTo>
                        <a:pt x="546" y="40"/>
                      </a:lnTo>
                      <a:lnTo>
                        <a:pt x="553" y="48"/>
                      </a:lnTo>
                      <a:lnTo>
                        <a:pt x="559" y="58"/>
                      </a:lnTo>
                      <a:lnTo>
                        <a:pt x="565" y="67"/>
                      </a:lnTo>
                      <a:lnTo>
                        <a:pt x="569" y="76"/>
                      </a:lnTo>
                      <a:lnTo>
                        <a:pt x="571" y="86"/>
                      </a:lnTo>
                      <a:lnTo>
                        <a:pt x="571" y="97"/>
                      </a:lnTo>
                      <a:lnTo>
                        <a:pt x="571" y="106"/>
                      </a:lnTo>
                      <a:lnTo>
                        <a:pt x="569" y="113"/>
                      </a:lnTo>
                      <a:lnTo>
                        <a:pt x="566" y="119"/>
                      </a:lnTo>
                      <a:lnTo>
                        <a:pt x="560" y="123"/>
                      </a:lnTo>
                      <a:lnTo>
                        <a:pt x="553" y="128"/>
                      </a:lnTo>
                      <a:lnTo>
                        <a:pt x="547" y="131"/>
                      </a:lnTo>
                      <a:lnTo>
                        <a:pt x="542" y="136"/>
                      </a:lnTo>
                      <a:lnTo>
                        <a:pt x="538" y="142"/>
                      </a:lnTo>
                      <a:lnTo>
                        <a:pt x="533" y="135"/>
                      </a:lnTo>
                      <a:lnTo>
                        <a:pt x="529" y="127"/>
                      </a:lnTo>
                      <a:lnTo>
                        <a:pt x="524" y="117"/>
                      </a:lnTo>
                      <a:lnTo>
                        <a:pt x="520" y="108"/>
                      </a:lnTo>
                      <a:lnTo>
                        <a:pt x="515" y="98"/>
                      </a:lnTo>
                      <a:lnTo>
                        <a:pt x="512" y="88"/>
                      </a:lnTo>
                      <a:lnTo>
                        <a:pt x="507" y="77"/>
                      </a:lnTo>
                      <a:lnTo>
                        <a:pt x="502" y="67"/>
                      </a:lnTo>
                      <a:lnTo>
                        <a:pt x="493" y="60"/>
                      </a:lnTo>
                      <a:lnTo>
                        <a:pt x="484" y="54"/>
                      </a:lnTo>
                      <a:lnTo>
                        <a:pt x="474" y="48"/>
                      </a:lnTo>
                      <a:lnTo>
                        <a:pt x="463" y="45"/>
                      </a:lnTo>
                      <a:lnTo>
                        <a:pt x="453" y="41"/>
                      </a:lnTo>
                      <a:lnTo>
                        <a:pt x="441" y="40"/>
                      </a:lnTo>
                      <a:lnTo>
                        <a:pt x="429" y="39"/>
                      </a:lnTo>
                      <a:lnTo>
                        <a:pt x="416" y="40"/>
                      </a:lnTo>
                      <a:lnTo>
                        <a:pt x="402" y="43"/>
                      </a:lnTo>
                      <a:lnTo>
                        <a:pt x="389" y="47"/>
                      </a:lnTo>
                      <a:lnTo>
                        <a:pt x="378" y="54"/>
                      </a:lnTo>
                      <a:lnTo>
                        <a:pt x="366" y="63"/>
                      </a:lnTo>
                      <a:lnTo>
                        <a:pt x="356" y="74"/>
                      </a:lnTo>
                      <a:lnTo>
                        <a:pt x="347" y="84"/>
                      </a:lnTo>
                      <a:lnTo>
                        <a:pt x="336" y="94"/>
                      </a:lnTo>
                      <a:lnTo>
                        <a:pt x="326" y="103"/>
                      </a:lnTo>
                      <a:lnTo>
                        <a:pt x="326" y="120"/>
                      </a:lnTo>
                      <a:lnTo>
                        <a:pt x="328" y="137"/>
                      </a:lnTo>
                      <a:lnTo>
                        <a:pt x="334" y="153"/>
                      </a:lnTo>
                      <a:lnTo>
                        <a:pt x="343" y="167"/>
                      </a:lnTo>
                      <a:lnTo>
                        <a:pt x="340" y="172"/>
                      </a:lnTo>
                      <a:lnTo>
                        <a:pt x="338" y="177"/>
                      </a:lnTo>
                      <a:lnTo>
                        <a:pt x="334" y="182"/>
                      </a:lnTo>
                      <a:lnTo>
                        <a:pt x="328" y="184"/>
                      </a:lnTo>
                      <a:lnTo>
                        <a:pt x="320" y="183"/>
                      </a:lnTo>
                      <a:lnTo>
                        <a:pt x="315" y="177"/>
                      </a:lnTo>
                      <a:lnTo>
                        <a:pt x="309" y="170"/>
                      </a:lnTo>
                      <a:lnTo>
                        <a:pt x="301" y="167"/>
                      </a:lnTo>
                      <a:lnTo>
                        <a:pt x="288" y="167"/>
                      </a:lnTo>
                      <a:lnTo>
                        <a:pt x="277" y="167"/>
                      </a:lnTo>
                      <a:lnTo>
                        <a:pt x="264" y="167"/>
                      </a:lnTo>
                      <a:lnTo>
                        <a:pt x="252" y="169"/>
                      </a:lnTo>
                      <a:lnTo>
                        <a:pt x="242" y="172"/>
                      </a:lnTo>
                      <a:lnTo>
                        <a:pt x="232" y="176"/>
                      </a:lnTo>
                      <a:lnTo>
                        <a:pt x="224" y="183"/>
                      </a:lnTo>
                      <a:lnTo>
                        <a:pt x="217" y="191"/>
                      </a:lnTo>
                      <a:lnTo>
                        <a:pt x="211" y="200"/>
                      </a:lnTo>
                      <a:lnTo>
                        <a:pt x="206" y="210"/>
                      </a:lnTo>
                      <a:lnTo>
                        <a:pt x="204" y="219"/>
                      </a:lnTo>
                      <a:lnTo>
                        <a:pt x="204" y="228"/>
                      </a:lnTo>
                      <a:lnTo>
                        <a:pt x="198" y="225"/>
                      </a:lnTo>
                      <a:lnTo>
                        <a:pt x="194" y="225"/>
                      </a:lnTo>
                      <a:lnTo>
                        <a:pt x="189" y="227"/>
                      </a:lnTo>
                      <a:lnTo>
                        <a:pt x="184" y="229"/>
                      </a:lnTo>
                      <a:lnTo>
                        <a:pt x="181" y="233"/>
                      </a:lnTo>
                      <a:lnTo>
                        <a:pt x="176" y="234"/>
                      </a:lnTo>
                      <a:lnTo>
                        <a:pt x="172" y="233"/>
                      </a:lnTo>
                      <a:lnTo>
                        <a:pt x="167" y="228"/>
                      </a:lnTo>
                      <a:lnTo>
                        <a:pt x="166" y="212"/>
                      </a:lnTo>
                      <a:lnTo>
                        <a:pt x="169" y="197"/>
                      </a:lnTo>
                      <a:lnTo>
                        <a:pt x="175" y="184"/>
                      </a:lnTo>
                      <a:lnTo>
                        <a:pt x="183" y="173"/>
                      </a:lnTo>
                      <a:lnTo>
                        <a:pt x="174" y="167"/>
                      </a:lnTo>
                      <a:lnTo>
                        <a:pt x="162" y="165"/>
                      </a:lnTo>
                      <a:lnTo>
                        <a:pt x="151" y="162"/>
                      </a:lnTo>
                      <a:lnTo>
                        <a:pt x="139" y="162"/>
                      </a:lnTo>
                      <a:lnTo>
                        <a:pt x="127" y="162"/>
                      </a:lnTo>
                      <a:lnTo>
                        <a:pt x="115" y="164"/>
                      </a:lnTo>
                      <a:lnTo>
                        <a:pt x="103" y="165"/>
                      </a:lnTo>
                      <a:lnTo>
                        <a:pt x="91" y="165"/>
                      </a:lnTo>
                      <a:lnTo>
                        <a:pt x="83" y="173"/>
                      </a:lnTo>
                      <a:lnTo>
                        <a:pt x="75" y="181"/>
                      </a:lnTo>
                      <a:lnTo>
                        <a:pt x="66" y="188"/>
                      </a:lnTo>
                      <a:lnTo>
                        <a:pt x="58" y="196"/>
                      </a:lnTo>
                      <a:lnTo>
                        <a:pt x="50" y="204"/>
                      </a:lnTo>
                      <a:lnTo>
                        <a:pt x="43" y="213"/>
                      </a:lnTo>
                      <a:lnTo>
                        <a:pt x="38" y="223"/>
                      </a:lnTo>
                      <a:lnTo>
                        <a:pt x="37" y="235"/>
                      </a:lnTo>
                      <a:lnTo>
                        <a:pt x="38" y="250"/>
                      </a:lnTo>
                      <a:lnTo>
                        <a:pt x="44" y="263"/>
                      </a:lnTo>
                      <a:lnTo>
                        <a:pt x="48" y="274"/>
                      </a:lnTo>
                      <a:lnTo>
                        <a:pt x="52" y="288"/>
                      </a:lnTo>
                      <a:lnTo>
                        <a:pt x="45" y="289"/>
                      </a:lnTo>
                      <a:lnTo>
                        <a:pt x="38" y="288"/>
                      </a:lnTo>
                      <a:lnTo>
                        <a:pt x="32" y="285"/>
                      </a:lnTo>
                      <a:lnTo>
                        <a:pt x="25" y="279"/>
                      </a:lnTo>
                      <a:lnTo>
                        <a:pt x="20" y="273"/>
                      </a:lnTo>
                      <a:lnTo>
                        <a:pt x="13" y="267"/>
                      </a:lnTo>
                      <a:lnTo>
                        <a:pt x="7" y="262"/>
                      </a:lnTo>
                      <a:lnTo>
                        <a:pt x="0" y="257"/>
                      </a:lnTo>
                      <a:lnTo>
                        <a:pt x="29" y="175"/>
                      </a:lnTo>
                      <a:close/>
                    </a:path>
                  </a:pathLst>
                </a:custGeom>
                <a:solidFill>
                  <a:srgbClr val="000000"/>
                </a:solidFill>
                <a:ln w="9525">
                  <a:noFill/>
                  <a:round/>
                  <a:headEnd/>
                  <a:tailEnd/>
                </a:ln>
              </p:spPr>
              <p:txBody>
                <a:bodyPr>
                  <a:prstTxWarp prst="textNoShape">
                    <a:avLst/>
                  </a:prstTxWarp>
                </a:bodyPr>
                <a:lstStyle/>
                <a:p>
                  <a:endParaRPr lang="fr-FR"/>
                </a:p>
              </p:txBody>
            </p:sp>
            <p:sp>
              <p:nvSpPr>
                <p:cNvPr id="21532" name="Freeform 28"/>
                <p:cNvSpPr>
                  <a:spLocks/>
                </p:cNvSpPr>
                <p:nvPr/>
              </p:nvSpPr>
              <p:spPr bwMode="auto">
                <a:xfrm>
                  <a:off x="4800" y="2208"/>
                  <a:ext cx="90" cy="72"/>
                </a:xfrm>
                <a:custGeom>
                  <a:avLst/>
                  <a:gdLst/>
                  <a:ahLst/>
                  <a:cxnLst>
                    <a:cxn ang="0">
                      <a:pos x="25" y="0"/>
                    </a:cxn>
                    <a:cxn ang="0">
                      <a:pos x="112" y="14"/>
                    </a:cxn>
                    <a:cxn ang="0">
                      <a:pos x="122" y="22"/>
                    </a:cxn>
                    <a:cxn ang="0">
                      <a:pos x="134" y="30"/>
                    </a:cxn>
                    <a:cxn ang="0">
                      <a:pos x="145" y="38"/>
                    </a:cxn>
                    <a:cxn ang="0">
                      <a:pos x="155" y="46"/>
                    </a:cxn>
                    <a:cxn ang="0">
                      <a:pos x="165" y="56"/>
                    </a:cxn>
                    <a:cxn ang="0">
                      <a:pos x="173" y="67"/>
                    </a:cxn>
                    <a:cxn ang="0">
                      <a:pos x="177" y="79"/>
                    </a:cxn>
                    <a:cxn ang="0">
                      <a:pos x="180" y="94"/>
                    </a:cxn>
                    <a:cxn ang="0">
                      <a:pos x="177" y="107"/>
                    </a:cxn>
                    <a:cxn ang="0">
                      <a:pos x="177" y="122"/>
                    </a:cxn>
                    <a:cxn ang="0">
                      <a:pos x="174" y="136"/>
                    </a:cxn>
                    <a:cxn ang="0">
                      <a:pos x="161" y="143"/>
                    </a:cxn>
                    <a:cxn ang="0">
                      <a:pos x="151" y="141"/>
                    </a:cxn>
                    <a:cxn ang="0">
                      <a:pos x="144" y="135"/>
                    </a:cxn>
                    <a:cxn ang="0">
                      <a:pos x="140" y="127"/>
                    </a:cxn>
                    <a:cxn ang="0">
                      <a:pos x="139" y="117"/>
                    </a:cxn>
                    <a:cxn ang="0">
                      <a:pos x="138" y="106"/>
                    </a:cxn>
                    <a:cxn ang="0">
                      <a:pos x="137" y="95"/>
                    </a:cxn>
                    <a:cxn ang="0">
                      <a:pos x="135" y="84"/>
                    </a:cxn>
                    <a:cxn ang="0">
                      <a:pos x="129" y="76"/>
                    </a:cxn>
                    <a:cxn ang="0">
                      <a:pos x="122" y="69"/>
                    </a:cxn>
                    <a:cxn ang="0">
                      <a:pos x="115" y="64"/>
                    </a:cxn>
                    <a:cxn ang="0">
                      <a:pos x="107" y="57"/>
                    </a:cxn>
                    <a:cxn ang="0">
                      <a:pos x="100" y="51"/>
                    </a:cxn>
                    <a:cxn ang="0">
                      <a:pos x="92" y="46"/>
                    </a:cxn>
                    <a:cxn ang="0">
                      <a:pos x="83" y="43"/>
                    </a:cxn>
                    <a:cxn ang="0">
                      <a:pos x="72" y="42"/>
                    </a:cxn>
                    <a:cxn ang="0">
                      <a:pos x="62" y="44"/>
                    </a:cxn>
                    <a:cxn ang="0">
                      <a:pos x="54" y="43"/>
                    </a:cxn>
                    <a:cxn ang="0">
                      <a:pos x="45" y="44"/>
                    </a:cxn>
                    <a:cxn ang="0">
                      <a:pos x="37" y="46"/>
                    </a:cxn>
                    <a:cxn ang="0">
                      <a:pos x="29" y="49"/>
                    </a:cxn>
                    <a:cxn ang="0">
                      <a:pos x="21" y="50"/>
                    </a:cxn>
                    <a:cxn ang="0">
                      <a:pos x="13" y="49"/>
                    </a:cxn>
                    <a:cxn ang="0">
                      <a:pos x="6" y="44"/>
                    </a:cxn>
                    <a:cxn ang="0">
                      <a:pos x="0" y="37"/>
                    </a:cxn>
                    <a:cxn ang="0">
                      <a:pos x="1" y="24"/>
                    </a:cxn>
                    <a:cxn ang="0">
                      <a:pos x="8" y="15"/>
                    </a:cxn>
                    <a:cxn ang="0">
                      <a:pos x="17" y="7"/>
                    </a:cxn>
                    <a:cxn ang="0">
                      <a:pos x="25" y="0"/>
                    </a:cxn>
                  </a:cxnLst>
                  <a:rect l="0" t="0" r="r" b="b"/>
                  <a:pathLst>
                    <a:path w="180" h="143">
                      <a:moveTo>
                        <a:pt x="25" y="0"/>
                      </a:moveTo>
                      <a:lnTo>
                        <a:pt x="112" y="14"/>
                      </a:lnTo>
                      <a:lnTo>
                        <a:pt x="122" y="22"/>
                      </a:lnTo>
                      <a:lnTo>
                        <a:pt x="134" y="30"/>
                      </a:lnTo>
                      <a:lnTo>
                        <a:pt x="145" y="38"/>
                      </a:lnTo>
                      <a:lnTo>
                        <a:pt x="155" y="46"/>
                      </a:lnTo>
                      <a:lnTo>
                        <a:pt x="165" y="56"/>
                      </a:lnTo>
                      <a:lnTo>
                        <a:pt x="173" y="67"/>
                      </a:lnTo>
                      <a:lnTo>
                        <a:pt x="177" y="79"/>
                      </a:lnTo>
                      <a:lnTo>
                        <a:pt x="180" y="94"/>
                      </a:lnTo>
                      <a:lnTo>
                        <a:pt x="177" y="107"/>
                      </a:lnTo>
                      <a:lnTo>
                        <a:pt x="177" y="122"/>
                      </a:lnTo>
                      <a:lnTo>
                        <a:pt x="174" y="136"/>
                      </a:lnTo>
                      <a:lnTo>
                        <a:pt x="161" y="143"/>
                      </a:lnTo>
                      <a:lnTo>
                        <a:pt x="151" y="141"/>
                      </a:lnTo>
                      <a:lnTo>
                        <a:pt x="144" y="135"/>
                      </a:lnTo>
                      <a:lnTo>
                        <a:pt x="140" y="127"/>
                      </a:lnTo>
                      <a:lnTo>
                        <a:pt x="139" y="117"/>
                      </a:lnTo>
                      <a:lnTo>
                        <a:pt x="138" y="106"/>
                      </a:lnTo>
                      <a:lnTo>
                        <a:pt x="137" y="95"/>
                      </a:lnTo>
                      <a:lnTo>
                        <a:pt x="135" y="84"/>
                      </a:lnTo>
                      <a:lnTo>
                        <a:pt x="129" y="76"/>
                      </a:lnTo>
                      <a:lnTo>
                        <a:pt x="122" y="69"/>
                      </a:lnTo>
                      <a:lnTo>
                        <a:pt x="115" y="64"/>
                      </a:lnTo>
                      <a:lnTo>
                        <a:pt x="107" y="57"/>
                      </a:lnTo>
                      <a:lnTo>
                        <a:pt x="100" y="51"/>
                      </a:lnTo>
                      <a:lnTo>
                        <a:pt x="92" y="46"/>
                      </a:lnTo>
                      <a:lnTo>
                        <a:pt x="83" y="43"/>
                      </a:lnTo>
                      <a:lnTo>
                        <a:pt x="72" y="42"/>
                      </a:lnTo>
                      <a:lnTo>
                        <a:pt x="62" y="44"/>
                      </a:lnTo>
                      <a:lnTo>
                        <a:pt x="54" y="43"/>
                      </a:lnTo>
                      <a:lnTo>
                        <a:pt x="45" y="44"/>
                      </a:lnTo>
                      <a:lnTo>
                        <a:pt x="37" y="46"/>
                      </a:lnTo>
                      <a:lnTo>
                        <a:pt x="29" y="49"/>
                      </a:lnTo>
                      <a:lnTo>
                        <a:pt x="21" y="50"/>
                      </a:lnTo>
                      <a:lnTo>
                        <a:pt x="13" y="49"/>
                      </a:lnTo>
                      <a:lnTo>
                        <a:pt x="6" y="44"/>
                      </a:lnTo>
                      <a:lnTo>
                        <a:pt x="0" y="37"/>
                      </a:lnTo>
                      <a:lnTo>
                        <a:pt x="1" y="24"/>
                      </a:lnTo>
                      <a:lnTo>
                        <a:pt x="8" y="15"/>
                      </a:lnTo>
                      <a:lnTo>
                        <a:pt x="17" y="7"/>
                      </a:lnTo>
                      <a:lnTo>
                        <a:pt x="25" y="0"/>
                      </a:lnTo>
                      <a:close/>
                    </a:path>
                  </a:pathLst>
                </a:custGeom>
                <a:solidFill>
                  <a:srgbClr val="000000"/>
                </a:solidFill>
                <a:ln w="9525">
                  <a:noFill/>
                  <a:round/>
                  <a:headEnd/>
                  <a:tailEnd/>
                </a:ln>
              </p:spPr>
              <p:txBody>
                <a:bodyPr>
                  <a:prstTxWarp prst="textNoShape">
                    <a:avLst/>
                  </a:prstTxWarp>
                </a:bodyPr>
                <a:lstStyle/>
                <a:p>
                  <a:endParaRPr lang="fr-FR"/>
                </a:p>
              </p:txBody>
            </p:sp>
          </p:grpSp>
        </p:grpSp>
        <p:grpSp>
          <p:nvGrpSpPr>
            <p:cNvPr id="5" name="Group 29"/>
            <p:cNvGrpSpPr>
              <a:grpSpLocks/>
            </p:cNvGrpSpPr>
            <p:nvPr/>
          </p:nvGrpSpPr>
          <p:grpSpPr bwMode="auto">
            <a:xfrm rot="-1141150">
              <a:off x="3792" y="912"/>
              <a:ext cx="1250" cy="144"/>
              <a:chOff x="4464" y="2256"/>
              <a:chExt cx="576" cy="144"/>
            </a:xfrm>
          </p:grpSpPr>
          <p:grpSp>
            <p:nvGrpSpPr>
              <p:cNvPr id="6" name="Group 30"/>
              <p:cNvGrpSpPr>
                <a:grpSpLocks/>
              </p:cNvGrpSpPr>
              <p:nvPr/>
            </p:nvGrpSpPr>
            <p:grpSpPr bwMode="auto">
              <a:xfrm>
                <a:off x="4464" y="2256"/>
                <a:ext cx="528" cy="144"/>
                <a:chOff x="4992" y="1152"/>
                <a:chExt cx="379" cy="248"/>
              </a:xfrm>
            </p:grpSpPr>
            <p:sp>
              <p:nvSpPr>
                <p:cNvPr id="21535" name="Freeform 31"/>
                <p:cNvSpPr>
                  <a:spLocks/>
                </p:cNvSpPr>
                <p:nvPr/>
              </p:nvSpPr>
              <p:spPr bwMode="auto">
                <a:xfrm>
                  <a:off x="5088" y="1200"/>
                  <a:ext cx="283" cy="200"/>
                </a:xfrm>
                <a:custGeom>
                  <a:avLst/>
                  <a:gdLst/>
                  <a:ahLst/>
                  <a:cxnLst>
                    <a:cxn ang="0">
                      <a:pos x="75" y="314"/>
                    </a:cxn>
                    <a:cxn ang="0">
                      <a:pos x="103" y="296"/>
                    </a:cxn>
                    <a:cxn ang="0">
                      <a:pos x="132" y="277"/>
                    </a:cxn>
                    <a:cxn ang="0">
                      <a:pos x="161" y="259"/>
                    </a:cxn>
                    <a:cxn ang="0">
                      <a:pos x="190" y="239"/>
                    </a:cxn>
                    <a:cxn ang="0">
                      <a:pos x="219" y="220"/>
                    </a:cxn>
                    <a:cxn ang="0">
                      <a:pos x="247" y="200"/>
                    </a:cxn>
                    <a:cxn ang="0">
                      <a:pos x="275" y="180"/>
                    </a:cxn>
                    <a:cxn ang="0">
                      <a:pos x="304" y="161"/>
                    </a:cxn>
                    <a:cxn ang="0">
                      <a:pos x="333" y="140"/>
                    </a:cxn>
                    <a:cxn ang="0">
                      <a:pos x="360" y="121"/>
                    </a:cxn>
                    <a:cxn ang="0">
                      <a:pos x="389" y="100"/>
                    </a:cxn>
                    <a:cxn ang="0">
                      <a:pos x="418" y="80"/>
                    </a:cxn>
                    <a:cxn ang="0">
                      <a:pos x="447" y="60"/>
                    </a:cxn>
                    <a:cxn ang="0">
                      <a:pos x="476" y="40"/>
                    </a:cxn>
                    <a:cxn ang="0">
                      <a:pos x="504" y="20"/>
                    </a:cxn>
                    <a:cxn ang="0">
                      <a:pos x="533" y="1"/>
                    </a:cxn>
                    <a:cxn ang="0">
                      <a:pos x="544" y="1"/>
                    </a:cxn>
                    <a:cxn ang="0">
                      <a:pos x="554" y="0"/>
                    </a:cxn>
                    <a:cxn ang="0">
                      <a:pos x="562" y="3"/>
                    </a:cxn>
                    <a:cxn ang="0">
                      <a:pos x="564" y="12"/>
                    </a:cxn>
                    <a:cxn ang="0">
                      <a:pos x="562" y="28"/>
                    </a:cxn>
                    <a:cxn ang="0">
                      <a:pos x="531" y="55"/>
                    </a:cxn>
                    <a:cxn ang="0">
                      <a:pos x="499" y="80"/>
                    </a:cxn>
                    <a:cxn ang="0">
                      <a:pos x="466" y="104"/>
                    </a:cxn>
                    <a:cxn ang="0">
                      <a:pos x="434" y="129"/>
                    </a:cxn>
                    <a:cxn ang="0">
                      <a:pos x="401" y="152"/>
                    </a:cxn>
                    <a:cxn ang="0">
                      <a:pos x="368" y="175"/>
                    </a:cxn>
                    <a:cxn ang="0">
                      <a:pos x="335" y="198"/>
                    </a:cxn>
                    <a:cxn ang="0">
                      <a:pos x="302" y="221"/>
                    </a:cxn>
                    <a:cxn ang="0">
                      <a:pos x="267" y="243"/>
                    </a:cxn>
                    <a:cxn ang="0">
                      <a:pos x="234" y="265"/>
                    </a:cxn>
                    <a:cxn ang="0">
                      <a:pos x="199" y="286"/>
                    </a:cxn>
                    <a:cxn ang="0">
                      <a:pos x="166" y="308"/>
                    </a:cxn>
                    <a:cxn ang="0">
                      <a:pos x="131" y="331"/>
                    </a:cxn>
                    <a:cxn ang="0">
                      <a:pos x="98" y="353"/>
                    </a:cxn>
                    <a:cxn ang="0">
                      <a:pos x="63" y="376"/>
                    </a:cxn>
                    <a:cxn ang="0">
                      <a:pos x="30" y="399"/>
                    </a:cxn>
                    <a:cxn ang="0">
                      <a:pos x="22" y="397"/>
                    </a:cxn>
                    <a:cxn ang="0">
                      <a:pos x="14" y="396"/>
                    </a:cxn>
                    <a:cxn ang="0">
                      <a:pos x="5" y="394"/>
                    </a:cxn>
                    <a:cxn ang="0">
                      <a:pos x="0" y="387"/>
                    </a:cxn>
                    <a:cxn ang="0">
                      <a:pos x="3" y="373"/>
                    </a:cxn>
                    <a:cxn ang="0">
                      <a:pos x="9" y="363"/>
                    </a:cxn>
                    <a:cxn ang="0">
                      <a:pos x="19" y="354"/>
                    </a:cxn>
                    <a:cxn ang="0">
                      <a:pos x="31" y="348"/>
                    </a:cxn>
                    <a:cxn ang="0">
                      <a:pos x="42" y="341"/>
                    </a:cxn>
                    <a:cxn ang="0">
                      <a:pos x="55" y="334"/>
                    </a:cxn>
                    <a:cxn ang="0">
                      <a:pos x="65" y="325"/>
                    </a:cxn>
                    <a:cxn ang="0">
                      <a:pos x="75" y="314"/>
                    </a:cxn>
                  </a:cxnLst>
                  <a:rect l="0" t="0" r="r" b="b"/>
                  <a:pathLst>
                    <a:path w="564" h="399">
                      <a:moveTo>
                        <a:pt x="75" y="314"/>
                      </a:moveTo>
                      <a:lnTo>
                        <a:pt x="103" y="296"/>
                      </a:lnTo>
                      <a:lnTo>
                        <a:pt x="132" y="277"/>
                      </a:lnTo>
                      <a:lnTo>
                        <a:pt x="161" y="259"/>
                      </a:lnTo>
                      <a:lnTo>
                        <a:pt x="190" y="239"/>
                      </a:lnTo>
                      <a:lnTo>
                        <a:pt x="219" y="220"/>
                      </a:lnTo>
                      <a:lnTo>
                        <a:pt x="247" y="200"/>
                      </a:lnTo>
                      <a:lnTo>
                        <a:pt x="275" y="180"/>
                      </a:lnTo>
                      <a:lnTo>
                        <a:pt x="304" y="161"/>
                      </a:lnTo>
                      <a:lnTo>
                        <a:pt x="333" y="140"/>
                      </a:lnTo>
                      <a:lnTo>
                        <a:pt x="360" y="121"/>
                      </a:lnTo>
                      <a:lnTo>
                        <a:pt x="389" y="100"/>
                      </a:lnTo>
                      <a:lnTo>
                        <a:pt x="418" y="80"/>
                      </a:lnTo>
                      <a:lnTo>
                        <a:pt x="447" y="60"/>
                      </a:lnTo>
                      <a:lnTo>
                        <a:pt x="476" y="40"/>
                      </a:lnTo>
                      <a:lnTo>
                        <a:pt x="504" y="20"/>
                      </a:lnTo>
                      <a:lnTo>
                        <a:pt x="533" y="1"/>
                      </a:lnTo>
                      <a:lnTo>
                        <a:pt x="544" y="1"/>
                      </a:lnTo>
                      <a:lnTo>
                        <a:pt x="554" y="0"/>
                      </a:lnTo>
                      <a:lnTo>
                        <a:pt x="562" y="3"/>
                      </a:lnTo>
                      <a:lnTo>
                        <a:pt x="564" y="12"/>
                      </a:lnTo>
                      <a:lnTo>
                        <a:pt x="562" y="28"/>
                      </a:lnTo>
                      <a:lnTo>
                        <a:pt x="531" y="55"/>
                      </a:lnTo>
                      <a:lnTo>
                        <a:pt x="499" y="80"/>
                      </a:lnTo>
                      <a:lnTo>
                        <a:pt x="466" y="104"/>
                      </a:lnTo>
                      <a:lnTo>
                        <a:pt x="434" y="129"/>
                      </a:lnTo>
                      <a:lnTo>
                        <a:pt x="401" y="152"/>
                      </a:lnTo>
                      <a:lnTo>
                        <a:pt x="368" y="175"/>
                      </a:lnTo>
                      <a:lnTo>
                        <a:pt x="335" y="198"/>
                      </a:lnTo>
                      <a:lnTo>
                        <a:pt x="302" y="221"/>
                      </a:lnTo>
                      <a:lnTo>
                        <a:pt x="267" y="243"/>
                      </a:lnTo>
                      <a:lnTo>
                        <a:pt x="234" y="265"/>
                      </a:lnTo>
                      <a:lnTo>
                        <a:pt x="199" y="286"/>
                      </a:lnTo>
                      <a:lnTo>
                        <a:pt x="166" y="308"/>
                      </a:lnTo>
                      <a:lnTo>
                        <a:pt x="131" y="331"/>
                      </a:lnTo>
                      <a:lnTo>
                        <a:pt x="98" y="353"/>
                      </a:lnTo>
                      <a:lnTo>
                        <a:pt x="63" y="376"/>
                      </a:lnTo>
                      <a:lnTo>
                        <a:pt x="30" y="399"/>
                      </a:lnTo>
                      <a:lnTo>
                        <a:pt x="22" y="397"/>
                      </a:lnTo>
                      <a:lnTo>
                        <a:pt x="14" y="396"/>
                      </a:lnTo>
                      <a:lnTo>
                        <a:pt x="5" y="394"/>
                      </a:lnTo>
                      <a:lnTo>
                        <a:pt x="0" y="387"/>
                      </a:lnTo>
                      <a:lnTo>
                        <a:pt x="3" y="373"/>
                      </a:lnTo>
                      <a:lnTo>
                        <a:pt x="9" y="363"/>
                      </a:lnTo>
                      <a:lnTo>
                        <a:pt x="19" y="354"/>
                      </a:lnTo>
                      <a:lnTo>
                        <a:pt x="31" y="348"/>
                      </a:lnTo>
                      <a:lnTo>
                        <a:pt x="42" y="341"/>
                      </a:lnTo>
                      <a:lnTo>
                        <a:pt x="55" y="334"/>
                      </a:lnTo>
                      <a:lnTo>
                        <a:pt x="65" y="325"/>
                      </a:lnTo>
                      <a:lnTo>
                        <a:pt x="75" y="314"/>
                      </a:lnTo>
                      <a:close/>
                    </a:path>
                  </a:pathLst>
                </a:custGeom>
                <a:solidFill>
                  <a:srgbClr val="000000"/>
                </a:solidFill>
                <a:ln w="9525">
                  <a:noFill/>
                  <a:round/>
                  <a:headEnd/>
                  <a:tailEnd/>
                </a:ln>
              </p:spPr>
              <p:txBody>
                <a:bodyPr>
                  <a:prstTxWarp prst="textNoShape">
                    <a:avLst/>
                  </a:prstTxWarp>
                </a:bodyPr>
                <a:lstStyle/>
                <a:p>
                  <a:endParaRPr lang="fr-FR"/>
                </a:p>
              </p:txBody>
            </p:sp>
            <p:sp>
              <p:nvSpPr>
                <p:cNvPr id="21536" name="Freeform 32"/>
                <p:cNvSpPr>
                  <a:spLocks/>
                </p:cNvSpPr>
                <p:nvPr/>
              </p:nvSpPr>
              <p:spPr bwMode="auto">
                <a:xfrm>
                  <a:off x="4992" y="1152"/>
                  <a:ext cx="326" cy="164"/>
                </a:xfrm>
                <a:custGeom>
                  <a:avLst/>
                  <a:gdLst/>
                  <a:ahLst/>
                  <a:cxnLst>
                    <a:cxn ang="0">
                      <a:pos x="1" y="294"/>
                    </a:cxn>
                    <a:cxn ang="0">
                      <a:pos x="40" y="275"/>
                    </a:cxn>
                    <a:cxn ang="0">
                      <a:pos x="79" y="256"/>
                    </a:cxn>
                    <a:cxn ang="0">
                      <a:pos x="118" y="237"/>
                    </a:cxn>
                    <a:cxn ang="0">
                      <a:pos x="156" y="218"/>
                    </a:cxn>
                    <a:cxn ang="0">
                      <a:pos x="196" y="199"/>
                    </a:cxn>
                    <a:cxn ang="0">
                      <a:pos x="235" y="180"/>
                    </a:cxn>
                    <a:cxn ang="0">
                      <a:pos x="274" y="161"/>
                    </a:cxn>
                    <a:cxn ang="0">
                      <a:pos x="312" y="143"/>
                    </a:cxn>
                    <a:cxn ang="0">
                      <a:pos x="351" y="124"/>
                    </a:cxn>
                    <a:cxn ang="0">
                      <a:pos x="390" y="106"/>
                    </a:cxn>
                    <a:cxn ang="0">
                      <a:pos x="429" y="88"/>
                    </a:cxn>
                    <a:cxn ang="0">
                      <a:pos x="469" y="70"/>
                    </a:cxn>
                    <a:cxn ang="0">
                      <a:pos x="508" y="52"/>
                    </a:cxn>
                    <a:cxn ang="0">
                      <a:pos x="547" y="35"/>
                    </a:cxn>
                    <a:cxn ang="0">
                      <a:pos x="587" y="17"/>
                    </a:cxn>
                    <a:cxn ang="0">
                      <a:pos x="627" y="0"/>
                    </a:cxn>
                    <a:cxn ang="0">
                      <a:pos x="635" y="0"/>
                    </a:cxn>
                    <a:cxn ang="0">
                      <a:pos x="641" y="2"/>
                    </a:cxn>
                    <a:cxn ang="0">
                      <a:pos x="647" y="8"/>
                    </a:cxn>
                    <a:cxn ang="0">
                      <a:pos x="651" y="14"/>
                    </a:cxn>
                    <a:cxn ang="0">
                      <a:pos x="646" y="25"/>
                    </a:cxn>
                    <a:cxn ang="0">
                      <a:pos x="639" y="35"/>
                    </a:cxn>
                    <a:cxn ang="0">
                      <a:pos x="630" y="44"/>
                    </a:cxn>
                    <a:cxn ang="0">
                      <a:pos x="618" y="50"/>
                    </a:cxn>
                    <a:cxn ang="0">
                      <a:pos x="582" y="66"/>
                    </a:cxn>
                    <a:cxn ang="0">
                      <a:pos x="546" y="83"/>
                    </a:cxn>
                    <a:cxn ang="0">
                      <a:pos x="509" y="99"/>
                    </a:cxn>
                    <a:cxn ang="0">
                      <a:pos x="472" y="116"/>
                    </a:cxn>
                    <a:cxn ang="0">
                      <a:pos x="435" y="134"/>
                    </a:cxn>
                    <a:cxn ang="0">
                      <a:pos x="398" y="150"/>
                    </a:cxn>
                    <a:cxn ang="0">
                      <a:pos x="362" y="167"/>
                    </a:cxn>
                    <a:cxn ang="0">
                      <a:pos x="326" y="184"/>
                    </a:cxn>
                    <a:cxn ang="0">
                      <a:pos x="289" y="202"/>
                    </a:cxn>
                    <a:cxn ang="0">
                      <a:pos x="252" y="219"/>
                    </a:cxn>
                    <a:cxn ang="0">
                      <a:pos x="215" y="236"/>
                    </a:cxn>
                    <a:cxn ang="0">
                      <a:pos x="178" y="253"/>
                    </a:cxn>
                    <a:cxn ang="0">
                      <a:pos x="143" y="272"/>
                    </a:cxn>
                    <a:cxn ang="0">
                      <a:pos x="106" y="289"/>
                    </a:cxn>
                    <a:cxn ang="0">
                      <a:pos x="70" y="308"/>
                    </a:cxn>
                    <a:cxn ang="0">
                      <a:pos x="33" y="326"/>
                    </a:cxn>
                    <a:cxn ang="0">
                      <a:pos x="0" y="326"/>
                    </a:cxn>
                    <a:cxn ang="0">
                      <a:pos x="1" y="294"/>
                    </a:cxn>
                  </a:cxnLst>
                  <a:rect l="0" t="0" r="r" b="b"/>
                  <a:pathLst>
                    <a:path w="651" h="326">
                      <a:moveTo>
                        <a:pt x="1" y="294"/>
                      </a:moveTo>
                      <a:lnTo>
                        <a:pt x="40" y="275"/>
                      </a:lnTo>
                      <a:lnTo>
                        <a:pt x="79" y="256"/>
                      </a:lnTo>
                      <a:lnTo>
                        <a:pt x="118" y="237"/>
                      </a:lnTo>
                      <a:lnTo>
                        <a:pt x="156" y="218"/>
                      </a:lnTo>
                      <a:lnTo>
                        <a:pt x="196" y="199"/>
                      </a:lnTo>
                      <a:lnTo>
                        <a:pt x="235" y="180"/>
                      </a:lnTo>
                      <a:lnTo>
                        <a:pt x="274" y="161"/>
                      </a:lnTo>
                      <a:lnTo>
                        <a:pt x="312" y="143"/>
                      </a:lnTo>
                      <a:lnTo>
                        <a:pt x="351" y="124"/>
                      </a:lnTo>
                      <a:lnTo>
                        <a:pt x="390" y="106"/>
                      </a:lnTo>
                      <a:lnTo>
                        <a:pt x="429" y="88"/>
                      </a:lnTo>
                      <a:lnTo>
                        <a:pt x="469" y="70"/>
                      </a:lnTo>
                      <a:lnTo>
                        <a:pt x="508" y="52"/>
                      </a:lnTo>
                      <a:lnTo>
                        <a:pt x="547" y="35"/>
                      </a:lnTo>
                      <a:lnTo>
                        <a:pt x="587" y="17"/>
                      </a:lnTo>
                      <a:lnTo>
                        <a:pt x="627" y="0"/>
                      </a:lnTo>
                      <a:lnTo>
                        <a:pt x="635" y="0"/>
                      </a:lnTo>
                      <a:lnTo>
                        <a:pt x="641" y="2"/>
                      </a:lnTo>
                      <a:lnTo>
                        <a:pt x="647" y="8"/>
                      </a:lnTo>
                      <a:lnTo>
                        <a:pt x="651" y="14"/>
                      </a:lnTo>
                      <a:lnTo>
                        <a:pt x="646" y="25"/>
                      </a:lnTo>
                      <a:lnTo>
                        <a:pt x="639" y="35"/>
                      </a:lnTo>
                      <a:lnTo>
                        <a:pt x="630" y="44"/>
                      </a:lnTo>
                      <a:lnTo>
                        <a:pt x="618" y="50"/>
                      </a:lnTo>
                      <a:lnTo>
                        <a:pt x="582" y="66"/>
                      </a:lnTo>
                      <a:lnTo>
                        <a:pt x="546" y="83"/>
                      </a:lnTo>
                      <a:lnTo>
                        <a:pt x="509" y="99"/>
                      </a:lnTo>
                      <a:lnTo>
                        <a:pt x="472" y="116"/>
                      </a:lnTo>
                      <a:lnTo>
                        <a:pt x="435" y="134"/>
                      </a:lnTo>
                      <a:lnTo>
                        <a:pt x="398" y="150"/>
                      </a:lnTo>
                      <a:lnTo>
                        <a:pt x="362" y="167"/>
                      </a:lnTo>
                      <a:lnTo>
                        <a:pt x="326" y="184"/>
                      </a:lnTo>
                      <a:lnTo>
                        <a:pt x="289" y="202"/>
                      </a:lnTo>
                      <a:lnTo>
                        <a:pt x="252" y="219"/>
                      </a:lnTo>
                      <a:lnTo>
                        <a:pt x="215" y="236"/>
                      </a:lnTo>
                      <a:lnTo>
                        <a:pt x="178" y="253"/>
                      </a:lnTo>
                      <a:lnTo>
                        <a:pt x="143" y="272"/>
                      </a:lnTo>
                      <a:lnTo>
                        <a:pt x="106" y="289"/>
                      </a:lnTo>
                      <a:lnTo>
                        <a:pt x="70" y="308"/>
                      </a:lnTo>
                      <a:lnTo>
                        <a:pt x="33" y="326"/>
                      </a:lnTo>
                      <a:lnTo>
                        <a:pt x="0" y="326"/>
                      </a:lnTo>
                      <a:lnTo>
                        <a:pt x="1" y="294"/>
                      </a:lnTo>
                      <a:close/>
                    </a:path>
                  </a:pathLst>
                </a:custGeom>
                <a:solidFill>
                  <a:srgbClr val="000000"/>
                </a:solidFill>
                <a:ln w="9525">
                  <a:noFill/>
                  <a:round/>
                  <a:headEnd/>
                  <a:tailEnd/>
                </a:ln>
              </p:spPr>
              <p:txBody>
                <a:bodyPr>
                  <a:prstTxWarp prst="textNoShape">
                    <a:avLst/>
                  </a:prstTxWarp>
                </a:bodyPr>
                <a:lstStyle/>
                <a:p>
                  <a:endParaRPr lang="fr-FR"/>
                </a:p>
              </p:txBody>
            </p:sp>
          </p:grpSp>
          <p:sp>
            <p:nvSpPr>
              <p:cNvPr id="21537" name="Freeform 33"/>
              <p:cNvSpPr>
                <a:spLocks/>
              </p:cNvSpPr>
              <p:nvPr/>
            </p:nvSpPr>
            <p:spPr bwMode="auto">
              <a:xfrm>
                <a:off x="4464" y="2256"/>
                <a:ext cx="576" cy="144"/>
              </a:xfrm>
              <a:custGeom>
                <a:avLst/>
                <a:gdLst/>
                <a:ahLst/>
                <a:cxnLst>
                  <a:cxn ang="0">
                    <a:pos x="0" y="96"/>
                  </a:cxn>
                  <a:cxn ang="0">
                    <a:pos x="144" y="144"/>
                  </a:cxn>
                  <a:cxn ang="0">
                    <a:pos x="480" y="48"/>
                  </a:cxn>
                  <a:cxn ang="0">
                    <a:pos x="576" y="0"/>
                  </a:cxn>
                  <a:cxn ang="0">
                    <a:pos x="480" y="0"/>
                  </a:cxn>
                  <a:cxn ang="0">
                    <a:pos x="0" y="96"/>
                  </a:cxn>
                </a:cxnLst>
                <a:rect l="0" t="0" r="r" b="b"/>
                <a:pathLst>
                  <a:path w="576" h="144">
                    <a:moveTo>
                      <a:pt x="0" y="96"/>
                    </a:moveTo>
                    <a:lnTo>
                      <a:pt x="144" y="144"/>
                    </a:lnTo>
                    <a:lnTo>
                      <a:pt x="480" y="48"/>
                    </a:lnTo>
                    <a:lnTo>
                      <a:pt x="576" y="0"/>
                    </a:lnTo>
                    <a:lnTo>
                      <a:pt x="480" y="0"/>
                    </a:lnTo>
                    <a:lnTo>
                      <a:pt x="0" y="96"/>
                    </a:lnTo>
                    <a:close/>
                  </a:path>
                </a:pathLst>
              </a:custGeom>
              <a:solidFill>
                <a:srgbClr val="FFF757"/>
              </a:solidFill>
              <a:ln w="9525">
                <a:solidFill>
                  <a:schemeClr val="tx1"/>
                </a:solidFill>
                <a:round/>
                <a:headEnd/>
                <a:tailEnd/>
              </a:ln>
              <a:effectLst/>
            </p:spPr>
            <p:txBody>
              <a:bodyPr wrap="none" anchor="ctr">
                <a:prstTxWarp prst="textNoShape">
                  <a:avLst/>
                </a:prstTxWarp>
              </a:bodyPr>
              <a:lstStyle/>
              <a:p>
                <a:endParaRPr lang="fr-FR"/>
              </a:p>
            </p:txBody>
          </p:sp>
        </p:grpSp>
        <p:sp>
          <p:nvSpPr>
            <p:cNvPr id="21538" name="Line 34"/>
            <p:cNvSpPr>
              <a:spLocks noChangeShapeType="1"/>
            </p:cNvSpPr>
            <p:nvPr/>
          </p:nvSpPr>
          <p:spPr bwMode="auto">
            <a:xfrm flipH="1">
              <a:off x="4320" y="1008"/>
              <a:ext cx="96" cy="432"/>
            </a:xfrm>
            <a:prstGeom prst="line">
              <a:avLst/>
            </a:prstGeom>
            <a:noFill/>
            <a:ln w="38100">
              <a:solidFill>
                <a:schemeClr val="tx1"/>
              </a:solidFill>
              <a:round/>
              <a:headEnd/>
              <a:tailEnd/>
            </a:ln>
            <a:effectLst/>
          </p:spPr>
          <p:txBody>
            <a:bodyPr wrap="none" anchor="ctr">
              <a:prstTxWarp prst="textNoShape">
                <a:avLst/>
              </a:prstTxWarp>
            </a:bodyPr>
            <a:lstStyle/>
            <a:p>
              <a:endParaRPr lang="fr-FR"/>
            </a:p>
          </p:txBody>
        </p:sp>
        <p:sp>
          <p:nvSpPr>
            <p:cNvPr id="21539" name="Line 35"/>
            <p:cNvSpPr>
              <a:spLocks noChangeShapeType="1"/>
            </p:cNvSpPr>
            <p:nvPr/>
          </p:nvSpPr>
          <p:spPr bwMode="auto">
            <a:xfrm>
              <a:off x="4416" y="1776"/>
              <a:ext cx="288" cy="96"/>
            </a:xfrm>
            <a:prstGeom prst="line">
              <a:avLst/>
            </a:prstGeom>
            <a:noFill/>
            <a:ln w="76200">
              <a:solidFill>
                <a:schemeClr val="tx1"/>
              </a:solidFill>
              <a:round/>
              <a:headEnd/>
              <a:tailEnd/>
            </a:ln>
            <a:effectLst/>
          </p:spPr>
          <p:txBody>
            <a:bodyPr wrap="none" anchor="ctr">
              <a:prstTxWarp prst="textNoShape">
                <a:avLst/>
              </a:prstTxWarp>
            </a:bodyPr>
            <a:lstStyle/>
            <a:p>
              <a:endParaRPr lang="fr-FR"/>
            </a:p>
          </p:txBody>
        </p:sp>
      </p:grpSp>
      <p:grpSp>
        <p:nvGrpSpPr>
          <p:cNvPr id="7" name="Group 75"/>
          <p:cNvGrpSpPr>
            <a:grpSpLocks/>
          </p:cNvGrpSpPr>
          <p:nvPr/>
        </p:nvGrpSpPr>
        <p:grpSpPr bwMode="auto">
          <a:xfrm>
            <a:off x="611188" y="3644900"/>
            <a:ext cx="3240087" cy="2446338"/>
            <a:chOff x="385" y="2296"/>
            <a:chExt cx="2041" cy="1541"/>
          </a:xfrm>
        </p:grpSpPr>
        <p:sp>
          <p:nvSpPr>
            <p:cNvPr id="21542" name="Freeform 38"/>
            <p:cNvSpPr>
              <a:spLocks/>
            </p:cNvSpPr>
            <p:nvPr/>
          </p:nvSpPr>
          <p:spPr bwMode="auto">
            <a:xfrm>
              <a:off x="385" y="2528"/>
              <a:ext cx="355" cy="1309"/>
            </a:xfrm>
            <a:custGeom>
              <a:avLst/>
              <a:gdLst/>
              <a:ahLst/>
              <a:cxnLst>
                <a:cxn ang="0">
                  <a:pos x="195" y="1744"/>
                </a:cxn>
                <a:cxn ang="0">
                  <a:pos x="155" y="1728"/>
                </a:cxn>
                <a:cxn ang="0">
                  <a:pos x="136" y="1711"/>
                </a:cxn>
                <a:cxn ang="0">
                  <a:pos x="127" y="1698"/>
                </a:cxn>
                <a:cxn ang="0">
                  <a:pos x="119" y="1684"/>
                </a:cxn>
                <a:cxn ang="0">
                  <a:pos x="113" y="1671"/>
                </a:cxn>
                <a:cxn ang="0">
                  <a:pos x="108" y="1649"/>
                </a:cxn>
                <a:cxn ang="0">
                  <a:pos x="108" y="208"/>
                </a:cxn>
                <a:cxn ang="0">
                  <a:pos x="113" y="186"/>
                </a:cxn>
                <a:cxn ang="0">
                  <a:pos x="119" y="171"/>
                </a:cxn>
                <a:cxn ang="0">
                  <a:pos x="127" y="157"/>
                </a:cxn>
                <a:cxn ang="0">
                  <a:pos x="139" y="141"/>
                </a:cxn>
                <a:cxn ang="0">
                  <a:pos x="155" y="128"/>
                </a:cxn>
                <a:cxn ang="0">
                  <a:pos x="184" y="114"/>
                </a:cxn>
                <a:cxn ang="0">
                  <a:pos x="433" y="110"/>
                </a:cxn>
                <a:cxn ang="0">
                  <a:pos x="173" y="4"/>
                </a:cxn>
                <a:cxn ang="0">
                  <a:pos x="122" y="21"/>
                </a:cxn>
                <a:cxn ang="0">
                  <a:pos x="94" y="37"/>
                </a:cxn>
                <a:cxn ang="0">
                  <a:pos x="71" y="57"/>
                </a:cxn>
                <a:cxn ang="0">
                  <a:pos x="60" y="68"/>
                </a:cxn>
                <a:cxn ang="0">
                  <a:pos x="46" y="84"/>
                </a:cxn>
                <a:cxn ang="0">
                  <a:pos x="37" y="97"/>
                </a:cxn>
                <a:cxn ang="0">
                  <a:pos x="28" y="110"/>
                </a:cxn>
                <a:cxn ang="0">
                  <a:pos x="21" y="124"/>
                </a:cxn>
                <a:cxn ang="0">
                  <a:pos x="14" y="139"/>
                </a:cxn>
                <a:cxn ang="0">
                  <a:pos x="9" y="153"/>
                </a:cxn>
                <a:cxn ang="0">
                  <a:pos x="5" y="168"/>
                </a:cxn>
                <a:cxn ang="0">
                  <a:pos x="0" y="218"/>
                </a:cxn>
                <a:cxn ang="0">
                  <a:pos x="2" y="1672"/>
                </a:cxn>
                <a:cxn ang="0">
                  <a:pos x="6" y="1692"/>
                </a:cxn>
                <a:cxn ang="0">
                  <a:pos x="10" y="1707"/>
                </a:cxn>
                <a:cxn ang="0">
                  <a:pos x="16" y="1722"/>
                </a:cxn>
                <a:cxn ang="0">
                  <a:pos x="23" y="1737"/>
                </a:cxn>
                <a:cxn ang="0">
                  <a:pos x="31" y="1750"/>
                </a:cxn>
                <a:cxn ang="0">
                  <a:pos x="39" y="1764"/>
                </a:cxn>
                <a:cxn ang="0">
                  <a:pos x="48" y="1777"/>
                </a:cxn>
                <a:cxn ang="0">
                  <a:pos x="60" y="1788"/>
                </a:cxn>
                <a:cxn ang="0">
                  <a:pos x="71" y="1800"/>
                </a:cxn>
                <a:cxn ang="0">
                  <a:pos x="86" y="1813"/>
                </a:cxn>
                <a:cxn ang="0">
                  <a:pos x="113" y="1830"/>
                </a:cxn>
                <a:cxn ang="0">
                  <a:pos x="142" y="1843"/>
                </a:cxn>
                <a:cxn ang="0">
                  <a:pos x="195" y="1855"/>
                </a:cxn>
                <a:cxn ang="0">
                  <a:pos x="433" y="1747"/>
                </a:cxn>
              </a:cxnLst>
              <a:rect l="0" t="0" r="r" b="b"/>
              <a:pathLst>
                <a:path w="433" h="1856">
                  <a:moveTo>
                    <a:pt x="433" y="1747"/>
                  </a:moveTo>
                  <a:lnTo>
                    <a:pt x="217" y="1747"/>
                  </a:lnTo>
                  <a:lnTo>
                    <a:pt x="195" y="1744"/>
                  </a:lnTo>
                  <a:lnTo>
                    <a:pt x="174" y="1737"/>
                  </a:lnTo>
                  <a:lnTo>
                    <a:pt x="165" y="1734"/>
                  </a:lnTo>
                  <a:lnTo>
                    <a:pt x="155" y="1728"/>
                  </a:lnTo>
                  <a:lnTo>
                    <a:pt x="147" y="1721"/>
                  </a:lnTo>
                  <a:lnTo>
                    <a:pt x="139" y="1714"/>
                  </a:lnTo>
                  <a:lnTo>
                    <a:pt x="136" y="1711"/>
                  </a:lnTo>
                  <a:lnTo>
                    <a:pt x="132" y="1707"/>
                  </a:lnTo>
                  <a:lnTo>
                    <a:pt x="129" y="1703"/>
                  </a:lnTo>
                  <a:lnTo>
                    <a:pt x="127" y="1698"/>
                  </a:lnTo>
                  <a:lnTo>
                    <a:pt x="123" y="1695"/>
                  </a:lnTo>
                  <a:lnTo>
                    <a:pt x="121" y="1690"/>
                  </a:lnTo>
                  <a:lnTo>
                    <a:pt x="119" y="1684"/>
                  </a:lnTo>
                  <a:lnTo>
                    <a:pt x="116" y="1680"/>
                  </a:lnTo>
                  <a:lnTo>
                    <a:pt x="114" y="1675"/>
                  </a:lnTo>
                  <a:lnTo>
                    <a:pt x="113" y="1671"/>
                  </a:lnTo>
                  <a:lnTo>
                    <a:pt x="111" y="1665"/>
                  </a:lnTo>
                  <a:lnTo>
                    <a:pt x="111" y="1660"/>
                  </a:lnTo>
                  <a:lnTo>
                    <a:pt x="108" y="1649"/>
                  </a:lnTo>
                  <a:lnTo>
                    <a:pt x="108" y="1637"/>
                  </a:lnTo>
                  <a:lnTo>
                    <a:pt x="108" y="218"/>
                  </a:lnTo>
                  <a:lnTo>
                    <a:pt x="108" y="208"/>
                  </a:lnTo>
                  <a:lnTo>
                    <a:pt x="111" y="197"/>
                  </a:lnTo>
                  <a:lnTo>
                    <a:pt x="111" y="192"/>
                  </a:lnTo>
                  <a:lnTo>
                    <a:pt x="113" y="186"/>
                  </a:lnTo>
                  <a:lnTo>
                    <a:pt x="114" y="181"/>
                  </a:lnTo>
                  <a:lnTo>
                    <a:pt x="116" y="175"/>
                  </a:lnTo>
                  <a:lnTo>
                    <a:pt x="119" y="171"/>
                  </a:lnTo>
                  <a:lnTo>
                    <a:pt x="121" y="166"/>
                  </a:lnTo>
                  <a:lnTo>
                    <a:pt x="123" y="163"/>
                  </a:lnTo>
                  <a:lnTo>
                    <a:pt x="127" y="157"/>
                  </a:lnTo>
                  <a:lnTo>
                    <a:pt x="132" y="149"/>
                  </a:lnTo>
                  <a:lnTo>
                    <a:pt x="136" y="144"/>
                  </a:lnTo>
                  <a:lnTo>
                    <a:pt x="139" y="141"/>
                  </a:lnTo>
                  <a:lnTo>
                    <a:pt x="144" y="139"/>
                  </a:lnTo>
                  <a:lnTo>
                    <a:pt x="147" y="134"/>
                  </a:lnTo>
                  <a:lnTo>
                    <a:pt x="155" y="128"/>
                  </a:lnTo>
                  <a:lnTo>
                    <a:pt x="165" y="122"/>
                  </a:lnTo>
                  <a:lnTo>
                    <a:pt x="174" y="118"/>
                  </a:lnTo>
                  <a:lnTo>
                    <a:pt x="184" y="114"/>
                  </a:lnTo>
                  <a:lnTo>
                    <a:pt x="195" y="111"/>
                  </a:lnTo>
                  <a:lnTo>
                    <a:pt x="217" y="110"/>
                  </a:lnTo>
                  <a:lnTo>
                    <a:pt x="433" y="110"/>
                  </a:lnTo>
                  <a:lnTo>
                    <a:pt x="433" y="0"/>
                  </a:lnTo>
                  <a:lnTo>
                    <a:pt x="217" y="0"/>
                  </a:lnTo>
                  <a:lnTo>
                    <a:pt x="173" y="4"/>
                  </a:lnTo>
                  <a:lnTo>
                    <a:pt x="151" y="10"/>
                  </a:lnTo>
                  <a:lnTo>
                    <a:pt x="132" y="18"/>
                  </a:lnTo>
                  <a:lnTo>
                    <a:pt x="122" y="21"/>
                  </a:lnTo>
                  <a:lnTo>
                    <a:pt x="113" y="27"/>
                  </a:lnTo>
                  <a:lnTo>
                    <a:pt x="104" y="33"/>
                  </a:lnTo>
                  <a:lnTo>
                    <a:pt x="94" y="37"/>
                  </a:lnTo>
                  <a:lnTo>
                    <a:pt x="86" y="44"/>
                  </a:lnTo>
                  <a:lnTo>
                    <a:pt x="78" y="50"/>
                  </a:lnTo>
                  <a:lnTo>
                    <a:pt x="71" y="57"/>
                  </a:lnTo>
                  <a:lnTo>
                    <a:pt x="67" y="60"/>
                  </a:lnTo>
                  <a:lnTo>
                    <a:pt x="63" y="64"/>
                  </a:lnTo>
                  <a:lnTo>
                    <a:pt x="60" y="68"/>
                  </a:lnTo>
                  <a:lnTo>
                    <a:pt x="55" y="72"/>
                  </a:lnTo>
                  <a:lnTo>
                    <a:pt x="48" y="80"/>
                  </a:lnTo>
                  <a:lnTo>
                    <a:pt x="46" y="84"/>
                  </a:lnTo>
                  <a:lnTo>
                    <a:pt x="43" y="88"/>
                  </a:lnTo>
                  <a:lnTo>
                    <a:pt x="39" y="91"/>
                  </a:lnTo>
                  <a:lnTo>
                    <a:pt x="37" y="97"/>
                  </a:lnTo>
                  <a:lnTo>
                    <a:pt x="33" y="101"/>
                  </a:lnTo>
                  <a:lnTo>
                    <a:pt x="31" y="105"/>
                  </a:lnTo>
                  <a:lnTo>
                    <a:pt x="28" y="110"/>
                  </a:lnTo>
                  <a:lnTo>
                    <a:pt x="25" y="115"/>
                  </a:lnTo>
                  <a:lnTo>
                    <a:pt x="23" y="119"/>
                  </a:lnTo>
                  <a:lnTo>
                    <a:pt x="21" y="124"/>
                  </a:lnTo>
                  <a:lnTo>
                    <a:pt x="20" y="128"/>
                  </a:lnTo>
                  <a:lnTo>
                    <a:pt x="16" y="133"/>
                  </a:lnTo>
                  <a:lnTo>
                    <a:pt x="14" y="139"/>
                  </a:lnTo>
                  <a:lnTo>
                    <a:pt x="13" y="144"/>
                  </a:lnTo>
                  <a:lnTo>
                    <a:pt x="10" y="149"/>
                  </a:lnTo>
                  <a:lnTo>
                    <a:pt x="9" y="153"/>
                  </a:lnTo>
                  <a:lnTo>
                    <a:pt x="8" y="158"/>
                  </a:lnTo>
                  <a:lnTo>
                    <a:pt x="6" y="164"/>
                  </a:lnTo>
                  <a:lnTo>
                    <a:pt x="5" y="168"/>
                  </a:lnTo>
                  <a:lnTo>
                    <a:pt x="3" y="174"/>
                  </a:lnTo>
                  <a:lnTo>
                    <a:pt x="1" y="196"/>
                  </a:lnTo>
                  <a:lnTo>
                    <a:pt x="0" y="218"/>
                  </a:lnTo>
                  <a:lnTo>
                    <a:pt x="0" y="1637"/>
                  </a:lnTo>
                  <a:lnTo>
                    <a:pt x="1" y="1660"/>
                  </a:lnTo>
                  <a:lnTo>
                    <a:pt x="2" y="1672"/>
                  </a:lnTo>
                  <a:lnTo>
                    <a:pt x="3" y="1682"/>
                  </a:lnTo>
                  <a:lnTo>
                    <a:pt x="5" y="1687"/>
                  </a:lnTo>
                  <a:lnTo>
                    <a:pt x="6" y="1692"/>
                  </a:lnTo>
                  <a:lnTo>
                    <a:pt x="8" y="1697"/>
                  </a:lnTo>
                  <a:lnTo>
                    <a:pt x="9" y="1702"/>
                  </a:lnTo>
                  <a:lnTo>
                    <a:pt x="10" y="1707"/>
                  </a:lnTo>
                  <a:lnTo>
                    <a:pt x="13" y="1713"/>
                  </a:lnTo>
                  <a:lnTo>
                    <a:pt x="14" y="1718"/>
                  </a:lnTo>
                  <a:lnTo>
                    <a:pt x="16" y="1722"/>
                  </a:lnTo>
                  <a:lnTo>
                    <a:pt x="20" y="1727"/>
                  </a:lnTo>
                  <a:lnTo>
                    <a:pt x="21" y="1732"/>
                  </a:lnTo>
                  <a:lnTo>
                    <a:pt x="23" y="1737"/>
                  </a:lnTo>
                  <a:lnTo>
                    <a:pt x="25" y="1742"/>
                  </a:lnTo>
                  <a:lnTo>
                    <a:pt x="28" y="1747"/>
                  </a:lnTo>
                  <a:lnTo>
                    <a:pt x="31" y="1750"/>
                  </a:lnTo>
                  <a:lnTo>
                    <a:pt x="33" y="1756"/>
                  </a:lnTo>
                  <a:lnTo>
                    <a:pt x="37" y="1760"/>
                  </a:lnTo>
                  <a:lnTo>
                    <a:pt x="39" y="1764"/>
                  </a:lnTo>
                  <a:lnTo>
                    <a:pt x="43" y="1768"/>
                  </a:lnTo>
                  <a:lnTo>
                    <a:pt x="46" y="1773"/>
                  </a:lnTo>
                  <a:lnTo>
                    <a:pt x="48" y="1777"/>
                  </a:lnTo>
                  <a:lnTo>
                    <a:pt x="53" y="1780"/>
                  </a:lnTo>
                  <a:lnTo>
                    <a:pt x="55" y="1785"/>
                  </a:lnTo>
                  <a:lnTo>
                    <a:pt x="60" y="1788"/>
                  </a:lnTo>
                  <a:lnTo>
                    <a:pt x="63" y="1791"/>
                  </a:lnTo>
                  <a:lnTo>
                    <a:pt x="67" y="1796"/>
                  </a:lnTo>
                  <a:lnTo>
                    <a:pt x="71" y="1800"/>
                  </a:lnTo>
                  <a:lnTo>
                    <a:pt x="75" y="1803"/>
                  </a:lnTo>
                  <a:lnTo>
                    <a:pt x="78" y="1806"/>
                  </a:lnTo>
                  <a:lnTo>
                    <a:pt x="86" y="1813"/>
                  </a:lnTo>
                  <a:lnTo>
                    <a:pt x="94" y="1819"/>
                  </a:lnTo>
                  <a:lnTo>
                    <a:pt x="104" y="1825"/>
                  </a:lnTo>
                  <a:lnTo>
                    <a:pt x="113" y="1830"/>
                  </a:lnTo>
                  <a:lnTo>
                    <a:pt x="122" y="1834"/>
                  </a:lnTo>
                  <a:lnTo>
                    <a:pt x="132" y="1839"/>
                  </a:lnTo>
                  <a:lnTo>
                    <a:pt x="142" y="1843"/>
                  </a:lnTo>
                  <a:lnTo>
                    <a:pt x="151" y="1846"/>
                  </a:lnTo>
                  <a:lnTo>
                    <a:pt x="173" y="1851"/>
                  </a:lnTo>
                  <a:lnTo>
                    <a:pt x="195" y="1855"/>
                  </a:lnTo>
                  <a:lnTo>
                    <a:pt x="217" y="1856"/>
                  </a:lnTo>
                  <a:lnTo>
                    <a:pt x="433" y="1856"/>
                  </a:lnTo>
                  <a:lnTo>
                    <a:pt x="433" y="1747"/>
                  </a:lnTo>
                  <a:lnTo>
                    <a:pt x="433" y="1747"/>
                  </a:lnTo>
                  <a:close/>
                </a:path>
              </a:pathLst>
            </a:custGeom>
            <a:solidFill>
              <a:srgbClr val="000000"/>
            </a:solidFill>
            <a:ln w="9525">
              <a:noFill/>
              <a:round/>
              <a:headEnd/>
              <a:tailEnd/>
            </a:ln>
          </p:spPr>
          <p:txBody>
            <a:bodyPr>
              <a:prstTxWarp prst="textNoShape">
                <a:avLst/>
              </a:prstTxWarp>
            </a:bodyPr>
            <a:lstStyle/>
            <a:p>
              <a:endParaRPr lang="fr-FR"/>
            </a:p>
          </p:txBody>
        </p:sp>
        <p:sp>
          <p:nvSpPr>
            <p:cNvPr id="21543" name="Freeform 39"/>
            <p:cNvSpPr>
              <a:spLocks/>
            </p:cNvSpPr>
            <p:nvPr/>
          </p:nvSpPr>
          <p:spPr bwMode="auto">
            <a:xfrm>
              <a:off x="2026" y="2528"/>
              <a:ext cx="400" cy="1309"/>
            </a:xfrm>
            <a:custGeom>
              <a:avLst/>
              <a:gdLst/>
              <a:ahLst/>
              <a:cxnLst>
                <a:cxn ang="0">
                  <a:pos x="292" y="1744"/>
                </a:cxn>
                <a:cxn ang="0">
                  <a:pos x="332" y="1728"/>
                </a:cxn>
                <a:cxn ang="0">
                  <a:pos x="351" y="1711"/>
                </a:cxn>
                <a:cxn ang="0">
                  <a:pos x="360" y="1698"/>
                </a:cxn>
                <a:cxn ang="0">
                  <a:pos x="368" y="1684"/>
                </a:cxn>
                <a:cxn ang="0">
                  <a:pos x="374" y="1671"/>
                </a:cxn>
                <a:cxn ang="0">
                  <a:pos x="379" y="1649"/>
                </a:cxn>
                <a:cxn ang="0">
                  <a:pos x="379" y="208"/>
                </a:cxn>
                <a:cxn ang="0">
                  <a:pos x="374" y="186"/>
                </a:cxn>
                <a:cxn ang="0">
                  <a:pos x="368" y="171"/>
                </a:cxn>
                <a:cxn ang="0">
                  <a:pos x="360" y="157"/>
                </a:cxn>
                <a:cxn ang="0">
                  <a:pos x="351" y="144"/>
                </a:cxn>
                <a:cxn ang="0">
                  <a:pos x="340" y="134"/>
                </a:cxn>
                <a:cxn ang="0">
                  <a:pos x="322" y="122"/>
                </a:cxn>
                <a:cxn ang="0">
                  <a:pos x="292" y="111"/>
                </a:cxn>
                <a:cxn ang="0">
                  <a:pos x="0" y="0"/>
                </a:cxn>
                <a:cxn ang="0">
                  <a:pos x="335" y="10"/>
                </a:cxn>
                <a:cxn ang="0">
                  <a:pos x="374" y="27"/>
                </a:cxn>
                <a:cxn ang="0">
                  <a:pos x="401" y="44"/>
                </a:cxn>
                <a:cxn ang="0">
                  <a:pos x="419" y="60"/>
                </a:cxn>
                <a:cxn ang="0">
                  <a:pos x="431" y="72"/>
                </a:cxn>
                <a:cxn ang="0">
                  <a:pos x="441" y="84"/>
                </a:cxn>
                <a:cxn ang="0">
                  <a:pos x="450" y="97"/>
                </a:cxn>
                <a:cxn ang="0">
                  <a:pos x="459" y="110"/>
                </a:cxn>
                <a:cxn ang="0">
                  <a:pos x="465" y="124"/>
                </a:cxn>
                <a:cxn ang="0">
                  <a:pos x="472" y="139"/>
                </a:cxn>
                <a:cxn ang="0">
                  <a:pos x="477" y="153"/>
                </a:cxn>
                <a:cxn ang="0">
                  <a:pos x="482" y="168"/>
                </a:cxn>
                <a:cxn ang="0">
                  <a:pos x="487" y="218"/>
                </a:cxn>
                <a:cxn ang="0">
                  <a:pos x="485" y="1672"/>
                </a:cxn>
                <a:cxn ang="0">
                  <a:pos x="481" y="1692"/>
                </a:cxn>
                <a:cxn ang="0">
                  <a:pos x="477" y="1707"/>
                </a:cxn>
                <a:cxn ang="0">
                  <a:pos x="471" y="1722"/>
                </a:cxn>
                <a:cxn ang="0">
                  <a:pos x="464" y="1737"/>
                </a:cxn>
                <a:cxn ang="0">
                  <a:pos x="456" y="1750"/>
                </a:cxn>
                <a:cxn ang="0">
                  <a:pos x="448" y="1764"/>
                </a:cxn>
                <a:cxn ang="0">
                  <a:pos x="435" y="1780"/>
                </a:cxn>
                <a:cxn ang="0">
                  <a:pos x="424" y="1791"/>
                </a:cxn>
                <a:cxn ang="0">
                  <a:pos x="412" y="1803"/>
                </a:cxn>
                <a:cxn ang="0">
                  <a:pos x="391" y="1819"/>
                </a:cxn>
                <a:cxn ang="0">
                  <a:pos x="364" y="1834"/>
                </a:cxn>
                <a:cxn ang="0">
                  <a:pos x="335" y="1846"/>
                </a:cxn>
                <a:cxn ang="0">
                  <a:pos x="270" y="1856"/>
                </a:cxn>
                <a:cxn ang="0">
                  <a:pos x="54" y="1747"/>
                </a:cxn>
              </a:cxnLst>
              <a:rect l="0" t="0" r="r" b="b"/>
              <a:pathLst>
                <a:path w="487" h="1856">
                  <a:moveTo>
                    <a:pt x="54" y="1747"/>
                  </a:moveTo>
                  <a:lnTo>
                    <a:pt x="270" y="1747"/>
                  </a:lnTo>
                  <a:lnTo>
                    <a:pt x="292" y="1744"/>
                  </a:lnTo>
                  <a:lnTo>
                    <a:pt x="312" y="1737"/>
                  </a:lnTo>
                  <a:lnTo>
                    <a:pt x="322" y="1734"/>
                  </a:lnTo>
                  <a:lnTo>
                    <a:pt x="332" y="1728"/>
                  </a:lnTo>
                  <a:lnTo>
                    <a:pt x="340" y="1721"/>
                  </a:lnTo>
                  <a:lnTo>
                    <a:pt x="346" y="1714"/>
                  </a:lnTo>
                  <a:lnTo>
                    <a:pt x="351" y="1711"/>
                  </a:lnTo>
                  <a:lnTo>
                    <a:pt x="355" y="1707"/>
                  </a:lnTo>
                  <a:lnTo>
                    <a:pt x="357" y="1703"/>
                  </a:lnTo>
                  <a:lnTo>
                    <a:pt x="360" y="1698"/>
                  </a:lnTo>
                  <a:lnTo>
                    <a:pt x="363" y="1695"/>
                  </a:lnTo>
                  <a:lnTo>
                    <a:pt x="366" y="1690"/>
                  </a:lnTo>
                  <a:lnTo>
                    <a:pt x="368" y="1684"/>
                  </a:lnTo>
                  <a:lnTo>
                    <a:pt x="371" y="1680"/>
                  </a:lnTo>
                  <a:lnTo>
                    <a:pt x="373" y="1675"/>
                  </a:lnTo>
                  <a:lnTo>
                    <a:pt x="374" y="1671"/>
                  </a:lnTo>
                  <a:lnTo>
                    <a:pt x="375" y="1665"/>
                  </a:lnTo>
                  <a:lnTo>
                    <a:pt x="376" y="1660"/>
                  </a:lnTo>
                  <a:lnTo>
                    <a:pt x="379" y="1649"/>
                  </a:lnTo>
                  <a:lnTo>
                    <a:pt x="380" y="1637"/>
                  </a:lnTo>
                  <a:lnTo>
                    <a:pt x="380" y="218"/>
                  </a:lnTo>
                  <a:lnTo>
                    <a:pt x="379" y="208"/>
                  </a:lnTo>
                  <a:lnTo>
                    <a:pt x="376" y="197"/>
                  </a:lnTo>
                  <a:lnTo>
                    <a:pt x="375" y="192"/>
                  </a:lnTo>
                  <a:lnTo>
                    <a:pt x="374" y="186"/>
                  </a:lnTo>
                  <a:lnTo>
                    <a:pt x="373" y="181"/>
                  </a:lnTo>
                  <a:lnTo>
                    <a:pt x="371" y="175"/>
                  </a:lnTo>
                  <a:lnTo>
                    <a:pt x="368" y="171"/>
                  </a:lnTo>
                  <a:lnTo>
                    <a:pt x="366" y="166"/>
                  </a:lnTo>
                  <a:lnTo>
                    <a:pt x="363" y="163"/>
                  </a:lnTo>
                  <a:lnTo>
                    <a:pt x="360" y="157"/>
                  </a:lnTo>
                  <a:lnTo>
                    <a:pt x="357" y="153"/>
                  </a:lnTo>
                  <a:lnTo>
                    <a:pt x="355" y="149"/>
                  </a:lnTo>
                  <a:lnTo>
                    <a:pt x="351" y="144"/>
                  </a:lnTo>
                  <a:lnTo>
                    <a:pt x="346" y="141"/>
                  </a:lnTo>
                  <a:lnTo>
                    <a:pt x="344" y="139"/>
                  </a:lnTo>
                  <a:lnTo>
                    <a:pt x="340" y="134"/>
                  </a:lnTo>
                  <a:lnTo>
                    <a:pt x="335" y="132"/>
                  </a:lnTo>
                  <a:lnTo>
                    <a:pt x="332" y="128"/>
                  </a:lnTo>
                  <a:lnTo>
                    <a:pt x="322" y="122"/>
                  </a:lnTo>
                  <a:lnTo>
                    <a:pt x="312" y="118"/>
                  </a:lnTo>
                  <a:lnTo>
                    <a:pt x="303" y="114"/>
                  </a:lnTo>
                  <a:lnTo>
                    <a:pt x="292" y="111"/>
                  </a:lnTo>
                  <a:lnTo>
                    <a:pt x="270" y="110"/>
                  </a:lnTo>
                  <a:lnTo>
                    <a:pt x="0" y="110"/>
                  </a:lnTo>
                  <a:lnTo>
                    <a:pt x="0" y="0"/>
                  </a:lnTo>
                  <a:lnTo>
                    <a:pt x="270" y="0"/>
                  </a:lnTo>
                  <a:lnTo>
                    <a:pt x="314" y="4"/>
                  </a:lnTo>
                  <a:lnTo>
                    <a:pt x="335" y="10"/>
                  </a:lnTo>
                  <a:lnTo>
                    <a:pt x="355" y="18"/>
                  </a:lnTo>
                  <a:lnTo>
                    <a:pt x="364" y="21"/>
                  </a:lnTo>
                  <a:lnTo>
                    <a:pt x="374" y="27"/>
                  </a:lnTo>
                  <a:lnTo>
                    <a:pt x="383" y="33"/>
                  </a:lnTo>
                  <a:lnTo>
                    <a:pt x="391" y="37"/>
                  </a:lnTo>
                  <a:lnTo>
                    <a:pt x="401" y="44"/>
                  </a:lnTo>
                  <a:lnTo>
                    <a:pt x="409" y="50"/>
                  </a:lnTo>
                  <a:lnTo>
                    <a:pt x="416" y="57"/>
                  </a:lnTo>
                  <a:lnTo>
                    <a:pt x="419" y="60"/>
                  </a:lnTo>
                  <a:lnTo>
                    <a:pt x="424" y="64"/>
                  </a:lnTo>
                  <a:lnTo>
                    <a:pt x="427" y="68"/>
                  </a:lnTo>
                  <a:lnTo>
                    <a:pt x="431" y="72"/>
                  </a:lnTo>
                  <a:lnTo>
                    <a:pt x="435" y="75"/>
                  </a:lnTo>
                  <a:lnTo>
                    <a:pt x="437" y="80"/>
                  </a:lnTo>
                  <a:lnTo>
                    <a:pt x="441" y="84"/>
                  </a:lnTo>
                  <a:lnTo>
                    <a:pt x="444" y="88"/>
                  </a:lnTo>
                  <a:lnTo>
                    <a:pt x="448" y="91"/>
                  </a:lnTo>
                  <a:lnTo>
                    <a:pt x="450" y="97"/>
                  </a:lnTo>
                  <a:lnTo>
                    <a:pt x="454" y="101"/>
                  </a:lnTo>
                  <a:lnTo>
                    <a:pt x="456" y="105"/>
                  </a:lnTo>
                  <a:lnTo>
                    <a:pt x="459" y="110"/>
                  </a:lnTo>
                  <a:lnTo>
                    <a:pt x="461" y="115"/>
                  </a:lnTo>
                  <a:lnTo>
                    <a:pt x="464" y="119"/>
                  </a:lnTo>
                  <a:lnTo>
                    <a:pt x="465" y="124"/>
                  </a:lnTo>
                  <a:lnTo>
                    <a:pt x="469" y="128"/>
                  </a:lnTo>
                  <a:lnTo>
                    <a:pt x="471" y="133"/>
                  </a:lnTo>
                  <a:lnTo>
                    <a:pt x="472" y="139"/>
                  </a:lnTo>
                  <a:lnTo>
                    <a:pt x="474" y="144"/>
                  </a:lnTo>
                  <a:lnTo>
                    <a:pt x="477" y="149"/>
                  </a:lnTo>
                  <a:lnTo>
                    <a:pt x="477" y="153"/>
                  </a:lnTo>
                  <a:lnTo>
                    <a:pt x="479" y="158"/>
                  </a:lnTo>
                  <a:lnTo>
                    <a:pt x="481" y="164"/>
                  </a:lnTo>
                  <a:lnTo>
                    <a:pt x="482" y="168"/>
                  </a:lnTo>
                  <a:lnTo>
                    <a:pt x="482" y="174"/>
                  </a:lnTo>
                  <a:lnTo>
                    <a:pt x="487" y="196"/>
                  </a:lnTo>
                  <a:lnTo>
                    <a:pt x="487" y="218"/>
                  </a:lnTo>
                  <a:lnTo>
                    <a:pt x="487" y="1637"/>
                  </a:lnTo>
                  <a:lnTo>
                    <a:pt x="487" y="1660"/>
                  </a:lnTo>
                  <a:lnTo>
                    <a:pt x="485" y="1672"/>
                  </a:lnTo>
                  <a:lnTo>
                    <a:pt x="482" y="1682"/>
                  </a:lnTo>
                  <a:lnTo>
                    <a:pt x="482" y="1687"/>
                  </a:lnTo>
                  <a:lnTo>
                    <a:pt x="481" y="1692"/>
                  </a:lnTo>
                  <a:lnTo>
                    <a:pt x="479" y="1697"/>
                  </a:lnTo>
                  <a:lnTo>
                    <a:pt x="477" y="1702"/>
                  </a:lnTo>
                  <a:lnTo>
                    <a:pt x="477" y="1707"/>
                  </a:lnTo>
                  <a:lnTo>
                    <a:pt x="474" y="1713"/>
                  </a:lnTo>
                  <a:lnTo>
                    <a:pt x="472" y="1718"/>
                  </a:lnTo>
                  <a:lnTo>
                    <a:pt x="471" y="1722"/>
                  </a:lnTo>
                  <a:lnTo>
                    <a:pt x="469" y="1727"/>
                  </a:lnTo>
                  <a:lnTo>
                    <a:pt x="465" y="1732"/>
                  </a:lnTo>
                  <a:lnTo>
                    <a:pt x="464" y="1737"/>
                  </a:lnTo>
                  <a:lnTo>
                    <a:pt x="461" y="1742"/>
                  </a:lnTo>
                  <a:lnTo>
                    <a:pt x="459" y="1747"/>
                  </a:lnTo>
                  <a:lnTo>
                    <a:pt x="456" y="1750"/>
                  </a:lnTo>
                  <a:lnTo>
                    <a:pt x="454" y="1756"/>
                  </a:lnTo>
                  <a:lnTo>
                    <a:pt x="450" y="1760"/>
                  </a:lnTo>
                  <a:lnTo>
                    <a:pt x="448" y="1764"/>
                  </a:lnTo>
                  <a:lnTo>
                    <a:pt x="444" y="1768"/>
                  </a:lnTo>
                  <a:lnTo>
                    <a:pt x="437" y="1777"/>
                  </a:lnTo>
                  <a:lnTo>
                    <a:pt x="435" y="1780"/>
                  </a:lnTo>
                  <a:lnTo>
                    <a:pt x="431" y="1785"/>
                  </a:lnTo>
                  <a:lnTo>
                    <a:pt x="427" y="1788"/>
                  </a:lnTo>
                  <a:lnTo>
                    <a:pt x="424" y="1791"/>
                  </a:lnTo>
                  <a:lnTo>
                    <a:pt x="419" y="1796"/>
                  </a:lnTo>
                  <a:lnTo>
                    <a:pt x="416" y="1800"/>
                  </a:lnTo>
                  <a:lnTo>
                    <a:pt x="412" y="1803"/>
                  </a:lnTo>
                  <a:lnTo>
                    <a:pt x="409" y="1806"/>
                  </a:lnTo>
                  <a:lnTo>
                    <a:pt x="401" y="1813"/>
                  </a:lnTo>
                  <a:lnTo>
                    <a:pt x="391" y="1819"/>
                  </a:lnTo>
                  <a:lnTo>
                    <a:pt x="383" y="1825"/>
                  </a:lnTo>
                  <a:lnTo>
                    <a:pt x="374" y="1830"/>
                  </a:lnTo>
                  <a:lnTo>
                    <a:pt x="364" y="1834"/>
                  </a:lnTo>
                  <a:lnTo>
                    <a:pt x="355" y="1839"/>
                  </a:lnTo>
                  <a:lnTo>
                    <a:pt x="345" y="1843"/>
                  </a:lnTo>
                  <a:lnTo>
                    <a:pt x="335" y="1846"/>
                  </a:lnTo>
                  <a:lnTo>
                    <a:pt x="314" y="1851"/>
                  </a:lnTo>
                  <a:lnTo>
                    <a:pt x="294" y="1855"/>
                  </a:lnTo>
                  <a:lnTo>
                    <a:pt x="270" y="1856"/>
                  </a:lnTo>
                  <a:lnTo>
                    <a:pt x="54" y="1856"/>
                  </a:lnTo>
                  <a:lnTo>
                    <a:pt x="54" y="1747"/>
                  </a:lnTo>
                  <a:lnTo>
                    <a:pt x="54" y="1747"/>
                  </a:lnTo>
                  <a:close/>
                </a:path>
              </a:pathLst>
            </a:custGeom>
            <a:solidFill>
              <a:srgbClr val="000000"/>
            </a:solidFill>
            <a:ln w="9525">
              <a:noFill/>
              <a:round/>
              <a:headEnd/>
              <a:tailEnd/>
            </a:ln>
          </p:spPr>
          <p:txBody>
            <a:bodyPr>
              <a:prstTxWarp prst="textNoShape">
                <a:avLst/>
              </a:prstTxWarp>
            </a:bodyPr>
            <a:lstStyle/>
            <a:p>
              <a:endParaRPr lang="fr-FR"/>
            </a:p>
          </p:txBody>
        </p:sp>
        <p:sp>
          <p:nvSpPr>
            <p:cNvPr id="21544" name="Freeform 40"/>
            <p:cNvSpPr>
              <a:spLocks/>
            </p:cNvSpPr>
            <p:nvPr/>
          </p:nvSpPr>
          <p:spPr bwMode="auto">
            <a:xfrm>
              <a:off x="680" y="3759"/>
              <a:ext cx="1460" cy="78"/>
            </a:xfrm>
            <a:custGeom>
              <a:avLst/>
              <a:gdLst/>
              <a:ahLst/>
              <a:cxnLst>
                <a:cxn ang="0">
                  <a:pos x="0" y="109"/>
                </a:cxn>
                <a:cxn ang="0">
                  <a:pos x="1782" y="109"/>
                </a:cxn>
                <a:cxn ang="0">
                  <a:pos x="1782" y="0"/>
                </a:cxn>
                <a:cxn ang="0">
                  <a:pos x="0" y="0"/>
                </a:cxn>
                <a:cxn ang="0">
                  <a:pos x="0" y="109"/>
                </a:cxn>
                <a:cxn ang="0">
                  <a:pos x="0" y="109"/>
                </a:cxn>
              </a:cxnLst>
              <a:rect l="0" t="0" r="r" b="b"/>
              <a:pathLst>
                <a:path w="1782" h="109">
                  <a:moveTo>
                    <a:pt x="0" y="109"/>
                  </a:moveTo>
                  <a:lnTo>
                    <a:pt x="1782" y="109"/>
                  </a:lnTo>
                  <a:lnTo>
                    <a:pt x="1782" y="0"/>
                  </a:lnTo>
                  <a:lnTo>
                    <a:pt x="0" y="0"/>
                  </a:lnTo>
                  <a:lnTo>
                    <a:pt x="0" y="109"/>
                  </a:lnTo>
                  <a:lnTo>
                    <a:pt x="0" y="109"/>
                  </a:lnTo>
                  <a:close/>
                </a:path>
              </a:pathLst>
            </a:custGeom>
            <a:solidFill>
              <a:srgbClr val="000000"/>
            </a:solidFill>
            <a:ln w="9525">
              <a:noFill/>
              <a:round/>
              <a:headEnd/>
              <a:tailEnd/>
            </a:ln>
          </p:spPr>
          <p:txBody>
            <a:bodyPr>
              <a:prstTxWarp prst="textNoShape">
                <a:avLst/>
              </a:prstTxWarp>
            </a:bodyPr>
            <a:lstStyle/>
            <a:p>
              <a:endParaRPr lang="fr-FR"/>
            </a:p>
          </p:txBody>
        </p:sp>
        <p:sp>
          <p:nvSpPr>
            <p:cNvPr id="21545" name="Freeform 41"/>
            <p:cNvSpPr>
              <a:spLocks/>
            </p:cNvSpPr>
            <p:nvPr/>
          </p:nvSpPr>
          <p:spPr bwMode="auto">
            <a:xfrm>
              <a:off x="717" y="2528"/>
              <a:ext cx="1354" cy="77"/>
            </a:xfrm>
            <a:custGeom>
              <a:avLst/>
              <a:gdLst/>
              <a:ahLst/>
              <a:cxnLst>
                <a:cxn ang="0">
                  <a:pos x="0" y="110"/>
                </a:cxn>
                <a:cxn ang="0">
                  <a:pos x="1650" y="110"/>
                </a:cxn>
                <a:cxn ang="0">
                  <a:pos x="1650" y="0"/>
                </a:cxn>
                <a:cxn ang="0">
                  <a:pos x="0" y="0"/>
                </a:cxn>
                <a:cxn ang="0">
                  <a:pos x="0" y="110"/>
                </a:cxn>
                <a:cxn ang="0">
                  <a:pos x="0" y="110"/>
                </a:cxn>
              </a:cxnLst>
              <a:rect l="0" t="0" r="r" b="b"/>
              <a:pathLst>
                <a:path w="1650" h="110">
                  <a:moveTo>
                    <a:pt x="0" y="110"/>
                  </a:moveTo>
                  <a:lnTo>
                    <a:pt x="1650" y="110"/>
                  </a:lnTo>
                  <a:lnTo>
                    <a:pt x="1650" y="0"/>
                  </a:lnTo>
                  <a:lnTo>
                    <a:pt x="0" y="0"/>
                  </a:lnTo>
                  <a:lnTo>
                    <a:pt x="0" y="110"/>
                  </a:lnTo>
                  <a:lnTo>
                    <a:pt x="0" y="110"/>
                  </a:lnTo>
                  <a:close/>
                </a:path>
              </a:pathLst>
            </a:custGeom>
            <a:solidFill>
              <a:srgbClr val="000000"/>
            </a:solidFill>
            <a:ln w="9525">
              <a:noFill/>
              <a:round/>
              <a:headEnd/>
              <a:tailEnd/>
            </a:ln>
          </p:spPr>
          <p:txBody>
            <a:bodyPr>
              <a:prstTxWarp prst="textNoShape">
                <a:avLst/>
              </a:prstTxWarp>
            </a:bodyPr>
            <a:lstStyle/>
            <a:p>
              <a:endParaRPr lang="fr-FR"/>
            </a:p>
          </p:txBody>
        </p:sp>
        <p:sp>
          <p:nvSpPr>
            <p:cNvPr id="21546" name="Freeform 42"/>
            <p:cNvSpPr>
              <a:spLocks/>
            </p:cNvSpPr>
            <p:nvPr/>
          </p:nvSpPr>
          <p:spPr bwMode="auto">
            <a:xfrm>
              <a:off x="1184" y="2296"/>
              <a:ext cx="442" cy="309"/>
            </a:xfrm>
            <a:custGeom>
              <a:avLst/>
              <a:gdLst/>
              <a:ahLst/>
              <a:cxnLst>
                <a:cxn ang="0">
                  <a:pos x="0" y="109"/>
                </a:cxn>
                <a:cxn ang="0">
                  <a:pos x="3" y="88"/>
                </a:cxn>
                <a:cxn ang="0">
                  <a:pos x="5" y="77"/>
                </a:cxn>
                <a:cxn ang="0">
                  <a:pos x="10" y="67"/>
                </a:cxn>
                <a:cxn ang="0">
                  <a:pos x="13" y="58"/>
                </a:cxn>
                <a:cxn ang="0">
                  <a:pos x="19" y="48"/>
                </a:cxn>
                <a:cxn ang="0">
                  <a:pos x="28" y="36"/>
                </a:cxn>
                <a:cxn ang="0">
                  <a:pos x="36" y="29"/>
                </a:cxn>
                <a:cxn ang="0">
                  <a:pos x="49" y="18"/>
                </a:cxn>
                <a:cxn ang="0">
                  <a:pos x="67" y="9"/>
                </a:cxn>
                <a:cxn ang="0">
                  <a:pos x="87" y="2"/>
                </a:cxn>
                <a:cxn ang="0">
                  <a:pos x="432" y="0"/>
                </a:cxn>
                <a:cxn ang="0">
                  <a:pos x="475" y="9"/>
                </a:cxn>
                <a:cxn ang="0">
                  <a:pos x="493" y="18"/>
                </a:cxn>
                <a:cxn ang="0">
                  <a:pos x="509" y="32"/>
                </a:cxn>
                <a:cxn ang="0">
                  <a:pos x="517" y="40"/>
                </a:cxn>
                <a:cxn ang="0">
                  <a:pos x="523" y="48"/>
                </a:cxn>
                <a:cxn ang="0">
                  <a:pos x="529" y="58"/>
                </a:cxn>
                <a:cxn ang="0">
                  <a:pos x="532" y="67"/>
                </a:cxn>
                <a:cxn ang="0">
                  <a:pos x="536" y="77"/>
                </a:cxn>
                <a:cxn ang="0">
                  <a:pos x="539" y="88"/>
                </a:cxn>
                <a:cxn ang="0">
                  <a:pos x="541" y="109"/>
                </a:cxn>
                <a:cxn ang="0">
                  <a:pos x="432" y="382"/>
                </a:cxn>
                <a:cxn ang="0">
                  <a:pos x="432" y="159"/>
                </a:cxn>
                <a:cxn ang="0">
                  <a:pos x="431" y="147"/>
                </a:cxn>
                <a:cxn ang="0">
                  <a:pos x="426" y="138"/>
                </a:cxn>
                <a:cxn ang="0">
                  <a:pos x="421" y="130"/>
                </a:cxn>
                <a:cxn ang="0">
                  <a:pos x="409" y="119"/>
                </a:cxn>
                <a:cxn ang="0">
                  <a:pos x="390" y="111"/>
                </a:cxn>
                <a:cxn ang="0">
                  <a:pos x="163" y="109"/>
                </a:cxn>
                <a:cxn ang="0">
                  <a:pos x="133" y="119"/>
                </a:cxn>
                <a:cxn ang="0">
                  <a:pos x="118" y="134"/>
                </a:cxn>
                <a:cxn ang="0">
                  <a:pos x="113" y="143"/>
                </a:cxn>
                <a:cxn ang="0">
                  <a:pos x="109" y="165"/>
                </a:cxn>
                <a:cxn ang="0">
                  <a:pos x="0" y="438"/>
                </a:cxn>
              </a:cxnLst>
              <a:rect l="0" t="0" r="r" b="b"/>
              <a:pathLst>
                <a:path w="541" h="438">
                  <a:moveTo>
                    <a:pt x="0" y="438"/>
                  </a:moveTo>
                  <a:lnTo>
                    <a:pt x="0" y="109"/>
                  </a:lnTo>
                  <a:lnTo>
                    <a:pt x="0" y="99"/>
                  </a:lnTo>
                  <a:lnTo>
                    <a:pt x="3" y="88"/>
                  </a:lnTo>
                  <a:lnTo>
                    <a:pt x="4" y="83"/>
                  </a:lnTo>
                  <a:lnTo>
                    <a:pt x="5" y="77"/>
                  </a:lnTo>
                  <a:lnTo>
                    <a:pt x="7" y="71"/>
                  </a:lnTo>
                  <a:lnTo>
                    <a:pt x="10" y="67"/>
                  </a:lnTo>
                  <a:lnTo>
                    <a:pt x="11" y="62"/>
                  </a:lnTo>
                  <a:lnTo>
                    <a:pt x="13" y="58"/>
                  </a:lnTo>
                  <a:lnTo>
                    <a:pt x="16" y="53"/>
                  </a:lnTo>
                  <a:lnTo>
                    <a:pt x="19" y="48"/>
                  </a:lnTo>
                  <a:lnTo>
                    <a:pt x="26" y="40"/>
                  </a:lnTo>
                  <a:lnTo>
                    <a:pt x="28" y="36"/>
                  </a:lnTo>
                  <a:lnTo>
                    <a:pt x="33" y="32"/>
                  </a:lnTo>
                  <a:lnTo>
                    <a:pt x="36" y="29"/>
                  </a:lnTo>
                  <a:lnTo>
                    <a:pt x="40" y="25"/>
                  </a:lnTo>
                  <a:lnTo>
                    <a:pt x="49" y="18"/>
                  </a:lnTo>
                  <a:lnTo>
                    <a:pt x="57" y="14"/>
                  </a:lnTo>
                  <a:lnTo>
                    <a:pt x="67" y="9"/>
                  </a:lnTo>
                  <a:lnTo>
                    <a:pt x="76" y="6"/>
                  </a:lnTo>
                  <a:lnTo>
                    <a:pt x="87" y="2"/>
                  </a:lnTo>
                  <a:lnTo>
                    <a:pt x="109" y="0"/>
                  </a:lnTo>
                  <a:lnTo>
                    <a:pt x="432" y="0"/>
                  </a:lnTo>
                  <a:lnTo>
                    <a:pt x="455" y="2"/>
                  </a:lnTo>
                  <a:lnTo>
                    <a:pt x="475" y="9"/>
                  </a:lnTo>
                  <a:lnTo>
                    <a:pt x="484" y="14"/>
                  </a:lnTo>
                  <a:lnTo>
                    <a:pt x="493" y="18"/>
                  </a:lnTo>
                  <a:lnTo>
                    <a:pt x="501" y="25"/>
                  </a:lnTo>
                  <a:lnTo>
                    <a:pt x="509" y="32"/>
                  </a:lnTo>
                  <a:lnTo>
                    <a:pt x="513" y="36"/>
                  </a:lnTo>
                  <a:lnTo>
                    <a:pt x="517" y="40"/>
                  </a:lnTo>
                  <a:lnTo>
                    <a:pt x="520" y="44"/>
                  </a:lnTo>
                  <a:lnTo>
                    <a:pt x="523" y="48"/>
                  </a:lnTo>
                  <a:lnTo>
                    <a:pt x="526" y="53"/>
                  </a:lnTo>
                  <a:lnTo>
                    <a:pt x="529" y="58"/>
                  </a:lnTo>
                  <a:lnTo>
                    <a:pt x="530" y="62"/>
                  </a:lnTo>
                  <a:lnTo>
                    <a:pt x="532" y="67"/>
                  </a:lnTo>
                  <a:lnTo>
                    <a:pt x="535" y="71"/>
                  </a:lnTo>
                  <a:lnTo>
                    <a:pt x="536" y="77"/>
                  </a:lnTo>
                  <a:lnTo>
                    <a:pt x="538" y="83"/>
                  </a:lnTo>
                  <a:lnTo>
                    <a:pt x="539" y="88"/>
                  </a:lnTo>
                  <a:lnTo>
                    <a:pt x="541" y="99"/>
                  </a:lnTo>
                  <a:lnTo>
                    <a:pt x="541" y="109"/>
                  </a:lnTo>
                  <a:lnTo>
                    <a:pt x="541" y="438"/>
                  </a:lnTo>
                  <a:lnTo>
                    <a:pt x="432" y="382"/>
                  </a:lnTo>
                  <a:lnTo>
                    <a:pt x="432" y="165"/>
                  </a:lnTo>
                  <a:lnTo>
                    <a:pt x="432" y="159"/>
                  </a:lnTo>
                  <a:lnTo>
                    <a:pt x="432" y="153"/>
                  </a:lnTo>
                  <a:lnTo>
                    <a:pt x="431" y="147"/>
                  </a:lnTo>
                  <a:lnTo>
                    <a:pt x="429" y="143"/>
                  </a:lnTo>
                  <a:lnTo>
                    <a:pt x="426" y="138"/>
                  </a:lnTo>
                  <a:lnTo>
                    <a:pt x="424" y="134"/>
                  </a:lnTo>
                  <a:lnTo>
                    <a:pt x="421" y="130"/>
                  </a:lnTo>
                  <a:lnTo>
                    <a:pt x="417" y="126"/>
                  </a:lnTo>
                  <a:lnTo>
                    <a:pt x="409" y="119"/>
                  </a:lnTo>
                  <a:lnTo>
                    <a:pt x="400" y="114"/>
                  </a:lnTo>
                  <a:lnTo>
                    <a:pt x="390" y="111"/>
                  </a:lnTo>
                  <a:lnTo>
                    <a:pt x="379" y="109"/>
                  </a:lnTo>
                  <a:lnTo>
                    <a:pt x="163" y="109"/>
                  </a:lnTo>
                  <a:lnTo>
                    <a:pt x="141" y="114"/>
                  </a:lnTo>
                  <a:lnTo>
                    <a:pt x="133" y="119"/>
                  </a:lnTo>
                  <a:lnTo>
                    <a:pt x="124" y="126"/>
                  </a:lnTo>
                  <a:lnTo>
                    <a:pt x="118" y="134"/>
                  </a:lnTo>
                  <a:lnTo>
                    <a:pt x="116" y="138"/>
                  </a:lnTo>
                  <a:lnTo>
                    <a:pt x="113" y="143"/>
                  </a:lnTo>
                  <a:lnTo>
                    <a:pt x="110" y="153"/>
                  </a:lnTo>
                  <a:lnTo>
                    <a:pt x="109" y="165"/>
                  </a:lnTo>
                  <a:lnTo>
                    <a:pt x="109" y="382"/>
                  </a:lnTo>
                  <a:lnTo>
                    <a:pt x="0" y="438"/>
                  </a:lnTo>
                  <a:lnTo>
                    <a:pt x="0" y="438"/>
                  </a:lnTo>
                  <a:close/>
                </a:path>
              </a:pathLst>
            </a:custGeom>
            <a:solidFill>
              <a:srgbClr val="000000"/>
            </a:solidFill>
            <a:ln w="9525">
              <a:noFill/>
              <a:round/>
              <a:headEnd/>
              <a:tailEnd/>
            </a:ln>
          </p:spPr>
          <p:txBody>
            <a:bodyPr>
              <a:prstTxWarp prst="textNoShape">
                <a:avLst/>
              </a:prstTxWarp>
            </a:bodyPr>
            <a:lstStyle/>
            <a:p>
              <a:endParaRPr lang="fr-FR"/>
            </a:p>
          </p:txBody>
        </p:sp>
        <p:sp>
          <p:nvSpPr>
            <p:cNvPr id="21547" name="Freeform 43"/>
            <p:cNvSpPr>
              <a:spLocks/>
            </p:cNvSpPr>
            <p:nvPr/>
          </p:nvSpPr>
          <p:spPr bwMode="auto">
            <a:xfrm>
              <a:off x="651" y="2450"/>
              <a:ext cx="355" cy="116"/>
            </a:xfrm>
            <a:custGeom>
              <a:avLst/>
              <a:gdLst/>
              <a:ahLst/>
              <a:cxnLst>
                <a:cxn ang="0">
                  <a:pos x="0" y="163"/>
                </a:cxn>
                <a:cxn ang="0">
                  <a:pos x="0" y="54"/>
                </a:cxn>
                <a:cxn ang="0">
                  <a:pos x="108" y="54"/>
                </a:cxn>
                <a:cxn ang="0">
                  <a:pos x="108" y="0"/>
                </a:cxn>
                <a:cxn ang="0">
                  <a:pos x="216" y="0"/>
                </a:cxn>
                <a:cxn ang="0">
                  <a:pos x="216" y="54"/>
                </a:cxn>
                <a:cxn ang="0">
                  <a:pos x="433" y="54"/>
                </a:cxn>
                <a:cxn ang="0">
                  <a:pos x="433" y="163"/>
                </a:cxn>
                <a:cxn ang="0">
                  <a:pos x="0" y="163"/>
                </a:cxn>
                <a:cxn ang="0">
                  <a:pos x="0" y="163"/>
                </a:cxn>
              </a:cxnLst>
              <a:rect l="0" t="0" r="r" b="b"/>
              <a:pathLst>
                <a:path w="433" h="163">
                  <a:moveTo>
                    <a:pt x="0" y="163"/>
                  </a:moveTo>
                  <a:lnTo>
                    <a:pt x="0" y="54"/>
                  </a:lnTo>
                  <a:lnTo>
                    <a:pt x="108" y="54"/>
                  </a:lnTo>
                  <a:lnTo>
                    <a:pt x="108" y="0"/>
                  </a:lnTo>
                  <a:lnTo>
                    <a:pt x="216" y="0"/>
                  </a:lnTo>
                  <a:lnTo>
                    <a:pt x="216" y="54"/>
                  </a:lnTo>
                  <a:lnTo>
                    <a:pt x="433" y="54"/>
                  </a:lnTo>
                  <a:lnTo>
                    <a:pt x="433" y="163"/>
                  </a:lnTo>
                  <a:lnTo>
                    <a:pt x="0" y="163"/>
                  </a:lnTo>
                  <a:lnTo>
                    <a:pt x="0" y="163"/>
                  </a:lnTo>
                  <a:close/>
                </a:path>
              </a:pathLst>
            </a:custGeom>
            <a:solidFill>
              <a:srgbClr val="000000"/>
            </a:solidFill>
            <a:ln w="9525">
              <a:noFill/>
              <a:round/>
              <a:headEnd/>
              <a:tailEnd/>
            </a:ln>
          </p:spPr>
          <p:txBody>
            <a:bodyPr>
              <a:prstTxWarp prst="textNoShape">
                <a:avLst/>
              </a:prstTxWarp>
            </a:bodyPr>
            <a:lstStyle/>
            <a:p>
              <a:endParaRPr lang="fr-FR"/>
            </a:p>
          </p:txBody>
        </p:sp>
        <p:sp>
          <p:nvSpPr>
            <p:cNvPr id="21548" name="Freeform 44"/>
            <p:cNvSpPr>
              <a:spLocks/>
            </p:cNvSpPr>
            <p:nvPr/>
          </p:nvSpPr>
          <p:spPr bwMode="auto">
            <a:xfrm>
              <a:off x="1805" y="2450"/>
              <a:ext cx="355" cy="116"/>
            </a:xfrm>
            <a:custGeom>
              <a:avLst/>
              <a:gdLst/>
              <a:ahLst/>
              <a:cxnLst>
                <a:cxn ang="0">
                  <a:pos x="433" y="163"/>
                </a:cxn>
                <a:cxn ang="0">
                  <a:pos x="433" y="54"/>
                </a:cxn>
                <a:cxn ang="0">
                  <a:pos x="325" y="54"/>
                </a:cxn>
                <a:cxn ang="0">
                  <a:pos x="325" y="0"/>
                </a:cxn>
                <a:cxn ang="0">
                  <a:pos x="217" y="0"/>
                </a:cxn>
                <a:cxn ang="0">
                  <a:pos x="217" y="54"/>
                </a:cxn>
                <a:cxn ang="0">
                  <a:pos x="0" y="54"/>
                </a:cxn>
                <a:cxn ang="0">
                  <a:pos x="0" y="163"/>
                </a:cxn>
                <a:cxn ang="0">
                  <a:pos x="433" y="163"/>
                </a:cxn>
                <a:cxn ang="0">
                  <a:pos x="433" y="163"/>
                </a:cxn>
              </a:cxnLst>
              <a:rect l="0" t="0" r="r" b="b"/>
              <a:pathLst>
                <a:path w="433" h="163">
                  <a:moveTo>
                    <a:pt x="433" y="163"/>
                  </a:moveTo>
                  <a:lnTo>
                    <a:pt x="433" y="54"/>
                  </a:lnTo>
                  <a:lnTo>
                    <a:pt x="325" y="54"/>
                  </a:lnTo>
                  <a:lnTo>
                    <a:pt x="325" y="0"/>
                  </a:lnTo>
                  <a:lnTo>
                    <a:pt x="217" y="0"/>
                  </a:lnTo>
                  <a:lnTo>
                    <a:pt x="217" y="54"/>
                  </a:lnTo>
                  <a:lnTo>
                    <a:pt x="0" y="54"/>
                  </a:lnTo>
                  <a:lnTo>
                    <a:pt x="0" y="163"/>
                  </a:lnTo>
                  <a:lnTo>
                    <a:pt x="433" y="163"/>
                  </a:lnTo>
                  <a:lnTo>
                    <a:pt x="433" y="163"/>
                  </a:lnTo>
                  <a:close/>
                </a:path>
              </a:pathLst>
            </a:custGeom>
            <a:solidFill>
              <a:srgbClr val="000000"/>
            </a:solidFill>
            <a:ln w="9525">
              <a:noFill/>
              <a:round/>
              <a:headEnd/>
              <a:tailEnd/>
            </a:ln>
          </p:spPr>
          <p:txBody>
            <a:bodyPr>
              <a:prstTxWarp prst="textNoShape">
                <a:avLst/>
              </a:prstTxWarp>
            </a:bodyPr>
            <a:lstStyle/>
            <a:p>
              <a:endParaRPr lang="fr-FR"/>
            </a:p>
          </p:txBody>
        </p:sp>
        <p:sp>
          <p:nvSpPr>
            <p:cNvPr id="21549" name="Freeform 45"/>
            <p:cNvSpPr>
              <a:spLocks/>
            </p:cNvSpPr>
            <p:nvPr/>
          </p:nvSpPr>
          <p:spPr bwMode="auto">
            <a:xfrm>
              <a:off x="2109" y="3566"/>
              <a:ext cx="176" cy="153"/>
            </a:xfrm>
            <a:custGeom>
              <a:avLst/>
              <a:gdLst/>
              <a:ahLst/>
              <a:cxnLst>
                <a:cxn ang="0">
                  <a:pos x="226" y="217"/>
                </a:cxn>
                <a:cxn ang="0">
                  <a:pos x="237" y="207"/>
                </a:cxn>
                <a:cxn ang="0">
                  <a:pos x="189" y="89"/>
                </a:cxn>
                <a:cxn ang="0">
                  <a:pos x="197" y="77"/>
                </a:cxn>
                <a:cxn ang="0">
                  <a:pos x="205" y="66"/>
                </a:cxn>
                <a:cxn ang="0">
                  <a:pos x="212" y="54"/>
                </a:cxn>
                <a:cxn ang="0">
                  <a:pos x="219" y="44"/>
                </a:cxn>
                <a:cxn ang="0">
                  <a:pos x="223" y="33"/>
                </a:cxn>
                <a:cxn ang="0">
                  <a:pos x="226" y="25"/>
                </a:cxn>
                <a:cxn ang="0">
                  <a:pos x="227" y="18"/>
                </a:cxn>
                <a:cxn ang="0">
                  <a:pos x="226" y="15"/>
                </a:cxn>
                <a:cxn ang="0">
                  <a:pos x="222" y="14"/>
                </a:cxn>
                <a:cxn ang="0">
                  <a:pos x="215" y="14"/>
                </a:cxn>
                <a:cxn ang="0">
                  <a:pos x="207" y="17"/>
                </a:cxn>
                <a:cxn ang="0">
                  <a:pos x="198" y="22"/>
                </a:cxn>
                <a:cxn ang="0">
                  <a:pos x="186" y="28"/>
                </a:cxn>
                <a:cxn ang="0">
                  <a:pos x="176" y="35"/>
                </a:cxn>
                <a:cxn ang="0">
                  <a:pos x="165" y="43"/>
                </a:cxn>
                <a:cxn ang="0">
                  <a:pos x="153" y="51"/>
                </a:cxn>
                <a:cxn ang="0">
                  <a:pos x="29" y="0"/>
                </a:cxn>
                <a:cxn ang="0">
                  <a:pos x="20" y="12"/>
                </a:cxn>
                <a:cxn ang="0">
                  <a:pos x="119" y="87"/>
                </a:cxn>
                <a:cxn ang="0">
                  <a:pos x="111" y="98"/>
                </a:cxn>
                <a:cxn ang="0">
                  <a:pos x="102" y="109"/>
                </a:cxn>
                <a:cxn ang="0">
                  <a:pos x="93" y="121"/>
                </a:cxn>
                <a:cxn ang="0">
                  <a:pos x="85" y="132"/>
                </a:cxn>
                <a:cxn ang="0">
                  <a:pos x="77" y="144"/>
                </a:cxn>
                <a:cxn ang="0">
                  <a:pos x="69" y="155"/>
                </a:cxn>
                <a:cxn ang="0">
                  <a:pos x="62" y="167"/>
                </a:cxn>
                <a:cxn ang="0">
                  <a:pos x="56" y="176"/>
                </a:cxn>
                <a:cxn ang="0">
                  <a:pos x="9" y="165"/>
                </a:cxn>
                <a:cxn ang="0">
                  <a:pos x="0" y="175"/>
                </a:cxn>
                <a:cxn ang="0">
                  <a:pos x="39" y="199"/>
                </a:cxn>
                <a:cxn ang="0">
                  <a:pos x="63" y="238"/>
                </a:cxn>
                <a:cxn ang="0">
                  <a:pos x="74" y="229"/>
                </a:cxn>
                <a:cxn ang="0">
                  <a:pos x="62" y="184"/>
                </a:cxn>
                <a:cxn ang="0">
                  <a:pos x="71" y="178"/>
                </a:cxn>
                <a:cxn ang="0">
                  <a:pos x="83" y="171"/>
                </a:cxn>
                <a:cxn ang="0">
                  <a:pos x="94" y="163"/>
                </a:cxn>
                <a:cxn ang="0">
                  <a:pos x="106" y="155"/>
                </a:cxn>
                <a:cxn ang="0">
                  <a:pos x="117" y="147"/>
                </a:cxn>
                <a:cxn ang="0">
                  <a:pos x="130" y="138"/>
                </a:cxn>
                <a:cxn ang="0">
                  <a:pos x="142" y="130"/>
                </a:cxn>
                <a:cxn ang="0">
                  <a:pos x="152" y="122"/>
                </a:cxn>
                <a:cxn ang="0">
                  <a:pos x="226" y="217"/>
                </a:cxn>
              </a:cxnLst>
              <a:rect l="0" t="0" r="r" b="b"/>
              <a:pathLst>
                <a:path w="237" h="238">
                  <a:moveTo>
                    <a:pt x="226" y="217"/>
                  </a:moveTo>
                  <a:lnTo>
                    <a:pt x="237" y="207"/>
                  </a:lnTo>
                  <a:lnTo>
                    <a:pt x="189" y="89"/>
                  </a:lnTo>
                  <a:lnTo>
                    <a:pt x="197" y="77"/>
                  </a:lnTo>
                  <a:lnTo>
                    <a:pt x="205" y="66"/>
                  </a:lnTo>
                  <a:lnTo>
                    <a:pt x="212" y="54"/>
                  </a:lnTo>
                  <a:lnTo>
                    <a:pt x="219" y="44"/>
                  </a:lnTo>
                  <a:lnTo>
                    <a:pt x="223" y="33"/>
                  </a:lnTo>
                  <a:lnTo>
                    <a:pt x="226" y="25"/>
                  </a:lnTo>
                  <a:lnTo>
                    <a:pt x="227" y="18"/>
                  </a:lnTo>
                  <a:lnTo>
                    <a:pt x="226" y="15"/>
                  </a:lnTo>
                  <a:lnTo>
                    <a:pt x="222" y="14"/>
                  </a:lnTo>
                  <a:lnTo>
                    <a:pt x="215" y="14"/>
                  </a:lnTo>
                  <a:lnTo>
                    <a:pt x="207" y="17"/>
                  </a:lnTo>
                  <a:lnTo>
                    <a:pt x="198" y="22"/>
                  </a:lnTo>
                  <a:lnTo>
                    <a:pt x="186" y="28"/>
                  </a:lnTo>
                  <a:lnTo>
                    <a:pt x="176" y="35"/>
                  </a:lnTo>
                  <a:lnTo>
                    <a:pt x="165" y="43"/>
                  </a:lnTo>
                  <a:lnTo>
                    <a:pt x="153" y="51"/>
                  </a:lnTo>
                  <a:lnTo>
                    <a:pt x="29" y="0"/>
                  </a:lnTo>
                  <a:lnTo>
                    <a:pt x="20" y="12"/>
                  </a:lnTo>
                  <a:lnTo>
                    <a:pt x="119" y="87"/>
                  </a:lnTo>
                  <a:lnTo>
                    <a:pt x="111" y="98"/>
                  </a:lnTo>
                  <a:lnTo>
                    <a:pt x="102" y="109"/>
                  </a:lnTo>
                  <a:lnTo>
                    <a:pt x="93" y="121"/>
                  </a:lnTo>
                  <a:lnTo>
                    <a:pt x="85" y="132"/>
                  </a:lnTo>
                  <a:lnTo>
                    <a:pt x="77" y="144"/>
                  </a:lnTo>
                  <a:lnTo>
                    <a:pt x="69" y="155"/>
                  </a:lnTo>
                  <a:lnTo>
                    <a:pt x="62" y="167"/>
                  </a:lnTo>
                  <a:lnTo>
                    <a:pt x="56" y="176"/>
                  </a:lnTo>
                  <a:lnTo>
                    <a:pt x="9" y="165"/>
                  </a:lnTo>
                  <a:lnTo>
                    <a:pt x="0" y="175"/>
                  </a:lnTo>
                  <a:lnTo>
                    <a:pt x="39" y="199"/>
                  </a:lnTo>
                  <a:lnTo>
                    <a:pt x="63" y="238"/>
                  </a:lnTo>
                  <a:lnTo>
                    <a:pt x="74" y="229"/>
                  </a:lnTo>
                  <a:lnTo>
                    <a:pt x="62" y="184"/>
                  </a:lnTo>
                  <a:lnTo>
                    <a:pt x="71" y="178"/>
                  </a:lnTo>
                  <a:lnTo>
                    <a:pt x="83" y="171"/>
                  </a:lnTo>
                  <a:lnTo>
                    <a:pt x="94" y="163"/>
                  </a:lnTo>
                  <a:lnTo>
                    <a:pt x="106" y="155"/>
                  </a:lnTo>
                  <a:lnTo>
                    <a:pt x="117" y="147"/>
                  </a:lnTo>
                  <a:lnTo>
                    <a:pt x="130" y="138"/>
                  </a:lnTo>
                  <a:lnTo>
                    <a:pt x="142" y="130"/>
                  </a:lnTo>
                  <a:lnTo>
                    <a:pt x="152" y="122"/>
                  </a:lnTo>
                  <a:lnTo>
                    <a:pt x="226" y="217"/>
                  </a:lnTo>
                  <a:close/>
                </a:path>
              </a:pathLst>
            </a:custGeom>
            <a:solidFill>
              <a:srgbClr val="000000"/>
            </a:solidFill>
            <a:ln w="9525">
              <a:noFill/>
              <a:round/>
              <a:headEnd/>
              <a:tailEnd/>
            </a:ln>
          </p:spPr>
          <p:txBody>
            <a:bodyPr>
              <a:prstTxWarp prst="textNoShape">
                <a:avLst/>
              </a:prstTxWarp>
            </a:bodyPr>
            <a:lstStyle/>
            <a:p>
              <a:endParaRPr lang="fr-FR"/>
            </a:p>
          </p:txBody>
        </p:sp>
      </p:grpSp>
      <p:sp>
        <p:nvSpPr>
          <p:cNvPr id="21550" name="Text Box 46"/>
          <p:cNvSpPr txBox="1">
            <a:spLocks noChangeArrowheads="1"/>
          </p:cNvSpPr>
          <p:nvPr/>
        </p:nvSpPr>
        <p:spPr bwMode="auto">
          <a:xfrm>
            <a:off x="755650" y="4076700"/>
            <a:ext cx="3086100" cy="1917700"/>
          </a:xfrm>
          <a:prstGeom prst="rect">
            <a:avLst/>
          </a:prstGeom>
          <a:noFill/>
          <a:ln w="9525">
            <a:noFill/>
            <a:miter lim="800000"/>
            <a:headEnd/>
            <a:tailEnd/>
          </a:ln>
          <a:effectLst/>
        </p:spPr>
        <p:txBody>
          <a:bodyPr lIns="91429" tIns="45714" rIns="91429" bIns="45714">
            <a:prstTxWarp prst="textNoShape">
              <a:avLst/>
            </a:prstTxWarp>
            <a:spAutoFit/>
          </a:bodyPr>
          <a:lstStyle/>
          <a:p>
            <a:r>
              <a:rPr lang="fr-FR">
                <a:latin typeface="Arial" pitchFamily="-106" charset="0"/>
              </a:rPr>
              <a:t>Informations en vol,</a:t>
            </a:r>
          </a:p>
          <a:p>
            <a:r>
              <a:rPr lang="fr-FR">
                <a:latin typeface="Arial" pitchFamily="-106" charset="0"/>
              </a:rPr>
              <a:t>Secours Contrôleur</a:t>
            </a:r>
          </a:p>
          <a:p>
            <a:r>
              <a:rPr lang="fr-FR">
                <a:latin typeface="Arial" pitchFamily="-106" charset="0"/>
              </a:rPr>
              <a:t>Conséquences négligeables du déroutement</a:t>
            </a:r>
          </a:p>
        </p:txBody>
      </p:sp>
      <p:grpSp>
        <p:nvGrpSpPr>
          <p:cNvPr id="8" name="Group 47"/>
          <p:cNvGrpSpPr>
            <a:grpSpLocks/>
          </p:cNvGrpSpPr>
          <p:nvPr/>
        </p:nvGrpSpPr>
        <p:grpSpPr bwMode="auto">
          <a:xfrm>
            <a:off x="1524000" y="2133600"/>
            <a:ext cx="3581400" cy="2362200"/>
            <a:chOff x="960" y="1344"/>
            <a:chExt cx="2256" cy="1488"/>
          </a:xfrm>
        </p:grpSpPr>
        <p:sp>
          <p:nvSpPr>
            <p:cNvPr id="21552" name="Text Box 48"/>
            <p:cNvSpPr txBox="1">
              <a:spLocks noChangeArrowheads="1"/>
            </p:cNvSpPr>
            <p:nvPr/>
          </p:nvSpPr>
          <p:spPr bwMode="auto">
            <a:xfrm>
              <a:off x="960" y="1344"/>
              <a:ext cx="2107" cy="940"/>
            </a:xfrm>
            <a:prstGeom prst="rect">
              <a:avLst/>
            </a:prstGeom>
            <a:noFill/>
            <a:ln w="9525">
              <a:noFill/>
              <a:miter lim="800000"/>
              <a:headEnd/>
              <a:tailEnd/>
            </a:ln>
            <a:effectLst/>
          </p:spPr>
          <p:txBody>
            <a:bodyPr wrap="none" lIns="91429" tIns="45714" rIns="91429" bIns="45714">
              <a:prstTxWarp prst="textNoShape">
                <a:avLst/>
              </a:prstTxWarp>
              <a:spAutoFit/>
            </a:bodyPr>
            <a:lstStyle/>
            <a:p>
              <a:r>
                <a:rPr lang="fr-FR">
                  <a:solidFill>
                    <a:srgbClr val="008000"/>
                  </a:solidFill>
                  <a:latin typeface="Arial" pitchFamily="-106" charset="0"/>
                </a:rPr>
                <a:t>Connaissances</a:t>
              </a:r>
            </a:p>
            <a:p>
              <a:r>
                <a:rPr lang="fr-FR" sz="2000" i="1">
                  <a:solidFill>
                    <a:srgbClr val="008000"/>
                  </a:solidFill>
                  <a:latin typeface="Arial" pitchFamily="-106" charset="0"/>
                </a:rPr>
                <a:t>  accessibles si pré-activées</a:t>
              </a:r>
            </a:p>
            <a:p>
              <a:r>
                <a:rPr lang="fr-FR">
                  <a:solidFill>
                    <a:srgbClr val="008000"/>
                  </a:solidFill>
                  <a:latin typeface="Arial" pitchFamily="-106" charset="0"/>
                </a:rPr>
                <a:t>Expérience</a:t>
              </a:r>
            </a:p>
            <a:p>
              <a:r>
                <a:rPr lang="fr-FR">
                  <a:solidFill>
                    <a:srgbClr val="FF0000"/>
                  </a:solidFill>
                  <a:latin typeface="Arial" pitchFamily="-106" charset="0"/>
                </a:rPr>
                <a:t>Comportement</a:t>
              </a:r>
            </a:p>
          </p:txBody>
        </p:sp>
        <p:grpSp>
          <p:nvGrpSpPr>
            <p:cNvPr id="9" name="Group 49"/>
            <p:cNvGrpSpPr>
              <a:grpSpLocks/>
            </p:cNvGrpSpPr>
            <p:nvPr/>
          </p:nvGrpSpPr>
          <p:grpSpPr bwMode="auto">
            <a:xfrm>
              <a:off x="2592" y="1776"/>
              <a:ext cx="624" cy="1056"/>
              <a:chOff x="1344" y="1968"/>
              <a:chExt cx="229" cy="573"/>
            </a:xfrm>
          </p:grpSpPr>
          <p:sp>
            <p:nvSpPr>
              <p:cNvPr id="21554" name="Freeform 50"/>
              <p:cNvSpPr>
                <a:spLocks/>
              </p:cNvSpPr>
              <p:nvPr/>
            </p:nvSpPr>
            <p:spPr bwMode="auto">
              <a:xfrm>
                <a:off x="1406" y="2006"/>
                <a:ext cx="97" cy="67"/>
              </a:xfrm>
              <a:custGeom>
                <a:avLst/>
                <a:gdLst/>
                <a:ahLst/>
                <a:cxnLst>
                  <a:cxn ang="0">
                    <a:pos x="96" y="16"/>
                  </a:cxn>
                  <a:cxn ang="0">
                    <a:pos x="82" y="16"/>
                  </a:cxn>
                  <a:cxn ang="0">
                    <a:pos x="69" y="15"/>
                  </a:cxn>
                  <a:cxn ang="0">
                    <a:pos x="57" y="14"/>
                  </a:cxn>
                  <a:cxn ang="0">
                    <a:pos x="45" y="11"/>
                  </a:cxn>
                  <a:cxn ang="0">
                    <a:pos x="34" y="9"/>
                  </a:cxn>
                  <a:cxn ang="0">
                    <a:pos x="24" y="7"/>
                  </a:cxn>
                  <a:cxn ang="0">
                    <a:pos x="15" y="3"/>
                  </a:cxn>
                  <a:cxn ang="0">
                    <a:pos x="7" y="0"/>
                  </a:cxn>
                  <a:cxn ang="0">
                    <a:pos x="4" y="9"/>
                  </a:cxn>
                  <a:cxn ang="0">
                    <a:pos x="2" y="18"/>
                  </a:cxn>
                  <a:cxn ang="0">
                    <a:pos x="0" y="28"/>
                  </a:cxn>
                  <a:cxn ang="0">
                    <a:pos x="0" y="37"/>
                  </a:cxn>
                  <a:cxn ang="0">
                    <a:pos x="2" y="56"/>
                  </a:cxn>
                  <a:cxn ang="0">
                    <a:pos x="8" y="75"/>
                  </a:cxn>
                  <a:cxn ang="0">
                    <a:pos x="16" y="91"/>
                  </a:cxn>
                  <a:cxn ang="0">
                    <a:pos x="29" y="105"/>
                  </a:cxn>
                  <a:cxn ang="0">
                    <a:pos x="43" y="117"/>
                  </a:cxn>
                  <a:cxn ang="0">
                    <a:pos x="59" y="125"/>
                  </a:cxn>
                  <a:cxn ang="0">
                    <a:pos x="77" y="131"/>
                  </a:cxn>
                  <a:cxn ang="0">
                    <a:pos x="97" y="133"/>
                  </a:cxn>
                  <a:cxn ang="0">
                    <a:pos x="116" y="131"/>
                  </a:cxn>
                  <a:cxn ang="0">
                    <a:pos x="135" y="125"/>
                  </a:cxn>
                  <a:cxn ang="0">
                    <a:pos x="151" y="117"/>
                  </a:cxn>
                  <a:cxn ang="0">
                    <a:pos x="165" y="105"/>
                  </a:cxn>
                  <a:cxn ang="0">
                    <a:pos x="177" y="91"/>
                  </a:cxn>
                  <a:cxn ang="0">
                    <a:pos x="185" y="75"/>
                  </a:cxn>
                  <a:cxn ang="0">
                    <a:pos x="191" y="56"/>
                  </a:cxn>
                  <a:cxn ang="0">
                    <a:pos x="193" y="37"/>
                  </a:cxn>
                  <a:cxn ang="0">
                    <a:pos x="193" y="28"/>
                  </a:cxn>
                  <a:cxn ang="0">
                    <a:pos x="192" y="18"/>
                  </a:cxn>
                  <a:cxn ang="0">
                    <a:pos x="190" y="9"/>
                  </a:cxn>
                  <a:cxn ang="0">
                    <a:pos x="186" y="0"/>
                  </a:cxn>
                  <a:cxn ang="0">
                    <a:pos x="178" y="3"/>
                  </a:cxn>
                  <a:cxn ang="0">
                    <a:pos x="170" y="7"/>
                  </a:cxn>
                  <a:cxn ang="0">
                    <a:pos x="160" y="9"/>
                  </a:cxn>
                  <a:cxn ang="0">
                    <a:pos x="148" y="11"/>
                  </a:cxn>
                  <a:cxn ang="0">
                    <a:pos x="137" y="14"/>
                  </a:cxn>
                  <a:cxn ang="0">
                    <a:pos x="123" y="15"/>
                  </a:cxn>
                  <a:cxn ang="0">
                    <a:pos x="111" y="16"/>
                  </a:cxn>
                  <a:cxn ang="0">
                    <a:pos x="96" y="16"/>
                  </a:cxn>
                </a:cxnLst>
                <a:rect l="0" t="0" r="r" b="b"/>
                <a:pathLst>
                  <a:path w="193" h="133">
                    <a:moveTo>
                      <a:pt x="96" y="16"/>
                    </a:moveTo>
                    <a:lnTo>
                      <a:pt x="82" y="16"/>
                    </a:lnTo>
                    <a:lnTo>
                      <a:pt x="69" y="15"/>
                    </a:lnTo>
                    <a:lnTo>
                      <a:pt x="57" y="14"/>
                    </a:lnTo>
                    <a:lnTo>
                      <a:pt x="45" y="11"/>
                    </a:lnTo>
                    <a:lnTo>
                      <a:pt x="34" y="9"/>
                    </a:lnTo>
                    <a:lnTo>
                      <a:pt x="24" y="7"/>
                    </a:lnTo>
                    <a:lnTo>
                      <a:pt x="15" y="3"/>
                    </a:lnTo>
                    <a:lnTo>
                      <a:pt x="7" y="0"/>
                    </a:lnTo>
                    <a:lnTo>
                      <a:pt x="4" y="9"/>
                    </a:lnTo>
                    <a:lnTo>
                      <a:pt x="2" y="18"/>
                    </a:lnTo>
                    <a:lnTo>
                      <a:pt x="0" y="28"/>
                    </a:lnTo>
                    <a:lnTo>
                      <a:pt x="0" y="37"/>
                    </a:lnTo>
                    <a:lnTo>
                      <a:pt x="2" y="56"/>
                    </a:lnTo>
                    <a:lnTo>
                      <a:pt x="8" y="75"/>
                    </a:lnTo>
                    <a:lnTo>
                      <a:pt x="16" y="91"/>
                    </a:lnTo>
                    <a:lnTo>
                      <a:pt x="29" y="105"/>
                    </a:lnTo>
                    <a:lnTo>
                      <a:pt x="43" y="117"/>
                    </a:lnTo>
                    <a:lnTo>
                      <a:pt x="59" y="125"/>
                    </a:lnTo>
                    <a:lnTo>
                      <a:pt x="77" y="131"/>
                    </a:lnTo>
                    <a:lnTo>
                      <a:pt x="97" y="133"/>
                    </a:lnTo>
                    <a:lnTo>
                      <a:pt x="116" y="131"/>
                    </a:lnTo>
                    <a:lnTo>
                      <a:pt x="135" y="125"/>
                    </a:lnTo>
                    <a:lnTo>
                      <a:pt x="151" y="117"/>
                    </a:lnTo>
                    <a:lnTo>
                      <a:pt x="165" y="105"/>
                    </a:lnTo>
                    <a:lnTo>
                      <a:pt x="177" y="91"/>
                    </a:lnTo>
                    <a:lnTo>
                      <a:pt x="185" y="75"/>
                    </a:lnTo>
                    <a:lnTo>
                      <a:pt x="191" y="56"/>
                    </a:lnTo>
                    <a:lnTo>
                      <a:pt x="193" y="37"/>
                    </a:lnTo>
                    <a:lnTo>
                      <a:pt x="193" y="28"/>
                    </a:lnTo>
                    <a:lnTo>
                      <a:pt x="192" y="18"/>
                    </a:lnTo>
                    <a:lnTo>
                      <a:pt x="190" y="9"/>
                    </a:lnTo>
                    <a:lnTo>
                      <a:pt x="186" y="0"/>
                    </a:lnTo>
                    <a:lnTo>
                      <a:pt x="178" y="3"/>
                    </a:lnTo>
                    <a:lnTo>
                      <a:pt x="170" y="7"/>
                    </a:lnTo>
                    <a:lnTo>
                      <a:pt x="160" y="9"/>
                    </a:lnTo>
                    <a:lnTo>
                      <a:pt x="148" y="11"/>
                    </a:lnTo>
                    <a:lnTo>
                      <a:pt x="137" y="14"/>
                    </a:lnTo>
                    <a:lnTo>
                      <a:pt x="123" y="15"/>
                    </a:lnTo>
                    <a:lnTo>
                      <a:pt x="111" y="16"/>
                    </a:lnTo>
                    <a:lnTo>
                      <a:pt x="96" y="16"/>
                    </a:lnTo>
                    <a:close/>
                  </a:path>
                </a:pathLst>
              </a:custGeom>
              <a:solidFill>
                <a:srgbClr val="000000"/>
              </a:solidFill>
              <a:ln w="9525">
                <a:noFill/>
                <a:round/>
                <a:headEnd/>
                <a:tailEnd/>
              </a:ln>
            </p:spPr>
            <p:txBody>
              <a:bodyPr>
                <a:prstTxWarp prst="textNoShape">
                  <a:avLst/>
                </a:prstTxWarp>
              </a:bodyPr>
              <a:lstStyle/>
              <a:p>
                <a:endParaRPr lang="fr-FR"/>
              </a:p>
            </p:txBody>
          </p:sp>
          <p:sp>
            <p:nvSpPr>
              <p:cNvPr id="21555" name="Freeform 51"/>
              <p:cNvSpPr>
                <a:spLocks/>
              </p:cNvSpPr>
              <p:nvPr/>
            </p:nvSpPr>
            <p:spPr bwMode="auto">
              <a:xfrm>
                <a:off x="1400" y="1968"/>
                <a:ext cx="106" cy="38"/>
              </a:xfrm>
              <a:custGeom>
                <a:avLst/>
                <a:gdLst/>
                <a:ahLst/>
                <a:cxnLst>
                  <a:cxn ang="0">
                    <a:pos x="158" y="0"/>
                  </a:cxn>
                  <a:cxn ang="0">
                    <a:pos x="105" y="8"/>
                  </a:cxn>
                  <a:cxn ang="0">
                    <a:pos x="56" y="0"/>
                  </a:cxn>
                  <a:cxn ang="0">
                    <a:pos x="0" y="8"/>
                  </a:cxn>
                  <a:cxn ang="0">
                    <a:pos x="26" y="62"/>
                  </a:cxn>
                  <a:cxn ang="0">
                    <a:pos x="26" y="63"/>
                  </a:cxn>
                  <a:cxn ang="0">
                    <a:pos x="26" y="63"/>
                  </a:cxn>
                  <a:cxn ang="0">
                    <a:pos x="26" y="63"/>
                  </a:cxn>
                  <a:cxn ang="0">
                    <a:pos x="26" y="63"/>
                  </a:cxn>
                  <a:cxn ang="0">
                    <a:pos x="26" y="63"/>
                  </a:cxn>
                  <a:cxn ang="0">
                    <a:pos x="26" y="63"/>
                  </a:cxn>
                  <a:cxn ang="0">
                    <a:pos x="26" y="63"/>
                  </a:cxn>
                  <a:cxn ang="0">
                    <a:pos x="26" y="63"/>
                  </a:cxn>
                  <a:cxn ang="0">
                    <a:pos x="26" y="63"/>
                  </a:cxn>
                  <a:cxn ang="0">
                    <a:pos x="26" y="63"/>
                  </a:cxn>
                  <a:cxn ang="0">
                    <a:pos x="34" y="66"/>
                  </a:cxn>
                  <a:cxn ang="0">
                    <a:pos x="42" y="69"/>
                  </a:cxn>
                  <a:cxn ang="0">
                    <a:pos x="52" y="71"/>
                  </a:cxn>
                  <a:cxn ang="0">
                    <a:pos x="62" y="72"/>
                  </a:cxn>
                  <a:cxn ang="0">
                    <a:pos x="73" y="74"/>
                  </a:cxn>
                  <a:cxn ang="0">
                    <a:pos x="83" y="75"/>
                  </a:cxn>
                  <a:cxn ang="0">
                    <a:pos x="96" y="76"/>
                  </a:cxn>
                  <a:cxn ang="0">
                    <a:pos x="108" y="76"/>
                  </a:cxn>
                  <a:cxn ang="0">
                    <a:pos x="120" y="76"/>
                  </a:cxn>
                  <a:cxn ang="0">
                    <a:pos x="133" y="75"/>
                  </a:cxn>
                  <a:cxn ang="0">
                    <a:pos x="144" y="74"/>
                  </a:cxn>
                  <a:cxn ang="0">
                    <a:pos x="155" y="72"/>
                  </a:cxn>
                  <a:cxn ang="0">
                    <a:pos x="165" y="70"/>
                  </a:cxn>
                  <a:cxn ang="0">
                    <a:pos x="175" y="68"/>
                  </a:cxn>
                  <a:cxn ang="0">
                    <a:pos x="183" y="66"/>
                  </a:cxn>
                  <a:cxn ang="0">
                    <a:pos x="192" y="62"/>
                  </a:cxn>
                  <a:cxn ang="0">
                    <a:pos x="211" y="8"/>
                  </a:cxn>
                  <a:cxn ang="0">
                    <a:pos x="158" y="0"/>
                  </a:cxn>
                </a:cxnLst>
                <a:rect l="0" t="0" r="r" b="b"/>
                <a:pathLst>
                  <a:path w="211" h="76">
                    <a:moveTo>
                      <a:pt x="158" y="0"/>
                    </a:moveTo>
                    <a:lnTo>
                      <a:pt x="105" y="8"/>
                    </a:lnTo>
                    <a:lnTo>
                      <a:pt x="56" y="0"/>
                    </a:lnTo>
                    <a:lnTo>
                      <a:pt x="0" y="8"/>
                    </a:lnTo>
                    <a:lnTo>
                      <a:pt x="26" y="62"/>
                    </a:lnTo>
                    <a:lnTo>
                      <a:pt x="26" y="63"/>
                    </a:lnTo>
                    <a:lnTo>
                      <a:pt x="26" y="63"/>
                    </a:lnTo>
                    <a:lnTo>
                      <a:pt x="26" y="63"/>
                    </a:lnTo>
                    <a:lnTo>
                      <a:pt x="26" y="63"/>
                    </a:lnTo>
                    <a:lnTo>
                      <a:pt x="26" y="63"/>
                    </a:lnTo>
                    <a:lnTo>
                      <a:pt x="26" y="63"/>
                    </a:lnTo>
                    <a:lnTo>
                      <a:pt x="26" y="63"/>
                    </a:lnTo>
                    <a:lnTo>
                      <a:pt x="26" y="63"/>
                    </a:lnTo>
                    <a:lnTo>
                      <a:pt x="26" y="63"/>
                    </a:lnTo>
                    <a:lnTo>
                      <a:pt x="26" y="63"/>
                    </a:lnTo>
                    <a:lnTo>
                      <a:pt x="34" y="66"/>
                    </a:lnTo>
                    <a:lnTo>
                      <a:pt x="42" y="69"/>
                    </a:lnTo>
                    <a:lnTo>
                      <a:pt x="52" y="71"/>
                    </a:lnTo>
                    <a:lnTo>
                      <a:pt x="62" y="72"/>
                    </a:lnTo>
                    <a:lnTo>
                      <a:pt x="73" y="74"/>
                    </a:lnTo>
                    <a:lnTo>
                      <a:pt x="83" y="75"/>
                    </a:lnTo>
                    <a:lnTo>
                      <a:pt x="96" y="76"/>
                    </a:lnTo>
                    <a:lnTo>
                      <a:pt x="108" y="76"/>
                    </a:lnTo>
                    <a:lnTo>
                      <a:pt x="120" y="76"/>
                    </a:lnTo>
                    <a:lnTo>
                      <a:pt x="133" y="75"/>
                    </a:lnTo>
                    <a:lnTo>
                      <a:pt x="144" y="74"/>
                    </a:lnTo>
                    <a:lnTo>
                      <a:pt x="155" y="72"/>
                    </a:lnTo>
                    <a:lnTo>
                      <a:pt x="165" y="70"/>
                    </a:lnTo>
                    <a:lnTo>
                      <a:pt x="175" y="68"/>
                    </a:lnTo>
                    <a:lnTo>
                      <a:pt x="183" y="66"/>
                    </a:lnTo>
                    <a:lnTo>
                      <a:pt x="192" y="62"/>
                    </a:lnTo>
                    <a:lnTo>
                      <a:pt x="211" y="8"/>
                    </a:lnTo>
                    <a:lnTo>
                      <a:pt x="158" y="0"/>
                    </a:lnTo>
                    <a:close/>
                  </a:path>
                </a:pathLst>
              </a:custGeom>
              <a:solidFill>
                <a:srgbClr val="000000"/>
              </a:solidFill>
              <a:ln w="9525">
                <a:noFill/>
                <a:round/>
                <a:headEnd/>
                <a:tailEnd/>
              </a:ln>
            </p:spPr>
            <p:txBody>
              <a:bodyPr>
                <a:prstTxWarp prst="textNoShape">
                  <a:avLst/>
                </a:prstTxWarp>
              </a:bodyPr>
              <a:lstStyle/>
              <a:p>
                <a:endParaRPr lang="fr-FR"/>
              </a:p>
            </p:txBody>
          </p:sp>
          <p:sp>
            <p:nvSpPr>
              <p:cNvPr id="21556" name="Freeform 52"/>
              <p:cNvSpPr>
                <a:spLocks/>
              </p:cNvSpPr>
              <p:nvPr/>
            </p:nvSpPr>
            <p:spPr bwMode="auto">
              <a:xfrm>
                <a:off x="1344" y="2082"/>
                <a:ext cx="229" cy="459"/>
              </a:xfrm>
              <a:custGeom>
                <a:avLst/>
                <a:gdLst/>
                <a:ahLst/>
                <a:cxnLst>
                  <a:cxn ang="0">
                    <a:pos x="392" y="870"/>
                  </a:cxn>
                  <a:cxn ang="0">
                    <a:pos x="402" y="582"/>
                  </a:cxn>
                  <a:cxn ang="0">
                    <a:pos x="455" y="461"/>
                  </a:cxn>
                  <a:cxn ang="0">
                    <a:pos x="386" y="412"/>
                  </a:cxn>
                  <a:cxn ang="0">
                    <a:pos x="455" y="398"/>
                  </a:cxn>
                  <a:cxn ang="0">
                    <a:pos x="386" y="388"/>
                  </a:cxn>
                  <a:cxn ang="0">
                    <a:pos x="455" y="374"/>
                  </a:cxn>
                  <a:cxn ang="0">
                    <a:pos x="386" y="363"/>
                  </a:cxn>
                  <a:cxn ang="0">
                    <a:pos x="455" y="350"/>
                  </a:cxn>
                  <a:cxn ang="0">
                    <a:pos x="455" y="182"/>
                  </a:cxn>
                  <a:cxn ang="0">
                    <a:pos x="456" y="168"/>
                  </a:cxn>
                  <a:cxn ang="0">
                    <a:pos x="454" y="116"/>
                  </a:cxn>
                  <a:cxn ang="0">
                    <a:pos x="433" y="53"/>
                  </a:cxn>
                  <a:cxn ang="0">
                    <a:pos x="397" y="17"/>
                  </a:cxn>
                  <a:cxn ang="0">
                    <a:pos x="346" y="2"/>
                  </a:cxn>
                  <a:cxn ang="0">
                    <a:pos x="313" y="30"/>
                  </a:cxn>
                  <a:cxn ang="0">
                    <a:pos x="298" y="131"/>
                  </a:cxn>
                  <a:cxn ang="0">
                    <a:pos x="337" y="191"/>
                  </a:cxn>
                  <a:cxn ang="0">
                    <a:pos x="325" y="176"/>
                  </a:cxn>
                  <a:cxn ang="0">
                    <a:pos x="346" y="179"/>
                  </a:cxn>
                  <a:cxn ang="0">
                    <a:pos x="322" y="160"/>
                  </a:cxn>
                  <a:cxn ang="0">
                    <a:pos x="367" y="185"/>
                  </a:cxn>
                  <a:cxn ang="0">
                    <a:pos x="412" y="160"/>
                  </a:cxn>
                  <a:cxn ang="0">
                    <a:pos x="387" y="179"/>
                  </a:cxn>
                  <a:cxn ang="0">
                    <a:pos x="408" y="176"/>
                  </a:cxn>
                  <a:cxn ang="0">
                    <a:pos x="381" y="199"/>
                  </a:cxn>
                  <a:cxn ang="0">
                    <a:pos x="353" y="199"/>
                  </a:cxn>
                  <a:cxn ang="0">
                    <a:pos x="286" y="191"/>
                  </a:cxn>
                  <a:cxn ang="0">
                    <a:pos x="281" y="214"/>
                  </a:cxn>
                  <a:cxn ang="0">
                    <a:pos x="275" y="237"/>
                  </a:cxn>
                  <a:cxn ang="0">
                    <a:pos x="268" y="261"/>
                  </a:cxn>
                  <a:cxn ang="0">
                    <a:pos x="262" y="284"/>
                  </a:cxn>
                  <a:cxn ang="0">
                    <a:pos x="221" y="17"/>
                  </a:cxn>
                  <a:cxn ang="0">
                    <a:pos x="187" y="306"/>
                  </a:cxn>
                  <a:cxn ang="0">
                    <a:pos x="174" y="262"/>
                  </a:cxn>
                  <a:cxn ang="0">
                    <a:pos x="158" y="202"/>
                  </a:cxn>
                  <a:cxn ang="0">
                    <a:pos x="144" y="131"/>
                  </a:cxn>
                  <a:cxn ang="0">
                    <a:pos x="133" y="65"/>
                  </a:cxn>
                  <a:cxn ang="0">
                    <a:pos x="128" y="17"/>
                  </a:cxn>
                  <a:cxn ang="0">
                    <a:pos x="99" y="4"/>
                  </a:cxn>
                  <a:cxn ang="0">
                    <a:pos x="53" y="21"/>
                  </a:cxn>
                  <a:cxn ang="0">
                    <a:pos x="20" y="56"/>
                  </a:cxn>
                  <a:cxn ang="0">
                    <a:pos x="2" y="118"/>
                  </a:cxn>
                  <a:cxn ang="0">
                    <a:pos x="0" y="161"/>
                  </a:cxn>
                  <a:cxn ang="0">
                    <a:pos x="0" y="161"/>
                  </a:cxn>
                  <a:cxn ang="0">
                    <a:pos x="0" y="350"/>
                  </a:cxn>
                  <a:cxn ang="0">
                    <a:pos x="75" y="363"/>
                  </a:cxn>
                  <a:cxn ang="0">
                    <a:pos x="0" y="374"/>
                  </a:cxn>
                  <a:cxn ang="0">
                    <a:pos x="75" y="388"/>
                  </a:cxn>
                  <a:cxn ang="0">
                    <a:pos x="0" y="398"/>
                  </a:cxn>
                  <a:cxn ang="0">
                    <a:pos x="75" y="412"/>
                  </a:cxn>
                  <a:cxn ang="0">
                    <a:pos x="0" y="458"/>
                  </a:cxn>
                  <a:cxn ang="0">
                    <a:pos x="44" y="582"/>
                  </a:cxn>
                  <a:cxn ang="0">
                    <a:pos x="53" y="879"/>
                  </a:cxn>
                  <a:cxn ang="0">
                    <a:pos x="220" y="918"/>
                  </a:cxn>
                  <a:cxn ang="0">
                    <a:pos x="235" y="582"/>
                  </a:cxn>
                  <a:cxn ang="0">
                    <a:pos x="459" y="918"/>
                  </a:cxn>
                </a:cxnLst>
                <a:rect l="0" t="0" r="r" b="b"/>
                <a:pathLst>
                  <a:path w="459" h="918">
                    <a:moveTo>
                      <a:pt x="459" y="918"/>
                    </a:moveTo>
                    <a:lnTo>
                      <a:pt x="392" y="870"/>
                    </a:lnTo>
                    <a:lnTo>
                      <a:pt x="392" y="582"/>
                    </a:lnTo>
                    <a:lnTo>
                      <a:pt x="402" y="582"/>
                    </a:lnTo>
                    <a:lnTo>
                      <a:pt x="402" y="461"/>
                    </a:lnTo>
                    <a:lnTo>
                      <a:pt x="455" y="461"/>
                    </a:lnTo>
                    <a:lnTo>
                      <a:pt x="455" y="412"/>
                    </a:lnTo>
                    <a:lnTo>
                      <a:pt x="386" y="412"/>
                    </a:lnTo>
                    <a:lnTo>
                      <a:pt x="386" y="398"/>
                    </a:lnTo>
                    <a:lnTo>
                      <a:pt x="455" y="398"/>
                    </a:lnTo>
                    <a:lnTo>
                      <a:pt x="455" y="388"/>
                    </a:lnTo>
                    <a:lnTo>
                      <a:pt x="386" y="388"/>
                    </a:lnTo>
                    <a:lnTo>
                      <a:pt x="386" y="374"/>
                    </a:lnTo>
                    <a:lnTo>
                      <a:pt x="455" y="374"/>
                    </a:lnTo>
                    <a:lnTo>
                      <a:pt x="455" y="363"/>
                    </a:lnTo>
                    <a:lnTo>
                      <a:pt x="386" y="363"/>
                    </a:lnTo>
                    <a:lnTo>
                      <a:pt x="386" y="350"/>
                    </a:lnTo>
                    <a:lnTo>
                      <a:pt x="455" y="350"/>
                    </a:lnTo>
                    <a:lnTo>
                      <a:pt x="455" y="189"/>
                    </a:lnTo>
                    <a:lnTo>
                      <a:pt x="455" y="182"/>
                    </a:lnTo>
                    <a:lnTo>
                      <a:pt x="456" y="175"/>
                    </a:lnTo>
                    <a:lnTo>
                      <a:pt x="456" y="168"/>
                    </a:lnTo>
                    <a:lnTo>
                      <a:pt x="456" y="161"/>
                    </a:lnTo>
                    <a:lnTo>
                      <a:pt x="454" y="116"/>
                    </a:lnTo>
                    <a:lnTo>
                      <a:pt x="446" y="80"/>
                    </a:lnTo>
                    <a:lnTo>
                      <a:pt x="433" y="53"/>
                    </a:lnTo>
                    <a:lnTo>
                      <a:pt x="417" y="32"/>
                    </a:lnTo>
                    <a:lnTo>
                      <a:pt x="397" y="17"/>
                    </a:lnTo>
                    <a:lnTo>
                      <a:pt x="372" y="8"/>
                    </a:lnTo>
                    <a:lnTo>
                      <a:pt x="346" y="2"/>
                    </a:lnTo>
                    <a:lnTo>
                      <a:pt x="316" y="0"/>
                    </a:lnTo>
                    <a:lnTo>
                      <a:pt x="313" y="30"/>
                    </a:lnTo>
                    <a:lnTo>
                      <a:pt x="307" y="75"/>
                    </a:lnTo>
                    <a:lnTo>
                      <a:pt x="298" y="131"/>
                    </a:lnTo>
                    <a:lnTo>
                      <a:pt x="286" y="191"/>
                    </a:lnTo>
                    <a:lnTo>
                      <a:pt x="337" y="191"/>
                    </a:lnTo>
                    <a:lnTo>
                      <a:pt x="322" y="183"/>
                    </a:lnTo>
                    <a:lnTo>
                      <a:pt x="325" y="176"/>
                    </a:lnTo>
                    <a:lnTo>
                      <a:pt x="344" y="184"/>
                    </a:lnTo>
                    <a:lnTo>
                      <a:pt x="346" y="179"/>
                    </a:lnTo>
                    <a:lnTo>
                      <a:pt x="321" y="166"/>
                    </a:lnTo>
                    <a:lnTo>
                      <a:pt x="322" y="160"/>
                    </a:lnTo>
                    <a:lnTo>
                      <a:pt x="362" y="172"/>
                    </a:lnTo>
                    <a:lnTo>
                      <a:pt x="367" y="185"/>
                    </a:lnTo>
                    <a:lnTo>
                      <a:pt x="371" y="172"/>
                    </a:lnTo>
                    <a:lnTo>
                      <a:pt x="412" y="160"/>
                    </a:lnTo>
                    <a:lnTo>
                      <a:pt x="413" y="166"/>
                    </a:lnTo>
                    <a:lnTo>
                      <a:pt x="387" y="179"/>
                    </a:lnTo>
                    <a:lnTo>
                      <a:pt x="390" y="184"/>
                    </a:lnTo>
                    <a:lnTo>
                      <a:pt x="408" y="176"/>
                    </a:lnTo>
                    <a:lnTo>
                      <a:pt x="412" y="183"/>
                    </a:lnTo>
                    <a:lnTo>
                      <a:pt x="381" y="199"/>
                    </a:lnTo>
                    <a:lnTo>
                      <a:pt x="367" y="197"/>
                    </a:lnTo>
                    <a:lnTo>
                      <a:pt x="353" y="199"/>
                    </a:lnTo>
                    <a:lnTo>
                      <a:pt x="337" y="191"/>
                    </a:lnTo>
                    <a:lnTo>
                      <a:pt x="286" y="191"/>
                    </a:lnTo>
                    <a:lnTo>
                      <a:pt x="284" y="202"/>
                    </a:lnTo>
                    <a:lnTo>
                      <a:pt x="281" y="214"/>
                    </a:lnTo>
                    <a:lnTo>
                      <a:pt x="277" y="226"/>
                    </a:lnTo>
                    <a:lnTo>
                      <a:pt x="275" y="237"/>
                    </a:lnTo>
                    <a:lnTo>
                      <a:pt x="271" y="250"/>
                    </a:lnTo>
                    <a:lnTo>
                      <a:pt x="268" y="261"/>
                    </a:lnTo>
                    <a:lnTo>
                      <a:pt x="264" y="273"/>
                    </a:lnTo>
                    <a:lnTo>
                      <a:pt x="262" y="284"/>
                    </a:lnTo>
                    <a:lnTo>
                      <a:pt x="231" y="17"/>
                    </a:lnTo>
                    <a:lnTo>
                      <a:pt x="221" y="17"/>
                    </a:lnTo>
                    <a:lnTo>
                      <a:pt x="193" y="325"/>
                    </a:lnTo>
                    <a:lnTo>
                      <a:pt x="187" y="306"/>
                    </a:lnTo>
                    <a:lnTo>
                      <a:pt x="181" y="285"/>
                    </a:lnTo>
                    <a:lnTo>
                      <a:pt x="174" y="262"/>
                    </a:lnTo>
                    <a:lnTo>
                      <a:pt x="167" y="237"/>
                    </a:lnTo>
                    <a:lnTo>
                      <a:pt x="158" y="202"/>
                    </a:lnTo>
                    <a:lnTo>
                      <a:pt x="151" y="167"/>
                    </a:lnTo>
                    <a:lnTo>
                      <a:pt x="144" y="131"/>
                    </a:lnTo>
                    <a:lnTo>
                      <a:pt x="138" y="96"/>
                    </a:lnTo>
                    <a:lnTo>
                      <a:pt x="133" y="65"/>
                    </a:lnTo>
                    <a:lnTo>
                      <a:pt x="130" y="39"/>
                    </a:lnTo>
                    <a:lnTo>
                      <a:pt x="128" y="17"/>
                    </a:lnTo>
                    <a:lnTo>
                      <a:pt x="125" y="1"/>
                    </a:lnTo>
                    <a:lnTo>
                      <a:pt x="99" y="4"/>
                    </a:lnTo>
                    <a:lnTo>
                      <a:pt x="75" y="10"/>
                    </a:lnTo>
                    <a:lnTo>
                      <a:pt x="53" y="21"/>
                    </a:lnTo>
                    <a:lnTo>
                      <a:pt x="34" y="35"/>
                    </a:lnTo>
                    <a:lnTo>
                      <a:pt x="20" y="56"/>
                    </a:lnTo>
                    <a:lnTo>
                      <a:pt x="9" y="84"/>
                    </a:lnTo>
                    <a:lnTo>
                      <a:pt x="2" y="118"/>
                    </a:lnTo>
                    <a:lnTo>
                      <a:pt x="0" y="161"/>
                    </a:lnTo>
                    <a:lnTo>
                      <a:pt x="0" y="161"/>
                    </a:lnTo>
                    <a:lnTo>
                      <a:pt x="0" y="161"/>
                    </a:lnTo>
                    <a:lnTo>
                      <a:pt x="0" y="161"/>
                    </a:lnTo>
                    <a:lnTo>
                      <a:pt x="0" y="161"/>
                    </a:lnTo>
                    <a:lnTo>
                      <a:pt x="0" y="350"/>
                    </a:lnTo>
                    <a:lnTo>
                      <a:pt x="75" y="350"/>
                    </a:lnTo>
                    <a:lnTo>
                      <a:pt x="75" y="363"/>
                    </a:lnTo>
                    <a:lnTo>
                      <a:pt x="0" y="363"/>
                    </a:lnTo>
                    <a:lnTo>
                      <a:pt x="0" y="374"/>
                    </a:lnTo>
                    <a:lnTo>
                      <a:pt x="75" y="374"/>
                    </a:lnTo>
                    <a:lnTo>
                      <a:pt x="75" y="388"/>
                    </a:lnTo>
                    <a:lnTo>
                      <a:pt x="0" y="388"/>
                    </a:lnTo>
                    <a:lnTo>
                      <a:pt x="0" y="398"/>
                    </a:lnTo>
                    <a:lnTo>
                      <a:pt x="75" y="398"/>
                    </a:lnTo>
                    <a:lnTo>
                      <a:pt x="75" y="412"/>
                    </a:lnTo>
                    <a:lnTo>
                      <a:pt x="0" y="412"/>
                    </a:lnTo>
                    <a:lnTo>
                      <a:pt x="0" y="458"/>
                    </a:lnTo>
                    <a:lnTo>
                      <a:pt x="44" y="458"/>
                    </a:lnTo>
                    <a:lnTo>
                      <a:pt x="44" y="582"/>
                    </a:lnTo>
                    <a:lnTo>
                      <a:pt x="53" y="582"/>
                    </a:lnTo>
                    <a:lnTo>
                      <a:pt x="53" y="879"/>
                    </a:lnTo>
                    <a:lnTo>
                      <a:pt x="1" y="918"/>
                    </a:lnTo>
                    <a:lnTo>
                      <a:pt x="220" y="918"/>
                    </a:lnTo>
                    <a:lnTo>
                      <a:pt x="210" y="582"/>
                    </a:lnTo>
                    <a:lnTo>
                      <a:pt x="235" y="582"/>
                    </a:lnTo>
                    <a:lnTo>
                      <a:pt x="225" y="918"/>
                    </a:lnTo>
                    <a:lnTo>
                      <a:pt x="459" y="918"/>
                    </a:lnTo>
                    <a:close/>
                  </a:path>
                </a:pathLst>
              </a:custGeom>
              <a:solidFill>
                <a:srgbClr val="000000"/>
              </a:solidFill>
              <a:ln w="9525">
                <a:noFill/>
                <a:round/>
                <a:headEnd/>
                <a:tailEnd/>
              </a:ln>
            </p:spPr>
            <p:txBody>
              <a:bodyPr>
                <a:prstTxWarp prst="textNoShape">
                  <a:avLst/>
                </a:prstTxWarp>
              </a:bodyPr>
              <a:lstStyle/>
              <a:p>
                <a:endParaRPr lang="fr-FR"/>
              </a:p>
            </p:txBody>
          </p:sp>
          <p:sp>
            <p:nvSpPr>
              <p:cNvPr id="21557" name="Freeform 53"/>
              <p:cNvSpPr>
                <a:spLocks/>
              </p:cNvSpPr>
              <p:nvPr/>
            </p:nvSpPr>
            <p:spPr bwMode="auto">
              <a:xfrm>
                <a:off x="1349" y="2319"/>
                <a:ext cx="27" cy="47"/>
              </a:xfrm>
              <a:custGeom>
                <a:avLst/>
                <a:gdLst/>
                <a:ahLst/>
                <a:cxnLst>
                  <a:cxn ang="0">
                    <a:pos x="0" y="1"/>
                  </a:cxn>
                  <a:cxn ang="0">
                    <a:pos x="0" y="8"/>
                  </a:cxn>
                  <a:cxn ang="0">
                    <a:pos x="1" y="24"/>
                  </a:cxn>
                  <a:cxn ang="0">
                    <a:pos x="4" y="46"/>
                  </a:cxn>
                  <a:cxn ang="0">
                    <a:pos x="8" y="65"/>
                  </a:cxn>
                  <a:cxn ang="0">
                    <a:pos x="14" y="79"/>
                  </a:cxn>
                  <a:cxn ang="0">
                    <a:pos x="20" y="87"/>
                  </a:cxn>
                  <a:cxn ang="0">
                    <a:pos x="27" y="92"/>
                  </a:cxn>
                  <a:cxn ang="0">
                    <a:pos x="32" y="93"/>
                  </a:cxn>
                  <a:cxn ang="0">
                    <a:pos x="39" y="92"/>
                  </a:cxn>
                  <a:cxn ang="0">
                    <a:pos x="46" y="88"/>
                  </a:cxn>
                  <a:cxn ang="0">
                    <a:pos x="52" y="85"/>
                  </a:cxn>
                  <a:cxn ang="0">
                    <a:pos x="54" y="84"/>
                  </a:cxn>
                  <a:cxn ang="0">
                    <a:pos x="52" y="0"/>
                  </a:cxn>
                  <a:cxn ang="0">
                    <a:pos x="0" y="1"/>
                  </a:cxn>
                </a:cxnLst>
                <a:rect l="0" t="0" r="r" b="b"/>
                <a:pathLst>
                  <a:path w="54" h="93">
                    <a:moveTo>
                      <a:pt x="0" y="1"/>
                    </a:moveTo>
                    <a:lnTo>
                      <a:pt x="0" y="8"/>
                    </a:lnTo>
                    <a:lnTo>
                      <a:pt x="1" y="24"/>
                    </a:lnTo>
                    <a:lnTo>
                      <a:pt x="4" y="46"/>
                    </a:lnTo>
                    <a:lnTo>
                      <a:pt x="8" y="65"/>
                    </a:lnTo>
                    <a:lnTo>
                      <a:pt x="14" y="79"/>
                    </a:lnTo>
                    <a:lnTo>
                      <a:pt x="20" y="87"/>
                    </a:lnTo>
                    <a:lnTo>
                      <a:pt x="27" y="92"/>
                    </a:lnTo>
                    <a:lnTo>
                      <a:pt x="32" y="93"/>
                    </a:lnTo>
                    <a:lnTo>
                      <a:pt x="39" y="92"/>
                    </a:lnTo>
                    <a:lnTo>
                      <a:pt x="46" y="88"/>
                    </a:lnTo>
                    <a:lnTo>
                      <a:pt x="52" y="85"/>
                    </a:lnTo>
                    <a:lnTo>
                      <a:pt x="54" y="84"/>
                    </a:lnTo>
                    <a:lnTo>
                      <a:pt x="52" y="0"/>
                    </a:lnTo>
                    <a:lnTo>
                      <a:pt x="0" y="1"/>
                    </a:lnTo>
                    <a:close/>
                  </a:path>
                </a:pathLst>
              </a:custGeom>
              <a:solidFill>
                <a:srgbClr val="000000"/>
              </a:solidFill>
              <a:ln w="9525">
                <a:noFill/>
                <a:round/>
                <a:headEnd/>
                <a:tailEnd/>
              </a:ln>
            </p:spPr>
            <p:txBody>
              <a:bodyPr>
                <a:prstTxWarp prst="textNoShape">
                  <a:avLst/>
                </a:prstTxWarp>
              </a:bodyPr>
              <a:lstStyle/>
              <a:p>
                <a:endParaRPr lang="fr-FR"/>
              </a:p>
            </p:txBody>
          </p:sp>
          <p:sp>
            <p:nvSpPr>
              <p:cNvPr id="21558" name="Freeform 54"/>
              <p:cNvSpPr>
                <a:spLocks/>
              </p:cNvSpPr>
              <p:nvPr/>
            </p:nvSpPr>
            <p:spPr bwMode="auto">
              <a:xfrm>
                <a:off x="1541" y="2319"/>
                <a:ext cx="27" cy="47"/>
              </a:xfrm>
              <a:custGeom>
                <a:avLst/>
                <a:gdLst/>
                <a:ahLst/>
                <a:cxnLst>
                  <a:cxn ang="0">
                    <a:pos x="53" y="1"/>
                  </a:cxn>
                  <a:cxn ang="0">
                    <a:pos x="53" y="8"/>
                  </a:cxn>
                  <a:cxn ang="0">
                    <a:pos x="52" y="24"/>
                  </a:cxn>
                  <a:cxn ang="0">
                    <a:pos x="50" y="46"/>
                  </a:cxn>
                  <a:cxn ang="0">
                    <a:pos x="46" y="65"/>
                  </a:cxn>
                  <a:cxn ang="0">
                    <a:pos x="41" y="79"/>
                  </a:cxn>
                  <a:cxn ang="0">
                    <a:pos x="34" y="87"/>
                  </a:cxn>
                  <a:cxn ang="0">
                    <a:pos x="28" y="92"/>
                  </a:cxn>
                  <a:cxn ang="0">
                    <a:pos x="21" y="93"/>
                  </a:cxn>
                  <a:cxn ang="0">
                    <a:pos x="14" y="92"/>
                  </a:cxn>
                  <a:cxn ang="0">
                    <a:pos x="7" y="88"/>
                  </a:cxn>
                  <a:cxn ang="0">
                    <a:pos x="3" y="85"/>
                  </a:cxn>
                  <a:cxn ang="0">
                    <a:pos x="0" y="84"/>
                  </a:cxn>
                  <a:cxn ang="0">
                    <a:pos x="1" y="0"/>
                  </a:cxn>
                  <a:cxn ang="0">
                    <a:pos x="53" y="1"/>
                  </a:cxn>
                </a:cxnLst>
                <a:rect l="0" t="0" r="r" b="b"/>
                <a:pathLst>
                  <a:path w="53" h="93">
                    <a:moveTo>
                      <a:pt x="53" y="1"/>
                    </a:moveTo>
                    <a:lnTo>
                      <a:pt x="53" y="8"/>
                    </a:lnTo>
                    <a:lnTo>
                      <a:pt x="52" y="24"/>
                    </a:lnTo>
                    <a:lnTo>
                      <a:pt x="50" y="46"/>
                    </a:lnTo>
                    <a:lnTo>
                      <a:pt x="46" y="65"/>
                    </a:lnTo>
                    <a:lnTo>
                      <a:pt x="41" y="79"/>
                    </a:lnTo>
                    <a:lnTo>
                      <a:pt x="34" y="87"/>
                    </a:lnTo>
                    <a:lnTo>
                      <a:pt x="28" y="92"/>
                    </a:lnTo>
                    <a:lnTo>
                      <a:pt x="21" y="93"/>
                    </a:lnTo>
                    <a:lnTo>
                      <a:pt x="14" y="92"/>
                    </a:lnTo>
                    <a:lnTo>
                      <a:pt x="7" y="88"/>
                    </a:lnTo>
                    <a:lnTo>
                      <a:pt x="3" y="85"/>
                    </a:lnTo>
                    <a:lnTo>
                      <a:pt x="0" y="84"/>
                    </a:lnTo>
                    <a:lnTo>
                      <a:pt x="1" y="0"/>
                    </a:lnTo>
                    <a:lnTo>
                      <a:pt x="53" y="1"/>
                    </a:lnTo>
                    <a:close/>
                  </a:path>
                </a:pathLst>
              </a:custGeom>
              <a:solidFill>
                <a:srgbClr val="000000"/>
              </a:solidFill>
              <a:ln w="9525">
                <a:noFill/>
                <a:round/>
                <a:headEnd/>
                <a:tailEnd/>
              </a:ln>
            </p:spPr>
            <p:txBody>
              <a:bodyPr>
                <a:prstTxWarp prst="textNoShape">
                  <a:avLst/>
                </a:prstTxWarp>
              </a:bodyPr>
              <a:lstStyle/>
              <a:p>
                <a:endParaRPr lang="fr-FR"/>
              </a:p>
            </p:txBody>
          </p:sp>
        </p:grpSp>
      </p:grpSp>
      <p:grpSp>
        <p:nvGrpSpPr>
          <p:cNvPr id="10" name="Group 55"/>
          <p:cNvGrpSpPr>
            <a:grpSpLocks/>
          </p:cNvGrpSpPr>
          <p:nvPr/>
        </p:nvGrpSpPr>
        <p:grpSpPr bwMode="auto">
          <a:xfrm>
            <a:off x="5562600" y="4343400"/>
            <a:ext cx="2743200" cy="1355725"/>
            <a:chOff x="3408" y="3216"/>
            <a:chExt cx="1728" cy="854"/>
          </a:xfrm>
        </p:grpSpPr>
        <p:sp>
          <p:nvSpPr>
            <p:cNvPr id="21560" name="AutoShape 56"/>
            <p:cNvSpPr>
              <a:spLocks noChangeArrowheads="1"/>
            </p:cNvSpPr>
            <p:nvPr/>
          </p:nvSpPr>
          <p:spPr bwMode="auto">
            <a:xfrm rot="2465617">
              <a:off x="3408" y="3216"/>
              <a:ext cx="432" cy="288"/>
            </a:xfrm>
            <a:prstGeom prst="rightArrow">
              <a:avLst>
                <a:gd name="adj1" fmla="val 50000"/>
                <a:gd name="adj2" fmla="val 37500"/>
              </a:avLst>
            </a:prstGeom>
            <a:noFill/>
            <a:ln w="28575">
              <a:solidFill>
                <a:schemeClr val="tx1"/>
              </a:solidFill>
              <a:miter lim="800000"/>
              <a:headEnd/>
              <a:tailEnd/>
            </a:ln>
            <a:effectLst/>
          </p:spPr>
          <p:txBody>
            <a:bodyPr wrap="none" anchor="ctr">
              <a:prstTxWarp prst="textNoShape">
                <a:avLst/>
              </a:prstTxWarp>
            </a:bodyPr>
            <a:lstStyle/>
            <a:p>
              <a:endParaRPr lang="fr-FR"/>
            </a:p>
          </p:txBody>
        </p:sp>
        <p:sp>
          <p:nvSpPr>
            <p:cNvPr id="21561" name="Text Box 57"/>
            <p:cNvSpPr txBox="1">
              <a:spLocks noChangeArrowheads="1"/>
            </p:cNvSpPr>
            <p:nvPr/>
          </p:nvSpPr>
          <p:spPr bwMode="auto">
            <a:xfrm>
              <a:off x="3638" y="3552"/>
              <a:ext cx="1498" cy="518"/>
            </a:xfrm>
            <a:prstGeom prst="rect">
              <a:avLst/>
            </a:prstGeom>
            <a:noFill/>
            <a:ln w="9525">
              <a:noFill/>
              <a:miter lim="800000"/>
              <a:headEnd/>
              <a:tailEnd/>
            </a:ln>
            <a:effectLst/>
          </p:spPr>
          <p:txBody>
            <a:bodyPr lIns="91429" tIns="45714" rIns="91429" bIns="45714">
              <a:prstTxWarp prst="textNoShape">
                <a:avLst/>
              </a:prstTxWarp>
              <a:spAutoFit/>
            </a:bodyPr>
            <a:lstStyle/>
            <a:p>
              <a:r>
                <a:rPr lang="fr-FR" b="1">
                  <a:solidFill>
                    <a:srgbClr val="008000"/>
                  </a:solidFill>
                  <a:latin typeface="Arial" pitchFamily="-106" charset="0"/>
                </a:rPr>
                <a:t>Anticipation permanente</a:t>
              </a:r>
            </a:p>
          </p:txBody>
        </p:sp>
      </p:grpSp>
      <p:grpSp>
        <p:nvGrpSpPr>
          <p:cNvPr id="11" name="Group 60"/>
          <p:cNvGrpSpPr>
            <a:grpSpLocks/>
          </p:cNvGrpSpPr>
          <p:nvPr/>
        </p:nvGrpSpPr>
        <p:grpSpPr bwMode="auto">
          <a:xfrm>
            <a:off x="5003800" y="-26988"/>
            <a:ext cx="4229100" cy="3284538"/>
            <a:chOff x="2266" y="688"/>
            <a:chExt cx="1700" cy="957"/>
          </a:xfrm>
        </p:grpSpPr>
        <p:sp>
          <p:nvSpPr>
            <p:cNvPr id="21565" name="Freeform 61"/>
            <p:cNvSpPr>
              <a:spLocks/>
            </p:cNvSpPr>
            <p:nvPr/>
          </p:nvSpPr>
          <p:spPr bwMode="auto">
            <a:xfrm>
              <a:off x="2274" y="688"/>
              <a:ext cx="1692" cy="928"/>
            </a:xfrm>
            <a:custGeom>
              <a:avLst/>
              <a:gdLst/>
              <a:ahLst/>
              <a:cxnLst>
                <a:cxn ang="0">
                  <a:pos x="1882" y="0"/>
                </a:cxn>
                <a:cxn ang="0">
                  <a:pos x="1747" y="8"/>
                </a:cxn>
                <a:cxn ang="0">
                  <a:pos x="1607" y="61"/>
                </a:cxn>
                <a:cxn ang="0">
                  <a:pos x="1502" y="135"/>
                </a:cxn>
                <a:cxn ang="0">
                  <a:pos x="1390" y="187"/>
                </a:cxn>
                <a:cxn ang="0">
                  <a:pos x="1226" y="209"/>
                </a:cxn>
                <a:cxn ang="0">
                  <a:pos x="1086" y="268"/>
                </a:cxn>
                <a:cxn ang="0">
                  <a:pos x="968" y="380"/>
                </a:cxn>
                <a:cxn ang="0">
                  <a:pos x="915" y="493"/>
                </a:cxn>
                <a:cxn ang="0">
                  <a:pos x="907" y="605"/>
                </a:cxn>
                <a:cxn ang="0">
                  <a:pos x="922" y="707"/>
                </a:cxn>
                <a:cxn ang="0">
                  <a:pos x="848" y="791"/>
                </a:cxn>
                <a:cxn ang="0">
                  <a:pos x="789" y="865"/>
                </a:cxn>
                <a:cxn ang="0">
                  <a:pos x="728" y="998"/>
                </a:cxn>
                <a:cxn ang="0">
                  <a:pos x="736" y="1103"/>
                </a:cxn>
                <a:cxn ang="0">
                  <a:pos x="759" y="1185"/>
                </a:cxn>
                <a:cxn ang="0">
                  <a:pos x="707" y="1266"/>
                </a:cxn>
                <a:cxn ang="0">
                  <a:pos x="595" y="1297"/>
                </a:cxn>
                <a:cxn ang="0">
                  <a:pos x="454" y="1333"/>
                </a:cxn>
                <a:cxn ang="0">
                  <a:pos x="371" y="1416"/>
                </a:cxn>
                <a:cxn ang="0">
                  <a:pos x="327" y="1483"/>
                </a:cxn>
                <a:cxn ang="0">
                  <a:pos x="253" y="1506"/>
                </a:cxn>
                <a:cxn ang="0">
                  <a:pos x="133" y="1534"/>
                </a:cxn>
                <a:cxn ang="0">
                  <a:pos x="36" y="1580"/>
                </a:cxn>
                <a:cxn ang="0">
                  <a:pos x="0" y="1669"/>
                </a:cxn>
                <a:cxn ang="0">
                  <a:pos x="89" y="1759"/>
                </a:cxn>
                <a:cxn ang="0">
                  <a:pos x="2327" y="1639"/>
                </a:cxn>
                <a:cxn ang="0">
                  <a:pos x="3384" y="1856"/>
                </a:cxn>
                <a:cxn ang="0">
                  <a:pos x="3376" y="1795"/>
                </a:cxn>
                <a:cxn ang="0">
                  <a:pos x="3295" y="1721"/>
                </a:cxn>
                <a:cxn ang="0">
                  <a:pos x="3190" y="1646"/>
                </a:cxn>
                <a:cxn ang="0">
                  <a:pos x="3078" y="1595"/>
                </a:cxn>
                <a:cxn ang="0">
                  <a:pos x="3011" y="1542"/>
                </a:cxn>
                <a:cxn ang="0">
                  <a:pos x="2990" y="1460"/>
                </a:cxn>
                <a:cxn ang="0">
                  <a:pos x="2975" y="1386"/>
                </a:cxn>
                <a:cxn ang="0">
                  <a:pos x="2914" y="1304"/>
                </a:cxn>
                <a:cxn ang="0">
                  <a:pos x="2914" y="1236"/>
                </a:cxn>
                <a:cxn ang="0">
                  <a:pos x="2952" y="1162"/>
                </a:cxn>
                <a:cxn ang="0">
                  <a:pos x="2983" y="1036"/>
                </a:cxn>
                <a:cxn ang="0">
                  <a:pos x="2983" y="947"/>
                </a:cxn>
                <a:cxn ang="0">
                  <a:pos x="2945" y="827"/>
                </a:cxn>
                <a:cxn ang="0">
                  <a:pos x="2825" y="694"/>
                </a:cxn>
                <a:cxn ang="0">
                  <a:pos x="2641" y="605"/>
                </a:cxn>
                <a:cxn ang="0">
                  <a:pos x="2529" y="536"/>
                </a:cxn>
                <a:cxn ang="0">
                  <a:pos x="2490" y="439"/>
                </a:cxn>
                <a:cxn ang="0">
                  <a:pos x="2424" y="365"/>
                </a:cxn>
                <a:cxn ang="0">
                  <a:pos x="2291" y="329"/>
                </a:cxn>
                <a:cxn ang="0">
                  <a:pos x="2224" y="314"/>
                </a:cxn>
                <a:cxn ang="0">
                  <a:pos x="2224" y="240"/>
                </a:cxn>
                <a:cxn ang="0">
                  <a:pos x="2194" y="143"/>
                </a:cxn>
                <a:cxn ang="0">
                  <a:pos x="2082" y="74"/>
                </a:cxn>
                <a:cxn ang="0">
                  <a:pos x="1972" y="16"/>
                </a:cxn>
                <a:cxn ang="0">
                  <a:pos x="1882" y="0"/>
                </a:cxn>
                <a:cxn ang="0">
                  <a:pos x="1882" y="0"/>
                </a:cxn>
              </a:cxnLst>
              <a:rect l="0" t="0" r="r" b="b"/>
              <a:pathLst>
                <a:path w="3384" h="1856">
                  <a:moveTo>
                    <a:pt x="1882" y="0"/>
                  </a:moveTo>
                  <a:lnTo>
                    <a:pt x="1747" y="8"/>
                  </a:lnTo>
                  <a:lnTo>
                    <a:pt x="1607" y="61"/>
                  </a:lnTo>
                  <a:lnTo>
                    <a:pt x="1502" y="135"/>
                  </a:lnTo>
                  <a:lnTo>
                    <a:pt x="1390" y="187"/>
                  </a:lnTo>
                  <a:lnTo>
                    <a:pt x="1226" y="209"/>
                  </a:lnTo>
                  <a:lnTo>
                    <a:pt x="1086" y="268"/>
                  </a:lnTo>
                  <a:lnTo>
                    <a:pt x="968" y="380"/>
                  </a:lnTo>
                  <a:lnTo>
                    <a:pt x="915" y="493"/>
                  </a:lnTo>
                  <a:lnTo>
                    <a:pt x="907" y="605"/>
                  </a:lnTo>
                  <a:lnTo>
                    <a:pt x="922" y="707"/>
                  </a:lnTo>
                  <a:lnTo>
                    <a:pt x="848" y="791"/>
                  </a:lnTo>
                  <a:lnTo>
                    <a:pt x="789" y="865"/>
                  </a:lnTo>
                  <a:lnTo>
                    <a:pt x="728" y="998"/>
                  </a:lnTo>
                  <a:lnTo>
                    <a:pt x="736" y="1103"/>
                  </a:lnTo>
                  <a:lnTo>
                    <a:pt x="759" y="1185"/>
                  </a:lnTo>
                  <a:lnTo>
                    <a:pt x="707" y="1266"/>
                  </a:lnTo>
                  <a:lnTo>
                    <a:pt x="595" y="1297"/>
                  </a:lnTo>
                  <a:lnTo>
                    <a:pt x="454" y="1333"/>
                  </a:lnTo>
                  <a:lnTo>
                    <a:pt x="371" y="1416"/>
                  </a:lnTo>
                  <a:lnTo>
                    <a:pt x="327" y="1483"/>
                  </a:lnTo>
                  <a:lnTo>
                    <a:pt x="253" y="1506"/>
                  </a:lnTo>
                  <a:lnTo>
                    <a:pt x="133" y="1534"/>
                  </a:lnTo>
                  <a:lnTo>
                    <a:pt x="36" y="1580"/>
                  </a:lnTo>
                  <a:lnTo>
                    <a:pt x="0" y="1669"/>
                  </a:lnTo>
                  <a:lnTo>
                    <a:pt x="89" y="1759"/>
                  </a:lnTo>
                  <a:lnTo>
                    <a:pt x="2327" y="1639"/>
                  </a:lnTo>
                  <a:lnTo>
                    <a:pt x="3384" y="1856"/>
                  </a:lnTo>
                  <a:lnTo>
                    <a:pt x="3376" y="1795"/>
                  </a:lnTo>
                  <a:lnTo>
                    <a:pt x="3295" y="1721"/>
                  </a:lnTo>
                  <a:lnTo>
                    <a:pt x="3190" y="1646"/>
                  </a:lnTo>
                  <a:lnTo>
                    <a:pt x="3078" y="1595"/>
                  </a:lnTo>
                  <a:lnTo>
                    <a:pt x="3011" y="1542"/>
                  </a:lnTo>
                  <a:lnTo>
                    <a:pt x="2990" y="1460"/>
                  </a:lnTo>
                  <a:lnTo>
                    <a:pt x="2975" y="1386"/>
                  </a:lnTo>
                  <a:lnTo>
                    <a:pt x="2914" y="1304"/>
                  </a:lnTo>
                  <a:lnTo>
                    <a:pt x="2914" y="1236"/>
                  </a:lnTo>
                  <a:lnTo>
                    <a:pt x="2952" y="1162"/>
                  </a:lnTo>
                  <a:lnTo>
                    <a:pt x="2983" y="1036"/>
                  </a:lnTo>
                  <a:lnTo>
                    <a:pt x="2983" y="947"/>
                  </a:lnTo>
                  <a:lnTo>
                    <a:pt x="2945" y="827"/>
                  </a:lnTo>
                  <a:lnTo>
                    <a:pt x="2825" y="694"/>
                  </a:lnTo>
                  <a:lnTo>
                    <a:pt x="2641" y="605"/>
                  </a:lnTo>
                  <a:lnTo>
                    <a:pt x="2529" y="536"/>
                  </a:lnTo>
                  <a:lnTo>
                    <a:pt x="2490" y="439"/>
                  </a:lnTo>
                  <a:lnTo>
                    <a:pt x="2424" y="365"/>
                  </a:lnTo>
                  <a:lnTo>
                    <a:pt x="2291" y="329"/>
                  </a:lnTo>
                  <a:lnTo>
                    <a:pt x="2224" y="314"/>
                  </a:lnTo>
                  <a:lnTo>
                    <a:pt x="2224" y="240"/>
                  </a:lnTo>
                  <a:lnTo>
                    <a:pt x="2194" y="143"/>
                  </a:lnTo>
                  <a:lnTo>
                    <a:pt x="2082" y="74"/>
                  </a:lnTo>
                  <a:lnTo>
                    <a:pt x="1972" y="16"/>
                  </a:lnTo>
                  <a:lnTo>
                    <a:pt x="1882" y="0"/>
                  </a:lnTo>
                  <a:lnTo>
                    <a:pt x="1882" y="0"/>
                  </a:lnTo>
                  <a:close/>
                </a:path>
              </a:pathLst>
            </a:custGeom>
            <a:solidFill>
              <a:schemeClr val="tx1">
                <a:alpha val="64000"/>
              </a:schemeClr>
            </a:solidFill>
            <a:ln w="9525">
              <a:noFill/>
              <a:round/>
              <a:headEnd/>
              <a:tailEnd/>
            </a:ln>
          </p:spPr>
          <p:txBody>
            <a:bodyPr>
              <a:prstTxWarp prst="textNoShape">
                <a:avLst/>
              </a:prstTxWarp>
            </a:bodyPr>
            <a:lstStyle/>
            <a:p>
              <a:endParaRPr lang="fr-FR"/>
            </a:p>
          </p:txBody>
        </p:sp>
        <p:sp>
          <p:nvSpPr>
            <p:cNvPr id="21566" name="Freeform 62"/>
            <p:cNvSpPr>
              <a:spLocks/>
            </p:cNvSpPr>
            <p:nvPr/>
          </p:nvSpPr>
          <p:spPr bwMode="auto">
            <a:xfrm>
              <a:off x="2266" y="1146"/>
              <a:ext cx="1696" cy="488"/>
            </a:xfrm>
            <a:custGeom>
              <a:avLst/>
              <a:gdLst/>
              <a:ahLst/>
              <a:cxnLst>
                <a:cxn ang="0">
                  <a:pos x="148" y="729"/>
                </a:cxn>
                <a:cxn ang="0">
                  <a:pos x="342" y="766"/>
                </a:cxn>
                <a:cxn ang="0">
                  <a:pos x="469" y="671"/>
                </a:cxn>
                <a:cxn ang="0">
                  <a:pos x="625" y="520"/>
                </a:cxn>
                <a:cxn ang="0">
                  <a:pos x="804" y="558"/>
                </a:cxn>
                <a:cxn ang="0">
                  <a:pos x="1019" y="671"/>
                </a:cxn>
                <a:cxn ang="0">
                  <a:pos x="1241" y="655"/>
                </a:cxn>
                <a:cxn ang="0">
                  <a:pos x="1264" y="536"/>
                </a:cxn>
                <a:cxn ang="0">
                  <a:pos x="1057" y="416"/>
                </a:cxn>
                <a:cxn ang="0">
                  <a:pos x="960" y="163"/>
                </a:cxn>
                <a:cxn ang="0">
                  <a:pos x="1190" y="112"/>
                </a:cxn>
                <a:cxn ang="0">
                  <a:pos x="1458" y="66"/>
                </a:cxn>
                <a:cxn ang="0">
                  <a:pos x="1660" y="15"/>
                </a:cxn>
                <a:cxn ang="0">
                  <a:pos x="1815" y="163"/>
                </a:cxn>
                <a:cxn ang="0">
                  <a:pos x="2015" y="283"/>
                </a:cxn>
                <a:cxn ang="0">
                  <a:pos x="2217" y="260"/>
                </a:cxn>
                <a:cxn ang="0">
                  <a:pos x="2380" y="155"/>
                </a:cxn>
                <a:cxn ang="0">
                  <a:pos x="2595" y="186"/>
                </a:cxn>
                <a:cxn ang="0">
                  <a:pos x="2589" y="342"/>
                </a:cxn>
                <a:cxn ang="0">
                  <a:pos x="2380" y="416"/>
                </a:cxn>
                <a:cxn ang="0">
                  <a:pos x="2291" y="513"/>
                </a:cxn>
                <a:cxn ang="0">
                  <a:pos x="2454" y="558"/>
                </a:cxn>
                <a:cxn ang="0">
                  <a:pos x="2684" y="461"/>
                </a:cxn>
                <a:cxn ang="0">
                  <a:pos x="2863" y="454"/>
                </a:cxn>
                <a:cxn ang="0">
                  <a:pos x="2909" y="566"/>
                </a:cxn>
                <a:cxn ang="0">
                  <a:pos x="2796" y="737"/>
                </a:cxn>
                <a:cxn ang="0">
                  <a:pos x="2929" y="766"/>
                </a:cxn>
                <a:cxn ang="0">
                  <a:pos x="3123" y="729"/>
                </a:cxn>
                <a:cxn ang="0">
                  <a:pos x="3228" y="811"/>
                </a:cxn>
                <a:cxn ang="0">
                  <a:pos x="3391" y="893"/>
                </a:cxn>
                <a:cxn ang="0">
                  <a:pos x="3272" y="946"/>
                </a:cxn>
                <a:cxn ang="0">
                  <a:pos x="3057" y="901"/>
                </a:cxn>
                <a:cxn ang="0">
                  <a:pos x="2819" y="975"/>
                </a:cxn>
                <a:cxn ang="0">
                  <a:pos x="2505" y="908"/>
                </a:cxn>
                <a:cxn ang="0">
                  <a:pos x="2023" y="959"/>
                </a:cxn>
                <a:cxn ang="0">
                  <a:pos x="1257" y="916"/>
                </a:cxn>
                <a:cxn ang="0">
                  <a:pos x="692" y="885"/>
                </a:cxn>
                <a:cxn ang="0">
                  <a:pos x="357" y="834"/>
                </a:cxn>
                <a:cxn ang="0">
                  <a:pos x="59" y="842"/>
                </a:cxn>
                <a:cxn ang="0">
                  <a:pos x="38" y="722"/>
                </a:cxn>
              </a:cxnLst>
              <a:rect l="0" t="0" r="r" b="b"/>
              <a:pathLst>
                <a:path w="3391" h="975">
                  <a:moveTo>
                    <a:pt x="38" y="722"/>
                  </a:moveTo>
                  <a:lnTo>
                    <a:pt x="148" y="729"/>
                  </a:lnTo>
                  <a:lnTo>
                    <a:pt x="245" y="766"/>
                  </a:lnTo>
                  <a:lnTo>
                    <a:pt x="342" y="766"/>
                  </a:lnTo>
                  <a:lnTo>
                    <a:pt x="447" y="737"/>
                  </a:lnTo>
                  <a:lnTo>
                    <a:pt x="469" y="671"/>
                  </a:lnTo>
                  <a:lnTo>
                    <a:pt x="490" y="594"/>
                  </a:lnTo>
                  <a:lnTo>
                    <a:pt x="625" y="520"/>
                  </a:lnTo>
                  <a:lnTo>
                    <a:pt x="722" y="528"/>
                  </a:lnTo>
                  <a:lnTo>
                    <a:pt x="804" y="558"/>
                  </a:lnTo>
                  <a:lnTo>
                    <a:pt x="893" y="617"/>
                  </a:lnTo>
                  <a:lnTo>
                    <a:pt x="1019" y="671"/>
                  </a:lnTo>
                  <a:lnTo>
                    <a:pt x="1131" y="678"/>
                  </a:lnTo>
                  <a:lnTo>
                    <a:pt x="1241" y="655"/>
                  </a:lnTo>
                  <a:lnTo>
                    <a:pt x="1279" y="617"/>
                  </a:lnTo>
                  <a:lnTo>
                    <a:pt x="1264" y="536"/>
                  </a:lnTo>
                  <a:lnTo>
                    <a:pt x="1167" y="469"/>
                  </a:lnTo>
                  <a:lnTo>
                    <a:pt x="1057" y="416"/>
                  </a:lnTo>
                  <a:lnTo>
                    <a:pt x="945" y="283"/>
                  </a:lnTo>
                  <a:lnTo>
                    <a:pt x="960" y="163"/>
                  </a:lnTo>
                  <a:lnTo>
                    <a:pt x="1064" y="112"/>
                  </a:lnTo>
                  <a:lnTo>
                    <a:pt x="1190" y="112"/>
                  </a:lnTo>
                  <a:lnTo>
                    <a:pt x="1353" y="127"/>
                  </a:lnTo>
                  <a:lnTo>
                    <a:pt x="1458" y="66"/>
                  </a:lnTo>
                  <a:lnTo>
                    <a:pt x="1525" y="0"/>
                  </a:lnTo>
                  <a:lnTo>
                    <a:pt x="1660" y="15"/>
                  </a:lnTo>
                  <a:lnTo>
                    <a:pt x="1739" y="74"/>
                  </a:lnTo>
                  <a:lnTo>
                    <a:pt x="1815" y="163"/>
                  </a:lnTo>
                  <a:lnTo>
                    <a:pt x="1905" y="245"/>
                  </a:lnTo>
                  <a:lnTo>
                    <a:pt x="2015" y="283"/>
                  </a:lnTo>
                  <a:lnTo>
                    <a:pt x="2112" y="290"/>
                  </a:lnTo>
                  <a:lnTo>
                    <a:pt x="2217" y="260"/>
                  </a:lnTo>
                  <a:lnTo>
                    <a:pt x="2291" y="209"/>
                  </a:lnTo>
                  <a:lnTo>
                    <a:pt x="2380" y="155"/>
                  </a:lnTo>
                  <a:lnTo>
                    <a:pt x="2500" y="148"/>
                  </a:lnTo>
                  <a:lnTo>
                    <a:pt x="2595" y="186"/>
                  </a:lnTo>
                  <a:lnTo>
                    <a:pt x="2633" y="290"/>
                  </a:lnTo>
                  <a:lnTo>
                    <a:pt x="2589" y="342"/>
                  </a:lnTo>
                  <a:lnTo>
                    <a:pt x="2477" y="387"/>
                  </a:lnTo>
                  <a:lnTo>
                    <a:pt x="2380" y="416"/>
                  </a:lnTo>
                  <a:lnTo>
                    <a:pt x="2298" y="454"/>
                  </a:lnTo>
                  <a:lnTo>
                    <a:pt x="2291" y="513"/>
                  </a:lnTo>
                  <a:lnTo>
                    <a:pt x="2380" y="574"/>
                  </a:lnTo>
                  <a:lnTo>
                    <a:pt x="2454" y="558"/>
                  </a:lnTo>
                  <a:lnTo>
                    <a:pt x="2582" y="505"/>
                  </a:lnTo>
                  <a:lnTo>
                    <a:pt x="2684" y="461"/>
                  </a:lnTo>
                  <a:lnTo>
                    <a:pt x="2781" y="439"/>
                  </a:lnTo>
                  <a:lnTo>
                    <a:pt x="2863" y="454"/>
                  </a:lnTo>
                  <a:lnTo>
                    <a:pt x="2901" y="484"/>
                  </a:lnTo>
                  <a:lnTo>
                    <a:pt x="2909" y="566"/>
                  </a:lnTo>
                  <a:lnTo>
                    <a:pt x="2827" y="671"/>
                  </a:lnTo>
                  <a:lnTo>
                    <a:pt x="2796" y="737"/>
                  </a:lnTo>
                  <a:lnTo>
                    <a:pt x="2848" y="781"/>
                  </a:lnTo>
                  <a:lnTo>
                    <a:pt x="2929" y="766"/>
                  </a:lnTo>
                  <a:lnTo>
                    <a:pt x="3034" y="729"/>
                  </a:lnTo>
                  <a:lnTo>
                    <a:pt x="3123" y="729"/>
                  </a:lnTo>
                  <a:lnTo>
                    <a:pt x="3184" y="766"/>
                  </a:lnTo>
                  <a:lnTo>
                    <a:pt x="3228" y="811"/>
                  </a:lnTo>
                  <a:lnTo>
                    <a:pt x="3317" y="857"/>
                  </a:lnTo>
                  <a:lnTo>
                    <a:pt x="3391" y="893"/>
                  </a:lnTo>
                  <a:lnTo>
                    <a:pt x="3376" y="952"/>
                  </a:lnTo>
                  <a:lnTo>
                    <a:pt x="3272" y="946"/>
                  </a:lnTo>
                  <a:lnTo>
                    <a:pt x="3146" y="908"/>
                  </a:lnTo>
                  <a:lnTo>
                    <a:pt x="3057" y="901"/>
                  </a:lnTo>
                  <a:lnTo>
                    <a:pt x="2945" y="939"/>
                  </a:lnTo>
                  <a:lnTo>
                    <a:pt x="2819" y="975"/>
                  </a:lnTo>
                  <a:lnTo>
                    <a:pt x="2671" y="946"/>
                  </a:lnTo>
                  <a:lnTo>
                    <a:pt x="2505" y="908"/>
                  </a:lnTo>
                  <a:lnTo>
                    <a:pt x="2336" y="908"/>
                  </a:lnTo>
                  <a:lnTo>
                    <a:pt x="2023" y="959"/>
                  </a:lnTo>
                  <a:lnTo>
                    <a:pt x="1622" y="946"/>
                  </a:lnTo>
                  <a:lnTo>
                    <a:pt x="1257" y="916"/>
                  </a:lnTo>
                  <a:lnTo>
                    <a:pt x="907" y="862"/>
                  </a:lnTo>
                  <a:lnTo>
                    <a:pt x="692" y="885"/>
                  </a:lnTo>
                  <a:lnTo>
                    <a:pt x="551" y="893"/>
                  </a:lnTo>
                  <a:lnTo>
                    <a:pt x="357" y="834"/>
                  </a:lnTo>
                  <a:lnTo>
                    <a:pt x="163" y="878"/>
                  </a:lnTo>
                  <a:lnTo>
                    <a:pt x="59" y="842"/>
                  </a:lnTo>
                  <a:lnTo>
                    <a:pt x="0" y="804"/>
                  </a:lnTo>
                  <a:lnTo>
                    <a:pt x="38" y="722"/>
                  </a:lnTo>
                  <a:lnTo>
                    <a:pt x="38" y="722"/>
                  </a:lnTo>
                  <a:close/>
                </a:path>
              </a:pathLst>
            </a:custGeom>
            <a:solidFill>
              <a:schemeClr val="tx1">
                <a:alpha val="64000"/>
              </a:schemeClr>
            </a:solidFill>
            <a:ln w="9525">
              <a:noFill/>
              <a:round/>
              <a:headEnd/>
              <a:tailEnd/>
            </a:ln>
          </p:spPr>
          <p:txBody>
            <a:bodyPr>
              <a:prstTxWarp prst="textNoShape">
                <a:avLst/>
              </a:prstTxWarp>
            </a:bodyPr>
            <a:lstStyle/>
            <a:p>
              <a:endParaRPr lang="fr-FR"/>
            </a:p>
          </p:txBody>
        </p:sp>
        <p:sp>
          <p:nvSpPr>
            <p:cNvPr id="21567" name="Freeform 63"/>
            <p:cNvSpPr>
              <a:spLocks/>
            </p:cNvSpPr>
            <p:nvPr/>
          </p:nvSpPr>
          <p:spPr bwMode="auto">
            <a:xfrm>
              <a:off x="2655" y="802"/>
              <a:ext cx="323" cy="505"/>
            </a:xfrm>
            <a:custGeom>
              <a:avLst/>
              <a:gdLst/>
              <a:ahLst/>
              <a:cxnLst>
                <a:cxn ang="0">
                  <a:pos x="111" y="998"/>
                </a:cxn>
                <a:cxn ang="0">
                  <a:pos x="48" y="934"/>
                </a:cxn>
                <a:cxn ang="0">
                  <a:pos x="0" y="804"/>
                </a:cxn>
                <a:cxn ang="0">
                  <a:pos x="10" y="715"/>
                </a:cxn>
                <a:cxn ang="0">
                  <a:pos x="59" y="614"/>
                </a:cxn>
                <a:cxn ang="0">
                  <a:pos x="111" y="559"/>
                </a:cxn>
                <a:cxn ang="0">
                  <a:pos x="143" y="527"/>
                </a:cxn>
                <a:cxn ang="0">
                  <a:pos x="128" y="451"/>
                </a:cxn>
                <a:cxn ang="0">
                  <a:pos x="122" y="350"/>
                </a:cxn>
                <a:cxn ang="0">
                  <a:pos x="143" y="249"/>
                </a:cxn>
                <a:cxn ang="0">
                  <a:pos x="202" y="166"/>
                </a:cxn>
                <a:cxn ang="0">
                  <a:pos x="291" y="90"/>
                </a:cxn>
                <a:cxn ang="0">
                  <a:pos x="388" y="38"/>
                </a:cxn>
                <a:cxn ang="0">
                  <a:pos x="472" y="18"/>
                </a:cxn>
                <a:cxn ang="0">
                  <a:pos x="556" y="0"/>
                </a:cxn>
                <a:cxn ang="0">
                  <a:pos x="622" y="0"/>
                </a:cxn>
                <a:cxn ang="0">
                  <a:pos x="647" y="48"/>
                </a:cxn>
                <a:cxn ang="0">
                  <a:pos x="590" y="63"/>
                </a:cxn>
                <a:cxn ang="0">
                  <a:pos x="514" y="73"/>
                </a:cxn>
                <a:cxn ang="0">
                  <a:pos x="421" y="94"/>
                </a:cxn>
                <a:cxn ang="0">
                  <a:pos x="354" y="132"/>
                </a:cxn>
                <a:cxn ang="0">
                  <a:pos x="287" y="185"/>
                </a:cxn>
                <a:cxn ang="0">
                  <a:pos x="229" y="261"/>
                </a:cxn>
                <a:cxn ang="0">
                  <a:pos x="202" y="329"/>
                </a:cxn>
                <a:cxn ang="0">
                  <a:pos x="194" y="384"/>
                </a:cxn>
                <a:cxn ang="0">
                  <a:pos x="198" y="434"/>
                </a:cxn>
                <a:cxn ang="0">
                  <a:pos x="219" y="476"/>
                </a:cxn>
                <a:cxn ang="0">
                  <a:pos x="236" y="531"/>
                </a:cxn>
                <a:cxn ang="0">
                  <a:pos x="232" y="565"/>
                </a:cxn>
                <a:cxn ang="0">
                  <a:pos x="177" y="597"/>
                </a:cxn>
                <a:cxn ang="0">
                  <a:pos x="111" y="681"/>
                </a:cxn>
                <a:cxn ang="0">
                  <a:pos x="76" y="757"/>
                </a:cxn>
                <a:cxn ang="0">
                  <a:pos x="69" y="822"/>
                </a:cxn>
                <a:cxn ang="0">
                  <a:pos x="94" y="892"/>
                </a:cxn>
                <a:cxn ang="0">
                  <a:pos x="128" y="972"/>
                </a:cxn>
                <a:cxn ang="0">
                  <a:pos x="170" y="1010"/>
                </a:cxn>
                <a:cxn ang="0">
                  <a:pos x="111" y="998"/>
                </a:cxn>
                <a:cxn ang="0">
                  <a:pos x="111" y="998"/>
                </a:cxn>
                <a:cxn ang="0">
                  <a:pos x="111" y="998"/>
                </a:cxn>
              </a:cxnLst>
              <a:rect l="0" t="0" r="r" b="b"/>
              <a:pathLst>
                <a:path w="647" h="1010">
                  <a:moveTo>
                    <a:pt x="111" y="998"/>
                  </a:moveTo>
                  <a:lnTo>
                    <a:pt x="48" y="934"/>
                  </a:lnTo>
                  <a:lnTo>
                    <a:pt x="0" y="804"/>
                  </a:lnTo>
                  <a:lnTo>
                    <a:pt x="10" y="715"/>
                  </a:lnTo>
                  <a:lnTo>
                    <a:pt x="59" y="614"/>
                  </a:lnTo>
                  <a:lnTo>
                    <a:pt x="111" y="559"/>
                  </a:lnTo>
                  <a:lnTo>
                    <a:pt x="143" y="527"/>
                  </a:lnTo>
                  <a:lnTo>
                    <a:pt x="128" y="451"/>
                  </a:lnTo>
                  <a:lnTo>
                    <a:pt x="122" y="350"/>
                  </a:lnTo>
                  <a:lnTo>
                    <a:pt x="143" y="249"/>
                  </a:lnTo>
                  <a:lnTo>
                    <a:pt x="202" y="166"/>
                  </a:lnTo>
                  <a:lnTo>
                    <a:pt x="291" y="90"/>
                  </a:lnTo>
                  <a:lnTo>
                    <a:pt x="388" y="38"/>
                  </a:lnTo>
                  <a:lnTo>
                    <a:pt x="472" y="18"/>
                  </a:lnTo>
                  <a:lnTo>
                    <a:pt x="556" y="0"/>
                  </a:lnTo>
                  <a:lnTo>
                    <a:pt x="622" y="0"/>
                  </a:lnTo>
                  <a:lnTo>
                    <a:pt x="647" y="48"/>
                  </a:lnTo>
                  <a:lnTo>
                    <a:pt x="590" y="63"/>
                  </a:lnTo>
                  <a:lnTo>
                    <a:pt x="514" y="73"/>
                  </a:lnTo>
                  <a:lnTo>
                    <a:pt x="421" y="94"/>
                  </a:lnTo>
                  <a:lnTo>
                    <a:pt x="354" y="132"/>
                  </a:lnTo>
                  <a:lnTo>
                    <a:pt x="287" y="185"/>
                  </a:lnTo>
                  <a:lnTo>
                    <a:pt x="229" y="261"/>
                  </a:lnTo>
                  <a:lnTo>
                    <a:pt x="202" y="329"/>
                  </a:lnTo>
                  <a:lnTo>
                    <a:pt x="194" y="384"/>
                  </a:lnTo>
                  <a:lnTo>
                    <a:pt x="198" y="434"/>
                  </a:lnTo>
                  <a:lnTo>
                    <a:pt x="219" y="476"/>
                  </a:lnTo>
                  <a:lnTo>
                    <a:pt x="236" y="531"/>
                  </a:lnTo>
                  <a:lnTo>
                    <a:pt x="232" y="565"/>
                  </a:lnTo>
                  <a:lnTo>
                    <a:pt x="177" y="597"/>
                  </a:lnTo>
                  <a:lnTo>
                    <a:pt x="111" y="681"/>
                  </a:lnTo>
                  <a:lnTo>
                    <a:pt x="76" y="757"/>
                  </a:lnTo>
                  <a:lnTo>
                    <a:pt x="69" y="822"/>
                  </a:lnTo>
                  <a:lnTo>
                    <a:pt x="94" y="892"/>
                  </a:lnTo>
                  <a:lnTo>
                    <a:pt x="128" y="972"/>
                  </a:lnTo>
                  <a:lnTo>
                    <a:pt x="170" y="1010"/>
                  </a:lnTo>
                  <a:lnTo>
                    <a:pt x="111" y="998"/>
                  </a:lnTo>
                  <a:lnTo>
                    <a:pt x="111" y="998"/>
                  </a:lnTo>
                  <a:lnTo>
                    <a:pt x="111" y="998"/>
                  </a:lnTo>
                  <a:close/>
                </a:path>
              </a:pathLst>
            </a:custGeom>
            <a:solidFill>
              <a:schemeClr val="tx1">
                <a:alpha val="64000"/>
              </a:schemeClr>
            </a:solidFill>
            <a:ln w="9525">
              <a:noFill/>
              <a:round/>
              <a:headEnd/>
              <a:tailEnd/>
            </a:ln>
          </p:spPr>
          <p:txBody>
            <a:bodyPr>
              <a:prstTxWarp prst="textNoShape">
                <a:avLst/>
              </a:prstTxWarp>
            </a:bodyPr>
            <a:lstStyle/>
            <a:p>
              <a:endParaRPr lang="fr-FR"/>
            </a:p>
          </p:txBody>
        </p:sp>
        <p:sp>
          <p:nvSpPr>
            <p:cNvPr id="21568" name="Freeform 64"/>
            <p:cNvSpPr>
              <a:spLocks/>
            </p:cNvSpPr>
            <p:nvPr/>
          </p:nvSpPr>
          <p:spPr bwMode="auto">
            <a:xfrm>
              <a:off x="3011" y="695"/>
              <a:ext cx="292" cy="141"/>
            </a:xfrm>
            <a:custGeom>
              <a:avLst/>
              <a:gdLst/>
              <a:ahLst/>
              <a:cxnLst>
                <a:cxn ang="0">
                  <a:pos x="0" y="273"/>
                </a:cxn>
                <a:cxn ang="0">
                  <a:pos x="38" y="186"/>
                </a:cxn>
                <a:cxn ang="0">
                  <a:pos x="97" y="106"/>
                </a:cxn>
                <a:cxn ang="0">
                  <a:pos x="181" y="51"/>
                </a:cxn>
                <a:cxn ang="0">
                  <a:pos x="286" y="13"/>
                </a:cxn>
                <a:cxn ang="0">
                  <a:pos x="373" y="0"/>
                </a:cxn>
                <a:cxn ang="0">
                  <a:pos x="470" y="9"/>
                </a:cxn>
                <a:cxn ang="0">
                  <a:pos x="571" y="34"/>
                </a:cxn>
                <a:cxn ang="0">
                  <a:pos x="584" y="68"/>
                </a:cxn>
                <a:cxn ang="0">
                  <a:pos x="578" y="89"/>
                </a:cxn>
                <a:cxn ang="0">
                  <a:pos x="525" y="85"/>
                </a:cxn>
                <a:cxn ang="0">
                  <a:pos x="441" y="68"/>
                </a:cxn>
                <a:cxn ang="0">
                  <a:pos x="345" y="68"/>
                </a:cxn>
                <a:cxn ang="0">
                  <a:pos x="276" y="97"/>
                </a:cxn>
                <a:cxn ang="0">
                  <a:pos x="175" y="155"/>
                </a:cxn>
                <a:cxn ang="0">
                  <a:pos x="113" y="220"/>
                </a:cxn>
                <a:cxn ang="0">
                  <a:pos x="71" y="256"/>
                </a:cxn>
                <a:cxn ang="0">
                  <a:pos x="25" y="283"/>
                </a:cxn>
                <a:cxn ang="0">
                  <a:pos x="0" y="273"/>
                </a:cxn>
                <a:cxn ang="0">
                  <a:pos x="0" y="273"/>
                </a:cxn>
                <a:cxn ang="0">
                  <a:pos x="0" y="273"/>
                </a:cxn>
              </a:cxnLst>
              <a:rect l="0" t="0" r="r" b="b"/>
              <a:pathLst>
                <a:path w="584" h="283">
                  <a:moveTo>
                    <a:pt x="0" y="273"/>
                  </a:moveTo>
                  <a:lnTo>
                    <a:pt x="38" y="186"/>
                  </a:lnTo>
                  <a:lnTo>
                    <a:pt x="97" y="106"/>
                  </a:lnTo>
                  <a:lnTo>
                    <a:pt x="181" y="51"/>
                  </a:lnTo>
                  <a:lnTo>
                    <a:pt x="286" y="13"/>
                  </a:lnTo>
                  <a:lnTo>
                    <a:pt x="373" y="0"/>
                  </a:lnTo>
                  <a:lnTo>
                    <a:pt x="470" y="9"/>
                  </a:lnTo>
                  <a:lnTo>
                    <a:pt x="571" y="34"/>
                  </a:lnTo>
                  <a:lnTo>
                    <a:pt x="584" y="68"/>
                  </a:lnTo>
                  <a:lnTo>
                    <a:pt x="578" y="89"/>
                  </a:lnTo>
                  <a:lnTo>
                    <a:pt x="525" y="85"/>
                  </a:lnTo>
                  <a:lnTo>
                    <a:pt x="441" y="68"/>
                  </a:lnTo>
                  <a:lnTo>
                    <a:pt x="345" y="68"/>
                  </a:lnTo>
                  <a:lnTo>
                    <a:pt x="276" y="97"/>
                  </a:lnTo>
                  <a:lnTo>
                    <a:pt x="175" y="155"/>
                  </a:lnTo>
                  <a:lnTo>
                    <a:pt x="113" y="220"/>
                  </a:lnTo>
                  <a:lnTo>
                    <a:pt x="71" y="256"/>
                  </a:lnTo>
                  <a:lnTo>
                    <a:pt x="25" y="283"/>
                  </a:lnTo>
                  <a:lnTo>
                    <a:pt x="0" y="273"/>
                  </a:lnTo>
                  <a:lnTo>
                    <a:pt x="0" y="273"/>
                  </a:lnTo>
                  <a:lnTo>
                    <a:pt x="0" y="273"/>
                  </a:lnTo>
                  <a:close/>
                </a:path>
              </a:pathLst>
            </a:custGeom>
            <a:solidFill>
              <a:schemeClr val="tx1">
                <a:alpha val="64000"/>
              </a:schemeClr>
            </a:solidFill>
            <a:ln w="9525">
              <a:noFill/>
              <a:round/>
              <a:headEnd/>
              <a:tailEnd/>
            </a:ln>
          </p:spPr>
          <p:txBody>
            <a:bodyPr>
              <a:prstTxWarp prst="textNoShape">
                <a:avLst/>
              </a:prstTxWarp>
            </a:bodyPr>
            <a:lstStyle/>
            <a:p>
              <a:endParaRPr lang="fr-FR"/>
            </a:p>
          </p:txBody>
        </p:sp>
        <p:sp>
          <p:nvSpPr>
            <p:cNvPr id="21569" name="Freeform 65"/>
            <p:cNvSpPr>
              <a:spLocks/>
            </p:cNvSpPr>
            <p:nvPr/>
          </p:nvSpPr>
          <p:spPr bwMode="auto">
            <a:xfrm>
              <a:off x="3350" y="757"/>
              <a:ext cx="47" cy="92"/>
            </a:xfrm>
            <a:custGeom>
              <a:avLst/>
              <a:gdLst/>
              <a:ahLst/>
              <a:cxnLst>
                <a:cxn ang="0">
                  <a:pos x="34" y="0"/>
                </a:cxn>
                <a:cxn ang="0">
                  <a:pos x="69" y="32"/>
                </a:cxn>
                <a:cxn ang="0">
                  <a:pos x="93" y="74"/>
                </a:cxn>
                <a:cxn ang="0">
                  <a:pos x="86" y="133"/>
                </a:cxn>
                <a:cxn ang="0">
                  <a:pos x="65" y="185"/>
                </a:cxn>
                <a:cxn ang="0">
                  <a:pos x="51" y="122"/>
                </a:cxn>
                <a:cxn ang="0">
                  <a:pos x="48" y="80"/>
                </a:cxn>
                <a:cxn ang="0">
                  <a:pos x="27" y="50"/>
                </a:cxn>
                <a:cxn ang="0">
                  <a:pos x="0" y="25"/>
                </a:cxn>
                <a:cxn ang="0">
                  <a:pos x="10" y="0"/>
                </a:cxn>
                <a:cxn ang="0">
                  <a:pos x="34" y="0"/>
                </a:cxn>
                <a:cxn ang="0">
                  <a:pos x="34" y="0"/>
                </a:cxn>
                <a:cxn ang="0">
                  <a:pos x="34" y="0"/>
                </a:cxn>
              </a:cxnLst>
              <a:rect l="0" t="0" r="r" b="b"/>
              <a:pathLst>
                <a:path w="93" h="185">
                  <a:moveTo>
                    <a:pt x="34" y="0"/>
                  </a:moveTo>
                  <a:lnTo>
                    <a:pt x="69" y="32"/>
                  </a:lnTo>
                  <a:lnTo>
                    <a:pt x="93" y="74"/>
                  </a:lnTo>
                  <a:lnTo>
                    <a:pt x="86" y="133"/>
                  </a:lnTo>
                  <a:lnTo>
                    <a:pt x="65" y="185"/>
                  </a:lnTo>
                  <a:lnTo>
                    <a:pt x="51" y="122"/>
                  </a:lnTo>
                  <a:lnTo>
                    <a:pt x="48" y="80"/>
                  </a:lnTo>
                  <a:lnTo>
                    <a:pt x="27" y="50"/>
                  </a:lnTo>
                  <a:lnTo>
                    <a:pt x="0" y="25"/>
                  </a:lnTo>
                  <a:lnTo>
                    <a:pt x="10" y="0"/>
                  </a:lnTo>
                  <a:lnTo>
                    <a:pt x="34" y="0"/>
                  </a:lnTo>
                  <a:lnTo>
                    <a:pt x="34" y="0"/>
                  </a:lnTo>
                  <a:lnTo>
                    <a:pt x="34" y="0"/>
                  </a:lnTo>
                  <a:close/>
                </a:path>
              </a:pathLst>
            </a:custGeom>
            <a:solidFill>
              <a:schemeClr val="tx1">
                <a:alpha val="64000"/>
              </a:schemeClr>
            </a:solidFill>
            <a:ln w="9525">
              <a:noFill/>
              <a:round/>
              <a:headEnd/>
              <a:tailEnd/>
            </a:ln>
          </p:spPr>
          <p:txBody>
            <a:bodyPr>
              <a:prstTxWarp prst="textNoShape">
                <a:avLst/>
              </a:prstTxWarp>
            </a:bodyPr>
            <a:lstStyle/>
            <a:p>
              <a:endParaRPr lang="fr-FR"/>
            </a:p>
          </p:txBody>
        </p:sp>
        <p:sp>
          <p:nvSpPr>
            <p:cNvPr id="21570" name="Freeform 66"/>
            <p:cNvSpPr>
              <a:spLocks/>
            </p:cNvSpPr>
            <p:nvPr/>
          </p:nvSpPr>
          <p:spPr bwMode="auto">
            <a:xfrm>
              <a:off x="3380" y="853"/>
              <a:ext cx="170" cy="143"/>
            </a:xfrm>
            <a:custGeom>
              <a:avLst/>
              <a:gdLst/>
              <a:ahLst/>
              <a:cxnLst>
                <a:cxn ang="0">
                  <a:pos x="0" y="51"/>
                </a:cxn>
                <a:cxn ang="0">
                  <a:pos x="63" y="10"/>
                </a:cxn>
                <a:cxn ang="0">
                  <a:pos x="127" y="0"/>
                </a:cxn>
                <a:cxn ang="0">
                  <a:pos x="202" y="13"/>
                </a:cxn>
                <a:cxn ang="0">
                  <a:pos x="249" y="38"/>
                </a:cxn>
                <a:cxn ang="0">
                  <a:pos x="308" y="101"/>
                </a:cxn>
                <a:cxn ang="0">
                  <a:pos x="337" y="166"/>
                </a:cxn>
                <a:cxn ang="0">
                  <a:pos x="340" y="236"/>
                </a:cxn>
                <a:cxn ang="0">
                  <a:pos x="316" y="287"/>
                </a:cxn>
                <a:cxn ang="0">
                  <a:pos x="281" y="270"/>
                </a:cxn>
                <a:cxn ang="0">
                  <a:pos x="270" y="160"/>
                </a:cxn>
                <a:cxn ang="0">
                  <a:pos x="236" y="110"/>
                </a:cxn>
                <a:cxn ang="0">
                  <a:pos x="190" y="76"/>
                </a:cxn>
                <a:cxn ang="0">
                  <a:pos x="139" y="69"/>
                </a:cxn>
                <a:cxn ang="0">
                  <a:pos x="76" y="76"/>
                </a:cxn>
                <a:cxn ang="0">
                  <a:pos x="30" y="93"/>
                </a:cxn>
                <a:cxn ang="0">
                  <a:pos x="6" y="80"/>
                </a:cxn>
                <a:cxn ang="0">
                  <a:pos x="0" y="51"/>
                </a:cxn>
                <a:cxn ang="0">
                  <a:pos x="0" y="51"/>
                </a:cxn>
                <a:cxn ang="0">
                  <a:pos x="0" y="51"/>
                </a:cxn>
              </a:cxnLst>
              <a:rect l="0" t="0" r="r" b="b"/>
              <a:pathLst>
                <a:path w="340" h="287">
                  <a:moveTo>
                    <a:pt x="0" y="51"/>
                  </a:moveTo>
                  <a:lnTo>
                    <a:pt x="63" y="10"/>
                  </a:lnTo>
                  <a:lnTo>
                    <a:pt x="127" y="0"/>
                  </a:lnTo>
                  <a:lnTo>
                    <a:pt x="202" y="13"/>
                  </a:lnTo>
                  <a:lnTo>
                    <a:pt x="249" y="38"/>
                  </a:lnTo>
                  <a:lnTo>
                    <a:pt x="308" y="101"/>
                  </a:lnTo>
                  <a:lnTo>
                    <a:pt x="337" y="166"/>
                  </a:lnTo>
                  <a:lnTo>
                    <a:pt x="340" y="236"/>
                  </a:lnTo>
                  <a:lnTo>
                    <a:pt x="316" y="287"/>
                  </a:lnTo>
                  <a:lnTo>
                    <a:pt x="281" y="270"/>
                  </a:lnTo>
                  <a:lnTo>
                    <a:pt x="270" y="160"/>
                  </a:lnTo>
                  <a:lnTo>
                    <a:pt x="236" y="110"/>
                  </a:lnTo>
                  <a:lnTo>
                    <a:pt x="190" y="76"/>
                  </a:lnTo>
                  <a:lnTo>
                    <a:pt x="139" y="69"/>
                  </a:lnTo>
                  <a:lnTo>
                    <a:pt x="76" y="76"/>
                  </a:lnTo>
                  <a:lnTo>
                    <a:pt x="30" y="93"/>
                  </a:lnTo>
                  <a:lnTo>
                    <a:pt x="6" y="80"/>
                  </a:lnTo>
                  <a:lnTo>
                    <a:pt x="0" y="51"/>
                  </a:lnTo>
                  <a:lnTo>
                    <a:pt x="0" y="51"/>
                  </a:lnTo>
                  <a:lnTo>
                    <a:pt x="0" y="51"/>
                  </a:lnTo>
                  <a:close/>
                </a:path>
              </a:pathLst>
            </a:custGeom>
            <a:solidFill>
              <a:schemeClr val="tx1">
                <a:alpha val="64000"/>
              </a:schemeClr>
            </a:solidFill>
            <a:ln w="9525">
              <a:noFill/>
              <a:round/>
              <a:headEnd/>
              <a:tailEnd/>
            </a:ln>
          </p:spPr>
          <p:txBody>
            <a:bodyPr>
              <a:prstTxWarp prst="textNoShape">
                <a:avLst/>
              </a:prstTxWarp>
            </a:bodyPr>
            <a:lstStyle/>
            <a:p>
              <a:endParaRPr lang="fr-FR"/>
            </a:p>
          </p:txBody>
        </p:sp>
        <p:sp>
          <p:nvSpPr>
            <p:cNvPr id="21571" name="Freeform 67"/>
            <p:cNvSpPr>
              <a:spLocks/>
            </p:cNvSpPr>
            <p:nvPr/>
          </p:nvSpPr>
          <p:spPr bwMode="auto">
            <a:xfrm>
              <a:off x="3254" y="1007"/>
              <a:ext cx="518" cy="518"/>
            </a:xfrm>
            <a:custGeom>
              <a:avLst/>
              <a:gdLst/>
              <a:ahLst/>
              <a:cxnLst>
                <a:cxn ang="0">
                  <a:pos x="660" y="21"/>
                </a:cxn>
                <a:cxn ang="0">
                  <a:pos x="692" y="0"/>
                </a:cxn>
                <a:cxn ang="0">
                  <a:pos x="764" y="8"/>
                </a:cxn>
                <a:cxn ang="0">
                  <a:pos x="861" y="46"/>
                </a:cxn>
                <a:cxn ang="0">
                  <a:pos x="935" y="118"/>
                </a:cxn>
                <a:cxn ang="0">
                  <a:pos x="987" y="181"/>
                </a:cxn>
                <a:cxn ang="0">
                  <a:pos x="1015" y="257"/>
                </a:cxn>
                <a:cxn ang="0">
                  <a:pos x="1029" y="361"/>
                </a:cxn>
                <a:cxn ang="0">
                  <a:pos x="1015" y="441"/>
                </a:cxn>
                <a:cxn ang="0">
                  <a:pos x="987" y="500"/>
                </a:cxn>
                <a:cxn ang="0">
                  <a:pos x="945" y="559"/>
                </a:cxn>
                <a:cxn ang="0">
                  <a:pos x="920" y="589"/>
                </a:cxn>
                <a:cxn ang="0">
                  <a:pos x="956" y="643"/>
                </a:cxn>
                <a:cxn ang="0">
                  <a:pos x="1011" y="715"/>
                </a:cxn>
                <a:cxn ang="0">
                  <a:pos x="1036" y="785"/>
                </a:cxn>
                <a:cxn ang="0">
                  <a:pos x="1036" y="840"/>
                </a:cxn>
                <a:cxn ang="0">
                  <a:pos x="998" y="895"/>
                </a:cxn>
                <a:cxn ang="0">
                  <a:pos x="953" y="907"/>
                </a:cxn>
                <a:cxn ang="0">
                  <a:pos x="928" y="971"/>
                </a:cxn>
                <a:cxn ang="0">
                  <a:pos x="844" y="1030"/>
                </a:cxn>
                <a:cxn ang="0">
                  <a:pos x="785" y="1038"/>
                </a:cxn>
                <a:cxn ang="0">
                  <a:pos x="705" y="1034"/>
                </a:cxn>
                <a:cxn ang="0">
                  <a:pos x="580" y="1013"/>
                </a:cxn>
                <a:cxn ang="0">
                  <a:pos x="500" y="996"/>
                </a:cxn>
                <a:cxn ang="0">
                  <a:pos x="396" y="992"/>
                </a:cxn>
                <a:cxn ang="0">
                  <a:pos x="306" y="958"/>
                </a:cxn>
                <a:cxn ang="0">
                  <a:pos x="202" y="899"/>
                </a:cxn>
                <a:cxn ang="0">
                  <a:pos x="135" y="886"/>
                </a:cxn>
                <a:cxn ang="0">
                  <a:pos x="50" y="895"/>
                </a:cxn>
                <a:cxn ang="0">
                  <a:pos x="0" y="899"/>
                </a:cxn>
                <a:cxn ang="0">
                  <a:pos x="8" y="865"/>
                </a:cxn>
                <a:cxn ang="0">
                  <a:pos x="101" y="844"/>
                </a:cxn>
                <a:cxn ang="0">
                  <a:pos x="243" y="874"/>
                </a:cxn>
                <a:cxn ang="0">
                  <a:pos x="416" y="924"/>
                </a:cxn>
                <a:cxn ang="0">
                  <a:pos x="487" y="912"/>
                </a:cxn>
                <a:cxn ang="0">
                  <a:pos x="629" y="871"/>
                </a:cxn>
                <a:cxn ang="0">
                  <a:pos x="726" y="861"/>
                </a:cxn>
                <a:cxn ang="0">
                  <a:pos x="823" y="844"/>
                </a:cxn>
                <a:cxn ang="0">
                  <a:pos x="873" y="795"/>
                </a:cxn>
                <a:cxn ang="0">
                  <a:pos x="914" y="740"/>
                </a:cxn>
                <a:cxn ang="0">
                  <a:pos x="924" y="694"/>
                </a:cxn>
                <a:cxn ang="0">
                  <a:pos x="865" y="639"/>
                </a:cxn>
                <a:cxn ang="0">
                  <a:pos x="831" y="576"/>
                </a:cxn>
                <a:cxn ang="0">
                  <a:pos x="852" y="538"/>
                </a:cxn>
                <a:cxn ang="0">
                  <a:pos x="907" y="492"/>
                </a:cxn>
                <a:cxn ang="0">
                  <a:pos x="945" y="413"/>
                </a:cxn>
                <a:cxn ang="0">
                  <a:pos x="962" y="340"/>
                </a:cxn>
                <a:cxn ang="0">
                  <a:pos x="953" y="240"/>
                </a:cxn>
                <a:cxn ang="0">
                  <a:pos x="897" y="139"/>
                </a:cxn>
                <a:cxn ang="0">
                  <a:pos x="823" y="80"/>
                </a:cxn>
                <a:cxn ang="0">
                  <a:pos x="743" y="55"/>
                </a:cxn>
                <a:cxn ang="0">
                  <a:pos x="684" y="55"/>
                </a:cxn>
                <a:cxn ang="0">
                  <a:pos x="660" y="21"/>
                </a:cxn>
                <a:cxn ang="0">
                  <a:pos x="660" y="21"/>
                </a:cxn>
                <a:cxn ang="0">
                  <a:pos x="660" y="21"/>
                </a:cxn>
              </a:cxnLst>
              <a:rect l="0" t="0" r="r" b="b"/>
              <a:pathLst>
                <a:path w="1036" h="1038">
                  <a:moveTo>
                    <a:pt x="660" y="21"/>
                  </a:moveTo>
                  <a:lnTo>
                    <a:pt x="692" y="0"/>
                  </a:lnTo>
                  <a:lnTo>
                    <a:pt x="764" y="8"/>
                  </a:lnTo>
                  <a:lnTo>
                    <a:pt x="861" y="46"/>
                  </a:lnTo>
                  <a:lnTo>
                    <a:pt x="935" y="118"/>
                  </a:lnTo>
                  <a:lnTo>
                    <a:pt x="987" y="181"/>
                  </a:lnTo>
                  <a:lnTo>
                    <a:pt x="1015" y="257"/>
                  </a:lnTo>
                  <a:lnTo>
                    <a:pt x="1029" y="361"/>
                  </a:lnTo>
                  <a:lnTo>
                    <a:pt x="1015" y="441"/>
                  </a:lnTo>
                  <a:lnTo>
                    <a:pt x="987" y="500"/>
                  </a:lnTo>
                  <a:lnTo>
                    <a:pt x="945" y="559"/>
                  </a:lnTo>
                  <a:lnTo>
                    <a:pt x="920" y="589"/>
                  </a:lnTo>
                  <a:lnTo>
                    <a:pt x="956" y="643"/>
                  </a:lnTo>
                  <a:lnTo>
                    <a:pt x="1011" y="715"/>
                  </a:lnTo>
                  <a:lnTo>
                    <a:pt x="1036" y="785"/>
                  </a:lnTo>
                  <a:lnTo>
                    <a:pt x="1036" y="840"/>
                  </a:lnTo>
                  <a:lnTo>
                    <a:pt x="998" y="895"/>
                  </a:lnTo>
                  <a:lnTo>
                    <a:pt x="953" y="907"/>
                  </a:lnTo>
                  <a:lnTo>
                    <a:pt x="928" y="971"/>
                  </a:lnTo>
                  <a:lnTo>
                    <a:pt x="844" y="1030"/>
                  </a:lnTo>
                  <a:lnTo>
                    <a:pt x="785" y="1038"/>
                  </a:lnTo>
                  <a:lnTo>
                    <a:pt x="705" y="1034"/>
                  </a:lnTo>
                  <a:lnTo>
                    <a:pt x="580" y="1013"/>
                  </a:lnTo>
                  <a:lnTo>
                    <a:pt x="500" y="996"/>
                  </a:lnTo>
                  <a:lnTo>
                    <a:pt x="396" y="992"/>
                  </a:lnTo>
                  <a:lnTo>
                    <a:pt x="306" y="958"/>
                  </a:lnTo>
                  <a:lnTo>
                    <a:pt x="202" y="899"/>
                  </a:lnTo>
                  <a:lnTo>
                    <a:pt x="135" y="886"/>
                  </a:lnTo>
                  <a:lnTo>
                    <a:pt x="50" y="895"/>
                  </a:lnTo>
                  <a:lnTo>
                    <a:pt x="0" y="899"/>
                  </a:lnTo>
                  <a:lnTo>
                    <a:pt x="8" y="865"/>
                  </a:lnTo>
                  <a:lnTo>
                    <a:pt x="101" y="844"/>
                  </a:lnTo>
                  <a:lnTo>
                    <a:pt x="243" y="874"/>
                  </a:lnTo>
                  <a:lnTo>
                    <a:pt x="416" y="924"/>
                  </a:lnTo>
                  <a:lnTo>
                    <a:pt x="487" y="912"/>
                  </a:lnTo>
                  <a:lnTo>
                    <a:pt x="629" y="871"/>
                  </a:lnTo>
                  <a:lnTo>
                    <a:pt x="726" y="861"/>
                  </a:lnTo>
                  <a:lnTo>
                    <a:pt x="823" y="844"/>
                  </a:lnTo>
                  <a:lnTo>
                    <a:pt x="873" y="795"/>
                  </a:lnTo>
                  <a:lnTo>
                    <a:pt x="914" y="740"/>
                  </a:lnTo>
                  <a:lnTo>
                    <a:pt x="924" y="694"/>
                  </a:lnTo>
                  <a:lnTo>
                    <a:pt x="865" y="639"/>
                  </a:lnTo>
                  <a:lnTo>
                    <a:pt x="831" y="576"/>
                  </a:lnTo>
                  <a:lnTo>
                    <a:pt x="852" y="538"/>
                  </a:lnTo>
                  <a:lnTo>
                    <a:pt x="907" y="492"/>
                  </a:lnTo>
                  <a:lnTo>
                    <a:pt x="945" y="413"/>
                  </a:lnTo>
                  <a:lnTo>
                    <a:pt x="962" y="340"/>
                  </a:lnTo>
                  <a:lnTo>
                    <a:pt x="953" y="240"/>
                  </a:lnTo>
                  <a:lnTo>
                    <a:pt x="897" y="139"/>
                  </a:lnTo>
                  <a:lnTo>
                    <a:pt x="823" y="80"/>
                  </a:lnTo>
                  <a:lnTo>
                    <a:pt x="743" y="55"/>
                  </a:lnTo>
                  <a:lnTo>
                    <a:pt x="684" y="55"/>
                  </a:lnTo>
                  <a:lnTo>
                    <a:pt x="660" y="21"/>
                  </a:lnTo>
                  <a:lnTo>
                    <a:pt x="660" y="21"/>
                  </a:lnTo>
                  <a:lnTo>
                    <a:pt x="660" y="21"/>
                  </a:lnTo>
                  <a:close/>
                </a:path>
              </a:pathLst>
            </a:custGeom>
            <a:solidFill>
              <a:schemeClr val="tx1">
                <a:alpha val="64000"/>
              </a:schemeClr>
            </a:solidFill>
            <a:ln w="9525">
              <a:noFill/>
              <a:round/>
              <a:headEnd/>
              <a:tailEnd/>
            </a:ln>
          </p:spPr>
          <p:txBody>
            <a:bodyPr>
              <a:prstTxWarp prst="textNoShape">
                <a:avLst/>
              </a:prstTxWarp>
            </a:bodyPr>
            <a:lstStyle/>
            <a:p>
              <a:endParaRPr lang="fr-FR"/>
            </a:p>
          </p:txBody>
        </p:sp>
        <p:sp>
          <p:nvSpPr>
            <p:cNvPr id="21572" name="Freeform 68"/>
            <p:cNvSpPr>
              <a:spLocks/>
            </p:cNvSpPr>
            <p:nvPr/>
          </p:nvSpPr>
          <p:spPr bwMode="auto">
            <a:xfrm>
              <a:off x="2780" y="1279"/>
              <a:ext cx="443" cy="156"/>
            </a:xfrm>
            <a:custGeom>
              <a:avLst/>
              <a:gdLst/>
              <a:ahLst/>
              <a:cxnLst>
                <a:cxn ang="0">
                  <a:pos x="265" y="0"/>
                </a:cxn>
                <a:cxn ang="0">
                  <a:pos x="310" y="59"/>
                </a:cxn>
                <a:cxn ang="0">
                  <a:pos x="362" y="110"/>
                </a:cxn>
                <a:cxn ang="0">
                  <a:pos x="462" y="152"/>
                </a:cxn>
                <a:cxn ang="0">
                  <a:pos x="529" y="159"/>
                </a:cxn>
                <a:cxn ang="0">
                  <a:pos x="592" y="155"/>
                </a:cxn>
                <a:cxn ang="0">
                  <a:pos x="637" y="142"/>
                </a:cxn>
                <a:cxn ang="0">
                  <a:pos x="679" y="117"/>
                </a:cxn>
                <a:cxn ang="0">
                  <a:pos x="730" y="117"/>
                </a:cxn>
                <a:cxn ang="0">
                  <a:pos x="776" y="121"/>
                </a:cxn>
                <a:cxn ang="0">
                  <a:pos x="839" y="110"/>
                </a:cxn>
                <a:cxn ang="0">
                  <a:pos x="886" y="93"/>
                </a:cxn>
                <a:cxn ang="0">
                  <a:pos x="856" y="135"/>
                </a:cxn>
                <a:cxn ang="0">
                  <a:pos x="807" y="176"/>
                </a:cxn>
                <a:cxn ang="0">
                  <a:pos x="710" y="197"/>
                </a:cxn>
                <a:cxn ang="0">
                  <a:pos x="654" y="201"/>
                </a:cxn>
                <a:cxn ang="0">
                  <a:pos x="601" y="245"/>
                </a:cxn>
                <a:cxn ang="0">
                  <a:pos x="559" y="260"/>
                </a:cxn>
                <a:cxn ang="0">
                  <a:pos x="516" y="273"/>
                </a:cxn>
                <a:cxn ang="0">
                  <a:pos x="466" y="260"/>
                </a:cxn>
                <a:cxn ang="0">
                  <a:pos x="432" y="239"/>
                </a:cxn>
                <a:cxn ang="0">
                  <a:pos x="383" y="239"/>
                </a:cxn>
                <a:cxn ang="0">
                  <a:pos x="348" y="273"/>
                </a:cxn>
                <a:cxn ang="0">
                  <a:pos x="320" y="311"/>
                </a:cxn>
                <a:cxn ang="0">
                  <a:pos x="282" y="308"/>
                </a:cxn>
                <a:cxn ang="0">
                  <a:pos x="213" y="260"/>
                </a:cxn>
                <a:cxn ang="0">
                  <a:pos x="160" y="218"/>
                </a:cxn>
                <a:cxn ang="0">
                  <a:pos x="130" y="194"/>
                </a:cxn>
                <a:cxn ang="0">
                  <a:pos x="80" y="186"/>
                </a:cxn>
                <a:cxn ang="0">
                  <a:pos x="46" y="165"/>
                </a:cxn>
                <a:cxn ang="0">
                  <a:pos x="25" y="148"/>
                </a:cxn>
                <a:cxn ang="0">
                  <a:pos x="0" y="114"/>
                </a:cxn>
                <a:cxn ang="0">
                  <a:pos x="16" y="93"/>
                </a:cxn>
                <a:cxn ang="0">
                  <a:pos x="71" y="97"/>
                </a:cxn>
                <a:cxn ang="0">
                  <a:pos x="105" y="121"/>
                </a:cxn>
                <a:cxn ang="0">
                  <a:pos x="134" y="155"/>
                </a:cxn>
                <a:cxn ang="0">
                  <a:pos x="160" y="142"/>
                </a:cxn>
                <a:cxn ang="0">
                  <a:pos x="192" y="114"/>
                </a:cxn>
                <a:cxn ang="0">
                  <a:pos x="234" y="76"/>
                </a:cxn>
                <a:cxn ang="0">
                  <a:pos x="240" y="43"/>
                </a:cxn>
                <a:cxn ang="0">
                  <a:pos x="240" y="9"/>
                </a:cxn>
                <a:cxn ang="0">
                  <a:pos x="265" y="0"/>
                </a:cxn>
                <a:cxn ang="0">
                  <a:pos x="265" y="0"/>
                </a:cxn>
                <a:cxn ang="0">
                  <a:pos x="265" y="0"/>
                </a:cxn>
              </a:cxnLst>
              <a:rect l="0" t="0" r="r" b="b"/>
              <a:pathLst>
                <a:path w="886" h="311">
                  <a:moveTo>
                    <a:pt x="265" y="0"/>
                  </a:moveTo>
                  <a:lnTo>
                    <a:pt x="310" y="59"/>
                  </a:lnTo>
                  <a:lnTo>
                    <a:pt x="362" y="110"/>
                  </a:lnTo>
                  <a:lnTo>
                    <a:pt x="462" y="152"/>
                  </a:lnTo>
                  <a:lnTo>
                    <a:pt x="529" y="159"/>
                  </a:lnTo>
                  <a:lnTo>
                    <a:pt x="592" y="155"/>
                  </a:lnTo>
                  <a:lnTo>
                    <a:pt x="637" y="142"/>
                  </a:lnTo>
                  <a:lnTo>
                    <a:pt x="679" y="117"/>
                  </a:lnTo>
                  <a:lnTo>
                    <a:pt x="730" y="117"/>
                  </a:lnTo>
                  <a:lnTo>
                    <a:pt x="776" y="121"/>
                  </a:lnTo>
                  <a:lnTo>
                    <a:pt x="839" y="110"/>
                  </a:lnTo>
                  <a:lnTo>
                    <a:pt x="886" y="93"/>
                  </a:lnTo>
                  <a:lnTo>
                    <a:pt x="856" y="135"/>
                  </a:lnTo>
                  <a:lnTo>
                    <a:pt x="807" y="176"/>
                  </a:lnTo>
                  <a:lnTo>
                    <a:pt x="710" y="197"/>
                  </a:lnTo>
                  <a:lnTo>
                    <a:pt x="654" y="201"/>
                  </a:lnTo>
                  <a:lnTo>
                    <a:pt x="601" y="245"/>
                  </a:lnTo>
                  <a:lnTo>
                    <a:pt x="559" y="260"/>
                  </a:lnTo>
                  <a:lnTo>
                    <a:pt x="516" y="273"/>
                  </a:lnTo>
                  <a:lnTo>
                    <a:pt x="466" y="260"/>
                  </a:lnTo>
                  <a:lnTo>
                    <a:pt x="432" y="239"/>
                  </a:lnTo>
                  <a:lnTo>
                    <a:pt x="383" y="239"/>
                  </a:lnTo>
                  <a:lnTo>
                    <a:pt x="348" y="273"/>
                  </a:lnTo>
                  <a:lnTo>
                    <a:pt x="320" y="311"/>
                  </a:lnTo>
                  <a:lnTo>
                    <a:pt x="282" y="308"/>
                  </a:lnTo>
                  <a:lnTo>
                    <a:pt x="213" y="260"/>
                  </a:lnTo>
                  <a:lnTo>
                    <a:pt x="160" y="218"/>
                  </a:lnTo>
                  <a:lnTo>
                    <a:pt x="130" y="194"/>
                  </a:lnTo>
                  <a:lnTo>
                    <a:pt x="80" y="186"/>
                  </a:lnTo>
                  <a:lnTo>
                    <a:pt x="46" y="165"/>
                  </a:lnTo>
                  <a:lnTo>
                    <a:pt x="25" y="148"/>
                  </a:lnTo>
                  <a:lnTo>
                    <a:pt x="0" y="114"/>
                  </a:lnTo>
                  <a:lnTo>
                    <a:pt x="16" y="93"/>
                  </a:lnTo>
                  <a:lnTo>
                    <a:pt x="71" y="97"/>
                  </a:lnTo>
                  <a:lnTo>
                    <a:pt x="105" y="121"/>
                  </a:lnTo>
                  <a:lnTo>
                    <a:pt x="134" y="155"/>
                  </a:lnTo>
                  <a:lnTo>
                    <a:pt x="160" y="142"/>
                  </a:lnTo>
                  <a:lnTo>
                    <a:pt x="192" y="114"/>
                  </a:lnTo>
                  <a:lnTo>
                    <a:pt x="234" y="76"/>
                  </a:lnTo>
                  <a:lnTo>
                    <a:pt x="240" y="43"/>
                  </a:lnTo>
                  <a:lnTo>
                    <a:pt x="240" y="9"/>
                  </a:lnTo>
                  <a:lnTo>
                    <a:pt x="265" y="0"/>
                  </a:lnTo>
                  <a:lnTo>
                    <a:pt x="265" y="0"/>
                  </a:lnTo>
                  <a:lnTo>
                    <a:pt x="265" y="0"/>
                  </a:lnTo>
                  <a:close/>
                </a:path>
              </a:pathLst>
            </a:custGeom>
            <a:solidFill>
              <a:schemeClr val="tx1">
                <a:alpha val="64000"/>
              </a:schemeClr>
            </a:solidFill>
            <a:ln w="9525">
              <a:noFill/>
              <a:round/>
              <a:headEnd/>
              <a:tailEnd/>
            </a:ln>
          </p:spPr>
          <p:txBody>
            <a:bodyPr>
              <a:prstTxWarp prst="textNoShape">
                <a:avLst/>
              </a:prstTxWarp>
            </a:bodyPr>
            <a:lstStyle/>
            <a:p>
              <a:endParaRPr lang="fr-FR"/>
            </a:p>
          </p:txBody>
        </p:sp>
        <p:sp>
          <p:nvSpPr>
            <p:cNvPr id="21573" name="Freeform 69"/>
            <p:cNvSpPr>
              <a:spLocks/>
            </p:cNvSpPr>
            <p:nvPr/>
          </p:nvSpPr>
          <p:spPr bwMode="auto">
            <a:xfrm>
              <a:off x="2632" y="1305"/>
              <a:ext cx="66" cy="88"/>
            </a:xfrm>
            <a:custGeom>
              <a:avLst/>
              <a:gdLst/>
              <a:ahLst/>
              <a:cxnLst>
                <a:cxn ang="0">
                  <a:pos x="121" y="32"/>
                </a:cxn>
                <a:cxn ang="0">
                  <a:pos x="80" y="70"/>
                </a:cxn>
                <a:cxn ang="0">
                  <a:pos x="51" y="108"/>
                </a:cxn>
                <a:cxn ang="0">
                  <a:pos x="17" y="177"/>
                </a:cxn>
                <a:cxn ang="0">
                  <a:pos x="0" y="135"/>
                </a:cxn>
                <a:cxn ang="0">
                  <a:pos x="13" y="70"/>
                </a:cxn>
                <a:cxn ang="0">
                  <a:pos x="55" y="25"/>
                </a:cxn>
                <a:cxn ang="0">
                  <a:pos x="97" y="0"/>
                </a:cxn>
                <a:cxn ang="0">
                  <a:pos x="131" y="8"/>
                </a:cxn>
                <a:cxn ang="0">
                  <a:pos x="121" y="32"/>
                </a:cxn>
                <a:cxn ang="0">
                  <a:pos x="121" y="32"/>
                </a:cxn>
                <a:cxn ang="0">
                  <a:pos x="121" y="32"/>
                </a:cxn>
              </a:cxnLst>
              <a:rect l="0" t="0" r="r" b="b"/>
              <a:pathLst>
                <a:path w="131" h="177">
                  <a:moveTo>
                    <a:pt x="121" y="32"/>
                  </a:moveTo>
                  <a:lnTo>
                    <a:pt x="80" y="70"/>
                  </a:lnTo>
                  <a:lnTo>
                    <a:pt x="51" y="108"/>
                  </a:lnTo>
                  <a:lnTo>
                    <a:pt x="17" y="177"/>
                  </a:lnTo>
                  <a:lnTo>
                    <a:pt x="0" y="135"/>
                  </a:lnTo>
                  <a:lnTo>
                    <a:pt x="13" y="70"/>
                  </a:lnTo>
                  <a:lnTo>
                    <a:pt x="55" y="25"/>
                  </a:lnTo>
                  <a:lnTo>
                    <a:pt x="97" y="0"/>
                  </a:lnTo>
                  <a:lnTo>
                    <a:pt x="131" y="8"/>
                  </a:lnTo>
                  <a:lnTo>
                    <a:pt x="121" y="32"/>
                  </a:lnTo>
                  <a:lnTo>
                    <a:pt x="121" y="32"/>
                  </a:lnTo>
                  <a:lnTo>
                    <a:pt x="121" y="32"/>
                  </a:lnTo>
                  <a:close/>
                </a:path>
              </a:pathLst>
            </a:custGeom>
            <a:solidFill>
              <a:schemeClr val="tx1">
                <a:alpha val="64000"/>
              </a:schemeClr>
            </a:solidFill>
            <a:ln w="9525">
              <a:noFill/>
              <a:round/>
              <a:headEnd/>
              <a:tailEnd/>
            </a:ln>
          </p:spPr>
          <p:txBody>
            <a:bodyPr>
              <a:prstTxWarp prst="textNoShape">
                <a:avLst/>
              </a:prstTxWarp>
            </a:bodyPr>
            <a:lstStyle/>
            <a:p>
              <a:endParaRPr lang="fr-FR"/>
            </a:p>
          </p:txBody>
        </p:sp>
        <p:sp>
          <p:nvSpPr>
            <p:cNvPr id="21574" name="Freeform 70"/>
            <p:cNvSpPr>
              <a:spLocks/>
            </p:cNvSpPr>
            <p:nvPr/>
          </p:nvSpPr>
          <p:spPr bwMode="auto">
            <a:xfrm>
              <a:off x="2273" y="1330"/>
              <a:ext cx="377" cy="192"/>
            </a:xfrm>
            <a:custGeom>
              <a:avLst/>
              <a:gdLst/>
              <a:ahLst/>
              <a:cxnLst>
                <a:cxn ang="0">
                  <a:pos x="0" y="384"/>
                </a:cxn>
                <a:cxn ang="0">
                  <a:pos x="42" y="299"/>
                </a:cxn>
                <a:cxn ang="0">
                  <a:pos x="101" y="261"/>
                </a:cxn>
                <a:cxn ang="0">
                  <a:pos x="190" y="236"/>
                </a:cxn>
                <a:cxn ang="0">
                  <a:pos x="274" y="232"/>
                </a:cxn>
                <a:cxn ang="0">
                  <a:pos x="341" y="249"/>
                </a:cxn>
                <a:cxn ang="0">
                  <a:pos x="365" y="240"/>
                </a:cxn>
                <a:cxn ang="0">
                  <a:pos x="399" y="156"/>
                </a:cxn>
                <a:cxn ang="0">
                  <a:pos x="455" y="76"/>
                </a:cxn>
                <a:cxn ang="0">
                  <a:pos x="531" y="31"/>
                </a:cxn>
                <a:cxn ang="0">
                  <a:pos x="614" y="6"/>
                </a:cxn>
                <a:cxn ang="0">
                  <a:pos x="677" y="0"/>
                </a:cxn>
                <a:cxn ang="0">
                  <a:pos x="753" y="42"/>
                </a:cxn>
                <a:cxn ang="0">
                  <a:pos x="740" y="101"/>
                </a:cxn>
                <a:cxn ang="0">
                  <a:pos x="677" y="90"/>
                </a:cxn>
                <a:cxn ang="0">
                  <a:pos x="590" y="90"/>
                </a:cxn>
                <a:cxn ang="0">
                  <a:pos x="504" y="132"/>
                </a:cxn>
                <a:cxn ang="0">
                  <a:pos x="455" y="187"/>
                </a:cxn>
                <a:cxn ang="0">
                  <a:pos x="426" y="274"/>
                </a:cxn>
                <a:cxn ang="0">
                  <a:pos x="409" y="316"/>
                </a:cxn>
                <a:cxn ang="0">
                  <a:pos x="341" y="312"/>
                </a:cxn>
                <a:cxn ang="0">
                  <a:pos x="236" y="299"/>
                </a:cxn>
                <a:cxn ang="0">
                  <a:pos x="152" y="305"/>
                </a:cxn>
                <a:cxn ang="0">
                  <a:pos x="101" y="325"/>
                </a:cxn>
                <a:cxn ang="0">
                  <a:pos x="52" y="367"/>
                </a:cxn>
                <a:cxn ang="0">
                  <a:pos x="27" y="384"/>
                </a:cxn>
                <a:cxn ang="0">
                  <a:pos x="0" y="384"/>
                </a:cxn>
                <a:cxn ang="0">
                  <a:pos x="0" y="384"/>
                </a:cxn>
                <a:cxn ang="0">
                  <a:pos x="0" y="384"/>
                </a:cxn>
              </a:cxnLst>
              <a:rect l="0" t="0" r="r" b="b"/>
              <a:pathLst>
                <a:path w="753" h="384">
                  <a:moveTo>
                    <a:pt x="0" y="384"/>
                  </a:moveTo>
                  <a:lnTo>
                    <a:pt x="42" y="299"/>
                  </a:lnTo>
                  <a:lnTo>
                    <a:pt x="101" y="261"/>
                  </a:lnTo>
                  <a:lnTo>
                    <a:pt x="190" y="236"/>
                  </a:lnTo>
                  <a:lnTo>
                    <a:pt x="274" y="232"/>
                  </a:lnTo>
                  <a:lnTo>
                    <a:pt x="341" y="249"/>
                  </a:lnTo>
                  <a:lnTo>
                    <a:pt x="365" y="240"/>
                  </a:lnTo>
                  <a:lnTo>
                    <a:pt x="399" y="156"/>
                  </a:lnTo>
                  <a:lnTo>
                    <a:pt x="455" y="76"/>
                  </a:lnTo>
                  <a:lnTo>
                    <a:pt x="531" y="31"/>
                  </a:lnTo>
                  <a:lnTo>
                    <a:pt x="614" y="6"/>
                  </a:lnTo>
                  <a:lnTo>
                    <a:pt x="677" y="0"/>
                  </a:lnTo>
                  <a:lnTo>
                    <a:pt x="753" y="42"/>
                  </a:lnTo>
                  <a:lnTo>
                    <a:pt x="740" y="101"/>
                  </a:lnTo>
                  <a:lnTo>
                    <a:pt x="677" y="90"/>
                  </a:lnTo>
                  <a:lnTo>
                    <a:pt x="590" y="90"/>
                  </a:lnTo>
                  <a:lnTo>
                    <a:pt x="504" y="132"/>
                  </a:lnTo>
                  <a:lnTo>
                    <a:pt x="455" y="187"/>
                  </a:lnTo>
                  <a:lnTo>
                    <a:pt x="426" y="274"/>
                  </a:lnTo>
                  <a:lnTo>
                    <a:pt x="409" y="316"/>
                  </a:lnTo>
                  <a:lnTo>
                    <a:pt x="341" y="312"/>
                  </a:lnTo>
                  <a:lnTo>
                    <a:pt x="236" y="299"/>
                  </a:lnTo>
                  <a:lnTo>
                    <a:pt x="152" y="305"/>
                  </a:lnTo>
                  <a:lnTo>
                    <a:pt x="101" y="325"/>
                  </a:lnTo>
                  <a:lnTo>
                    <a:pt x="52" y="367"/>
                  </a:lnTo>
                  <a:lnTo>
                    <a:pt x="27" y="384"/>
                  </a:lnTo>
                  <a:lnTo>
                    <a:pt x="0" y="384"/>
                  </a:lnTo>
                  <a:lnTo>
                    <a:pt x="0" y="384"/>
                  </a:lnTo>
                  <a:lnTo>
                    <a:pt x="0" y="384"/>
                  </a:lnTo>
                  <a:close/>
                </a:path>
              </a:pathLst>
            </a:custGeom>
            <a:solidFill>
              <a:schemeClr val="tx1">
                <a:alpha val="64000"/>
              </a:schemeClr>
            </a:solidFill>
            <a:ln w="9525">
              <a:noFill/>
              <a:round/>
              <a:headEnd/>
              <a:tailEnd/>
            </a:ln>
          </p:spPr>
          <p:txBody>
            <a:bodyPr>
              <a:prstTxWarp prst="textNoShape">
                <a:avLst/>
              </a:prstTxWarp>
            </a:bodyPr>
            <a:lstStyle/>
            <a:p>
              <a:endParaRPr lang="fr-FR"/>
            </a:p>
          </p:txBody>
        </p:sp>
        <p:sp>
          <p:nvSpPr>
            <p:cNvPr id="21575" name="Freeform 71"/>
            <p:cNvSpPr>
              <a:spLocks/>
            </p:cNvSpPr>
            <p:nvPr/>
          </p:nvSpPr>
          <p:spPr bwMode="auto">
            <a:xfrm>
              <a:off x="2290" y="1517"/>
              <a:ext cx="1671" cy="128"/>
            </a:xfrm>
            <a:custGeom>
              <a:avLst/>
              <a:gdLst/>
              <a:ahLst/>
              <a:cxnLst>
                <a:cxn ang="0">
                  <a:pos x="67" y="127"/>
                </a:cxn>
                <a:cxn ang="0">
                  <a:pos x="223" y="135"/>
                </a:cxn>
                <a:cxn ang="0">
                  <a:pos x="337" y="110"/>
                </a:cxn>
                <a:cxn ang="0">
                  <a:pos x="546" y="177"/>
                </a:cxn>
                <a:cxn ang="0">
                  <a:pos x="689" y="177"/>
                </a:cxn>
                <a:cxn ang="0">
                  <a:pos x="924" y="152"/>
                </a:cxn>
                <a:cxn ang="0">
                  <a:pos x="1109" y="218"/>
                </a:cxn>
                <a:cxn ang="0">
                  <a:pos x="2331" y="207"/>
                </a:cxn>
                <a:cxn ang="0">
                  <a:pos x="2578" y="201"/>
                </a:cxn>
                <a:cxn ang="0">
                  <a:pos x="2772" y="256"/>
                </a:cxn>
                <a:cxn ang="0">
                  <a:pos x="2949" y="211"/>
                </a:cxn>
                <a:cxn ang="0">
                  <a:pos x="3145" y="207"/>
                </a:cxn>
                <a:cxn ang="0">
                  <a:pos x="3322" y="198"/>
                </a:cxn>
                <a:cxn ang="0">
                  <a:pos x="3308" y="144"/>
                </a:cxn>
                <a:cxn ang="0">
                  <a:pos x="3057" y="83"/>
                </a:cxn>
                <a:cxn ang="0">
                  <a:pos x="2922" y="118"/>
                </a:cxn>
                <a:cxn ang="0">
                  <a:pos x="2780" y="173"/>
                </a:cxn>
                <a:cxn ang="0">
                  <a:pos x="2605" y="127"/>
                </a:cxn>
                <a:cxn ang="0">
                  <a:pos x="2519" y="110"/>
                </a:cxn>
                <a:cxn ang="0">
                  <a:pos x="2348" y="80"/>
                </a:cxn>
                <a:cxn ang="0">
                  <a:pos x="2112" y="51"/>
                </a:cxn>
                <a:cxn ang="0">
                  <a:pos x="1974" y="76"/>
                </a:cxn>
                <a:cxn ang="0">
                  <a:pos x="1844" y="118"/>
                </a:cxn>
                <a:cxn ang="0">
                  <a:pos x="1575" y="68"/>
                </a:cxn>
                <a:cxn ang="0">
                  <a:pos x="1377" y="0"/>
                </a:cxn>
                <a:cxn ang="0">
                  <a:pos x="1369" y="63"/>
                </a:cxn>
                <a:cxn ang="0">
                  <a:pos x="1462" y="110"/>
                </a:cxn>
                <a:cxn ang="0">
                  <a:pos x="1362" y="114"/>
                </a:cxn>
                <a:cxn ang="0">
                  <a:pos x="1251" y="72"/>
                </a:cxn>
                <a:cxn ang="0">
                  <a:pos x="1143" y="93"/>
                </a:cxn>
                <a:cxn ang="0">
                  <a:pos x="907" y="25"/>
                </a:cxn>
                <a:cxn ang="0">
                  <a:pos x="768" y="47"/>
                </a:cxn>
                <a:cxn ang="0">
                  <a:pos x="576" y="42"/>
                </a:cxn>
                <a:cxn ang="0">
                  <a:pos x="449" y="9"/>
                </a:cxn>
                <a:cxn ang="0">
                  <a:pos x="483" y="83"/>
                </a:cxn>
                <a:cxn ang="0">
                  <a:pos x="550" y="135"/>
                </a:cxn>
                <a:cxn ang="0">
                  <a:pos x="407" y="72"/>
                </a:cxn>
                <a:cxn ang="0">
                  <a:pos x="268" y="72"/>
                </a:cxn>
                <a:cxn ang="0">
                  <a:pos x="132" y="97"/>
                </a:cxn>
                <a:cxn ang="0">
                  <a:pos x="42" y="51"/>
                </a:cxn>
                <a:cxn ang="0">
                  <a:pos x="0" y="80"/>
                </a:cxn>
                <a:cxn ang="0">
                  <a:pos x="0" y="80"/>
                </a:cxn>
              </a:cxnLst>
              <a:rect l="0" t="0" r="r" b="b"/>
              <a:pathLst>
                <a:path w="3342" h="256">
                  <a:moveTo>
                    <a:pt x="0" y="80"/>
                  </a:moveTo>
                  <a:lnTo>
                    <a:pt x="67" y="127"/>
                  </a:lnTo>
                  <a:lnTo>
                    <a:pt x="143" y="144"/>
                  </a:lnTo>
                  <a:lnTo>
                    <a:pt x="223" y="135"/>
                  </a:lnTo>
                  <a:lnTo>
                    <a:pt x="286" y="110"/>
                  </a:lnTo>
                  <a:lnTo>
                    <a:pt x="337" y="110"/>
                  </a:lnTo>
                  <a:lnTo>
                    <a:pt x="421" y="144"/>
                  </a:lnTo>
                  <a:lnTo>
                    <a:pt x="546" y="177"/>
                  </a:lnTo>
                  <a:lnTo>
                    <a:pt x="614" y="180"/>
                  </a:lnTo>
                  <a:lnTo>
                    <a:pt x="689" y="177"/>
                  </a:lnTo>
                  <a:lnTo>
                    <a:pt x="827" y="156"/>
                  </a:lnTo>
                  <a:lnTo>
                    <a:pt x="924" y="152"/>
                  </a:lnTo>
                  <a:lnTo>
                    <a:pt x="1038" y="180"/>
                  </a:lnTo>
                  <a:lnTo>
                    <a:pt x="1109" y="218"/>
                  </a:lnTo>
                  <a:lnTo>
                    <a:pt x="2202" y="218"/>
                  </a:lnTo>
                  <a:lnTo>
                    <a:pt x="2331" y="207"/>
                  </a:lnTo>
                  <a:lnTo>
                    <a:pt x="2419" y="184"/>
                  </a:lnTo>
                  <a:lnTo>
                    <a:pt x="2578" y="201"/>
                  </a:lnTo>
                  <a:lnTo>
                    <a:pt x="2683" y="243"/>
                  </a:lnTo>
                  <a:lnTo>
                    <a:pt x="2772" y="256"/>
                  </a:lnTo>
                  <a:lnTo>
                    <a:pt x="2839" y="249"/>
                  </a:lnTo>
                  <a:lnTo>
                    <a:pt x="2949" y="211"/>
                  </a:lnTo>
                  <a:lnTo>
                    <a:pt x="3033" y="198"/>
                  </a:lnTo>
                  <a:lnTo>
                    <a:pt x="3145" y="207"/>
                  </a:lnTo>
                  <a:lnTo>
                    <a:pt x="3251" y="228"/>
                  </a:lnTo>
                  <a:lnTo>
                    <a:pt x="3322" y="198"/>
                  </a:lnTo>
                  <a:lnTo>
                    <a:pt x="3342" y="156"/>
                  </a:lnTo>
                  <a:lnTo>
                    <a:pt x="3308" y="144"/>
                  </a:lnTo>
                  <a:lnTo>
                    <a:pt x="3196" y="121"/>
                  </a:lnTo>
                  <a:lnTo>
                    <a:pt x="3057" y="83"/>
                  </a:lnTo>
                  <a:lnTo>
                    <a:pt x="2998" y="93"/>
                  </a:lnTo>
                  <a:lnTo>
                    <a:pt x="2922" y="118"/>
                  </a:lnTo>
                  <a:lnTo>
                    <a:pt x="2842" y="160"/>
                  </a:lnTo>
                  <a:lnTo>
                    <a:pt x="2780" y="173"/>
                  </a:lnTo>
                  <a:lnTo>
                    <a:pt x="2692" y="169"/>
                  </a:lnTo>
                  <a:lnTo>
                    <a:pt x="2605" y="127"/>
                  </a:lnTo>
                  <a:lnTo>
                    <a:pt x="2561" y="110"/>
                  </a:lnTo>
                  <a:lnTo>
                    <a:pt x="2519" y="110"/>
                  </a:lnTo>
                  <a:lnTo>
                    <a:pt x="2455" y="97"/>
                  </a:lnTo>
                  <a:lnTo>
                    <a:pt x="2348" y="80"/>
                  </a:lnTo>
                  <a:lnTo>
                    <a:pt x="2179" y="68"/>
                  </a:lnTo>
                  <a:lnTo>
                    <a:pt x="2112" y="51"/>
                  </a:lnTo>
                  <a:lnTo>
                    <a:pt x="2057" y="38"/>
                  </a:lnTo>
                  <a:lnTo>
                    <a:pt x="1974" y="76"/>
                  </a:lnTo>
                  <a:lnTo>
                    <a:pt x="1919" y="110"/>
                  </a:lnTo>
                  <a:lnTo>
                    <a:pt x="1844" y="118"/>
                  </a:lnTo>
                  <a:lnTo>
                    <a:pt x="1744" y="110"/>
                  </a:lnTo>
                  <a:lnTo>
                    <a:pt x="1575" y="68"/>
                  </a:lnTo>
                  <a:lnTo>
                    <a:pt x="1432" y="9"/>
                  </a:lnTo>
                  <a:lnTo>
                    <a:pt x="1377" y="0"/>
                  </a:lnTo>
                  <a:lnTo>
                    <a:pt x="1352" y="30"/>
                  </a:lnTo>
                  <a:lnTo>
                    <a:pt x="1369" y="63"/>
                  </a:lnTo>
                  <a:lnTo>
                    <a:pt x="1441" y="83"/>
                  </a:lnTo>
                  <a:lnTo>
                    <a:pt x="1462" y="110"/>
                  </a:lnTo>
                  <a:lnTo>
                    <a:pt x="1436" y="121"/>
                  </a:lnTo>
                  <a:lnTo>
                    <a:pt x="1362" y="114"/>
                  </a:lnTo>
                  <a:lnTo>
                    <a:pt x="1303" y="76"/>
                  </a:lnTo>
                  <a:lnTo>
                    <a:pt x="1251" y="72"/>
                  </a:lnTo>
                  <a:lnTo>
                    <a:pt x="1198" y="89"/>
                  </a:lnTo>
                  <a:lnTo>
                    <a:pt x="1143" y="93"/>
                  </a:lnTo>
                  <a:lnTo>
                    <a:pt x="1050" y="76"/>
                  </a:lnTo>
                  <a:lnTo>
                    <a:pt x="907" y="25"/>
                  </a:lnTo>
                  <a:lnTo>
                    <a:pt x="848" y="25"/>
                  </a:lnTo>
                  <a:lnTo>
                    <a:pt x="768" y="47"/>
                  </a:lnTo>
                  <a:lnTo>
                    <a:pt x="651" y="59"/>
                  </a:lnTo>
                  <a:lnTo>
                    <a:pt x="576" y="42"/>
                  </a:lnTo>
                  <a:lnTo>
                    <a:pt x="500" y="9"/>
                  </a:lnTo>
                  <a:lnTo>
                    <a:pt x="449" y="9"/>
                  </a:lnTo>
                  <a:lnTo>
                    <a:pt x="449" y="51"/>
                  </a:lnTo>
                  <a:lnTo>
                    <a:pt x="483" y="83"/>
                  </a:lnTo>
                  <a:lnTo>
                    <a:pt x="550" y="110"/>
                  </a:lnTo>
                  <a:lnTo>
                    <a:pt x="550" y="135"/>
                  </a:lnTo>
                  <a:lnTo>
                    <a:pt x="483" y="110"/>
                  </a:lnTo>
                  <a:lnTo>
                    <a:pt x="407" y="72"/>
                  </a:lnTo>
                  <a:lnTo>
                    <a:pt x="348" y="63"/>
                  </a:lnTo>
                  <a:lnTo>
                    <a:pt x="268" y="72"/>
                  </a:lnTo>
                  <a:lnTo>
                    <a:pt x="215" y="93"/>
                  </a:lnTo>
                  <a:lnTo>
                    <a:pt x="132" y="97"/>
                  </a:lnTo>
                  <a:lnTo>
                    <a:pt x="80" y="76"/>
                  </a:lnTo>
                  <a:lnTo>
                    <a:pt x="42" y="51"/>
                  </a:lnTo>
                  <a:lnTo>
                    <a:pt x="14" y="55"/>
                  </a:lnTo>
                  <a:lnTo>
                    <a:pt x="0" y="80"/>
                  </a:lnTo>
                  <a:lnTo>
                    <a:pt x="0" y="80"/>
                  </a:lnTo>
                  <a:lnTo>
                    <a:pt x="0" y="80"/>
                  </a:lnTo>
                  <a:close/>
                </a:path>
              </a:pathLst>
            </a:custGeom>
            <a:solidFill>
              <a:schemeClr val="tx1">
                <a:alpha val="64000"/>
              </a:schemeClr>
            </a:solidFill>
            <a:ln w="9525">
              <a:noFill/>
              <a:round/>
              <a:headEnd/>
              <a:tailEnd/>
            </a:ln>
          </p:spPr>
          <p:txBody>
            <a:bodyPr>
              <a:prstTxWarp prst="textNoShape">
                <a:avLst/>
              </a:prstTxWarp>
            </a:bodyPr>
            <a:lstStyle/>
            <a:p>
              <a:endParaRPr lang="fr-FR"/>
            </a:p>
          </p:txBody>
        </p:sp>
      </p:grpSp>
      <p:sp>
        <p:nvSpPr>
          <p:cNvPr id="21576" name="Text Box 72"/>
          <p:cNvSpPr txBox="1">
            <a:spLocks noChangeArrowheads="1"/>
          </p:cNvSpPr>
          <p:nvPr/>
        </p:nvSpPr>
        <p:spPr bwMode="auto">
          <a:xfrm>
            <a:off x="6227763" y="549275"/>
            <a:ext cx="2665412" cy="2286000"/>
          </a:xfrm>
          <a:prstGeom prst="rect">
            <a:avLst/>
          </a:prstGeom>
          <a:noFill/>
          <a:ln w="9525">
            <a:noFill/>
            <a:miter lim="800000"/>
            <a:headEnd/>
            <a:tailEnd/>
          </a:ln>
          <a:effectLst/>
        </p:spPr>
        <p:txBody>
          <a:bodyPr lIns="91429" tIns="45714" rIns="91429" bIns="45714">
            <a:prstTxWarp prst="textNoShape">
              <a:avLst/>
            </a:prstTxWarp>
            <a:spAutoFit/>
          </a:bodyPr>
          <a:lstStyle/>
          <a:p>
            <a:r>
              <a:rPr lang="fr-FR">
                <a:solidFill>
                  <a:schemeClr val="bg1"/>
                </a:solidFill>
                <a:effectLst>
                  <a:outerShdw blurRad="38100" dist="38100" dir="2700000" algn="tl">
                    <a:srgbClr val="DDDDDD"/>
                  </a:outerShdw>
                </a:effectLst>
                <a:latin typeface="Arial" pitchFamily="-106" charset="0"/>
              </a:rPr>
              <a:t>P sociale </a:t>
            </a:r>
          </a:p>
          <a:p>
            <a:r>
              <a:rPr lang="fr-FR" sz="1800">
                <a:solidFill>
                  <a:schemeClr val="bg1"/>
                </a:solidFill>
                <a:effectLst>
                  <a:outerShdw blurRad="38100" dist="38100" dir="2700000" algn="tl">
                    <a:srgbClr val="DDDDDD"/>
                  </a:outerShdw>
                </a:effectLst>
                <a:latin typeface="Arial" pitchFamily="-106" charset="0"/>
              </a:rPr>
              <a:t> Fascination de l’obj</a:t>
            </a:r>
            <a:r>
              <a:rPr lang="fr-FR" sz="1800">
                <a:effectLst>
                  <a:outerShdw blurRad="38100" dist="38100" dir="2700000" algn="tl">
                    <a:srgbClr val="DDDDDD"/>
                  </a:outerShdw>
                </a:effectLst>
                <a:latin typeface="Arial" pitchFamily="-106" charset="0"/>
              </a:rPr>
              <a:t>ectif</a:t>
            </a:r>
          </a:p>
          <a:p>
            <a:r>
              <a:rPr lang="fr-FR" sz="1800">
                <a:solidFill>
                  <a:schemeClr val="bg1"/>
                </a:solidFill>
                <a:effectLst>
                  <a:outerShdw blurRad="38100" dist="38100" dir="2700000" algn="tl">
                    <a:srgbClr val="DDDDDD"/>
                  </a:outerShdw>
                </a:effectLst>
                <a:latin typeface="Arial" pitchFamily="-106" charset="0"/>
              </a:rPr>
              <a:t> Peur de l’échec</a:t>
            </a:r>
          </a:p>
          <a:p>
            <a:r>
              <a:rPr lang="fr-FR">
                <a:solidFill>
                  <a:schemeClr val="bg1"/>
                </a:solidFill>
                <a:effectLst>
                  <a:outerShdw blurRad="38100" dist="38100" dir="2700000" algn="tl">
                    <a:srgbClr val="DDDDDD"/>
                  </a:outerShdw>
                </a:effectLst>
                <a:latin typeface="Arial" pitchFamily="-106" charset="0"/>
              </a:rPr>
              <a:t>P temps # mn</a:t>
            </a:r>
          </a:p>
          <a:p>
            <a:r>
              <a:rPr lang="fr-FR">
                <a:solidFill>
                  <a:schemeClr val="bg1"/>
                </a:solidFill>
                <a:effectLst>
                  <a:outerShdw blurRad="38100" dist="38100" dir="2700000" algn="tl">
                    <a:srgbClr val="DDDDDD"/>
                  </a:outerShdw>
                </a:effectLst>
                <a:latin typeface="Arial" pitchFamily="-106" charset="0"/>
              </a:rPr>
              <a:t>Stress </a:t>
            </a:r>
          </a:p>
          <a:p>
            <a:r>
              <a:rPr lang="fr-FR" sz="1800">
                <a:solidFill>
                  <a:schemeClr val="bg1"/>
                </a:solidFill>
                <a:effectLst>
                  <a:outerShdw blurRad="38100" dist="38100" dir="2700000" algn="tl">
                    <a:srgbClr val="DDDDDD"/>
                  </a:outerShdw>
                </a:effectLst>
                <a:latin typeface="Arial" pitchFamily="-106" charset="0"/>
              </a:rPr>
              <a:t>Découverte d’un monde inattendu</a:t>
            </a:r>
          </a:p>
        </p:txBody>
      </p:sp>
      <p:sp>
        <p:nvSpPr>
          <p:cNvPr id="21577" name="Line 73"/>
          <p:cNvSpPr>
            <a:spLocks noChangeShapeType="1"/>
          </p:cNvSpPr>
          <p:nvPr/>
        </p:nvSpPr>
        <p:spPr bwMode="auto">
          <a:xfrm flipV="1">
            <a:off x="7477125" y="2314575"/>
            <a:ext cx="238125" cy="165100"/>
          </a:xfrm>
          <a:prstGeom prst="line">
            <a:avLst/>
          </a:prstGeom>
          <a:noFill/>
          <a:ln w="9525">
            <a:solidFill>
              <a:srgbClr val="FFFF00"/>
            </a:solidFill>
            <a:round/>
            <a:headEnd/>
            <a:tailEnd type="triangle" w="med" len="med"/>
          </a:ln>
          <a:effectLst/>
        </p:spPr>
        <p:txBody>
          <a:bodyPr>
            <a:prstTxWarp prst="textNoShape">
              <a:avLst/>
            </a:prstTxWarp>
          </a:bodyPr>
          <a:lstStyle/>
          <a:p>
            <a:endParaRPr lang="fr-FR"/>
          </a:p>
        </p:txBody>
      </p:sp>
      <p:sp>
        <p:nvSpPr>
          <p:cNvPr id="21578" name="Rectangle 74"/>
          <p:cNvSpPr>
            <a:spLocks noGrp="1" noChangeArrowheads="1"/>
          </p:cNvSpPr>
          <p:nvPr>
            <p:ph type="title"/>
          </p:nvPr>
        </p:nvSpPr>
        <p:spPr/>
        <p:txBody>
          <a:bodyPr>
            <a:normAutofit/>
          </a:bodyPr>
          <a:lstStyle/>
          <a:p>
            <a:r>
              <a:rPr lang="fr-FR" sz="3600" dirty="0">
                <a:solidFill>
                  <a:schemeClr val="accent2">
                    <a:lumMod val="75000"/>
                  </a:schemeClr>
                </a:solidFill>
                <a:effectLst>
                  <a:outerShdw blurRad="38100" dist="38100" dir="2700000" algn="tl">
                    <a:srgbClr val="DDDDDD"/>
                  </a:outerShdw>
                </a:effectLst>
                <a:latin typeface="Arial" pitchFamily="-106" charset="0"/>
                <a:ea typeface="Arial" pitchFamily="-106" charset="0"/>
                <a:cs typeface="Arial" pitchFamily="-106" charset="0"/>
              </a:rPr>
              <a:t>Déroutement,  </a:t>
            </a:r>
            <a:r>
              <a:rPr lang="fr-FR" sz="3600" dirty="0" err="1">
                <a:solidFill>
                  <a:schemeClr val="accent2">
                    <a:lumMod val="75000"/>
                  </a:schemeClr>
                </a:solidFill>
                <a:effectLst>
                  <a:outerShdw blurRad="38100" dist="38100" dir="2700000" algn="tl">
                    <a:srgbClr val="DDDDDD"/>
                  </a:outerShdw>
                </a:effectLst>
                <a:latin typeface="Arial" pitchFamily="-106" charset="0"/>
                <a:ea typeface="Arial" pitchFamily="-106" charset="0"/>
                <a:cs typeface="Arial" pitchFamily="-106" charset="0"/>
              </a:rPr>
              <a:t>replanification</a:t>
            </a:r>
            <a:endParaRPr lang="fr-FR" sz="3600" dirty="0">
              <a:solidFill>
                <a:schemeClr val="accent2">
                  <a:lumMod val="75000"/>
                </a:schemeClr>
              </a:solidFill>
              <a:effectLst>
                <a:outerShdw blurRad="38100" dist="38100" dir="2700000" algn="tl">
                  <a:srgbClr val="DDDDDD"/>
                </a:outerShdw>
              </a:effectLst>
              <a:latin typeface="Arial" pitchFamily="-106" charset="0"/>
              <a:ea typeface="Arial" pitchFamily="-106" charset="0"/>
              <a:cs typeface="Arial" pitchFamily="-106"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07950" y="417513"/>
            <a:ext cx="1524000" cy="1752600"/>
            <a:chOff x="240" y="1920"/>
            <a:chExt cx="793" cy="1047"/>
          </a:xfrm>
        </p:grpSpPr>
        <p:sp>
          <p:nvSpPr>
            <p:cNvPr id="22533" name="Freeform 5"/>
            <p:cNvSpPr>
              <a:spLocks/>
            </p:cNvSpPr>
            <p:nvPr/>
          </p:nvSpPr>
          <p:spPr bwMode="auto">
            <a:xfrm>
              <a:off x="252" y="2300"/>
              <a:ext cx="772" cy="662"/>
            </a:xfrm>
            <a:custGeom>
              <a:avLst/>
              <a:gdLst/>
              <a:ahLst/>
              <a:cxnLst>
                <a:cxn ang="0">
                  <a:pos x="0" y="0"/>
                </a:cxn>
                <a:cxn ang="0">
                  <a:pos x="289" y="9"/>
                </a:cxn>
                <a:cxn ang="0">
                  <a:pos x="1545" y="9"/>
                </a:cxn>
                <a:cxn ang="0">
                  <a:pos x="1545" y="1324"/>
                </a:cxn>
                <a:cxn ang="0">
                  <a:pos x="1" y="1324"/>
                </a:cxn>
                <a:cxn ang="0">
                  <a:pos x="0" y="0"/>
                </a:cxn>
              </a:cxnLst>
              <a:rect l="0" t="0" r="r" b="b"/>
              <a:pathLst>
                <a:path w="1545" h="1324">
                  <a:moveTo>
                    <a:pt x="0" y="0"/>
                  </a:moveTo>
                  <a:lnTo>
                    <a:pt x="289" y="9"/>
                  </a:lnTo>
                  <a:lnTo>
                    <a:pt x="1545" y="9"/>
                  </a:lnTo>
                  <a:lnTo>
                    <a:pt x="1545" y="1324"/>
                  </a:lnTo>
                  <a:lnTo>
                    <a:pt x="1" y="1324"/>
                  </a:lnTo>
                  <a:lnTo>
                    <a:pt x="0" y="0"/>
                  </a:lnTo>
                  <a:close/>
                </a:path>
              </a:pathLst>
            </a:custGeom>
            <a:solidFill>
              <a:srgbClr val="DDDDBF"/>
            </a:solidFill>
            <a:ln w="9525">
              <a:noFill/>
              <a:round/>
              <a:headEnd/>
              <a:tailEnd/>
            </a:ln>
          </p:spPr>
          <p:txBody>
            <a:bodyPr>
              <a:prstTxWarp prst="textNoShape">
                <a:avLst/>
              </a:prstTxWarp>
            </a:bodyPr>
            <a:lstStyle/>
            <a:p>
              <a:endParaRPr lang="fr-FR"/>
            </a:p>
          </p:txBody>
        </p:sp>
        <p:sp>
          <p:nvSpPr>
            <p:cNvPr id="22534" name="Rectangle 6"/>
            <p:cNvSpPr>
              <a:spLocks noChangeArrowheads="1"/>
            </p:cNvSpPr>
            <p:nvPr/>
          </p:nvSpPr>
          <p:spPr bwMode="auto">
            <a:xfrm>
              <a:off x="240" y="1920"/>
              <a:ext cx="771" cy="381"/>
            </a:xfrm>
            <a:prstGeom prst="rect">
              <a:avLst/>
            </a:prstGeom>
            <a:gradFill rotWithShape="0">
              <a:gsLst>
                <a:gs pos="0">
                  <a:srgbClr val="808080"/>
                </a:gs>
                <a:gs pos="100000">
                  <a:srgbClr val="4D4D4D"/>
                </a:gs>
              </a:gsLst>
              <a:path path="rect">
                <a:fillToRect r="100000" b="100000"/>
              </a:path>
            </a:gradFill>
            <a:ln w="9525">
              <a:noFill/>
              <a:miter lim="800000"/>
              <a:headEnd/>
              <a:tailEnd/>
            </a:ln>
          </p:spPr>
          <p:txBody>
            <a:bodyPr>
              <a:prstTxWarp prst="textNoShape">
                <a:avLst/>
              </a:prstTxWarp>
            </a:bodyPr>
            <a:lstStyle/>
            <a:p>
              <a:endParaRPr lang="fr-FR"/>
            </a:p>
          </p:txBody>
        </p:sp>
        <p:sp>
          <p:nvSpPr>
            <p:cNvPr id="22535" name="Freeform 7"/>
            <p:cNvSpPr>
              <a:spLocks/>
            </p:cNvSpPr>
            <p:nvPr/>
          </p:nvSpPr>
          <p:spPr bwMode="auto">
            <a:xfrm>
              <a:off x="254" y="2302"/>
              <a:ext cx="131" cy="87"/>
            </a:xfrm>
            <a:custGeom>
              <a:avLst/>
              <a:gdLst/>
              <a:ahLst/>
              <a:cxnLst>
                <a:cxn ang="0">
                  <a:pos x="252" y="0"/>
                </a:cxn>
                <a:cxn ang="0">
                  <a:pos x="80" y="110"/>
                </a:cxn>
                <a:cxn ang="0">
                  <a:pos x="0" y="145"/>
                </a:cxn>
                <a:cxn ang="0">
                  <a:pos x="9" y="174"/>
                </a:cxn>
                <a:cxn ang="0">
                  <a:pos x="90" y="123"/>
                </a:cxn>
                <a:cxn ang="0">
                  <a:pos x="260" y="7"/>
                </a:cxn>
                <a:cxn ang="0">
                  <a:pos x="252" y="0"/>
                </a:cxn>
              </a:cxnLst>
              <a:rect l="0" t="0" r="r" b="b"/>
              <a:pathLst>
                <a:path w="260" h="174">
                  <a:moveTo>
                    <a:pt x="252" y="0"/>
                  </a:moveTo>
                  <a:lnTo>
                    <a:pt x="80" y="110"/>
                  </a:lnTo>
                  <a:lnTo>
                    <a:pt x="0" y="145"/>
                  </a:lnTo>
                  <a:lnTo>
                    <a:pt x="9" y="174"/>
                  </a:lnTo>
                  <a:lnTo>
                    <a:pt x="90" y="123"/>
                  </a:lnTo>
                  <a:lnTo>
                    <a:pt x="260" y="7"/>
                  </a:lnTo>
                  <a:lnTo>
                    <a:pt x="252" y="0"/>
                  </a:lnTo>
                  <a:close/>
                </a:path>
              </a:pathLst>
            </a:custGeom>
            <a:solidFill>
              <a:srgbClr val="006D00"/>
            </a:solidFill>
            <a:ln w="9525">
              <a:noFill/>
              <a:round/>
              <a:headEnd/>
              <a:tailEnd/>
            </a:ln>
          </p:spPr>
          <p:txBody>
            <a:bodyPr>
              <a:prstTxWarp prst="textNoShape">
                <a:avLst/>
              </a:prstTxWarp>
            </a:bodyPr>
            <a:lstStyle/>
            <a:p>
              <a:endParaRPr lang="fr-FR"/>
            </a:p>
          </p:txBody>
        </p:sp>
        <p:sp>
          <p:nvSpPr>
            <p:cNvPr id="22536" name="Freeform 8"/>
            <p:cNvSpPr>
              <a:spLocks/>
            </p:cNvSpPr>
            <p:nvPr/>
          </p:nvSpPr>
          <p:spPr bwMode="auto">
            <a:xfrm>
              <a:off x="252" y="2301"/>
              <a:ext cx="184" cy="163"/>
            </a:xfrm>
            <a:custGeom>
              <a:avLst/>
              <a:gdLst/>
              <a:ahLst/>
              <a:cxnLst>
                <a:cxn ang="0">
                  <a:pos x="348" y="0"/>
                </a:cxn>
                <a:cxn ang="0">
                  <a:pos x="1" y="260"/>
                </a:cxn>
                <a:cxn ang="0">
                  <a:pos x="0" y="324"/>
                </a:cxn>
                <a:cxn ang="0">
                  <a:pos x="85" y="225"/>
                </a:cxn>
                <a:cxn ang="0">
                  <a:pos x="369" y="6"/>
                </a:cxn>
                <a:cxn ang="0">
                  <a:pos x="348" y="0"/>
                </a:cxn>
              </a:cxnLst>
              <a:rect l="0" t="0" r="r" b="b"/>
              <a:pathLst>
                <a:path w="369" h="324">
                  <a:moveTo>
                    <a:pt x="348" y="0"/>
                  </a:moveTo>
                  <a:lnTo>
                    <a:pt x="1" y="260"/>
                  </a:lnTo>
                  <a:lnTo>
                    <a:pt x="0" y="324"/>
                  </a:lnTo>
                  <a:lnTo>
                    <a:pt x="85" y="225"/>
                  </a:lnTo>
                  <a:lnTo>
                    <a:pt x="369" y="6"/>
                  </a:lnTo>
                  <a:lnTo>
                    <a:pt x="348" y="0"/>
                  </a:lnTo>
                  <a:close/>
                </a:path>
              </a:pathLst>
            </a:custGeom>
            <a:solidFill>
              <a:srgbClr val="006D00"/>
            </a:solidFill>
            <a:ln w="9525">
              <a:noFill/>
              <a:round/>
              <a:headEnd/>
              <a:tailEnd/>
            </a:ln>
          </p:spPr>
          <p:txBody>
            <a:bodyPr>
              <a:prstTxWarp prst="textNoShape">
                <a:avLst/>
              </a:prstTxWarp>
            </a:bodyPr>
            <a:lstStyle/>
            <a:p>
              <a:endParaRPr lang="fr-FR"/>
            </a:p>
          </p:txBody>
        </p:sp>
        <p:sp>
          <p:nvSpPr>
            <p:cNvPr id="22537" name="Freeform 9"/>
            <p:cNvSpPr>
              <a:spLocks/>
            </p:cNvSpPr>
            <p:nvPr/>
          </p:nvSpPr>
          <p:spPr bwMode="auto">
            <a:xfrm>
              <a:off x="250" y="2300"/>
              <a:ext cx="238" cy="217"/>
            </a:xfrm>
            <a:custGeom>
              <a:avLst/>
              <a:gdLst/>
              <a:ahLst/>
              <a:cxnLst>
                <a:cxn ang="0">
                  <a:pos x="466" y="0"/>
                </a:cxn>
                <a:cxn ang="0">
                  <a:pos x="0" y="401"/>
                </a:cxn>
                <a:cxn ang="0">
                  <a:pos x="11" y="433"/>
                </a:cxn>
                <a:cxn ang="0">
                  <a:pos x="475" y="6"/>
                </a:cxn>
                <a:cxn ang="0">
                  <a:pos x="466" y="0"/>
                </a:cxn>
              </a:cxnLst>
              <a:rect l="0" t="0" r="r" b="b"/>
              <a:pathLst>
                <a:path w="475" h="433">
                  <a:moveTo>
                    <a:pt x="466" y="0"/>
                  </a:moveTo>
                  <a:lnTo>
                    <a:pt x="0" y="401"/>
                  </a:lnTo>
                  <a:lnTo>
                    <a:pt x="11" y="433"/>
                  </a:lnTo>
                  <a:lnTo>
                    <a:pt x="475" y="6"/>
                  </a:lnTo>
                  <a:lnTo>
                    <a:pt x="466" y="0"/>
                  </a:lnTo>
                  <a:close/>
                </a:path>
              </a:pathLst>
            </a:custGeom>
            <a:solidFill>
              <a:srgbClr val="006D00"/>
            </a:solidFill>
            <a:ln w="9525">
              <a:noFill/>
              <a:round/>
              <a:headEnd/>
              <a:tailEnd/>
            </a:ln>
          </p:spPr>
          <p:txBody>
            <a:bodyPr>
              <a:prstTxWarp prst="textNoShape">
                <a:avLst/>
              </a:prstTxWarp>
            </a:bodyPr>
            <a:lstStyle/>
            <a:p>
              <a:endParaRPr lang="fr-FR"/>
            </a:p>
          </p:txBody>
        </p:sp>
        <p:sp>
          <p:nvSpPr>
            <p:cNvPr id="22538" name="Freeform 10"/>
            <p:cNvSpPr>
              <a:spLocks/>
            </p:cNvSpPr>
            <p:nvPr/>
          </p:nvSpPr>
          <p:spPr bwMode="auto">
            <a:xfrm>
              <a:off x="254" y="2300"/>
              <a:ext cx="276" cy="308"/>
            </a:xfrm>
            <a:custGeom>
              <a:avLst/>
              <a:gdLst/>
              <a:ahLst/>
              <a:cxnLst>
                <a:cxn ang="0">
                  <a:pos x="542" y="0"/>
                </a:cxn>
                <a:cxn ang="0">
                  <a:pos x="106" y="472"/>
                </a:cxn>
                <a:cxn ang="0">
                  <a:pos x="0" y="575"/>
                </a:cxn>
                <a:cxn ang="0">
                  <a:pos x="4" y="616"/>
                </a:cxn>
                <a:cxn ang="0">
                  <a:pos x="140" y="456"/>
                </a:cxn>
                <a:cxn ang="0">
                  <a:pos x="550" y="0"/>
                </a:cxn>
                <a:cxn ang="0">
                  <a:pos x="542" y="0"/>
                </a:cxn>
              </a:cxnLst>
              <a:rect l="0" t="0" r="r" b="b"/>
              <a:pathLst>
                <a:path w="550" h="616">
                  <a:moveTo>
                    <a:pt x="542" y="0"/>
                  </a:moveTo>
                  <a:lnTo>
                    <a:pt x="106" y="472"/>
                  </a:lnTo>
                  <a:lnTo>
                    <a:pt x="0" y="575"/>
                  </a:lnTo>
                  <a:lnTo>
                    <a:pt x="4" y="616"/>
                  </a:lnTo>
                  <a:lnTo>
                    <a:pt x="140" y="456"/>
                  </a:lnTo>
                  <a:lnTo>
                    <a:pt x="550" y="0"/>
                  </a:lnTo>
                  <a:lnTo>
                    <a:pt x="542" y="0"/>
                  </a:lnTo>
                  <a:close/>
                </a:path>
              </a:pathLst>
            </a:custGeom>
            <a:solidFill>
              <a:srgbClr val="006D00"/>
            </a:solidFill>
            <a:ln w="9525">
              <a:noFill/>
              <a:round/>
              <a:headEnd/>
              <a:tailEnd/>
            </a:ln>
          </p:spPr>
          <p:txBody>
            <a:bodyPr>
              <a:prstTxWarp prst="textNoShape">
                <a:avLst/>
              </a:prstTxWarp>
            </a:bodyPr>
            <a:lstStyle/>
            <a:p>
              <a:endParaRPr lang="fr-FR"/>
            </a:p>
          </p:txBody>
        </p:sp>
        <p:sp>
          <p:nvSpPr>
            <p:cNvPr id="22539" name="Freeform 11"/>
            <p:cNvSpPr>
              <a:spLocks/>
            </p:cNvSpPr>
            <p:nvPr/>
          </p:nvSpPr>
          <p:spPr bwMode="auto">
            <a:xfrm>
              <a:off x="254" y="2303"/>
              <a:ext cx="288" cy="414"/>
            </a:xfrm>
            <a:custGeom>
              <a:avLst/>
              <a:gdLst/>
              <a:ahLst/>
              <a:cxnLst>
                <a:cxn ang="0">
                  <a:pos x="577" y="0"/>
                </a:cxn>
                <a:cxn ang="0">
                  <a:pos x="213" y="488"/>
                </a:cxn>
                <a:cxn ang="0">
                  <a:pos x="0" y="765"/>
                </a:cxn>
                <a:cxn ang="0">
                  <a:pos x="0" y="828"/>
                </a:cxn>
                <a:cxn ang="0">
                  <a:pos x="200" y="531"/>
                </a:cxn>
                <a:cxn ang="0">
                  <a:pos x="361" y="328"/>
                </a:cxn>
                <a:cxn ang="0">
                  <a:pos x="577" y="0"/>
                </a:cxn>
              </a:cxnLst>
              <a:rect l="0" t="0" r="r" b="b"/>
              <a:pathLst>
                <a:path w="577" h="828">
                  <a:moveTo>
                    <a:pt x="577" y="0"/>
                  </a:moveTo>
                  <a:lnTo>
                    <a:pt x="213" y="488"/>
                  </a:lnTo>
                  <a:lnTo>
                    <a:pt x="0" y="765"/>
                  </a:lnTo>
                  <a:lnTo>
                    <a:pt x="0" y="828"/>
                  </a:lnTo>
                  <a:lnTo>
                    <a:pt x="200" y="531"/>
                  </a:lnTo>
                  <a:lnTo>
                    <a:pt x="361" y="328"/>
                  </a:lnTo>
                  <a:lnTo>
                    <a:pt x="577" y="0"/>
                  </a:lnTo>
                  <a:close/>
                </a:path>
              </a:pathLst>
            </a:custGeom>
            <a:solidFill>
              <a:srgbClr val="006D00"/>
            </a:solidFill>
            <a:ln w="9525">
              <a:noFill/>
              <a:round/>
              <a:headEnd/>
              <a:tailEnd/>
            </a:ln>
          </p:spPr>
          <p:txBody>
            <a:bodyPr>
              <a:prstTxWarp prst="textNoShape">
                <a:avLst/>
              </a:prstTxWarp>
            </a:bodyPr>
            <a:lstStyle/>
            <a:p>
              <a:endParaRPr lang="fr-FR"/>
            </a:p>
          </p:txBody>
        </p:sp>
        <p:sp>
          <p:nvSpPr>
            <p:cNvPr id="22540" name="Freeform 12"/>
            <p:cNvSpPr>
              <a:spLocks/>
            </p:cNvSpPr>
            <p:nvPr/>
          </p:nvSpPr>
          <p:spPr bwMode="auto">
            <a:xfrm>
              <a:off x="253" y="2305"/>
              <a:ext cx="316" cy="520"/>
            </a:xfrm>
            <a:custGeom>
              <a:avLst/>
              <a:gdLst/>
              <a:ahLst/>
              <a:cxnLst>
                <a:cxn ang="0">
                  <a:pos x="615" y="0"/>
                </a:cxn>
                <a:cxn ang="0">
                  <a:pos x="253" y="587"/>
                </a:cxn>
                <a:cxn ang="0">
                  <a:pos x="0" y="993"/>
                </a:cxn>
                <a:cxn ang="0">
                  <a:pos x="5" y="1041"/>
                </a:cxn>
                <a:cxn ang="0">
                  <a:pos x="135" y="819"/>
                </a:cxn>
                <a:cxn ang="0">
                  <a:pos x="301" y="541"/>
                </a:cxn>
                <a:cxn ang="0">
                  <a:pos x="634" y="0"/>
                </a:cxn>
                <a:cxn ang="0">
                  <a:pos x="615" y="0"/>
                </a:cxn>
              </a:cxnLst>
              <a:rect l="0" t="0" r="r" b="b"/>
              <a:pathLst>
                <a:path w="634" h="1041">
                  <a:moveTo>
                    <a:pt x="615" y="0"/>
                  </a:moveTo>
                  <a:lnTo>
                    <a:pt x="253" y="587"/>
                  </a:lnTo>
                  <a:lnTo>
                    <a:pt x="0" y="993"/>
                  </a:lnTo>
                  <a:lnTo>
                    <a:pt x="5" y="1041"/>
                  </a:lnTo>
                  <a:lnTo>
                    <a:pt x="135" y="819"/>
                  </a:lnTo>
                  <a:lnTo>
                    <a:pt x="301" y="541"/>
                  </a:lnTo>
                  <a:lnTo>
                    <a:pt x="634" y="0"/>
                  </a:lnTo>
                  <a:lnTo>
                    <a:pt x="615" y="0"/>
                  </a:lnTo>
                  <a:close/>
                </a:path>
              </a:pathLst>
            </a:custGeom>
            <a:solidFill>
              <a:srgbClr val="006D00"/>
            </a:solidFill>
            <a:ln w="9525">
              <a:noFill/>
              <a:round/>
              <a:headEnd/>
              <a:tailEnd/>
            </a:ln>
          </p:spPr>
          <p:txBody>
            <a:bodyPr>
              <a:prstTxWarp prst="textNoShape">
                <a:avLst/>
              </a:prstTxWarp>
            </a:bodyPr>
            <a:lstStyle/>
            <a:p>
              <a:endParaRPr lang="fr-FR"/>
            </a:p>
          </p:txBody>
        </p:sp>
        <p:sp>
          <p:nvSpPr>
            <p:cNvPr id="22541" name="Freeform 13"/>
            <p:cNvSpPr>
              <a:spLocks/>
            </p:cNvSpPr>
            <p:nvPr/>
          </p:nvSpPr>
          <p:spPr bwMode="auto">
            <a:xfrm>
              <a:off x="257" y="2404"/>
              <a:ext cx="296" cy="546"/>
            </a:xfrm>
            <a:custGeom>
              <a:avLst/>
              <a:gdLst/>
              <a:ahLst/>
              <a:cxnLst>
                <a:cxn ang="0">
                  <a:pos x="594" y="0"/>
                </a:cxn>
                <a:cxn ang="0">
                  <a:pos x="568" y="4"/>
                </a:cxn>
                <a:cxn ang="0">
                  <a:pos x="174" y="708"/>
                </a:cxn>
                <a:cxn ang="0">
                  <a:pos x="0" y="1005"/>
                </a:cxn>
                <a:cxn ang="0">
                  <a:pos x="4" y="1092"/>
                </a:cxn>
                <a:cxn ang="0">
                  <a:pos x="136" y="839"/>
                </a:cxn>
                <a:cxn ang="0">
                  <a:pos x="360" y="404"/>
                </a:cxn>
                <a:cxn ang="0">
                  <a:pos x="594" y="0"/>
                </a:cxn>
              </a:cxnLst>
              <a:rect l="0" t="0" r="r" b="b"/>
              <a:pathLst>
                <a:path w="594" h="1092">
                  <a:moveTo>
                    <a:pt x="594" y="0"/>
                  </a:moveTo>
                  <a:lnTo>
                    <a:pt x="568" y="4"/>
                  </a:lnTo>
                  <a:lnTo>
                    <a:pt x="174" y="708"/>
                  </a:lnTo>
                  <a:lnTo>
                    <a:pt x="0" y="1005"/>
                  </a:lnTo>
                  <a:lnTo>
                    <a:pt x="4" y="1092"/>
                  </a:lnTo>
                  <a:lnTo>
                    <a:pt x="136" y="839"/>
                  </a:lnTo>
                  <a:lnTo>
                    <a:pt x="360" y="404"/>
                  </a:lnTo>
                  <a:lnTo>
                    <a:pt x="594" y="0"/>
                  </a:lnTo>
                  <a:close/>
                </a:path>
              </a:pathLst>
            </a:custGeom>
            <a:solidFill>
              <a:srgbClr val="006D00"/>
            </a:solidFill>
            <a:ln w="9525">
              <a:noFill/>
              <a:round/>
              <a:headEnd/>
              <a:tailEnd/>
            </a:ln>
          </p:spPr>
          <p:txBody>
            <a:bodyPr>
              <a:prstTxWarp prst="textNoShape">
                <a:avLst/>
              </a:prstTxWarp>
            </a:bodyPr>
            <a:lstStyle/>
            <a:p>
              <a:endParaRPr lang="fr-FR"/>
            </a:p>
          </p:txBody>
        </p:sp>
        <p:sp>
          <p:nvSpPr>
            <p:cNvPr id="22542" name="Freeform 14"/>
            <p:cNvSpPr>
              <a:spLocks/>
            </p:cNvSpPr>
            <p:nvPr/>
          </p:nvSpPr>
          <p:spPr bwMode="auto">
            <a:xfrm>
              <a:off x="333" y="2306"/>
              <a:ext cx="274" cy="654"/>
            </a:xfrm>
            <a:custGeom>
              <a:avLst/>
              <a:gdLst/>
              <a:ahLst/>
              <a:cxnLst>
                <a:cxn ang="0">
                  <a:pos x="534" y="0"/>
                </a:cxn>
                <a:cxn ang="0">
                  <a:pos x="285" y="595"/>
                </a:cxn>
                <a:cxn ang="0">
                  <a:pos x="128" y="1002"/>
                </a:cxn>
                <a:cxn ang="0">
                  <a:pos x="0" y="1306"/>
                </a:cxn>
                <a:cxn ang="0">
                  <a:pos x="43" y="1306"/>
                </a:cxn>
                <a:cxn ang="0">
                  <a:pos x="174" y="926"/>
                </a:cxn>
                <a:cxn ang="0">
                  <a:pos x="386" y="409"/>
                </a:cxn>
                <a:cxn ang="0">
                  <a:pos x="550" y="0"/>
                </a:cxn>
                <a:cxn ang="0">
                  <a:pos x="534" y="0"/>
                </a:cxn>
              </a:cxnLst>
              <a:rect l="0" t="0" r="r" b="b"/>
              <a:pathLst>
                <a:path w="550" h="1306">
                  <a:moveTo>
                    <a:pt x="534" y="0"/>
                  </a:moveTo>
                  <a:lnTo>
                    <a:pt x="285" y="595"/>
                  </a:lnTo>
                  <a:lnTo>
                    <a:pt x="128" y="1002"/>
                  </a:lnTo>
                  <a:lnTo>
                    <a:pt x="0" y="1306"/>
                  </a:lnTo>
                  <a:lnTo>
                    <a:pt x="43" y="1306"/>
                  </a:lnTo>
                  <a:lnTo>
                    <a:pt x="174" y="926"/>
                  </a:lnTo>
                  <a:lnTo>
                    <a:pt x="386" y="409"/>
                  </a:lnTo>
                  <a:lnTo>
                    <a:pt x="550" y="0"/>
                  </a:lnTo>
                  <a:lnTo>
                    <a:pt x="534" y="0"/>
                  </a:lnTo>
                  <a:close/>
                </a:path>
              </a:pathLst>
            </a:custGeom>
            <a:solidFill>
              <a:srgbClr val="006D00"/>
            </a:solidFill>
            <a:ln w="9525">
              <a:noFill/>
              <a:round/>
              <a:headEnd/>
              <a:tailEnd/>
            </a:ln>
          </p:spPr>
          <p:txBody>
            <a:bodyPr>
              <a:prstTxWarp prst="textNoShape">
                <a:avLst/>
              </a:prstTxWarp>
            </a:bodyPr>
            <a:lstStyle/>
            <a:p>
              <a:endParaRPr lang="fr-FR"/>
            </a:p>
          </p:txBody>
        </p:sp>
        <p:sp>
          <p:nvSpPr>
            <p:cNvPr id="22543" name="Freeform 15"/>
            <p:cNvSpPr>
              <a:spLocks/>
            </p:cNvSpPr>
            <p:nvPr/>
          </p:nvSpPr>
          <p:spPr bwMode="auto">
            <a:xfrm>
              <a:off x="439" y="2306"/>
              <a:ext cx="193" cy="655"/>
            </a:xfrm>
            <a:custGeom>
              <a:avLst/>
              <a:gdLst/>
              <a:ahLst/>
              <a:cxnLst>
                <a:cxn ang="0">
                  <a:pos x="340" y="72"/>
                </a:cxn>
                <a:cxn ang="0">
                  <a:pos x="213" y="545"/>
                </a:cxn>
                <a:cxn ang="0">
                  <a:pos x="72" y="1015"/>
                </a:cxn>
                <a:cxn ang="0">
                  <a:pos x="0" y="1309"/>
                </a:cxn>
                <a:cxn ang="0">
                  <a:pos x="44" y="1306"/>
                </a:cxn>
                <a:cxn ang="0">
                  <a:pos x="131" y="960"/>
                </a:cxn>
                <a:cxn ang="0">
                  <a:pos x="240" y="519"/>
                </a:cxn>
                <a:cxn ang="0">
                  <a:pos x="384" y="0"/>
                </a:cxn>
                <a:cxn ang="0">
                  <a:pos x="340" y="72"/>
                </a:cxn>
              </a:cxnLst>
              <a:rect l="0" t="0" r="r" b="b"/>
              <a:pathLst>
                <a:path w="384" h="1309">
                  <a:moveTo>
                    <a:pt x="340" y="72"/>
                  </a:moveTo>
                  <a:lnTo>
                    <a:pt x="213" y="545"/>
                  </a:lnTo>
                  <a:lnTo>
                    <a:pt x="72" y="1015"/>
                  </a:lnTo>
                  <a:lnTo>
                    <a:pt x="0" y="1309"/>
                  </a:lnTo>
                  <a:lnTo>
                    <a:pt x="44" y="1306"/>
                  </a:lnTo>
                  <a:lnTo>
                    <a:pt x="131" y="960"/>
                  </a:lnTo>
                  <a:lnTo>
                    <a:pt x="240" y="519"/>
                  </a:lnTo>
                  <a:lnTo>
                    <a:pt x="384" y="0"/>
                  </a:lnTo>
                  <a:lnTo>
                    <a:pt x="340" y="72"/>
                  </a:lnTo>
                  <a:close/>
                </a:path>
              </a:pathLst>
            </a:custGeom>
            <a:solidFill>
              <a:srgbClr val="006D00"/>
            </a:solidFill>
            <a:ln w="9525">
              <a:noFill/>
              <a:round/>
              <a:headEnd/>
              <a:tailEnd/>
            </a:ln>
          </p:spPr>
          <p:txBody>
            <a:bodyPr>
              <a:prstTxWarp prst="textNoShape">
                <a:avLst/>
              </a:prstTxWarp>
            </a:bodyPr>
            <a:lstStyle/>
            <a:p>
              <a:endParaRPr lang="fr-FR"/>
            </a:p>
          </p:txBody>
        </p:sp>
        <p:sp>
          <p:nvSpPr>
            <p:cNvPr id="22544" name="Freeform 16"/>
            <p:cNvSpPr>
              <a:spLocks/>
            </p:cNvSpPr>
            <p:nvPr/>
          </p:nvSpPr>
          <p:spPr bwMode="auto">
            <a:xfrm>
              <a:off x="545" y="2306"/>
              <a:ext cx="87" cy="657"/>
            </a:xfrm>
            <a:custGeom>
              <a:avLst/>
              <a:gdLst/>
              <a:ahLst/>
              <a:cxnLst>
                <a:cxn ang="0">
                  <a:pos x="174" y="0"/>
                </a:cxn>
                <a:cxn ang="0">
                  <a:pos x="72" y="785"/>
                </a:cxn>
                <a:cxn ang="0">
                  <a:pos x="0" y="1306"/>
                </a:cxn>
                <a:cxn ang="0">
                  <a:pos x="50" y="1313"/>
                </a:cxn>
                <a:cxn ang="0">
                  <a:pos x="102" y="769"/>
                </a:cxn>
                <a:cxn ang="0">
                  <a:pos x="165" y="212"/>
                </a:cxn>
                <a:cxn ang="0">
                  <a:pos x="174" y="0"/>
                </a:cxn>
              </a:cxnLst>
              <a:rect l="0" t="0" r="r" b="b"/>
              <a:pathLst>
                <a:path w="174" h="1313">
                  <a:moveTo>
                    <a:pt x="174" y="0"/>
                  </a:moveTo>
                  <a:lnTo>
                    <a:pt x="72" y="785"/>
                  </a:lnTo>
                  <a:lnTo>
                    <a:pt x="0" y="1306"/>
                  </a:lnTo>
                  <a:lnTo>
                    <a:pt x="50" y="1313"/>
                  </a:lnTo>
                  <a:lnTo>
                    <a:pt x="102" y="769"/>
                  </a:lnTo>
                  <a:lnTo>
                    <a:pt x="165" y="212"/>
                  </a:lnTo>
                  <a:lnTo>
                    <a:pt x="174" y="0"/>
                  </a:lnTo>
                  <a:close/>
                </a:path>
              </a:pathLst>
            </a:custGeom>
            <a:solidFill>
              <a:srgbClr val="006D00"/>
            </a:solidFill>
            <a:ln w="9525">
              <a:noFill/>
              <a:round/>
              <a:headEnd/>
              <a:tailEnd/>
            </a:ln>
          </p:spPr>
          <p:txBody>
            <a:bodyPr>
              <a:prstTxWarp prst="textNoShape">
                <a:avLst/>
              </a:prstTxWarp>
            </a:bodyPr>
            <a:lstStyle/>
            <a:p>
              <a:endParaRPr lang="fr-FR"/>
            </a:p>
          </p:txBody>
        </p:sp>
        <p:sp>
          <p:nvSpPr>
            <p:cNvPr id="22545" name="Freeform 17"/>
            <p:cNvSpPr>
              <a:spLocks/>
            </p:cNvSpPr>
            <p:nvPr/>
          </p:nvSpPr>
          <p:spPr bwMode="auto">
            <a:xfrm>
              <a:off x="646" y="2308"/>
              <a:ext cx="18" cy="656"/>
            </a:xfrm>
            <a:custGeom>
              <a:avLst/>
              <a:gdLst/>
              <a:ahLst/>
              <a:cxnLst>
                <a:cxn ang="0">
                  <a:pos x="6" y="0"/>
                </a:cxn>
                <a:cxn ang="0">
                  <a:pos x="2" y="603"/>
                </a:cxn>
                <a:cxn ang="0">
                  <a:pos x="0" y="1127"/>
                </a:cxn>
                <a:cxn ang="0">
                  <a:pos x="5" y="1313"/>
                </a:cxn>
                <a:cxn ang="0">
                  <a:pos x="36" y="1311"/>
                </a:cxn>
                <a:cxn ang="0">
                  <a:pos x="25" y="983"/>
                </a:cxn>
                <a:cxn ang="0">
                  <a:pos x="22" y="286"/>
                </a:cxn>
                <a:cxn ang="0">
                  <a:pos x="25" y="201"/>
                </a:cxn>
                <a:cxn ang="0">
                  <a:pos x="6" y="0"/>
                </a:cxn>
              </a:cxnLst>
              <a:rect l="0" t="0" r="r" b="b"/>
              <a:pathLst>
                <a:path w="36" h="1313">
                  <a:moveTo>
                    <a:pt x="6" y="0"/>
                  </a:moveTo>
                  <a:lnTo>
                    <a:pt x="2" y="603"/>
                  </a:lnTo>
                  <a:lnTo>
                    <a:pt x="0" y="1127"/>
                  </a:lnTo>
                  <a:lnTo>
                    <a:pt x="5" y="1313"/>
                  </a:lnTo>
                  <a:lnTo>
                    <a:pt x="36" y="1311"/>
                  </a:lnTo>
                  <a:lnTo>
                    <a:pt x="25" y="983"/>
                  </a:lnTo>
                  <a:lnTo>
                    <a:pt x="22" y="286"/>
                  </a:lnTo>
                  <a:lnTo>
                    <a:pt x="25" y="201"/>
                  </a:lnTo>
                  <a:lnTo>
                    <a:pt x="6" y="0"/>
                  </a:lnTo>
                  <a:close/>
                </a:path>
              </a:pathLst>
            </a:custGeom>
            <a:solidFill>
              <a:srgbClr val="006D00"/>
            </a:solidFill>
            <a:ln w="9525">
              <a:noFill/>
              <a:round/>
              <a:headEnd/>
              <a:tailEnd/>
            </a:ln>
          </p:spPr>
          <p:txBody>
            <a:bodyPr>
              <a:prstTxWarp prst="textNoShape">
                <a:avLst/>
              </a:prstTxWarp>
            </a:bodyPr>
            <a:lstStyle/>
            <a:p>
              <a:endParaRPr lang="fr-FR"/>
            </a:p>
          </p:txBody>
        </p:sp>
        <p:sp>
          <p:nvSpPr>
            <p:cNvPr id="22546" name="Freeform 18"/>
            <p:cNvSpPr>
              <a:spLocks/>
            </p:cNvSpPr>
            <p:nvPr/>
          </p:nvSpPr>
          <p:spPr bwMode="auto">
            <a:xfrm>
              <a:off x="667" y="2300"/>
              <a:ext cx="102" cy="663"/>
            </a:xfrm>
            <a:custGeom>
              <a:avLst/>
              <a:gdLst/>
              <a:ahLst/>
              <a:cxnLst>
                <a:cxn ang="0">
                  <a:pos x="19" y="228"/>
                </a:cxn>
                <a:cxn ang="0">
                  <a:pos x="70" y="608"/>
                </a:cxn>
                <a:cxn ang="0">
                  <a:pos x="104" y="922"/>
                </a:cxn>
                <a:cxn ang="0">
                  <a:pos x="152" y="1326"/>
                </a:cxn>
                <a:cxn ang="0">
                  <a:pos x="202" y="1326"/>
                </a:cxn>
                <a:cxn ang="0">
                  <a:pos x="109" y="816"/>
                </a:cxn>
                <a:cxn ang="0">
                  <a:pos x="49" y="309"/>
                </a:cxn>
                <a:cxn ang="0">
                  <a:pos x="0" y="0"/>
                </a:cxn>
                <a:cxn ang="0">
                  <a:pos x="19" y="228"/>
                </a:cxn>
              </a:cxnLst>
              <a:rect l="0" t="0" r="r" b="b"/>
              <a:pathLst>
                <a:path w="202" h="1326">
                  <a:moveTo>
                    <a:pt x="19" y="228"/>
                  </a:moveTo>
                  <a:lnTo>
                    <a:pt x="70" y="608"/>
                  </a:lnTo>
                  <a:lnTo>
                    <a:pt x="104" y="922"/>
                  </a:lnTo>
                  <a:lnTo>
                    <a:pt x="152" y="1326"/>
                  </a:lnTo>
                  <a:lnTo>
                    <a:pt x="202" y="1326"/>
                  </a:lnTo>
                  <a:lnTo>
                    <a:pt x="109" y="816"/>
                  </a:lnTo>
                  <a:lnTo>
                    <a:pt x="49" y="309"/>
                  </a:lnTo>
                  <a:lnTo>
                    <a:pt x="0" y="0"/>
                  </a:lnTo>
                  <a:lnTo>
                    <a:pt x="19" y="228"/>
                  </a:lnTo>
                  <a:close/>
                </a:path>
              </a:pathLst>
            </a:custGeom>
            <a:solidFill>
              <a:srgbClr val="006D00"/>
            </a:solidFill>
            <a:ln w="9525">
              <a:noFill/>
              <a:round/>
              <a:headEnd/>
              <a:tailEnd/>
            </a:ln>
          </p:spPr>
          <p:txBody>
            <a:bodyPr>
              <a:prstTxWarp prst="textNoShape">
                <a:avLst/>
              </a:prstTxWarp>
            </a:bodyPr>
            <a:lstStyle/>
            <a:p>
              <a:endParaRPr lang="fr-FR"/>
            </a:p>
          </p:txBody>
        </p:sp>
        <p:sp>
          <p:nvSpPr>
            <p:cNvPr id="22547" name="Freeform 19"/>
            <p:cNvSpPr>
              <a:spLocks/>
            </p:cNvSpPr>
            <p:nvPr/>
          </p:nvSpPr>
          <p:spPr bwMode="auto">
            <a:xfrm>
              <a:off x="688" y="2305"/>
              <a:ext cx="201" cy="661"/>
            </a:xfrm>
            <a:custGeom>
              <a:avLst/>
              <a:gdLst/>
              <a:ahLst/>
              <a:cxnLst>
                <a:cxn ang="0">
                  <a:pos x="54" y="239"/>
                </a:cxn>
                <a:cxn ang="0">
                  <a:pos x="364" y="1323"/>
                </a:cxn>
                <a:cxn ang="0">
                  <a:pos x="402" y="1315"/>
                </a:cxn>
                <a:cxn ang="0">
                  <a:pos x="359" y="1218"/>
                </a:cxn>
                <a:cxn ang="0">
                  <a:pos x="241" y="829"/>
                </a:cxn>
                <a:cxn ang="0">
                  <a:pos x="0" y="0"/>
                </a:cxn>
                <a:cxn ang="0">
                  <a:pos x="54" y="239"/>
                </a:cxn>
              </a:cxnLst>
              <a:rect l="0" t="0" r="r" b="b"/>
              <a:pathLst>
                <a:path w="402" h="1323">
                  <a:moveTo>
                    <a:pt x="54" y="239"/>
                  </a:moveTo>
                  <a:lnTo>
                    <a:pt x="364" y="1323"/>
                  </a:lnTo>
                  <a:lnTo>
                    <a:pt x="402" y="1315"/>
                  </a:lnTo>
                  <a:lnTo>
                    <a:pt x="359" y="1218"/>
                  </a:lnTo>
                  <a:lnTo>
                    <a:pt x="241" y="829"/>
                  </a:lnTo>
                  <a:lnTo>
                    <a:pt x="0" y="0"/>
                  </a:lnTo>
                  <a:lnTo>
                    <a:pt x="54" y="239"/>
                  </a:lnTo>
                  <a:close/>
                </a:path>
              </a:pathLst>
            </a:custGeom>
            <a:solidFill>
              <a:srgbClr val="006D00"/>
            </a:solidFill>
            <a:ln w="9525">
              <a:noFill/>
              <a:round/>
              <a:headEnd/>
              <a:tailEnd/>
            </a:ln>
          </p:spPr>
          <p:txBody>
            <a:bodyPr>
              <a:prstTxWarp prst="textNoShape">
                <a:avLst/>
              </a:prstTxWarp>
            </a:bodyPr>
            <a:lstStyle/>
            <a:p>
              <a:endParaRPr lang="fr-FR"/>
            </a:p>
          </p:txBody>
        </p:sp>
        <p:sp>
          <p:nvSpPr>
            <p:cNvPr id="22548" name="Freeform 20"/>
            <p:cNvSpPr>
              <a:spLocks/>
            </p:cNvSpPr>
            <p:nvPr/>
          </p:nvSpPr>
          <p:spPr bwMode="auto">
            <a:xfrm>
              <a:off x="713" y="2303"/>
              <a:ext cx="311" cy="658"/>
            </a:xfrm>
            <a:custGeom>
              <a:avLst/>
              <a:gdLst/>
              <a:ahLst/>
              <a:cxnLst>
                <a:cxn ang="0">
                  <a:pos x="0" y="0"/>
                </a:cxn>
                <a:cxn ang="0">
                  <a:pos x="520" y="1178"/>
                </a:cxn>
                <a:cxn ang="0">
                  <a:pos x="580" y="1316"/>
                </a:cxn>
                <a:cxn ang="0">
                  <a:pos x="622" y="1297"/>
                </a:cxn>
                <a:cxn ang="0">
                  <a:pos x="550" y="1186"/>
                </a:cxn>
                <a:cxn ang="0">
                  <a:pos x="397" y="860"/>
                </a:cxn>
                <a:cxn ang="0">
                  <a:pos x="184" y="375"/>
                </a:cxn>
                <a:cxn ang="0">
                  <a:pos x="24" y="7"/>
                </a:cxn>
                <a:cxn ang="0">
                  <a:pos x="0" y="0"/>
                </a:cxn>
              </a:cxnLst>
              <a:rect l="0" t="0" r="r" b="b"/>
              <a:pathLst>
                <a:path w="622" h="1316">
                  <a:moveTo>
                    <a:pt x="0" y="0"/>
                  </a:moveTo>
                  <a:lnTo>
                    <a:pt x="520" y="1178"/>
                  </a:lnTo>
                  <a:lnTo>
                    <a:pt x="580" y="1316"/>
                  </a:lnTo>
                  <a:lnTo>
                    <a:pt x="622" y="1297"/>
                  </a:lnTo>
                  <a:lnTo>
                    <a:pt x="550" y="1186"/>
                  </a:lnTo>
                  <a:lnTo>
                    <a:pt x="397" y="860"/>
                  </a:lnTo>
                  <a:lnTo>
                    <a:pt x="184" y="375"/>
                  </a:lnTo>
                  <a:lnTo>
                    <a:pt x="24" y="7"/>
                  </a:lnTo>
                  <a:lnTo>
                    <a:pt x="0" y="0"/>
                  </a:lnTo>
                  <a:close/>
                </a:path>
              </a:pathLst>
            </a:custGeom>
            <a:solidFill>
              <a:srgbClr val="006D00"/>
            </a:solidFill>
            <a:ln w="9525">
              <a:noFill/>
              <a:round/>
              <a:headEnd/>
              <a:tailEnd/>
            </a:ln>
          </p:spPr>
          <p:txBody>
            <a:bodyPr>
              <a:prstTxWarp prst="textNoShape">
                <a:avLst/>
              </a:prstTxWarp>
            </a:bodyPr>
            <a:lstStyle/>
            <a:p>
              <a:endParaRPr lang="fr-FR"/>
            </a:p>
          </p:txBody>
        </p:sp>
        <p:sp>
          <p:nvSpPr>
            <p:cNvPr id="22549" name="Freeform 21"/>
            <p:cNvSpPr>
              <a:spLocks/>
            </p:cNvSpPr>
            <p:nvPr/>
          </p:nvSpPr>
          <p:spPr bwMode="auto">
            <a:xfrm>
              <a:off x="748" y="2302"/>
              <a:ext cx="276" cy="434"/>
            </a:xfrm>
            <a:custGeom>
              <a:avLst/>
              <a:gdLst/>
              <a:ahLst/>
              <a:cxnLst>
                <a:cxn ang="0">
                  <a:pos x="0" y="0"/>
                </a:cxn>
                <a:cxn ang="0">
                  <a:pos x="277" y="486"/>
                </a:cxn>
                <a:cxn ang="0">
                  <a:pos x="553" y="868"/>
                </a:cxn>
                <a:cxn ang="0">
                  <a:pos x="548" y="791"/>
                </a:cxn>
                <a:cxn ang="0">
                  <a:pos x="429" y="655"/>
                </a:cxn>
                <a:cxn ang="0">
                  <a:pos x="169" y="262"/>
                </a:cxn>
                <a:cxn ang="0">
                  <a:pos x="19" y="5"/>
                </a:cxn>
                <a:cxn ang="0">
                  <a:pos x="0" y="0"/>
                </a:cxn>
              </a:cxnLst>
              <a:rect l="0" t="0" r="r" b="b"/>
              <a:pathLst>
                <a:path w="553" h="868">
                  <a:moveTo>
                    <a:pt x="0" y="0"/>
                  </a:moveTo>
                  <a:lnTo>
                    <a:pt x="277" y="486"/>
                  </a:lnTo>
                  <a:lnTo>
                    <a:pt x="553" y="868"/>
                  </a:lnTo>
                  <a:lnTo>
                    <a:pt x="548" y="791"/>
                  </a:lnTo>
                  <a:lnTo>
                    <a:pt x="429" y="655"/>
                  </a:lnTo>
                  <a:lnTo>
                    <a:pt x="169" y="262"/>
                  </a:lnTo>
                  <a:lnTo>
                    <a:pt x="19" y="5"/>
                  </a:lnTo>
                  <a:lnTo>
                    <a:pt x="0" y="0"/>
                  </a:lnTo>
                  <a:close/>
                </a:path>
              </a:pathLst>
            </a:custGeom>
            <a:solidFill>
              <a:srgbClr val="006D00"/>
            </a:solidFill>
            <a:ln w="9525">
              <a:noFill/>
              <a:round/>
              <a:headEnd/>
              <a:tailEnd/>
            </a:ln>
          </p:spPr>
          <p:txBody>
            <a:bodyPr>
              <a:prstTxWarp prst="textNoShape">
                <a:avLst/>
              </a:prstTxWarp>
            </a:bodyPr>
            <a:lstStyle/>
            <a:p>
              <a:endParaRPr lang="fr-FR"/>
            </a:p>
          </p:txBody>
        </p:sp>
        <p:sp>
          <p:nvSpPr>
            <p:cNvPr id="22550" name="Freeform 22"/>
            <p:cNvSpPr>
              <a:spLocks/>
            </p:cNvSpPr>
            <p:nvPr/>
          </p:nvSpPr>
          <p:spPr bwMode="auto">
            <a:xfrm>
              <a:off x="802" y="2304"/>
              <a:ext cx="225" cy="323"/>
            </a:xfrm>
            <a:custGeom>
              <a:avLst/>
              <a:gdLst/>
              <a:ahLst/>
              <a:cxnLst>
                <a:cxn ang="0">
                  <a:pos x="0" y="5"/>
                </a:cxn>
                <a:cxn ang="0">
                  <a:pos x="237" y="356"/>
                </a:cxn>
                <a:cxn ang="0">
                  <a:pos x="331" y="483"/>
                </a:cxn>
                <a:cxn ang="0">
                  <a:pos x="445" y="645"/>
                </a:cxn>
                <a:cxn ang="0">
                  <a:pos x="449" y="596"/>
                </a:cxn>
                <a:cxn ang="0">
                  <a:pos x="445" y="590"/>
                </a:cxn>
                <a:cxn ang="0">
                  <a:pos x="434" y="574"/>
                </a:cxn>
                <a:cxn ang="0">
                  <a:pos x="419" y="552"/>
                </a:cxn>
                <a:cxn ang="0">
                  <a:pos x="401" y="525"/>
                </a:cxn>
                <a:cxn ang="0">
                  <a:pos x="383" y="500"/>
                </a:cxn>
                <a:cxn ang="0">
                  <a:pos x="365" y="478"/>
                </a:cxn>
                <a:cxn ang="0">
                  <a:pos x="351" y="462"/>
                </a:cxn>
                <a:cxn ang="0">
                  <a:pos x="343" y="456"/>
                </a:cxn>
                <a:cxn ang="0">
                  <a:pos x="334" y="449"/>
                </a:cxn>
                <a:cxn ang="0">
                  <a:pos x="319" y="433"/>
                </a:cxn>
                <a:cxn ang="0">
                  <a:pos x="298" y="409"/>
                </a:cxn>
                <a:cxn ang="0">
                  <a:pos x="277" y="380"/>
                </a:cxn>
                <a:cxn ang="0">
                  <a:pos x="256" y="353"/>
                </a:cxn>
                <a:cxn ang="0">
                  <a:pos x="237" y="329"/>
                </a:cxn>
                <a:cxn ang="0">
                  <a:pos x="225" y="312"/>
                </a:cxn>
                <a:cxn ang="0">
                  <a:pos x="220" y="305"/>
                </a:cxn>
                <a:cxn ang="0">
                  <a:pos x="15" y="0"/>
                </a:cxn>
                <a:cxn ang="0">
                  <a:pos x="0" y="5"/>
                </a:cxn>
              </a:cxnLst>
              <a:rect l="0" t="0" r="r" b="b"/>
              <a:pathLst>
                <a:path w="449" h="645">
                  <a:moveTo>
                    <a:pt x="0" y="5"/>
                  </a:moveTo>
                  <a:lnTo>
                    <a:pt x="237" y="356"/>
                  </a:lnTo>
                  <a:lnTo>
                    <a:pt x="331" y="483"/>
                  </a:lnTo>
                  <a:lnTo>
                    <a:pt x="445" y="645"/>
                  </a:lnTo>
                  <a:lnTo>
                    <a:pt x="449" y="596"/>
                  </a:lnTo>
                  <a:lnTo>
                    <a:pt x="445" y="590"/>
                  </a:lnTo>
                  <a:lnTo>
                    <a:pt x="434" y="574"/>
                  </a:lnTo>
                  <a:lnTo>
                    <a:pt x="419" y="552"/>
                  </a:lnTo>
                  <a:lnTo>
                    <a:pt x="401" y="525"/>
                  </a:lnTo>
                  <a:lnTo>
                    <a:pt x="383" y="500"/>
                  </a:lnTo>
                  <a:lnTo>
                    <a:pt x="365" y="478"/>
                  </a:lnTo>
                  <a:lnTo>
                    <a:pt x="351" y="462"/>
                  </a:lnTo>
                  <a:lnTo>
                    <a:pt x="343" y="456"/>
                  </a:lnTo>
                  <a:lnTo>
                    <a:pt x="334" y="449"/>
                  </a:lnTo>
                  <a:lnTo>
                    <a:pt x="319" y="433"/>
                  </a:lnTo>
                  <a:lnTo>
                    <a:pt x="298" y="409"/>
                  </a:lnTo>
                  <a:lnTo>
                    <a:pt x="277" y="380"/>
                  </a:lnTo>
                  <a:lnTo>
                    <a:pt x="256" y="353"/>
                  </a:lnTo>
                  <a:lnTo>
                    <a:pt x="237" y="329"/>
                  </a:lnTo>
                  <a:lnTo>
                    <a:pt x="225" y="312"/>
                  </a:lnTo>
                  <a:lnTo>
                    <a:pt x="220" y="305"/>
                  </a:lnTo>
                  <a:lnTo>
                    <a:pt x="15" y="0"/>
                  </a:lnTo>
                  <a:lnTo>
                    <a:pt x="0" y="5"/>
                  </a:lnTo>
                  <a:close/>
                </a:path>
              </a:pathLst>
            </a:custGeom>
            <a:solidFill>
              <a:srgbClr val="006D00"/>
            </a:solidFill>
            <a:ln w="9525">
              <a:noFill/>
              <a:round/>
              <a:headEnd/>
              <a:tailEnd/>
            </a:ln>
          </p:spPr>
          <p:txBody>
            <a:bodyPr>
              <a:prstTxWarp prst="textNoShape">
                <a:avLst/>
              </a:prstTxWarp>
            </a:bodyPr>
            <a:lstStyle/>
            <a:p>
              <a:endParaRPr lang="fr-FR"/>
            </a:p>
          </p:txBody>
        </p:sp>
        <p:sp>
          <p:nvSpPr>
            <p:cNvPr id="22551" name="Freeform 23"/>
            <p:cNvSpPr>
              <a:spLocks/>
            </p:cNvSpPr>
            <p:nvPr/>
          </p:nvSpPr>
          <p:spPr bwMode="auto">
            <a:xfrm>
              <a:off x="856" y="2306"/>
              <a:ext cx="168" cy="214"/>
            </a:xfrm>
            <a:custGeom>
              <a:avLst/>
              <a:gdLst/>
              <a:ahLst/>
              <a:cxnLst>
                <a:cxn ang="0">
                  <a:pos x="0" y="3"/>
                </a:cxn>
                <a:cxn ang="0">
                  <a:pos x="218" y="279"/>
                </a:cxn>
                <a:cxn ang="0">
                  <a:pos x="337" y="427"/>
                </a:cxn>
                <a:cxn ang="0">
                  <a:pos x="337" y="377"/>
                </a:cxn>
                <a:cxn ang="0">
                  <a:pos x="218" y="241"/>
                </a:cxn>
                <a:cxn ang="0">
                  <a:pos x="15" y="0"/>
                </a:cxn>
                <a:cxn ang="0">
                  <a:pos x="0" y="3"/>
                </a:cxn>
              </a:cxnLst>
              <a:rect l="0" t="0" r="r" b="b"/>
              <a:pathLst>
                <a:path w="337" h="427">
                  <a:moveTo>
                    <a:pt x="0" y="3"/>
                  </a:moveTo>
                  <a:lnTo>
                    <a:pt x="218" y="279"/>
                  </a:lnTo>
                  <a:lnTo>
                    <a:pt x="337" y="427"/>
                  </a:lnTo>
                  <a:lnTo>
                    <a:pt x="337" y="377"/>
                  </a:lnTo>
                  <a:lnTo>
                    <a:pt x="218" y="241"/>
                  </a:lnTo>
                  <a:lnTo>
                    <a:pt x="15" y="0"/>
                  </a:lnTo>
                  <a:lnTo>
                    <a:pt x="0" y="3"/>
                  </a:lnTo>
                  <a:close/>
                </a:path>
              </a:pathLst>
            </a:custGeom>
            <a:solidFill>
              <a:srgbClr val="006D00"/>
            </a:solidFill>
            <a:ln w="9525">
              <a:noFill/>
              <a:round/>
              <a:headEnd/>
              <a:tailEnd/>
            </a:ln>
          </p:spPr>
          <p:txBody>
            <a:bodyPr>
              <a:prstTxWarp prst="textNoShape">
                <a:avLst/>
              </a:prstTxWarp>
            </a:bodyPr>
            <a:lstStyle/>
            <a:p>
              <a:endParaRPr lang="fr-FR"/>
            </a:p>
          </p:txBody>
        </p:sp>
        <p:sp>
          <p:nvSpPr>
            <p:cNvPr id="22552" name="Freeform 24"/>
            <p:cNvSpPr>
              <a:spLocks/>
            </p:cNvSpPr>
            <p:nvPr/>
          </p:nvSpPr>
          <p:spPr bwMode="auto">
            <a:xfrm>
              <a:off x="894" y="2303"/>
              <a:ext cx="130" cy="126"/>
            </a:xfrm>
            <a:custGeom>
              <a:avLst/>
              <a:gdLst/>
              <a:ahLst/>
              <a:cxnLst>
                <a:cxn ang="0">
                  <a:pos x="0" y="3"/>
                </a:cxn>
                <a:cxn ang="0">
                  <a:pos x="190" y="184"/>
                </a:cxn>
                <a:cxn ang="0">
                  <a:pos x="257" y="252"/>
                </a:cxn>
                <a:cxn ang="0">
                  <a:pos x="262" y="206"/>
                </a:cxn>
                <a:cxn ang="0">
                  <a:pos x="165" y="143"/>
                </a:cxn>
                <a:cxn ang="0">
                  <a:pos x="23" y="0"/>
                </a:cxn>
                <a:cxn ang="0">
                  <a:pos x="0" y="3"/>
                </a:cxn>
              </a:cxnLst>
              <a:rect l="0" t="0" r="r" b="b"/>
              <a:pathLst>
                <a:path w="262" h="252">
                  <a:moveTo>
                    <a:pt x="0" y="3"/>
                  </a:moveTo>
                  <a:lnTo>
                    <a:pt x="190" y="184"/>
                  </a:lnTo>
                  <a:lnTo>
                    <a:pt x="257" y="252"/>
                  </a:lnTo>
                  <a:lnTo>
                    <a:pt x="262" y="206"/>
                  </a:lnTo>
                  <a:lnTo>
                    <a:pt x="165" y="143"/>
                  </a:lnTo>
                  <a:lnTo>
                    <a:pt x="23" y="0"/>
                  </a:lnTo>
                  <a:lnTo>
                    <a:pt x="0" y="3"/>
                  </a:lnTo>
                  <a:close/>
                </a:path>
              </a:pathLst>
            </a:custGeom>
            <a:solidFill>
              <a:srgbClr val="006D00"/>
            </a:solidFill>
            <a:ln w="9525">
              <a:noFill/>
              <a:round/>
              <a:headEnd/>
              <a:tailEnd/>
            </a:ln>
          </p:spPr>
          <p:txBody>
            <a:bodyPr>
              <a:prstTxWarp prst="textNoShape">
                <a:avLst/>
              </a:prstTxWarp>
            </a:bodyPr>
            <a:lstStyle/>
            <a:p>
              <a:endParaRPr lang="fr-FR"/>
            </a:p>
          </p:txBody>
        </p:sp>
        <p:sp>
          <p:nvSpPr>
            <p:cNvPr id="22553" name="Freeform 25"/>
            <p:cNvSpPr>
              <a:spLocks/>
            </p:cNvSpPr>
            <p:nvPr/>
          </p:nvSpPr>
          <p:spPr bwMode="auto">
            <a:xfrm>
              <a:off x="923" y="2309"/>
              <a:ext cx="99" cy="38"/>
            </a:xfrm>
            <a:custGeom>
              <a:avLst/>
              <a:gdLst/>
              <a:ahLst/>
              <a:cxnLst>
                <a:cxn ang="0">
                  <a:pos x="0" y="0"/>
                </a:cxn>
                <a:cxn ang="0">
                  <a:pos x="195" y="76"/>
                </a:cxn>
                <a:cxn ang="0">
                  <a:pos x="198" y="42"/>
                </a:cxn>
                <a:cxn ang="0">
                  <a:pos x="97" y="17"/>
                </a:cxn>
                <a:cxn ang="0">
                  <a:pos x="0" y="0"/>
                </a:cxn>
              </a:cxnLst>
              <a:rect l="0" t="0" r="r" b="b"/>
              <a:pathLst>
                <a:path w="198" h="76">
                  <a:moveTo>
                    <a:pt x="0" y="0"/>
                  </a:moveTo>
                  <a:lnTo>
                    <a:pt x="195" y="76"/>
                  </a:lnTo>
                  <a:lnTo>
                    <a:pt x="198" y="42"/>
                  </a:lnTo>
                  <a:lnTo>
                    <a:pt x="97" y="17"/>
                  </a:lnTo>
                  <a:lnTo>
                    <a:pt x="0" y="0"/>
                  </a:lnTo>
                  <a:close/>
                </a:path>
              </a:pathLst>
            </a:custGeom>
            <a:solidFill>
              <a:srgbClr val="006D00"/>
            </a:solidFill>
            <a:ln w="9525">
              <a:noFill/>
              <a:round/>
              <a:headEnd/>
              <a:tailEnd/>
            </a:ln>
          </p:spPr>
          <p:txBody>
            <a:bodyPr>
              <a:prstTxWarp prst="textNoShape">
                <a:avLst/>
              </a:prstTxWarp>
            </a:bodyPr>
            <a:lstStyle/>
            <a:p>
              <a:endParaRPr lang="fr-FR"/>
            </a:p>
          </p:txBody>
        </p:sp>
        <p:sp>
          <p:nvSpPr>
            <p:cNvPr id="22554" name="Freeform 26"/>
            <p:cNvSpPr>
              <a:spLocks/>
            </p:cNvSpPr>
            <p:nvPr/>
          </p:nvSpPr>
          <p:spPr bwMode="auto">
            <a:xfrm>
              <a:off x="257" y="2304"/>
              <a:ext cx="61" cy="40"/>
            </a:xfrm>
            <a:custGeom>
              <a:avLst/>
              <a:gdLst/>
              <a:ahLst/>
              <a:cxnLst>
                <a:cxn ang="0">
                  <a:pos x="124" y="0"/>
                </a:cxn>
                <a:cxn ang="0">
                  <a:pos x="46" y="43"/>
                </a:cxn>
                <a:cxn ang="0">
                  <a:pos x="0" y="81"/>
                </a:cxn>
                <a:cxn ang="0">
                  <a:pos x="0" y="51"/>
                </a:cxn>
                <a:cxn ang="0">
                  <a:pos x="46" y="9"/>
                </a:cxn>
                <a:cxn ang="0">
                  <a:pos x="124" y="0"/>
                </a:cxn>
              </a:cxnLst>
              <a:rect l="0" t="0" r="r" b="b"/>
              <a:pathLst>
                <a:path w="124" h="81">
                  <a:moveTo>
                    <a:pt x="124" y="0"/>
                  </a:moveTo>
                  <a:lnTo>
                    <a:pt x="46" y="43"/>
                  </a:lnTo>
                  <a:lnTo>
                    <a:pt x="0" y="81"/>
                  </a:lnTo>
                  <a:lnTo>
                    <a:pt x="0" y="51"/>
                  </a:lnTo>
                  <a:lnTo>
                    <a:pt x="46" y="9"/>
                  </a:lnTo>
                  <a:lnTo>
                    <a:pt x="124" y="0"/>
                  </a:lnTo>
                  <a:close/>
                </a:path>
              </a:pathLst>
            </a:custGeom>
            <a:solidFill>
              <a:srgbClr val="006D00"/>
            </a:solidFill>
            <a:ln w="9525">
              <a:noFill/>
              <a:round/>
              <a:headEnd/>
              <a:tailEnd/>
            </a:ln>
          </p:spPr>
          <p:txBody>
            <a:bodyPr>
              <a:prstTxWarp prst="textNoShape">
                <a:avLst/>
              </a:prstTxWarp>
            </a:bodyPr>
            <a:lstStyle/>
            <a:p>
              <a:endParaRPr lang="fr-FR"/>
            </a:p>
          </p:txBody>
        </p:sp>
        <p:sp>
          <p:nvSpPr>
            <p:cNvPr id="22555" name="Freeform 27"/>
            <p:cNvSpPr>
              <a:spLocks/>
            </p:cNvSpPr>
            <p:nvPr/>
          </p:nvSpPr>
          <p:spPr bwMode="auto">
            <a:xfrm>
              <a:off x="261" y="2143"/>
              <a:ext cx="323" cy="113"/>
            </a:xfrm>
            <a:custGeom>
              <a:avLst/>
              <a:gdLst/>
              <a:ahLst/>
              <a:cxnLst>
                <a:cxn ang="0">
                  <a:pos x="647" y="75"/>
                </a:cxn>
                <a:cxn ang="0">
                  <a:pos x="462" y="62"/>
                </a:cxn>
                <a:cxn ang="0">
                  <a:pos x="325" y="40"/>
                </a:cxn>
                <a:cxn ang="0">
                  <a:pos x="257" y="44"/>
                </a:cxn>
                <a:cxn ang="0">
                  <a:pos x="93" y="0"/>
                </a:cxn>
                <a:cxn ang="0">
                  <a:pos x="37" y="3"/>
                </a:cxn>
                <a:cxn ang="0">
                  <a:pos x="0" y="91"/>
                </a:cxn>
                <a:cxn ang="0">
                  <a:pos x="0" y="175"/>
                </a:cxn>
                <a:cxn ang="0">
                  <a:pos x="257" y="195"/>
                </a:cxn>
                <a:cxn ang="0">
                  <a:pos x="496" y="212"/>
                </a:cxn>
                <a:cxn ang="0">
                  <a:pos x="618" y="226"/>
                </a:cxn>
                <a:cxn ang="0">
                  <a:pos x="647" y="75"/>
                </a:cxn>
              </a:cxnLst>
              <a:rect l="0" t="0" r="r" b="b"/>
              <a:pathLst>
                <a:path w="647" h="226">
                  <a:moveTo>
                    <a:pt x="647" y="75"/>
                  </a:moveTo>
                  <a:lnTo>
                    <a:pt x="462" y="62"/>
                  </a:lnTo>
                  <a:lnTo>
                    <a:pt x="325" y="40"/>
                  </a:lnTo>
                  <a:lnTo>
                    <a:pt x="257" y="44"/>
                  </a:lnTo>
                  <a:lnTo>
                    <a:pt x="93" y="0"/>
                  </a:lnTo>
                  <a:lnTo>
                    <a:pt x="37" y="3"/>
                  </a:lnTo>
                  <a:lnTo>
                    <a:pt x="0" y="91"/>
                  </a:lnTo>
                  <a:lnTo>
                    <a:pt x="0" y="175"/>
                  </a:lnTo>
                  <a:lnTo>
                    <a:pt x="257" y="195"/>
                  </a:lnTo>
                  <a:lnTo>
                    <a:pt x="496" y="212"/>
                  </a:lnTo>
                  <a:lnTo>
                    <a:pt x="618" y="226"/>
                  </a:lnTo>
                  <a:lnTo>
                    <a:pt x="647" y="75"/>
                  </a:lnTo>
                  <a:close/>
                </a:path>
              </a:pathLst>
            </a:custGeom>
            <a:solidFill>
              <a:srgbClr val="FFF757"/>
            </a:solidFill>
            <a:ln w="9525">
              <a:noFill/>
              <a:round/>
              <a:headEnd/>
              <a:tailEnd/>
            </a:ln>
          </p:spPr>
          <p:txBody>
            <a:bodyPr>
              <a:prstTxWarp prst="textNoShape">
                <a:avLst/>
              </a:prstTxWarp>
            </a:bodyPr>
            <a:lstStyle/>
            <a:p>
              <a:endParaRPr lang="fr-FR"/>
            </a:p>
          </p:txBody>
        </p:sp>
        <p:sp>
          <p:nvSpPr>
            <p:cNvPr id="22556" name="Freeform 28"/>
            <p:cNvSpPr>
              <a:spLocks/>
            </p:cNvSpPr>
            <p:nvPr/>
          </p:nvSpPr>
          <p:spPr bwMode="auto">
            <a:xfrm>
              <a:off x="569" y="2144"/>
              <a:ext cx="101" cy="112"/>
            </a:xfrm>
            <a:custGeom>
              <a:avLst/>
              <a:gdLst/>
              <a:ahLst/>
              <a:cxnLst>
                <a:cxn ang="0">
                  <a:pos x="29" y="0"/>
                </a:cxn>
                <a:cxn ang="0">
                  <a:pos x="27" y="85"/>
                </a:cxn>
                <a:cxn ang="0">
                  <a:pos x="0" y="225"/>
                </a:cxn>
                <a:cxn ang="0">
                  <a:pos x="112" y="214"/>
                </a:cxn>
                <a:cxn ang="0">
                  <a:pos x="201" y="202"/>
                </a:cxn>
                <a:cxn ang="0">
                  <a:pos x="179" y="85"/>
                </a:cxn>
                <a:cxn ang="0">
                  <a:pos x="167" y="17"/>
                </a:cxn>
                <a:cxn ang="0">
                  <a:pos x="121" y="1"/>
                </a:cxn>
                <a:cxn ang="0">
                  <a:pos x="29" y="0"/>
                </a:cxn>
              </a:cxnLst>
              <a:rect l="0" t="0" r="r" b="b"/>
              <a:pathLst>
                <a:path w="201" h="225">
                  <a:moveTo>
                    <a:pt x="29" y="0"/>
                  </a:moveTo>
                  <a:lnTo>
                    <a:pt x="27" y="85"/>
                  </a:lnTo>
                  <a:lnTo>
                    <a:pt x="0" y="225"/>
                  </a:lnTo>
                  <a:lnTo>
                    <a:pt x="112" y="214"/>
                  </a:lnTo>
                  <a:lnTo>
                    <a:pt x="201" y="202"/>
                  </a:lnTo>
                  <a:lnTo>
                    <a:pt x="179" y="85"/>
                  </a:lnTo>
                  <a:lnTo>
                    <a:pt x="167" y="17"/>
                  </a:lnTo>
                  <a:lnTo>
                    <a:pt x="121" y="1"/>
                  </a:lnTo>
                  <a:lnTo>
                    <a:pt x="29" y="0"/>
                  </a:lnTo>
                  <a:close/>
                </a:path>
              </a:pathLst>
            </a:custGeom>
            <a:solidFill>
              <a:srgbClr val="FFF757"/>
            </a:solidFill>
            <a:ln w="9525">
              <a:noFill/>
              <a:round/>
              <a:headEnd/>
              <a:tailEnd/>
            </a:ln>
          </p:spPr>
          <p:txBody>
            <a:bodyPr>
              <a:prstTxWarp prst="textNoShape">
                <a:avLst/>
              </a:prstTxWarp>
            </a:bodyPr>
            <a:lstStyle/>
            <a:p>
              <a:endParaRPr lang="fr-FR"/>
            </a:p>
          </p:txBody>
        </p:sp>
        <p:sp>
          <p:nvSpPr>
            <p:cNvPr id="22557" name="Freeform 29"/>
            <p:cNvSpPr>
              <a:spLocks/>
            </p:cNvSpPr>
            <p:nvPr/>
          </p:nvSpPr>
          <p:spPr bwMode="auto">
            <a:xfrm>
              <a:off x="532" y="2188"/>
              <a:ext cx="167" cy="155"/>
            </a:xfrm>
            <a:custGeom>
              <a:avLst/>
              <a:gdLst/>
              <a:ahLst/>
              <a:cxnLst>
                <a:cxn ang="0">
                  <a:pos x="24" y="128"/>
                </a:cxn>
                <a:cxn ang="0">
                  <a:pos x="79" y="126"/>
                </a:cxn>
                <a:cxn ang="0">
                  <a:pos x="125" y="61"/>
                </a:cxn>
                <a:cxn ang="0">
                  <a:pos x="165" y="1"/>
                </a:cxn>
                <a:cxn ang="0">
                  <a:pos x="175" y="2"/>
                </a:cxn>
                <a:cxn ang="0">
                  <a:pos x="120" y="92"/>
                </a:cxn>
                <a:cxn ang="0">
                  <a:pos x="100" y="124"/>
                </a:cxn>
                <a:cxn ang="0">
                  <a:pos x="143" y="123"/>
                </a:cxn>
                <a:cxn ang="0">
                  <a:pos x="175" y="126"/>
                </a:cxn>
                <a:cxn ang="0">
                  <a:pos x="172" y="1"/>
                </a:cxn>
                <a:cxn ang="0">
                  <a:pos x="183" y="1"/>
                </a:cxn>
                <a:cxn ang="0">
                  <a:pos x="200" y="107"/>
                </a:cxn>
                <a:cxn ang="0">
                  <a:pos x="259" y="111"/>
                </a:cxn>
                <a:cxn ang="0">
                  <a:pos x="235" y="68"/>
                </a:cxn>
                <a:cxn ang="0">
                  <a:pos x="175" y="15"/>
                </a:cxn>
                <a:cxn ang="0">
                  <a:pos x="187" y="0"/>
                </a:cxn>
                <a:cxn ang="0">
                  <a:pos x="234" y="53"/>
                </a:cxn>
                <a:cxn ang="0">
                  <a:pos x="288" y="106"/>
                </a:cxn>
                <a:cxn ang="0">
                  <a:pos x="334" y="102"/>
                </a:cxn>
                <a:cxn ang="0">
                  <a:pos x="328" y="148"/>
                </a:cxn>
                <a:cxn ang="0">
                  <a:pos x="272" y="144"/>
                </a:cxn>
                <a:cxn ang="0">
                  <a:pos x="192" y="176"/>
                </a:cxn>
                <a:cxn ang="0">
                  <a:pos x="191" y="207"/>
                </a:cxn>
                <a:cxn ang="0">
                  <a:pos x="188" y="274"/>
                </a:cxn>
                <a:cxn ang="0">
                  <a:pos x="173" y="303"/>
                </a:cxn>
                <a:cxn ang="0">
                  <a:pos x="155" y="308"/>
                </a:cxn>
                <a:cxn ang="0">
                  <a:pos x="166" y="252"/>
                </a:cxn>
                <a:cxn ang="0">
                  <a:pos x="155" y="208"/>
                </a:cxn>
                <a:cxn ang="0">
                  <a:pos x="134" y="173"/>
                </a:cxn>
                <a:cxn ang="0">
                  <a:pos x="66" y="183"/>
                </a:cxn>
                <a:cxn ang="0">
                  <a:pos x="33" y="170"/>
                </a:cxn>
                <a:cxn ang="0">
                  <a:pos x="0" y="168"/>
                </a:cxn>
                <a:cxn ang="0">
                  <a:pos x="24" y="128"/>
                </a:cxn>
              </a:cxnLst>
              <a:rect l="0" t="0" r="r" b="b"/>
              <a:pathLst>
                <a:path w="334" h="308">
                  <a:moveTo>
                    <a:pt x="24" y="128"/>
                  </a:moveTo>
                  <a:lnTo>
                    <a:pt x="79" y="126"/>
                  </a:lnTo>
                  <a:lnTo>
                    <a:pt x="125" y="61"/>
                  </a:lnTo>
                  <a:lnTo>
                    <a:pt x="165" y="1"/>
                  </a:lnTo>
                  <a:lnTo>
                    <a:pt x="175" y="2"/>
                  </a:lnTo>
                  <a:lnTo>
                    <a:pt x="120" y="92"/>
                  </a:lnTo>
                  <a:lnTo>
                    <a:pt x="100" y="124"/>
                  </a:lnTo>
                  <a:lnTo>
                    <a:pt x="143" y="123"/>
                  </a:lnTo>
                  <a:lnTo>
                    <a:pt x="175" y="126"/>
                  </a:lnTo>
                  <a:lnTo>
                    <a:pt x="172" y="1"/>
                  </a:lnTo>
                  <a:lnTo>
                    <a:pt x="183" y="1"/>
                  </a:lnTo>
                  <a:lnTo>
                    <a:pt x="200" y="107"/>
                  </a:lnTo>
                  <a:lnTo>
                    <a:pt x="259" y="111"/>
                  </a:lnTo>
                  <a:lnTo>
                    <a:pt x="235" y="68"/>
                  </a:lnTo>
                  <a:lnTo>
                    <a:pt x="175" y="15"/>
                  </a:lnTo>
                  <a:lnTo>
                    <a:pt x="187" y="0"/>
                  </a:lnTo>
                  <a:lnTo>
                    <a:pt x="234" y="53"/>
                  </a:lnTo>
                  <a:lnTo>
                    <a:pt x="288" y="106"/>
                  </a:lnTo>
                  <a:lnTo>
                    <a:pt x="334" y="102"/>
                  </a:lnTo>
                  <a:lnTo>
                    <a:pt x="328" y="148"/>
                  </a:lnTo>
                  <a:lnTo>
                    <a:pt x="272" y="144"/>
                  </a:lnTo>
                  <a:lnTo>
                    <a:pt x="192" y="176"/>
                  </a:lnTo>
                  <a:lnTo>
                    <a:pt x="191" y="207"/>
                  </a:lnTo>
                  <a:lnTo>
                    <a:pt x="188" y="274"/>
                  </a:lnTo>
                  <a:lnTo>
                    <a:pt x="173" y="303"/>
                  </a:lnTo>
                  <a:lnTo>
                    <a:pt x="155" y="308"/>
                  </a:lnTo>
                  <a:lnTo>
                    <a:pt x="166" y="252"/>
                  </a:lnTo>
                  <a:lnTo>
                    <a:pt x="155" y="208"/>
                  </a:lnTo>
                  <a:lnTo>
                    <a:pt x="134" y="173"/>
                  </a:lnTo>
                  <a:lnTo>
                    <a:pt x="66" y="183"/>
                  </a:lnTo>
                  <a:lnTo>
                    <a:pt x="33" y="170"/>
                  </a:lnTo>
                  <a:lnTo>
                    <a:pt x="0" y="168"/>
                  </a:lnTo>
                  <a:lnTo>
                    <a:pt x="24" y="128"/>
                  </a:lnTo>
                  <a:close/>
                </a:path>
              </a:pathLst>
            </a:custGeom>
            <a:solidFill>
              <a:srgbClr val="000000"/>
            </a:solidFill>
            <a:ln w="9525">
              <a:noFill/>
              <a:round/>
              <a:headEnd/>
              <a:tailEnd/>
            </a:ln>
          </p:spPr>
          <p:txBody>
            <a:bodyPr>
              <a:prstTxWarp prst="textNoShape">
                <a:avLst/>
              </a:prstTxWarp>
            </a:bodyPr>
            <a:lstStyle/>
            <a:p>
              <a:endParaRPr lang="fr-FR"/>
            </a:p>
          </p:txBody>
        </p:sp>
        <p:sp>
          <p:nvSpPr>
            <p:cNvPr id="22558" name="Freeform 30"/>
            <p:cNvSpPr>
              <a:spLocks/>
            </p:cNvSpPr>
            <p:nvPr/>
          </p:nvSpPr>
          <p:spPr bwMode="auto">
            <a:xfrm>
              <a:off x="550" y="2255"/>
              <a:ext cx="124" cy="40"/>
            </a:xfrm>
            <a:custGeom>
              <a:avLst/>
              <a:gdLst/>
              <a:ahLst/>
              <a:cxnLst>
                <a:cxn ang="0">
                  <a:pos x="0" y="8"/>
                </a:cxn>
                <a:cxn ang="0">
                  <a:pos x="0" y="21"/>
                </a:cxn>
                <a:cxn ang="0">
                  <a:pos x="109" y="26"/>
                </a:cxn>
                <a:cxn ang="0">
                  <a:pos x="131" y="82"/>
                </a:cxn>
                <a:cxn ang="0">
                  <a:pos x="144" y="20"/>
                </a:cxn>
                <a:cxn ang="0">
                  <a:pos x="176" y="20"/>
                </a:cxn>
                <a:cxn ang="0">
                  <a:pos x="242" y="8"/>
                </a:cxn>
                <a:cxn ang="0">
                  <a:pos x="246" y="0"/>
                </a:cxn>
                <a:cxn ang="0">
                  <a:pos x="123" y="4"/>
                </a:cxn>
                <a:cxn ang="0">
                  <a:pos x="0" y="8"/>
                </a:cxn>
              </a:cxnLst>
              <a:rect l="0" t="0" r="r" b="b"/>
              <a:pathLst>
                <a:path w="246" h="82">
                  <a:moveTo>
                    <a:pt x="0" y="8"/>
                  </a:moveTo>
                  <a:lnTo>
                    <a:pt x="0" y="21"/>
                  </a:lnTo>
                  <a:lnTo>
                    <a:pt x="109" y="26"/>
                  </a:lnTo>
                  <a:lnTo>
                    <a:pt x="131" y="82"/>
                  </a:lnTo>
                  <a:lnTo>
                    <a:pt x="144" y="20"/>
                  </a:lnTo>
                  <a:lnTo>
                    <a:pt x="176" y="20"/>
                  </a:lnTo>
                  <a:lnTo>
                    <a:pt x="242" y="8"/>
                  </a:lnTo>
                  <a:lnTo>
                    <a:pt x="246" y="0"/>
                  </a:lnTo>
                  <a:lnTo>
                    <a:pt x="123" y="4"/>
                  </a:lnTo>
                  <a:lnTo>
                    <a:pt x="0" y="8"/>
                  </a:lnTo>
                  <a:close/>
                </a:path>
              </a:pathLst>
            </a:custGeom>
            <a:solidFill>
              <a:srgbClr val="FFF757"/>
            </a:solidFill>
            <a:ln w="9525">
              <a:noFill/>
              <a:round/>
              <a:headEnd/>
              <a:tailEnd/>
            </a:ln>
          </p:spPr>
          <p:txBody>
            <a:bodyPr>
              <a:prstTxWarp prst="textNoShape">
                <a:avLst/>
              </a:prstTxWarp>
            </a:bodyPr>
            <a:lstStyle/>
            <a:p>
              <a:endParaRPr lang="fr-FR"/>
            </a:p>
          </p:txBody>
        </p:sp>
        <p:sp>
          <p:nvSpPr>
            <p:cNvPr id="22559" name="Freeform 31"/>
            <p:cNvSpPr>
              <a:spLocks/>
            </p:cNvSpPr>
            <p:nvPr/>
          </p:nvSpPr>
          <p:spPr bwMode="auto">
            <a:xfrm>
              <a:off x="255" y="2137"/>
              <a:ext cx="327" cy="117"/>
            </a:xfrm>
            <a:custGeom>
              <a:avLst/>
              <a:gdLst/>
              <a:ahLst/>
              <a:cxnLst>
                <a:cxn ang="0">
                  <a:pos x="653" y="77"/>
                </a:cxn>
                <a:cxn ang="0">
                  <a:pos x="533" y="71"/>
                </a:cxn>
                <a:cxn ang="0">
                  <a:pos x="440" y="63"/>
                </a:cxn>
                <a:cxn ang="0">
                  <a:pos x="197" y="29"/>
                </a:cxn>
                <a:cxn ang="0">
                  <a:pos x="37" y="0"/>
                </a:cxn>
                <a:cxn ang="0">
                  <a:pos x="11" y="73"/>
                </a:cxn>
                <a:cxn ang="0">
                  <a:pos x="0" y="192"/>
                </a:cxn>
                <a:cxn ang="0">
                  <a:pos x="275" y="219"/>
                </a:cxn>
                <a:cxn ang="0">
                  <a:pos x="512" y="235"/>
                </a:cxn>
                <a:cxn ang="0">
                  <a:pos x="608" y="224"/>
                </a:cxn>
                <a:cxn ang="0">
                  <a:pos x="617" y="210"/>
                </a:cxn>
                <a:cxn ang="0">
                  <a:pos x="569" y="210"/>
                </a:cxn>
                <a:cxn ang="0">
                  <a:pos x="489" y="224"/>
                </a:cxn>
                <a:cxn ang="0">
                  <a:pos x="348" y="205"/>
                </a:cxn>
                <a:cxn ang="0">
                  <a:pos x="20" y="180"/>
                </a:cxn>
                <a:cxn ang="0">
                  <a:pos x="25" y="80"/>
                </a:cxn>
                <a:cxn ang="0">
                  <a:pos x="49" y="37"/>
                </a:cxn>
                <a:cxn ang="0">
                  <a:pos x="70" y="17"/>
                </a:cxn>
                <a:cxn ang="0">
                  <a:pos x="155" y="35"/>
                </a:cxn>
                <a:cxn ang="0">
                  <a:pos x="254" y="62"/>
                </a:cxn>
                <a:cxn ang="0">
                  <a:pos x="365" y="67"/>
                </a:cxn>
                <a:cxn ang="0">
                  <a:pos x="402" y="83"/>
                </a:cxn>
                <a:cxn ang="0">
                  <a:pos x="570" y="101"/>
                </a:cxn>
                <a:cxn ang="0">
                  <a:pos x="643" y="100"/>
                </a:cxn>
                <a:cxn ang="0">
                  <a:pos x="653" y="77"/>
                </a:cxn>
              </a:cxnLst>
              <a:rect l="0" t="0" r="r" b="b"/>
              <a:pathLst>
                <a:path w="653" h="235">
                  <a:moveTo>
                    <a:pt x="653" y="77"/>
                  </a:moveTo>
                  <a:lnTo>
                    <a:pt x="533" y="71"/>
                  </a:lnTo>
                  <a:lnTo>
                    <a:pt x="440" y="63"/>
                  </a:lnTo>
                  <a:lnTo>
                    <a:pt x="197" y="29"/>
                  </a:lnTo>
                  <a:lnTo>
                    <a:pt x="37" y="0"/>
                  </a:lnTo>
                  <a:lnTo>
                    <a:pt x="11" y="73"/>
                  </a:lnTo>
                  <a:lnTo>
                    <a:pt x="0" y="192"/>
                  </a:lnTo>
                  <a:lnTo>
                    <a:pt x="275" y="219"/>
                  </a:lnTo>
                  <a:lnTo>
                    <a:pt x="512" y="235"/>
                  </a:lnTo>
                  <a:lnTo>
                    <a:pt x="608" y="224"/>
                  </a:lnTo>
                  <a:lnTo>
                    <a:pt x="617" y="210"/>
                  </a:lnTo>
                  <a:lnTo>
                    <a:pt x="569" y="210"/>
                  </a:lnTo>
                  <a:lnTo>
                    <a:pt x="489" y="224"/>
                  </a:lnTo>
                  <a:lnTo>
                    <a:pt x="348" y="205"/>
                  </a:lnTo>
                  <a:lnTo>
                    <a:pt x="20" y="180"/>
                  </a:lnTo>
                  <a:lnTo>
                    <a:pt x="25" y="80"/>
                  </a:lnTo>
                  <a:lnTo>
                    <a:pt x="49" y="37"/>
                  </a:lnTo>
                  <a:lnTo>
                    <a:pt x="70" y="17"/>
                  </a:lnTo>
                  <a:lnTo>
                    <a:pt x="155" y="35"/>
                  </a:lnTo>
                  <a:lnTo>
                    <a:pt x="254" y="62"/>
                  </a:lnTo>
                  <a:lnTo>
                    <a:pt x="365" y="67"/>
                  </a:lnTo>
                  <a:lnTo>
                    <a:pt x="402" y="83"/>
                  </a:lnTo>
                  <a:lnTo>
                    <a:pt x="570" y="101"/>
                  </a:lnTo>
                  <a:lnTo>
                    <a:pt x="643" y="100"/>
                  </a:lnTo>
                  <a:lnTo>
                    <a:pt x="653" y="77"/>
                  </a:lnTo>
                  <a:close/>
                </a:path>
              </a:pathLst>
            </a:custGeom>
            <a:solidFill>
              <a:srgbClr val="000000"/>
            </a:solidFill>
            <a:ln w="9525">
              <a:noFill/>
              <a:round/>
              <a:headEnd/>
              <a:tailEnd/>
            </a:ln>
          </p:spPr>
          <p:txBody>
            <a:bodyPr>
              <a:prstTxWarp prst="textNoShape">
                <a:avLst/>
              </a:prstTxWarp>
            </a:bodyPr>
            <a:lstStyle/>
            <a:p>
              <a:endParaRPr lang="fr-FR"/>
            </a:p>
          </p:txBody>
        </p:sp>
        <p:sp>
          <p:nvSpPr>
            <p:cNvPr id="22560" name="Freeform 32"/>
            <p:cNvSpPr>
              <a:spLocks/>
            </p:cNvSpPr>
            <p:nvPr/>
          </p:nvSpPr>
          <p:spPr bwMode="auto">
            <a:xfrm>
              <a:off x="583" y="2180"/>
              <a:ext cx="72" cy="15"/>
            </a:xfrm>
            <a:custGeom>
              <a:avLst/>
              <a:gdLst/>
              <a:ahLst/>
              <a:cxnLst>
                <a:cxn ang="0">
                  <a:pos x="4" y="12"/>
                </a:cxn>
                <a:cxn ang="0">
                  <a:pos x="0" y="28"/>
                </a:cxn>
                <a:cxn ang="0">
                  <a:pos x="107" y="18"/>
                </a:cxn>
                <a:cxn ang="0">
                  <a:pos x="143" y="18"/>
                </a:cxn>
                <a:cxn ang="0">
                  <a:pos x="145" y="0"/>
                </a:cxn>
                <a:cxn ang="0">
                  <a:pos x="92" y="12"/>
                </a:cxn>
                <a:cxn ang="0">
                  <a:pos x="4" y="12"/>
                </a:cxn>
              </a:cxnLst>
              <a:rect l="0" t="0" r="r" b="b"/>
              <a:pathLst>
                <a:path w="145" h="28">
                  <a:moveTo>
                    <a:pt x="4" y="12"/>
                  </a:moveTo>
                  <a:lnTo>
                    <a:pt x="0" y="28"/>
                  </a:lnTo>
                  <a:lnTo>
                    <a:pt x="107" y="18"/>
                  </a:lnTo>
                  <a:lnTo>
                    <a:pt x="143" y="18"/>
                  </a:lnTo>
                  <a:lnTo>
                    <a:pt x="145" y="0"/>
                  </a:lnTo>
                  <a:lnTo>
                    <a:pt x="92" y="12"/>
                  </a:lnTo>
                  <a:lnTo>
                    <a:pt x="4" y="12"/>
                  </a:lnTo>
                  <a:close/>
                </a:path>
              </a:pathLst>
            </a:custGeom>
            <a:solidFill>
              <a:srgbClr val="000000"/>
            </a:solidFill>
            <a:ln w="9525">
              <a:noFill/>
              <a:round/>
              <a:headEnd/>
              <a:tailEnd/>
            </a:ln>
          </p:spPr>
          <p:txBody>
            <a:bodyPr>
              <a:prstTxWarp prst="textNoShape">
                <a:avLst/>
              </a:prstTxWarp>
            </a:bodyPr>
            <a:lstStyle/>
            <a:p>
              <a:endParaRPr lang="fr-FR"/>
            </a:p>
          </p:txBody>
        </p:sp>
        <p:sp>
          <p:nvSpPr>
            <p:cNvPr id="22561" name="Freeform 33"/>
            <p:cNvSpPr>
              <a:spLocks/>
            </p:cNvSpPr>
            <p:nvPr/>
          </p:nvSpPr>
          <p:spPr bwMode="auto">
            <a:xfrm>
              <a:off x="565" y="2141"/>
              <a:ext cx="23" cy="115"/>
            </a:xfrm>
            <a:custGeom>
              <a:avLst/>
              <a:gdLst/>
              <a:ahLst/>
              <a:cxnLst>
                <a:cxn ang="0">
                  <a:pos x="25" y="84"/>
                </a:cxn>
                <a:cxn ang="0">
                  <a:pos x="0" y="230"/>
                </a:cxn>
                <a:cxn ang="0">
                  <a:pos x="16" y="230"/>
                </a:cxn>
                <a:cxn ang="0">
                  <a:pos x="46" y="76"/>
                </a:cxn>
                <a:cxn ang="0">
                  <a:pos x="46" y="7"/>
                </a:cxn>
                <a:cxn ang="0">
                  <a:pos x="31" y="0"/>
                </a:cxn>
                <a:cxn ang="0">
                  <a:pos x="25" y="84"/>
                </a:cxn>
              </a:cxnLst>
              <a:rect l="0" t="0" r="r" b="b"/>
              <a:pathLst>
                <a:path w="46" h="230">
                  <a:moveTo>
                    <a:pt x="25" y="84"/>
                  </a:moveTo>
                  <a:lnTo>
                    <a:pt x="0" y="230"/>
                  </a:lnTo>
                  <a:lnTo>
                    <a:pt x="16" y="230"/>
                  </a:lnTo>
                  <a:lnTo>
                    <a:pt x="46" y="76"/>
                  </a:lnTo>
                  <a:lnTo>
                    <a:pt x="46" y="7"/>
                  </a:lnTo>
                  <a:lnTo>
                    <a:pt x="31" y="0"/>
                  </a:lnTo>
                  <a:lnTo>
                    <a:pt x="25" y="84"/>
                  </a:lnTo>
                  <a:close/>
                </a:path>
              </a:pathLst>
            </a:custGeom>
            <a:solidFill>
              <a:srgbClr val="000000"/>
            </a:solidFill>
            <a:ln w="9525">
              <a:noFill/>
              <a:round/>
              <a:headEnd/>
              <a:tailEnd/>
            </a:ln>
          </p:spPr>
          <p:txBody>
            <a:bodyPr>
              <a:prstTxWarp prst="textNoShape">
                <a:avLst/>
              </a:prstTxWarp>
            </a:bodyPr>
            <a:lstStyle/>
            <a:p>
              <a:endParaRPr lang="fr-FR"/>
            </a:p>
          </p:txBody>
        </p:sp>
        <p:sp>
          <p:nvSpPr>
            <p:cNvPr id="22562" name="Freeform 34"/>
            <p:cNvSpPr>
              <a:spLocks/>
            </p:cNvSpPr>
            <p:nvPr/>
          </p:nvSpPr>
          <p:spPr bwMode="auto">
            <a:xfrm>
              <a:off x="649" y="2142"/>
              <a:ext cx="33" cy="113"/>
            </a:xfrm>
            <a:custGeom>
              <a:avLst/>
              <a:gdLst/>
              <a:ahLst/>
              <a:cxnLst>
                <a:cxn ang="0">
                  <a:pos x="26" y="83"/>
                </a:cxn>
                <a:cxn ang="0">
                  <a:pos x="65" y="225"/>
                </a:cxn>
                <a:cxn ang="0">
                  <a:pos x="49" y="226"/>
                </a:cxn>
                <a:cxn ang="0">
                  <a:pos x="6" y="78"/>
                </a:cxn>
                <a:cxn ang="0">
                  <a:pos x="0" y="7"/>
                </a:cxn>
                <a:cxn ang="0">
                  <a:pos x="12" y="0"/>
                </a:cxn>
                <a:cxn ang="0">
                  <a:pos x="26" y="83"/>
                </a:cxn>
              </a:cxnLst>
              <a:rect l="0" t="0" r="r" b="b"/>
              <a:pathLst>
                <a:path w="65" h="226">
                  <a:moveTo>
                    <a:pt x="26" y="83"/>
                  </a:moveTo>
                  <a:lnTo>
                    <a:pt x="65" y="225"/>
                  </a:lnTo>
                  <a:lnTo>
                    <a:pt x="49" y="226"/>
                  </a:lnTo>
                  <a:lnTo>
                    <a:pt x="6" y="78"/>
                  </a:lnTo>
                  <a:lnTo>
                    <a:pt x="0" y="7"/>
                  </a:lnTo>
                  <a:lnTo>
                    <a:pt x="12" y="0"/>
                  </a:lnTo>
                  <a:lnTo>
                    <a:pt x="26" y="83"/>
                  </a:lnTo>
                  <a:close/>
                </a:path>
              </a:pathLst>
            </a:custGeom>
            <a:solidFill>
              <a:srgbClr val="000000"/>
            </a:solidFill>
            <a:ln w="9525">
              <a:noFill/>
              <a:round/>
              <a:headEnd/>
              <a:tailEnd/>
            </a:ln>
          </p:spPr>
          <p:txBody>
            <a:bodyPr>
              <a:prstTxWarp prst="textNoShape">
                <a:avLst/>
              </a:prstTxWarp>
            </a:bodyPr>
            <a:lstStyle/>
            <a:p>
              <a:endParaRPr lang="fr-FR"/>
            </a:p>
          </p:txBody>
        </p:sp>
        <p:sp>
          <p:nvSpPr>
            <p:cNvPr id="22563" name="Freeform 35"/>
            <p:cNvSpPr>
              <a:spLocks/>
            </p:cNvSpPr>
            <p:nvPr/>
          </p:nvSpPr>
          <p:spPr bwMode="auto">
            <a:xfrm>
              <a:off x="617" y="2107"/>
              <a:ext cx="88" cy="61"/>
            </a:xfrm>
            <a:custGeom>
              <a:avLst/>
              <a:gdLst/>
              <a:ahLst/>
              <a:cxnLst>
                <a:cxn ang="0">
                  <a:pos x="26" y="8"/>
                </a:cxn>
                <a:cxn ang="0">
                  <a:pos x="74" y="36"/>
                </a:cxn>
                <a:cxn ang="0">
                  <a:pos x="175" y="92"/>
                </a:cxn>
                <a:cxn ang="0">
                  <a:pos x="140" y="98"/>
                </a:cxn>
                <a:cxn ang="0">
                  <a:pos x="80" y="123"/>
                </a:cxn>
                <a:cxn ang="0">
                  <a:pos x="44" y="93"/>
                </a:cxn>
                <a:cxn ang="0">
                  <a:pos x="0" y="39"/>
                </a:cxn>
                <a:cxn ang="0">
                  <a:pos x="11" y="13"/>
                </a:cxn>
                <a:cxn ang="0">
                  <a:pos x="27" y="0"/>
                </a:cxn>
                <a:cxn ang="0">
                  <a:pos x="26" y="8"/>
                </a:cxn>
              </a:cxnLst>
              <a:rect l="0" t="0" r="r" b="b"/>
              <a:pathLst>
                <a:path w="175" h="123">
                  <a:moveTo>
                    <a:pt x="26" y="8"/>
                  </a:moveTo>
                  <a:lnTo>
                    <a:pt x="74" y="36"/>
                  </a:lnTo>
                  <a:lnTo>
                    <a:pt x="175" y="92"/>
                  </a:lnTo>
                  <a:lnTo>
                    <a:pt x="140" y="98"/>
                  </a:lnTo>
                  <a:lnTo>
                    <a:pt x="80" y="123"/>
                  </a:lnTo>
                  <a:lnTo>
                    <a:pt x="44" y="93"/>
                  </a:lnTo>
                  <a:lnTo>
                    <a:pt x="0" y="39"/>
                  </a:lnTo>
                  <a:lnTo>
                    <a:pt x="11" y="13"/>
                  </a:lnTo>
                  <a:lnTo>
                    <a:pt x="27" y="0"/>
                  </a:lnTo>
                  <a:lnTo>
                    <a:pt x="26" y="8"/>
                  </a:lnTo>
                  <a:close/>
                </a:path>
              </a:pathLst>
            </a:custGeom>
            <a:solidFill>
              <a:srgbClr val="000000"/>
            </a:solidFill>
            <a:ln w="9525">
              <a:noFill/>
              <a:round/>
              <a:headEnd/>
              <a:tailEnd/>
            </a:ln>
          </p:spPr>
          <p:txBody>
            <a:bodyPr>
              <a:prstTxWarp prst="textNoShape">
                <a:avLst/>
              </a:prstTxWarp>
            </a:bodyPr>
            <a:lstStyle/>
            <a:p>
              <a:endParaRPr lang="fr-FR"/>
            </a:p>
          </p:txBody>
        </p:sp>
        <p:sp>
          <p:nvSpPr>
            <p:cNvPr id="22564" name="Freeform 36"/>
            <p:cNvSpPr>
              <a:spLocks/>
            </p:cNvSpPr>
            <p:nvPr/>
          </p:nvSpPr>
          <p:spPr bwMode="auto">
            <a:xfrm>
              <a:off x="596" y="1968"/>
              <a:ext cx="43" cy="101"/>
            </a:xfrm>
            <a:custGeom>
              <a:avLst/>
              <a:gdLst/>
              <a:ahLst/>
              <a:cxnLst>
                <a:cxn ang="0">
                  <a:pos x="15" y="197"/>
                </a:cxn>
                <a:cxn ang="0">
                  <a:pos x="16" y="197"/>
                </a:cxn>
                <a:cxn ang="0">
                  <a:pos x="21" y="198"/>
                </a:cxn>
                <a:cxn ang="0">
                  <a:pos x="26" y="198"/>
                </a:cxn>
                <a:cxn ang="0">
                  <a:pos x="33" y="199"/>
                </a:cxn>
                <a:cxn ang="0">
                  <a:pos x="40" y="199"/>
                </a:cxn>
                <a:cxn ang="0">
                  <a:pos x="46" y="200"/>
                </a:cxn>
                <a:cxn ang="0">
                  <a:pos x="51" y="199"/>
                </a:cxn>
                <a:cxn ang="0">
                  <a:pos x="53" y="199"/>
                </a:cxn>
                <a:cxn ang="0">
                  <a:pos x="56" y="190"/>
                </a:cxn>
                <a:cxn ang="0">
                  <a:pos x="60" y="175"/>
                </a:cxn>
                <a:cxn ang="0">
                  <a:pos x="64" y="160"/>
                </a:cxn>
                <a:cxn ang="0">
                  <a:pos x="66" y="153"/>
                </a:cxn>
                <a:cxn ang="0">
                  <a:pos x="79" y="99"/>
                </a:cxn>
                <a:cxn ang="0">
                  <a:pos x="84" y="37"/>
                </a:cxn>
                <a:cxn ang="0">
                  <a:pos x="0" y="0"/>
                </a:cxn>
                <a:cxn ang="0">
                  <a:pos x="0" y="44"/>
                </a:cxn>
                <a:cxn ang="0">
                  <a:pos x="15" y="197"/>
                </a:cxn>
              </a:cxnLst>
              <a:rect l="0" t="0" r="r" b="b"/>
              <a:pathLst>
                <a:path w="84" h="200">
                  <a:moveTo>
                    <a:pt x="15" y="197"/>
                  </a:moveTo>
                  <a:lnTo>
                    <a:pt x="16" y="197"/>
                  </a:lnTo>
                  <a:lnTo>
                    <a:pt x="21" y="198"/>
                  </a:lnTo>
                  <a:lnTo>
                    <a:pt x="26" y="198"/>
                  </a:lnTo>
                  <a:lnTo>
                    <a:pt x="33" y="199"/>
                  </a:lnTo>
                  <a:lnTo>
                    <a:pt x="40" y="199"/>
                  </a:lnTo>
                  <a:lnTo>
                    <a:pt x="46" y="200"/>
                  </a:lnTo>
                  <a:lnTo>
                    <a:pt x="51" y="199"/>
                  </a:lnTo>
                  <a:lnTo>
                    <a:pt x="53" y="199"/>
                  </a:lnTo>
                  <a:lnTo>
                    <a:pt x="56" y="190"/>
                  </a:lnTo>
                  <a:lnTo>
                    <a:pt x="60" y="175"/>
                  </a:lnTo>
                  <a:lnTo>
                    <a:pt x="64" y="160"/>
                  </a:lnTo>
                  <a:lnTo>
                    <a:pt x="66" y="153"/>
                  </a:lnTo>
                  <a:lnTo>
                    <a:pt x="79" y="99"/>
                  </a:lnTo>
                  <a:lnTo>
                    <a:pt x="84" y="37"/>
                  </a:lnTo>
                  <a:lnTo>
                    <a:pt x="0" y="0"/>
                  </a:lnTo>
                  <a:lnTo>
                    <a:pt x="0" y="44"/>
                  </a:lnTo>
                  <a:lnTo>
                    <a:pt x="15" y="197"/>
                  </a:lnTo>
                  <a:close/>
                </a:path>
              </a:pathLst>
            </a:custGeom>
            <a:solidFill>
              <a:srgbClr val="FF9E3F"/>
            </a:solidFill>
            <a:ln w="9525">
              <a:noFill/>
              <a:round/>
              <a:headEnd/>
              <a:tailEnd/>
            </a:ln>
          </p:spPr>
          <p:txBody>
            <a:bodyPr>
              <a:prstTxWarp prst="textNoShape">
                <a:avLst/>
              </a:prstTxWarp>
            </a:bodyPr>
            <a:lstStyle/>
            <a:p>
              <a:endParaRPr lang="fr-FR"/>
            </a:p>
          </p:txBody>
        </p:sp>
        <p:sp>
          <p:nvSpPr>
            <p:cNvPr id="22565" name="Freeform 37"/>
            <p:cNvSpPr>
              <a:spLocks/>
            </p:cNvSpPr>
            <p:nvPr/>
          </p:nvSpPr>
          <p:spPr bwMode="auto">
            <a:xfrm>
              <a:off x="658" y="2041"/>
              <a:ext cx="103" cy="66"/>
            </a:xfrm>
            <a:custGeom>
              <a:avLst/>
              <a:gdLst/>
              <a:ahLst/>
              <a:cxnLst>
                <a:cxn ang="0">
                  <a:pos x="0" y="105"/>
                </a:cxn>
                <a:cxn ang="0">
                  <a:pos x="67" y="62"/>
                </a:cxn>
                <a:cxn ang="0">
                  <a:pos x="207" y="0"/>
                </a:cxn>
                <a:cxn ang="0">
                  <a:pos x="206" y="25"/>
                </a:cxn>
                <a:cxn ang="0">
                  <a:pos x="191" y="63"/>
                </a:cxn>
                <a:cxn ang="0">
                  <a:pos x="81" y="91"/>
                </a:cxn>
                <a:cxn ang="0">
                  <a:pos x="6" y="131"/>
                </a:cxn>
                <a:cxn ang="0">
                  <a:pos x="0" y="105"/>
                </a:cxn>
              </a:cxnLst>
              <a:rect l="0" t="0" r="r" b="b"/>
              <a:pathLst>
                <a:path w="207" h="131">
                  <a:moveTo>
                    <a:pt x="0" y="105"/>
                  </a:moveTo>
                  <a:lnTo>
                    <a:pt x="67" y="62"/>
                  </a:lnTo>
                  <a:lnTo>
                    <a:pt x="207" y="0"/>
                  </a:lnTo>
                  <a:lnTo>
                    <a:pt x="206" y="25"/>
                  </a:lnTo>
                  <a:lnTo>
                    <a:pt x="191" y="63"/>
                  </a:lnTo>
                  <a:lnTo>
                    <a:pt x="81" y="91"/>
                  </a:lnTo>
                  <a:lnTo>
                    <a:pt x="6" y="131"/>
                  </a:lnTo>
                  <a:lnTo>
                    <a:pt x="0" y="105"/>
                  </a:lnTo>
                  <a:close/>
                </a:path>
              </a:pathLst>
            </a:custGeom>
            <a:solidFill>
              <a:srgbClr val="FF9E3F"/>
            </a:solidFill>
            <a:ln w="9525">
              <a:noFill/>
              <a:round/>
              <a:headEnd/>
              <a:tailEnd/>
            </a:ln>
          </p:spPr>
          <p:txBody>
            <a:bodyPr>
              <a:prstTxWarp prst="textNoShape">
                <a:avLst/>
              </a:prstTxWarp>
            </a:bodyPr>
            <a:lstStyle/>
            <a:p>
              <a:endParaRPr lang="fr-FR"/>
            </a:p>
          </p:txBody>
        </p:sp>
        <p:sp>
          <p:nvSpPr>
            <p:cNvPr id="22566" name="Freeform 38"/>
            <p:cNvSpPr>
              <a:spLocks/>
            </p:cNvSpPr>
            <p:nvPr/>
          </p:nvSpPr>
          <p:spPr bwMode="auto">
            <a:xfrm>
              <a:off x="500" y="2128"/>
              <a:ext cx="76" cy="38"/>
            </a:xfrm>
            <a:custGeom>
              <a:avLst/>
              <a:gdLst/>
              <a:ahLst/>
              <a:cxnLst>
                <a:cxn ang="0">
                  <a:pos x="128" y="0"/>
                </a:cxn>
                <a:cxn ang="0">
                  <a:pos x="0" y="45"/>
                </a:cxn>
                <a:cxn ang="0">
                  <a:pos x="40" y="75"/>
                </a:cxn>
                <a:cxn ang="0">
                  <a:pos x="70" y="66"/>
                </a:cxn>
                <a:cxn ang="0">
                  <a:pos x="154" y="20"/>
                </a:cxn>
                <a:cxn ang="0">
                  <a:pos x="128" y="0"/>
                </a:cxn>
              </a:cxnLst>
              <a:rect l="0" t="0" r="r" b="b"/>
              <a:pathLst>
                <a:path w="154" h="75">
                  <a:moveTo>
                    <a:pt x="128" y="0"/>
                  </a:moveTo>
                  <a:lnTo>
                    <a:pt x="0" y="45"/>
                  </a:lnTo>
                  <a:lnTo>
                    <a:pt x="40" y="75"/>
                  </a:lnTo>
                  <a:lnTo>
                    <a:pt x="70" y="66"/>
                  </a:lnTo>
                  <a:lnTo>
                    <a:pt x="154" y="20"/>
                  </a:lnTo>
                  <a:lnTo>
                    <a:pt x="128" y="0"/>
                  </a:lnTo>
                  <a:close/>
                </a:path>
              </a:pathLst>
            </a:custGeom>
            <a:solidFill>
              <a:srgbClr val="FF9E3F"/>
            </a:solidFill>
            <a:ln w="9525">
              <a:noFill/>
              <a:round/>
              <a:headEnd/>
              <a:tailEnd/>
            </a:ln>
          </p:spPr>
          <p:txBody>
            <a:bodyPr>
              <a:prstTxWarp prst="textNoShape">
                <a:avLst/>
              </a:prstTxWarp>
            </a:bodyPr>
            <a:lstStyle/>
            <a:p>
              <a:endParaRPr lang="fr-FR"/>
            </a:p>
          </p:txBody>
        </p:sp>
        <p:sp>
          <p:nvSpPr>
            <p:cNvPr id="22567" name="Freeform 39"/>
            <p:cNvSpPr>
              <a:spLocks/>
            </p:cNvSpPr>
            <p:nvPr/>
          </p:nvSpPr>
          <p:spPr bwMode="auto">
            <a:xfrm>
              <a:off x="457" y="2029"/>
              <a:ext cx="206" cy="126"/>
            </a:xfrm>
            <a:custGeom>
              <a:avLst/>
              <a:gdLst/>
              <a:ahLst/>
              <a:cxnLst>
                <a:cxn ang="0">
                  <a:pos x="283" y="70"/>
                </a:cxn>
                <a:cxn ang="0">
                  <a:pos x="273" y="74"/>
                </a:cxn>
                <a:cxn ang="0">
                  <a:pos x="256" y="77"/>
                </a:cxn>
                <a:cxn ang="0">
                  <a:pos x="241" y="83"/>
                </a:cxn>
                <a:cxn ang="0">
                  <a:pos x="228" y="92"/>
                </a:cxn>
                <a:cxn ang="0">
                  <a:pos x="212" y="104"/>
                </a:cxn>
                <a:cxn ang="0">
                  <a:pos x="177" y="87"/>
                </a:cxn>
                <a:cxn ang="0">
                  <a:pos x="38" y="0"/>
                </a:cxn>
                <a:cxn ang="0">
                  <a:pos x="0" y="77"/>
                </a:cxn>
                <a:cxn ang="0">
                  <a:pos x="191" y="151"/>
                </a:cxn>
                <a:cxn ang="0">
                  <a:pos x="195" y="173"/>
                </a:cxn>
                <a:cxn ang="0">
                  <a:pos x="214" y="206"/>
                </a:cxn>
                <a:cxn ang="0">
                  <a:pos x="218" y="209"/>
                </a:cxn>
                <a:cxn ang="0">
                  <a:pos x="228" y="219"/>
                </a:cxn>
                <a:cxn ang="0">
                  <a:pos x="241" y="228"/>
                </a:cxn>
                <a:cxn ang="0">
                  <a:pos x="253" y="236"/>
                </a:cxn>
                <a:cxn ang="0">
                  <a:pos x="274" y="243"/>
                </a:cxn>
                <a:cxn ang="0">
                  <a:pos x="304" y="250"/>
                </a:cxn>
                <a:cxn ang="0">
                  <a:pos x="338" y="251"/>
                </a:cxn>
                <a:cxn ang="0">
                  <a:pos x="365" y="242"/>
                </a:cxn>
                <a:cxn ang="0">
                  <a:pos x="385" y="224"/>
                </a:cxn>
                <a:cxn ang="0">
                  <a:pos x="400" y="205"/>
                </a:cxn>
                <a:cxn ang="0">
                  <a:pos x="408" y="190"/>
                </a:cxn>
                <a:cxn ang="0">
                  <a:pos x="411" y="184"/>
                </a:cxn>
                <a:cxn ang="0">
                  <a:pos x="414" y="174"/>
                </a:cxn>
                <a:cxn ang="0">
                  <a:pos x="412" y="148"/>
                </a:cxn>
                <a:cxn ang="0">
                  <a:pos x="401" y="116"/>
                </a:cxn>
                <a:cxn ang="0">
                  <a:pos x="369" y="84"/>
                </a:cxn>
                <a:cxn ang="0">
                  <a:pos x="349" y="78"/>
                </a:cxn>
                <a:cxn ang="0">
                  <a:pos x="321" y="74"/>
                </a:cxn>
                <a:cxn ang="0">
                  <a:pos x="296" y="71"/>
                </a:cxn>
                <a:cxn ang="0">
                  <a:pos x="286" y="70"/>
                </a:cxn>
              </a:cxnLst>
              <a:rect l="0" t="0" r="r" b="b"/>
              <a:pathLst>
                <a:path w="414" h="251">
                  <a:moveTo>
                    <a:pt x="286" y="70"/>
                  </a:moveTo>
                  <a:lnTo>
                    <a:pt x="283" y="70"/>
                  </a:lnTo>
                  <a:lnTo>
                    <a:pt x="279" y="71"/>
                  </a:lnTo>
                  <a:lnTo>
                    <a:pt x="273" y="74"/>
                  </a:lnTo>
                  <a:lnTo>
                    <a:pt x="265" y="75"/>
                  </a:lnTo>
                  <a:lnTo>
                    <a:pt x="256" y="77"/>
                  </a:lnTo>
                  <a:lnTo>
                    <a:pt x="248" y="80"/>
                  </a:lnTo>
                  <a:lnTo>
                    <a:pt x="241" y="83"/>
                  </a:lnTo>
                  <a:lnTo>
                    <a:pt x="236" y="86"/>
                  </a:lnTo>
                  <a:lnTo>
                    <a:pt x="228" y="92"/>
                  </a:lnTo>
                  <a:lnTo>
                    <a:pt x="219" y="99"/>
                  </a:lnTo>
                  <a:lnTo>
                    <a:pt x="212" y="104"/>
                  </a:lnTo>
                  <a:lnTo>
                    <a:pt x="209" y="106"/>
                  </a:lnTo>
                  <a:lnTo>
                    <a:pt x="177" y="87"/>
                  </a:lnTo>
                  <a:lnTo>
                    <a:pt x="69" y="25"/>
                  </a:lnTo>
                  <a:lnTo>
                    <a:pt x="38" y="0"/>
                  </a:lnTo>
                  <a:lnTo>
                    <a:pt x="10" y="39"/>
                  </a:lnTo>
                  <a:lnTo>
                    <a:pt x="0" y="77"/>
                  </a:lnTo>
                  <a:lnTo>
                    <a:pt x="104" y="109"/>
                  </a:lnTo>
                  <a:lnTo>
                    <a:pt x="191" y="151"/>
                  </a:lnTo>
                  <a:lnTo>
                    <a:pt x="191" y="158"/>
                  </a:lnTo>
                  <a:lnTo>
                    <a:pt x="195" y="173"/>
                  </a:lnTo>
                  <a:lnTo>
                    <a:pt x="200" y="191"/>
                  </a:lnTo>
                  <a:lnTo>
                    <a:pt x="214" y="206"/>
                  </a:lnTo>
                  <a:lnTo>
                    <a:pt x="215" y="207"/>
                  </a:lnTo>
                  <a:lnTo>
                    <a:pt x="218" y="209"/>
                  </a:lnTo>
                  <a:lnTo>
                    <a:pt x="222" y="214"/>
                  </a:lnTo>
                  <a:lnTo>
                    <a:pt x="228" y="219"/>
                  </a:lnTo>
                  <a:lnTo>
                    <a:pt x="234" y="223"/>
                  </a:lnTo>
                  <a:lnTo>
                    <a:pt x="241" y="228"/>
                  </a:lnTo>
                  <a:lnTo>
                    <a:pt x="248" y="233"/>
                  </a:lnTo>
                  <a:lnTo>
                    <a:pt x="253" y="236"/>
                  </a:lnTo>
                  <a:lnTo>
                    <a:pt x="262" y="239"/>
                  </a:lnTo>
                  <a:lnTo>
                    <a:pt x="274" y="243"/>
                  </a:lnTo>
                  <a:lnTo>
                    <a:pt x="288" y="246"/>
                  </a:lnTo>
                  <a:lnTo>
                    <a:pt x="304" y="250"/>
                  </a:lnTo>
                  <a:lnTo>
                    <a:pt x="321" y="251"/>
                  </a:lnTo>
                  <a:lnTo>
                    <a:pt x="338" y="251"/>
                  </a:lnTo>
                  <a:lnTo>
                    <a:pt x="353" y="247"/>
                  </a:lnTo>
                  <a:lnTo>
                    <a:pt x="365" y="242"/>
                  </a:lnTo>
                  <a:lnTo>
                    <a:pt x="376" y="234"/>
                  </a:lnTo>
                  <a:lnTo>
                    <a:pt x="385" y="224"/>
                  </a:lnTo>
                  <a:lnTo>
                    <a:pt x="393" y="214"/>
                  </a:lnTo>
                  <a:lnTo>
                    <a:pt x="400" y="205"/>
                  </a:lnTo>
                  <a:lnTo>
                    <a:pt x="404" y="197"/>
                  </a:lnTo>
                  <a:lnTo>
                    <a:pt x="408" y="190"/>
                  </a:lnTo>
                  <a:lnTo>
                    <a:pt x="410" y="185"/>
                  </a:lnTo>
                  <a:lnTo>
                    <a:pt x="411" y="184"/>
                  </a:lnTo>
                  <a:lnTo>
                    <a:pt x="412" y="182"/>
                  </a:lnTo>
                  <a:lnTo>
                    <a:pt x="414" y="174"/>
                  </a:lnTo>
                  <a:lnTo>
                    <a:pt x="414" y="162"/>
                  </a:lnTo>
                  <a:lnTo>
                    <a:pt x="412" y="148"/>
                  </a:lnTo>
                  <a:lnTo>
                    <a:pt x="409" y="132"/>
                  </a:lnTo>
                  <a:lnTo>
                    <a:pt x="401" y="116"/>
                  </a:lnTo>
                  <a:lnTo>
                    <a:pt x="388" y="99"/>
                  </a:lnTo>
                  <a:lnTo>
                    <a:pt x="369" y="84"/>
                  </a:lnTo>
                  <a:lnTo>
                    <a:pt x="361" y="80"/>
                  </a:lnTo>
                  <a:lnTo>
                    <a:pt x="349" y="78"/>
                  </a:lnTo>
                  <a:lnTo>
                    <a:pt x="336" y="76"/>
                  </a:lnTo>
                  <a:lnTo>
                    <a:pt x="321" y="74"/>
                  </a:lnTo>
                  <a:lnTo>
                    <a:pt x="308" y="72"/>
                  </a:lnTo>
                  <a:lnTo>
                    <a:pt x="296" y="71"/>
                  </a:lnTo>
                  <a:lnTo>
                    <a:pt x="289" y="70"/>
                  </a:lnTo>
                  <a:lnTo>
                    <a:pt x="286" y="70"/>
                  </a:lnTo>
                  <a:close/>
                </a:path>
              </a:pathLst>
            </a:custGeom>
            <a:solidFill>
              <a:srgbClr val="000000"/>
            </a:solidFill>
            <a:ln w="9525">
              <a:noFill/>
              <a:round/>
              <a:headEnd/>
              <a:tailEnd/>
            </a:ln>
          </p:spPr>
          <p:txBody>
            <a:bodyPr>
              <a:prstTxWarp prst="textNoShape">
                <a:avLst/>
              </a:prstTxWarp>
            </a:bodyPr>
            <a:lstStyle/>
            <a:p>
              <a:endParaRPr lang="fr-FR"/>
            </a:p>
          </p:txBody>
        </p:sp>
        <p:sp>
          <p:nvSpPr>
            <p:cNvPr id="22568" name="Freeform 40"/>
            <p:cNvSpPr>
              <a:spLocks/>
            </p:cNvSpPr>
            <p:nvPr/>
          </p:nvSpPr>
          <p:spPr bwMode="auto">
            <a:xfrm>
              <a:off x="604" y="2070"/>
              <a:ext cx="16" cy="35"/>
            </a:xfrm>
            <a:custGeom>
              <a:avLst/>
              <a:gdLst/>
              <a:ahLst/>
              <a:cxnLst>
                <a:cxn ang="0">
                  <a:pos x="0" y="4"/>
                </a:cxn>
                <a:cxn ang="0">
                  <a:pos x="6" y="3"/>
                </a:cxn>
                <a:cxn ang="0">
                  <a:pos x="17" y="2"/>
                </a:cxn>
                <a:cxn ang="0">
                  <a:pos x="26" y="1"/>
                </a:cxn>
                <a:cxn ang="0">
                  <a:pos x="31" y="0"/>
                </a:cxn>
                <a:cxn ang="0">
                  <a:pos x="18" y="66"/>
                </a:cxn>
                <a:cxn ang="0">
                  <a:pos x="1" y="69"/>
                </a:cxn>
                <a:cxn ang="0">
                  <a:pos x="0" y="4"/>
                </a:cxn>
              </a:cxnLst>
              <a:rect l="0" t="0" r="r" b="b"/>
              <a:pathLst>
                <a:path w="31" h="69">
                  <a:moveTo>
                    <a:pt x="0" y="4"/>
                  </a:moveTo>
                  <a:lnTo>
                    <a:pt x="6" y="3"/>
                  </a:lnTo>
                  <a:lnTo>
                    <a:pt x="17" y="2"/>
                  </a:lnTo>
                  <a:lnTo>
                    <a:pt x="26" y="1"/>
                  </a:lnTo>
                  <a:lnTo>
                    <a:pt x="31" y="0"/>
                  </a:lnTo>
                  <a:lnTo>
                    <a:pt x="18" y="66"/>
                  </a:lnTo>
                  <a:lnTo>
                    <a:pt x="1" y="69"/>
                  </a:lnTo>
                  <a:lnTo>
                    <a:pt x="0" y="4"/>
                  </a:lnTo>
                  <a:close/>
                </a:path>
              </a:pathLst>
            </a:custGeom>
            <a:solidFill>
              <a:srgbClr val="FF9E3F"/>
            </a:solidFill>
            <a:ln w="9525">
              <a:noFill/>
              <a:round/>
              <a:headEnd/>
              <a:tailEnd/>
            </a:ln>
          </p:spPr>
          <p:txBody>
            <a:bodyPr>
              <a:prstTxWarp prst="textNoShape">
                <a:avLst/>
              </a:prstTxWarp>
            </a:bodyPr>
            <a:lstStyle/>
            <a:p>
              <a:endParaRPr lang="fr-FR"/>
            </a:p>
          </p:txBody>
        </p:sp>
        <p:sp>
          <p:nvSpPr>
            <p:cNvPr id="22569" name="Freeform 41"/>
            <p:cNvSpPr>
              <a:spLocks/>
            </p:cNvSpPr>
            <p:nvPr/>
          </p:nvSpPr>
          <p:spPr bwMode="auto">
            <a:xfrm>
              <a:off x="619" y="2070"/>
              <a:ext cx="36" cy="35"/>
            </a:xfrm>
            <a:custGeom>
              <a:avLst/>
              <a:gdLst/>
              <a:ahLst/>
              <a:cxnLst>
                <a:cxn ang="0">
                  <a:pos x="9" y="0"/>
                </a:cxn>
                <a:cxn ang="0">
                  <a:pos x="0" y="47"/>
                </a:cxn>
                <a:cxn ang="0">
                  <a:pos x="6" y="62"/>
                </a:cxn>
                <a:cxn ang="0">
                  <a:pos x="8" y="63"/>
                </a:cxn>
                <a:cxn ang="0">
                  <a:pos x="14" y="65"/>
                </a:cxn>
                <a:cxn ang="0">
                  <a:pos x="21" y="68"/>
                </a:cxn>
                <a:cxn ang="0">
                  <a:pos x="25" y="69"/>
                </a:cxn>
                <a:cxn ang="0">
                  <a:pos x="28" y="68"/>
                </a:cxn>
                <a:cxn ang="0">
                  <a:pos x="33" y="64"/>
                </a:cxn>
                <a:cxn ang="0">
                  <a:pos x="41" y="60"/>
                </a:cxn>
                <a:cxn ang="0">
                  <a:pos x="49" y="55"/>
                </a:cxn>
                <a:cxn ang="0">
                  <a:pos x="59" y="50"/>
                </a:cxn>
                <a:cxn ang="0">
                  <a:pos x="66" y="46"/>
                </a:cxn>
                <a:cxn ang="0">
                  <a:pos x="70" y="42"/>
                </a:cxn>
                <a:cxn ang="0">
                  <a:pos x="72" y="41"/>
                </a:cxn>
                <a:cxn ang="0">
                  <a:pos x="71" y="40"/>
                </a:cxn>
                <a:cxn ang="0">
                  <a:pos x="69" y="36"/>
                </a:cxn>
                <a:cxn ang="0">
                  <a:pos x="64" y="32"/>
                </a:cxn>
                <a:cxn ang="0">
                  <a:pos x="59" y="26"/>
                </a:cxn>
                <a:cxn ang="0">
                  <a:pos x="53" y="20"/>
                </a:cxn>
                <a:cxn ang="0">
                  <a:pos x="47" y="15"/>
                </a:cxn>
                <a:cxn ang="0">
                  <a:pos x="41" y="10"/>
                </a:cxn>
                <a:cxn ang="0">
                  <a:pos x="37" y="7"/>
                </a:cxn>
                <a:cxn ang="0">
                  <a:pos x="28" y="3"/>
                </a:cxn>
                <a:cxn ang="0">
                  <a:pos x="18" y="1"/>
                </a:cxn>
                <a:cxn ang="0">
                  <a:pos x="11" y="0"/>
                </a:cxn>
                <a:cxn ang="0">
                  <a:pos x="9" y="0"/>
                </a:cxn>
              </a:cxnLst>
              <a:rect l="0" t="0" r="r" b="b"/>
              <a:pathLst>
                <a:path w="72" h="69">
                  <a:moveTo>
                    <a:pt x="9" y="0"/>
                  </a:moveTo>
                  <a:lnTo>
                    <a:pt x="0" y="47"/>
                  </a:lnTo>
                  <a:lnTo>
                    <a:pt x="6" y="62"/>
                  </a:lnTo>
                  <a:lnTo>
                    <a:pt x="8" y="63"/>
                  </a:lnTo>
                  <a:lnTo>
                    <a:pt x="14" y="65"/>
                  </a:lnTo>
                  <a:lnTo>
                    <a:pt x="21" y="68"/>
                  </a:lnTo>
                  <a:lnTo>
                    <a:pt x="25" y="69"/>
                  </a:lnTo>
                  <a:lnTo>
                    <a:pt x="28" y="68"/>
                  </a:lnTo>
                  <a:lnTo>
                    <a:pt x="33" y="64"/>
                  </a:lnTo>
                  <a:lnTo>
                    <a:pt x="41" y="60"/>
                  </a:lnTo>
                  <a:lnTo>
                    <a:pt x="49" y="55"/>
                  </a:lnTo>
                  <a:lnTo>
                    <a:pt x="59" y="50"/>
                  </a:lnTo>
                  <a:lnTo>
                    <a:pt x="66" y="46"/>
                  </a:lnTo>
                  <a:lnTo>
                    <a:pt x="70" y="42"/>
                  </a:lnTo>
                  <a:lnTo>
                    <a:pt x="72" y="41"/>
                  </a:lnTo>
                  <a:lnTo>
                    <a:pt x="71" y="40"/>
                  </a:lnTo>
                  <a:lnTo>
                    <a:pt x="69" y="36"/>
                  </a:lnTo>
                  <a:lnTo>
                    <a:pt x="64" y="32"/>
                  </a:lnTo>
                  <a:lnTo>
                    <a:pt x="59" y="26"/>
                  </a:lnTo>
                  <a:lnTo>
                    <a:pt x="53" y="20"/>
                  </a:lnTo>
                  <a:lnTo>
                    <a:pt x="47" y="15"/>
                  </a:lnTo>
                  <a:lnTo>
                    <a:pt x="41" y="10"/>
                  </a:lnTo>
                  <a:lnTo>
                    <a:pt x="37" y="7"/>
                  </a:lnTo>
                  <a:lnTo>
                    <a:pt x="28" y="3"/>
                  </a:lnTo>
                  <a:lnTo>
                    <a:pt x="18" y="1"/>
                  </a:lnTo>
                  <a:lnTo>
                    <a:pt x="11" y="0"/>
                  </a:lnTo>
                  <a:lnTo>
                    <a:pt x="9" y="0"/>
                  </a:lnTo>
                  <a:close/>
                </a:path>
              </a:pathLst>
            </a:custGeom>
            <a:solidFill>
              <a:srgbClr val="DDDDBF"/>
            </a:solidFill>
            <a:ln w="9525">
              <a:noFill/>
              <a:round/>
              <a:headEnd/>
              <a:tailEnd/>
            </a:ln>
          </p:spPr>
          <p:txBody>
            <a:bodyPr>
              <a:prstTxWarp prst="textNoShape">
                <a:avLst/>
              </a:prstTxWarp>
            </a:bodyPr>
            <a:lstStyle/>
            <a:p>
              <a:endParaRPr lang="fr-FR"/>
            </a:p>
          </p:txBody>
        </p:sp>
        <p:sp>
          <p:nvSpPr>
            <p:cNvPr id="22570" name="Freeform 42"/>
            <p:cNvSpPr>
              <a:spLocks/>
            </p:cNvSpPr>
            <p:nvPr/>
          </p:nvSpPr>
          <p:spPr bwMode="auto">
            <a:xfrm>
              <a:off x="591" y="1963"/>
              <a:ext cx="50" cy="149"/>
            </a:xfrm>
            <a:custGeom>
              <a:avLst/>
              <a:gdLst/>
              <a:ahLst/>
              <a:cxnLst>
                <a:cxn ang="0">
                  <a:pos x="20" y="293"/>
                </a:cxn>
                <a:cxn ang="0">
                  <a:pos x="20" y="198"/>
                </a:cxn>
                <a:cxn ang="0">
                  <a:pos x="0" y="32"/>
                </a:cxn>
                <a:cxn ang="0">
                  <a:pos x="5" y="0"/>
                </a:cxn>
                <a:cxn ang="0">
                  <a:pos x="49" y="24"/>
                </a:cxn>
                <a:cxn ang="0">
                  <a:pos x="102" y="46"/>
                </a:cxn>
                <a:cxn ang="0">
                  <a:pos x="95" y="104"/>
                </a:cxn>
                <a:cxn ang="0">
                  <a:pos x="80" y="166"/>
                </a:cxn>
                <a:cxn ang="0">
                  <a:pos x="51" y="299"/>
                </a:cxn>
                <a:cxn ang="0">
                  <a:pos x="38" y="290"/>
                </a:cxn>
                <a:cxn ang="0">
                  <a:pos x="53" y="231"/>
                </a:cxn>
                <a:cxn ang="0">
                  <a:pos x="88" y="122"/>
                </a:cxn>
                <a:cxn ang="0">
                  <a:pos x="93" y="54"/>
                </a:cxn>
                <a:cxn ang="0">
                  <a:pos x="50" y="42"/>
                </a:cxn>
                <a:cxn ang="0">
                  <a:pos x="15" y="23"/>
                </a:cxn>
                <a:cxn ang="0">
                  <a:pos x="18" y="80"/>
                </a:cxn>
                <a:cxn ang="0">
                  <a:pos x="28" y="289"/>
                </a:cxn>
                <a:cxn ang="0">
                  <a:pos x="20" y="293"/>
                </a:cxn>
              </a:cxnLst>
              <a:rect l="0" t="0" r="r" b="b"/>
              <a:pathLst>
                <a:path w="102" h="299">
                  <a:moveTo>
                    <a:pt x="20" y="293"/>
                  </a:moveTo>
                  <a:lnTo>
                    <a:pt x="20" y="198"/>
                  </a:lnTo>
                  <a:lnTo>
                    <a:pt x="0" y="32"/>
                  </a:lnTo>
                  <a:lnTo>
                    <a:pt x="5" y="0"/>
                  </a:lnTo>
                  <a:lnTo>
                    <a:pt x="49" y="24"/>
                  </a:lnTo>
                  <a:lnTo>
                    <a:pt x="102" y="46"/>
                  </a:lnTo>
                  <a:lnTo>
                    <a:pt x="95" y="104"/>
                  </a:lnTo>
                  <a:lnTo>
                    <a:pt x="80" y="166"/>
                  </a:lnTo>
                  <a:lnTo>
                    <a:pt x="51" y="299"/>
                  </a:lnTo>
                  <a:lnTo>
                    <a:pt x="38" y="290"/>
                  </a:lnTo>
                  <a:lnTo>
                    <a:pt x="53" y="231"/>
                  </a:lnTo>
                  <a:lnTo>
                    <a:pt x="88" y="122"/>
                  </a:lnTo>
                  <a:lnTo>
                    <a:pt x="93" y="54"/>
                  </a:lnTo>
                  <a:lnTo>
                    <a:pt x="50" y="42"/>
                  </a:lnTo>
                  <a:lnTo>
                    <a:pt x="15" y="23"/>
                  </a:lnTo>
                  <a:lnTo>
                    <a:pt x="18" y="80"/>
                  </a:lnTo>
                  <a:lnTo>
                    <a:pt x="28" y="289"/>
                  </a:lnTo>
                  <a:lnTo>
                    <a:pt x="20" y="293"/>
                  </a:lnTo>
                  <a:close/>
                </a:path>
              </a:pathLst>
            </a:custGeom>
            <a:solidFill>
              <a:srgbClr val="000000"/>
            </a:solidFill>
            <a:ln w="9525">
              <a:noFill/>
              <a:round/>
              <a:headEnd/>
              <a:tailEnd/>
            </a:ln>
          </p:spPr>
          <p:txBody>
            <a:bodyPr>
              <a:prstTxWarp prst="textNoShape">
                <a:avLst/>
              </a:prstTxWarp>
            </a:bodyPr>
            <a:lstStyle/>
            <a:p>
              <a:endParaRPr lang="fr-FR"/>
            </a:p>
          </p:txBody>
        </p:sp>
        <p:sp>
          <p:nvSpPr>
            <p:cNvPr id="22571" name="Freeform 43"/>
            <p:cNvSpPr>
              <a:spLocks/>
            </p:cNvSpPr>
            <p:nvPr/>
          </p:nvSpPr>
          <p:spPr bwMode="auto">
            <a:xfrm>
              <a:off x="616" y="2032"/>
              <a:ext cx="154" cy="81"/>
            </a:xfrm>
            <a:custGeom>
              <a:avLst/>
              <a:gdLst/>
              <a:ahLst/>
              <a:cxnLst>
                <a:cxn ang="0">
                  <a:pos x="0" y="161"/>
                </a:cxn>
                <a:cxn ang="0">
                  <a:pos x="74" y="117"/>
                </a:cxn>
                <a:cxn ang="0">
                  <a:pos x="129" y="79"/>
                </a:cxn>
                <a:cxn ang="0">
                  <a:pos x="250" y="29"/>
                </a:cxn>
                <a:cxn ang="0">
                  <a:pos x="309" y="0"/>
                </a:cxn>
                <a:cxn ang="0">
                  <a:pos x="282" y="83"/>
                </a:cxn>
                <a:cxn ang="0">
                  <a:pos x="148" y="126"/>
                </a:cxn>
                <a:cxn ang="0">
                  <a:pos x="93" y="151"/>
                </a:cxn>
                <a:cxn ang="0">
                  <a:pos x="86" y="142"/>
                </a:cxn>
                <a:cxn ang="0">
                  <a:pos x="279" y="64"/>
                </a:cxn>
                <a:cxn ang="0">
                  <a:pos x="287" y="29"/>
                </a:cxn>
                <a:cxn ang="0">
                  <a:pos x="236" y="48"/>
                </a:cxn>
                <a:cxn ang="0">
                  <a:pos x="98" y="119"/>
                </a:cxn>
                <a:cxn ang="0">
                  <a:pos x="13" y="163"/>
                </a:cxn>
                <a:cxn ang="0">
                  <a:pos x="0" y="161"/>
                </a:cxn>
              </a:cxnLst>
              <a:rect l="0" t="0" r="r" b="b"/>
              <a:pathLst>
                <a:path w="309" h="163">
                  <a:moveTo>
                    <a:pt x="0" y="161"/>
                  </a:moveTo>
                  <a:lnTo>
                    <a:pt x="74" y="117"/>
                  </a:lnTo>
                  <a:lnTo>
                    <a:pt x="129" y="79"/>
                  </a:lnTo>
                  <a:lnTo>
                    <a:pt x="250" y="29"/>
                  </a:lnTo>
                  <a:lnTo>
                    <a:pt x="309" y="0"/>
                  </a:lnTo>
                  <a:lnTo>
                    <a:pt x="282" y="83"/>
                  </a:lnTo>
                  <a:lnTo>
                    <a:pt x="148" y="126"/>
                  </a:lnTo>
                  <a:lnTo>
                    <a:pt x="93" y="151"/>
                  </a:lnTo>
                  <a:lnTo>
                    <a:pt x="86" y="142"/>
                  </a:lnTo>
                  <a:lnTo>
                    <a:pt x="279" y="64"/>
                  </a:lnTo>
                  <a:lnTo>
                    <a:pt x="287" y="29"/>
                  </a:lnTo>
                  <a:lnTo>
                    <a:pt x="236" y="48"/>
                  </a:lnTo>
                  <a:lnTo>
                    <a:pt x="98" y="119"/>
                  </a:lnTo>
                  <a:lnTo>
                    <a:pt x="13" y="163"/>
                  </a:lnTo>
                  <a:lnTo>
                    <a:pt x="0" y="161"/>
                  </a:lnTo>
                  <a:close/>
                </a:path>
              </a:pathLst>
            </a:custGeom>
            <a:solidFill>
              <a:srgbClr val="000000"/>
            </a:solidFill>
            <a:ln w="9525">
              <a:noFill/>
              <a:round/>
              <a:headEnd/>
              <a:tailEnd/>
            </a:ln>
          </p:spPr>
          <p:txBody>
            <a:bodyPr>
              <a:prstTxWarp prst="textNoShape">
                <a:avLst/>
              </a:prstTxWarp>
            </a:bodyPr>
            <a:lstStyle/>
            <a:p>
              <a:endParaRPr lang="fr-FR"/>
            </a:p>
          </p:txBody>
        </p:sp>
        <p:sp>
          <p:nvSpPr>
            <p:cNvPr id="22572" name="Freeform 44"/>
            <p:cNvSpPr>
              <a:spLocks/>
            </p:cNvSpPr>
            <p:nvPr/>
          </p:nvSpPr>
          <p:spPr bwMode="auto">
            <a:xfrm>
              <a:off x="584" y="2128"/>
              <a:ext cx="50" cy="23"/>
            </a:xfrm>
            <a:custGeom>
              <a:avLst/>
              <a:gdLst/>
              <a:ahLst/>
              <a:cxnLst>
                <a:cxn ang="0">
                  <a:pos x="21" y="0"/>
                </a:cxn>
                <a:cxn ang="0">
                  <a:pos x="0" y="23"/>
                </a:cxn>
                <a:cxn ang="0">
                  <a:pos x="1" y="24"/>
                </a:cxn>
                <a:cxn ang="0">
                  <a:pos x="3" y="25"/>
                </a:cxn>
                <a:cxn ang="0">
                  <a:pos x="7" y="29"/>
                </a:cxn>
                <a:cxn ang="0">
                  <a:pos x="11" y="32"/>
                </a:cxn>
                <a:cxn ang="0">
                  <a:pos x="16" y="36"/>
                </a:cxn>
                <a:cxn ang="0">
                  <a:pos x="21" y="38"/>
                </a:cxn>
                <a:cxn ang="0">
                  <a:pos x="28" y="40"/>
                </a:cxn>
                <a:cxn ang="0">
                  <a:pos x="34" y="41"/>
                </a:cxn>
                <a:cxn ang="0">
                  <a:pos x="41" y="41"/>
                </a:cxn>
                <a:cxn ang="0">
                  <a:pos x="48" y="43"/>
                </a:cxn>
                <a:cxn ang="0">
                  <a:pos x="56" y="44"/>
                </a:cxn>
                <a:cxn ang="0">
                  <a:pos x="65" y="45"/>
                </a:cxn>
                <a:cxn ang="0">
                  <a:pos x="74" y="45"/>
                </a:cxn>
                <a:cxn ang="0">
                  <a:pos x="84" y="44"/>
                </a:cxn>
                <a:cxn ang="0">
                  <a:pos x="93" y="41"/>
                </a:cxn>
                <a:cxn ang="0">
                  <a:pos x="101" y="38"/>
                </a:cxn>
                <a:cxn ang="0">
                  <a:pos x="60" y="2"/>
                </a:cxn>
                <a:cxn ang="0">
                  <a:pos x="21" y="0"/>
                </a:cxn>
              </a:cxnLst>
              <a:rect l="0" t="0" r="r" b="b"/>
              <a:pathLst>
                <a:path w="101" h="45">
                  <a:moveTo>
                    <a:pt x="21" y="0"/>
                  </a:moveTo>
                  <a:lnTo>
                    <a:pt x="0" y="23"/>
                  </a:lnTo>
                  <a:lnTo>
                    <a:pt x="1" y="24"/>
                  </a:lnTo>
                  <a:lnTo>
                    <a:pt x="3" y="25"/>
                  </a:lnTo>
                  <a:lnTo>
                    <a:pt x="7" y="29"/>
                  </a:lnTo>
                  <a:lnTo>
                    <a:pt x="11" y="32"/>
                  </a:lnTo>
                  <a:lnTo>
                    <a:pt x="16" y="36"/>
                  </a:lnTo>
                  <a:lnTo>
                    <a:pt x="21" y="38"/>
                  </a:lnTo>
                  <a:lnTo>
                    <a:pt x="28" y="40"/>
                  </a:lnTo>
                  <a:lnTo>
                    <a:pt x="34" y="41"/>
                  </a:lnTo>
                  <a:lnTo>
                    <a:pt x="41" y="41"/>
                  </a:lnTo>
                  <a:lnTo>
                    <a:pt x="48" y="43"/>
                  </a:lnTo>
                  <a:lnTo>
                    <a:pt x="56" y="44"/>
                  </a:lnTo>
                  <a:lnTo>
                    <a:pt x="65" y="45"/>
                  </a:lnTo>
                  <a:lnTo>
                    <a:pt x="74" y="45"/>
                  </a:lnTo>
                  <a:lnTo>
                    <a:pt x="84" y="44"/>
                  </a:lnTo>
                  <a:lnTo>
                    <a:pt x="93" y="41"/>
                  </a:lnTo>
                  <a:lnTo>
                    <a:pt x="101" y="38"/>
                  </a:lnTo>
                  <a:lnTo>
                    <a:pt x="60" y="2"/>
                  </a:lnTo>
                  <a:lnTo>
                    <a:pt x="21" y="0"/>
                  </a:lnTo>
                  <a:close/>
                </a:path>
              </a:pathLst>
            </a:custGeom>
            <a:solidFill>
              <a:srgbClr val="DDDDBF"/>
            </a:solidFill>
            <a:ln w="9525">
              <a:noFill/>
              <a:round/>
              <a:headEnd/>
              <a:tailEnd/>
            </a:ln>
          </p:spPr>
          <p:txBody>
            <a:bodyPr>
              <a:prstTxWarp prst="textNoShape">
                <a:avLst/>
              </a:prstTxWarp>
            </a:bodyPr>
            <a:lstStyle/>
            <a:p>
              <a:endParaRPr lang="fr-FR"/>
            </a:p>
          </p:txBody>
        </p:sp>
        <p:sp>
          <p:nvSpPr>
            <p:cNvPr id="22573" name="Freeform 45"/>
            <p:cNvSpPr>
              <a:spLocks/>
            </p:cNvSpPr>
            <p:nvPr/>
          </p:nvSpPr>
          <p:spPr bwMode="auto">
            <a:xfrm>
              <a:off x="558" y="2109"/>
              <a:ext cx="32" cy="23"/>
            </a:xfrm>
            <a:custGeom>
              <a:avLst/>
              <a:gdLst/>
              <a:ahLst/>
              <a:cxnLst>
                <a:cxn ang="0">
                  <a:pos x="63" y="25"/>
                </a:cxn>
                <a:cxn ang="0">
                  <a:pos x="41" y="46"/>
                </a:cxn>
                <a:cxn ang="0">
                  <a:pos x="16" y="36"/>
                </a:cxn>
                <a:cxn ang="0">
                  <a:pos x="13" y="31"/>
                </a:cxn>
                <a:cxn ang="0">
                  <a:pos x="7" y="22"/>
                </a:cxn>
                <a:cxn ang="0">
                  <a:pos x="1" y="10"/>
                </a:cxn>
                <a:cxn ang="0">
                  <a:pos x="0" y="2"/>
                </a:cxn>
                <a:cxn ang="0">
                  <a:pos x="6" y="0"/>
                </a:cxn>
                <a:cxn ang="0">
                  <a:pos x="16" y="2"/>
                </a:cxn>
                <a:cxn ang="0">
                  <a:pos x="25" y="7"/>
                </a:cxn>
                <a:cxn ang="0">
                  <a:pos x="29" y="9"/>
                </a:cxn>
                <a:cxn ang="0">
                  <a:pos x="55" y="14"/>
                </a:cxn>
                <a:cxn ang="0">
                  <a:pos x="63" y="25"/>
                </a:cxn>
              </a:cxnLst>
              <a:rect l="0" t="0" r="r" b="b"/>
              <a:pathLst>
                <a:path w="63" h="46">
                  <a:moveTo>
                    <a:pt x="63" y="25"/>
                  </a:moveTo>
                  <a:lnTo>
                    <a:pt x="41" y="46"/>
                  </a:lnTo>
                  <a:lnTo>
                    <a:pt x="16" y="36"/>
                  </a:lnTo>
                  <a:lnTo>
                    <a:pt x="13" y="31"/>
                  </a:lnTo>
                  <a:lnTo>
                    <a:pt x="7" y="22"/>
                  </a:lnTo>
                  <a:lnTo>
                    <a:pt x="1" y="10"/>
                  </a:lnTo>
                  <a:lnTo>
                    <a:pt x="0" y="2"/>
                  </a:lnTo>
                  <a:lnTo>
                    <a:pt x="6" y="0"/>
                  </a:lnTo>
                  <a:lnTo>
                    <a:pt x="16" y="2"/>
                  </a:lnTo>
                  <a:lnTo>
                    <a:pt x="25" y="7"/>
                  </a:lnTo>
                  <a:lnTo>
                    <a:pt x="29" y="9"/>
                  </a:lnTo>
                  <a:lnTo>
                    <a:pt x="55" y="14"/>
                  </a:lnTo>
                  <a:lnTo>
                    <a:pt x="63" y="25"/>
                  </a:lnTo>
                  <a:close/>
                </a:path>
              </a:pathLst>
            </a:custGeom>
            <a:solidFill>
              <a:srgbClr val="DDDDBF"/>
            </a:solidFill>
            <a:ln w="9525">
              <a:noFill/>
              <a:round/>
              <a:headEnd/>
              <a:tailEnd/>
            </a:ln>
          </p:spPr>
          <p:txBody>
            <a:bodyPr>
              <a:prstTxWarp prst="textNoShape">
                <a:avLst/>
              </a:prstTxWarp>
            </a:bodyPr>
            <a:lstStyle/>
            <a:p>
              <a:endParaRPr lang="fr-FR"/>
            </a:p>
          </p:txBody>
        </p:sp>
        <p:sp>
          <p:nvSpPr>
            <p:cNvPr id="22574" name="Freeform 46"/>
            <p:cNvSpPr>
              <a:spLocks/>
            </p:cNvSpPr>
            <p:nvPr/>
          </p:nvSpPr>
          <p:spPr bwMode="auto">
            <a:xfrm>
              <a:off x="561" y="2092"/>
              <a:ext cx="31" cy="20"/>
            </a:xfrm>
            <a:custGeom>
              <a:avLst/>
              <a:gdLst/>
              <a:ahLst/>
              <a:cxnLst>
                <a:cxn ang="0">
                  <a:pos x="8" y="0"/>
                </a:cxn>
                <a:cxn ang="0">
                  <a:pos x="0" y="19"/>
                </a:cxn>
                <a:cxn ang="0">
                  <a:pos x="49" y="40"/>
                </a:cxn>
                <a:cxn ang="0">
                  <a:pos x="61" y="35"/>
                </a:cxn>
                <a:cxn ang="0">
                  <a:pos x="8" y="0"/>
                </a:cxn>
              </a:cxnLst>
              <a:rect l="0" t="0" r="r" b="b"/>
              <a:pathLst>
                <a:path w="61" h="40">
                  <a:moveTo>
                    <a:pt x="8" y="0"/>
                  </a:moveTo>
                  <a:lnTo>
                    <a:pt x="0" y="19"/>
                  </a:lnTo>
                  <a:lnTo>
                    <a:pt x="49" y="40"/>
                  </a:lnTo>
                  <a:lnTo>
                    <a:pt x="61" y="35"/>
                  </a:lnTo>
                  <a:lnTo>
                    <a:pt x="8" y="0"/>
                  </a:lnTo>
                  <a:close/>
                </a:path>
              </a:pathLst>
            </a:custGeom>
            <a:solidFill>
              <a:srgbClr val="FF9E3F"/>
            </a:solidFill>
            <a:ln w="9525">
              <a:noFill/>
              <a:round/>
              <a:headEnd/>
              <a:tailEnd/>
            </a:ln>
          </p:spPr>
          <p:txBody>
            <a:bodyPr>
              <a:prstTxWarp prst="textNoShape">
                <a:avLst/>
              </a:prstTxWarp>
            </a:bodyPr>
            <a:lstStyle/>
            <a:p>
              <a:endParaRPr lang="fr-FR"/>
            </a:p>
          </p:txBody>
        </p:sp>
        <p:sp>
          <p:nvSpPr>
            <p:cNvPr id="22575" name="Freeform 47"/>
            <p:cNvSpPr>
              <a:spLocks/>
            </p:cNvSpPr>
            <p:nvPr/>
          </p:nvSpPr>
          <p:spPr bwMode="auto">
            <a:xfrm>
              <a:off x="571" y="2072"/>
              <a:ext cx="31" cy="32"/>
            </a:xfrm>
            <a:custGeom>
              <a:avLst/>
              <a:gdLst/>
              <a:ahLst/>
              <a:cxnLst>
                <a:cxn ang="0">
                  <a:pos x="54" y="0"/>
                </a:cxn>
                <a:cxn ang="0">
                  <a:pos x="50" y="0"/>
                </a:cxn>
                <a:cxn ang="0">
                  <a:pos x="40" y="1"/>
                </a:cxn>
                <a:cxn ang="0">
                  <a:pos x="29" y="2"/>
                </a:cxn>
                <a:cxn ang="0">
                  <a:pos x="21" y="6"/>
                </a:cxn>
                <a:cxn ang="0">
                  <a:pos x="15" y="12"/>
                </a:cxn>
                <a:cxn ang="0">
                  <a:pos x="8" y="19"/>
                </a:cxn>
                <a:cxn ang="0">
                  <a:pos x="2" y="25"/>
                </a:cxn>
                <a:cxn ang="0">
                  <a:pos x="0" y="28"/>
                </a:cxn>
                <a:cxn ang="0">
                  <a:pos x="31" y="50"/>
                </a:cxn>
                <a:cxn ang="0">
                  <a:pos x="57" y="63"/>
                </a:cxn>
                <a:cxn ang="0">
                  <a:pos x="62" y="12"/>
                </a:cxn>
                <a:cxn ang="0">
                  <a:pos x="62" y="9"/>
                </a:cxn>
                <a:cxn ang="0">
                  <a:pos x="61" y="5"/>
                </a:cxn>
                <a:cxn ang="0">
                  <a:pos x="59" y="0"/>
                </a:cxn>
                <a:cxn ang="0">
                  <a:pos x="54" y="0"/>
                </a:cxn>
              </a:cxnLst>
              <a:rect l="0" t="0" r="r" b="b"/>
              <a:pathLst>
                <a:path w="62" h="63">
                  <a:moveTo>
                    <a:pt x="54" y="0"/>
                  </a:moveTo>
                  <a:lnTo>
                    <a:pt x="50" y="0"/>
                  </a:lnTo>
                  <a:lnTo>
                    <a:pt x="40" y="1"/>
                  </a:lnTo>
                  <a:lnTo>
                    <a:pt x="29" y="2"/>
                  </a:lnTo>
                  <a:lnTo>
                    <a:pt x="21" y="6"/>
                  </a:lnTo>
                  <a:lnTo>
                    <a:pt x="15" y="12"/>
                  </a:lnTo>
                  <a:lnTo>
                    <a:pt x="8" y="19"/>
                  </a:lnTo>
                  <a:lnTo>
                    <a:pt x="2" y="25"/>
                  </a:lnTo>
                  <a:lnTo>
                    <a:pt x="0" y="28"/>
                  </a:lnTo>
                  <a:lnTo>
                    <a:pt x="31" y="50"/>
                  </a:lnTo>
                  <a:lnTo>
                    <a:pt x="57" y="63"/>
                  </a:lnTo>
                  <a:lnTo>
                    <a:pt x="62" y="12"/>
                  </a:lnTo>
                  <a:lnTo>
                    <a:pt x="62" y="9"/>
                  </a:lnTo>
                  <a:lnTo>
                    <a:pt x="61" y="5"/>
                  </a:lnTo>
                  <a:lnTo>
                    <a:pt x="59" y="0"/>
                  </a:lnTo>
                  <a:lnTo>
                    <a:pt x="54" y="0"/>
                  </a:lnTo>
                  <a:close/>
                </a:path>
              </a:pathLst>
            </a:custGeom>
            <a:solidFill>
              <a:srgbClr val="DDDDBF"/>
            </a:solidFill>
            <a:ln w="9525">
              <a:noFill/>
              <a:round/>
              <a:headEnd/>
              <a:tailEnd/>
            </a:ln>
          </p:spPr>
          <p:txBody>
            <a:bodyPr>
              <a:prstTxWarp prst="textNoShape">
                <a:avLst/>
              </a:prstTxWarp>
            </a:bodyPr>
            <a:lstStyle/>
            <a:p>
              <a:endParaRPr lang="fr-FR"/>
            </a:p>
          </p:txBody>
        </p:sp>
        <p:sp>
          <p:nvSpPr>
            <p:cNvPr id="22576" name="Freeform 48"/>
            <p:cNvSpPr>
              <a:spLocks/>
            </p:cNvSpPr>
            <p:nvPr/>
          </p:nvSpPr>
          <p:spPr bwMode="auto">
            <a:xfrm>
              <a:off x="465" y="2036"/>
              <a:ext cx="95" cy="64"/>
            </a:xfrm>
            <a:custGeom>
              <a:avLst/>
              <a:gdLst/>
              <a:ahLst/>
              <a:cxnLst>
                <a:cxn ang="0">
                  <a:pos x="191" y="108"/>
                </a:cxn>
                <a:cxn ang="0">
                  <a:pos x="178" y="128"/>
                </a:cxn>
                <a:cxn ang="0">
                  <a:pos x="134" y="102"/>
                </a:cxn>
                <a:cxn ang="0">
                  <a:pos x="0" y="54"/>
                </a:cxn>
                <a:cxn ang="0">
                  <a:pos x="22" y="0"/>
                </a:cxn>
                <a:cxn ang="0">
                  <a:pos x="130" y="70"/>
                </a:cxn>
                <a:cxn ang="0">
                  <a:pos x="191" y="108"/>
                </a:cxn>
              </a:cxnLst>
              <a:rect l="0" t="0" r="r" b="b"/>
              <a:pathLst>
                <a:path w="191" h="128">
                  <a:moveTo>
                    <a:pt x="191" y="108"/>
                  </a:moveTo>
                  <a:lnTo>
                    <a:pt x="178" y="128"/>
                  </a:lnTo>
                  <a:lnTo>
                    <a:pt x="134" y="102"/>
                  </a:lnTo>
                  <a:lnTo>
                    <a:pt x="0" y="54"/>
                  </a:lnTo>
                  <a:lnTo>
                    <a:pt x="22" y="0"/>
                  </a:lnTo>
                  <a:lnTo>
                    <a:pt x="130" y="70"/>
                  </a:lnTo>
                  <a:lnTo>
                    <a:pt x="191" y="108"/>
                  </a:lnTo>
                  <a:close/>
                </a:path>
              </a:pathLst>
            </a:custGeom>
            <a:solidFill>
              <a:srgbClr val="FF9E3F"/>
            </a:solidFill>
            <a:ln w="9525">
              <a:noFill/>
              <a:round/>
              <a:headEnd/>
              <a:tailEnd/>
            </a:ln>
          </p:spPr>
          <p:txBody>
            <a:bodyPr>
              <a:prstTxWarp prst="textNoShape">
                <a:avLst/>
              </a:prstTxWarp>
            </a:bodyPr>
            <a:lstStyle/>
            <a:p>
              <a:endParaRPr lang="fr-FR"/>
            </a:p>
          </p:txBody>
        </p:sp>
        <p:sp>
          <p:nvSpPr>
            <p:cNvPr id="22577" name="Freeform 49"/>
            <p:cNvSpPr>
              <a:spLocks/>
            </p:cNvSpPr>
            <p:nvPr/>
          </p:nvSpPr>
          <p:spPr bwMode="auto">
            <a:xfrm>
              <a:off x="637" y="2100"/>
              <a:ext cx="21" cy="22"/>
            </a:xfrm>
            <a:custGeom>
              <a:avLst/>
              <a:gdLst/>
              <a:ahLst/>
              <a:cxnLst>
                <a:cxn ang="0">
                  <a:pos x="0" y="23"/>
                </a:cxn>
                <a:cxn ang="0">
                  <a:pos x="1" y="21"/>
                </a:cxn>
                <a:cxn ang="0">
                  <a:pos x="5" y="18"/>
                </a:cxn>
                <a:cxn ang="0">
                  <a:pos x="11" y="14"/>
                </a:cxn>
                <a:cxn ang="0">
                  <a:pos x="18" y="10"/>
                </a:cxn>
                <a:cxn ang="0">
                  <a:pos x="24" y="5"/>
                </a:cxn>
                <a:cxn ang="0">
                  <a:pos x="31" y="2"/>
                </a:cxn>
                <a:cxn ang="0">
                  <a:pos x="35" y="0"/>
                </a:cxn>
                <a:cxn ang="0">
                  <a:pos x="39" y="1"/>
                </a:cxn>
                <a:cxn ang="0">
                  <a:pos x="41" y="8"/>
                </a:cxn>
                <a:cxn ang="0">
                  <a:pos x="41" y="18"/>
                </a:cxn>
                <a:cxn ang="0">
                  <a:pos x="41" y="26"/>
                </a:cxn>
                <a:cxn ang="0">
                  <a:pos x="41" y="29"/>
                </a:cxn>
                <a:cxn ang="0">
                  <a:pos x="35" y="43"/>
                </a:cxn>
                <a:cxn ang="0">
                  <a:pos x="0" y="23"/>
                </a:cxn>
              </a:cxnLst>
              <a:rect l="0" t="0" r="r" b="b"/>
              <a:pathLst>
                <a:path w="41" h="43">
                  <a:moveTo>
                    <a:pt x="0" y="23"/>
                  </a:moveTo>
                  <a:lnTo>
                    <a:pt x="1" y="21"/>
                  </a:lnTo>
                  <a:lnTo>
                    <a:pt x="5" y="18"/>
                  </a:lnTo>
                  <a:lnTo>
                    <a:pt x="11" y="14"/>
                  </a:lnTo>
                  <a:lnTo>
                    <a:pt x="18" y="10"/>
                  </a:lnTo>
                  <a:lnTo>
                    <a:pt x="24" y="5"/>
                  </a:lnTo>
                  <a:lnTo>
                    <a:pt x="31" y="2"/>
                  </a:lnTo>
                  <a:lnTo>
                    <a:pt x="35" y="0"/>
                  </a:lnTo>
                  <a:lnTo>
                    <a:pt x="39" y="1"/>
                  </a:lnTo>
                  <a:lnTo>
                    <a:pt x="41" y="8"/>
                  </a:lnTo>
                  <a:lnTo>
                    <a:pt x="41" y="18"/>
                  </a:lnTo>
                  <a:lnTo>
                    <a:pt x="41" y="26"/>
                  </a:lnTo>
                  <a:lnTo>
                    <a:pt x="41" y="29"/>
                  </a:lnTo>
                  <a:lnTo>
                    <a:pt x="35" y="43"/>
                  </a:lnTo>
                  <a:lnTo>
                    <a:pt x="0" y="23"/>
                  </a:lnTo>
                  <a:close/>
                </a:path>
              </a:pathLst>
            </a:custGeom>
            <a:solidFill>
              <a:srgbClr val="DDDDBF"/>
            </a:solidFill>
            <a:ln w="9525">
              <a:noFill/>
              <a:round/>
              <a:headEnd/>
              <a:tailEnd/>
            </a:ln>
          </p:spPr>
          <p:txBody>
            <a:bodyPr>
              <a:prstTxWarp prst="textNoShape">
                <a:avLst/>
              </a:prstTxWarp>
            </a:bodyPr>
            <a:lstStyle/>
            <a:p>
              <a:endParaRPr lang="fr-FR"/>
            </a:p>
          </p:txBody>
        </p:sp>
        <p:sp>
          <p:nvSpPr>
            <p:cNvPr id="22578" name="Freeform 50"/>
            <p:cNvSpPr>
              <a:spLocks/>
            </p:cNvSpPr>
            <p:nvPr/>
          </p:nvSpPr>
          <p:spPr bwMode="auto">
            <a:xfrm>
              <a:off x="617" y="2118"/>
              <a:ext cx="61" cy="40"/>
            </a:xfrm>
            <a:custGeom>
              <a:avLst/>
              <a:gdLst/>
              <a:ahLst/>
              <a:cxnLst>
                <a:cxn ang="0">
                  <a:pos x="23" y="0"/>
                </a:cxn>
                <a:cxn ang="0">
                  <a:pos x="72" y="33"/>
                </a:cxn>
                <a:cxn ang="0">
                  <a:pos x="123" y="58"/>
                </a:cxn>
                <a:cxn ang="0">
                  <a:pos x="70" y="81"/>
                </a:cxn>
                <a:cxn ang="0">
                  <a:pos x="36" y="43"/>
                </a:cxn>
                <a:cxn ang="0">
                  <a:pos x="0" y="6"/>
                </a:cxn>
                <a:cxn ang="0">
                  <a:pos x="23" y="0"/>
                </a:cxn>
              </a:cxnLst>
              <a:rect l="0" t="0" r="r" b="b"/>
              <a:pathLst>
                <a:path w="123" h="81">
                  <a:moveTo>
                    <a:pt x="23" y="0"/>
                  </a:moveTo>
                  <a:lnTo>
                    <a:pt x="72" y="33"/>
                  </a:lnTo>
                  <a:lnTo>
                    <a:pt x="123" y="58"/>
                  </a:lnTo>
                  <a:lnTo>
                    <a:pt x="70" y="81"/>
                  </a:lnTo>
                  <a:lnTo>
                    <a:pt x="36" y="43"/>
                  </a:lnTo>
                  <a:lnTo>
                    <a:pt x="0" y="6"/>
                  </a:lnTo>
                  <a:lnTo>
                    <a:pt x="23" y="0"/>
                  </a:lnTo>
                  <a:close/>
                </a:path>
              </a:pathLst>
            </a:custGeom>
            <a:solidFill>
              <a:srgbClr val="FF9E3F"/>
            </a:solidFill>
            <a:ln w="9525">
              <a:noFill/>
              <a:round/>
              <a:headEnd/>
              <a:tailEnd/>
            </a:ln>
          </p:spPr>
          <p:txBody>
            <a:bodyPr>
              <a:prstTxWarp prst="textNoShape">
                <a:avLst/>
              </a:prstTxWarp>
            </a:bodyPr>
            <a:lstStyle/>
            <a:p>
              <a:endParaRPr lang="fr-FR"/>
            </a:p>
          </p:txBody>
        </p:sp>
        <p:sp>
          <p:nvSpPr>
            <p:cNvPr id="22579" name="Freeform 51"/>
            <p:cNvSpPr>
              <a:spLocks/>
            </p:cNvSpPr>
            <p:nvPr/>
          </p:nvSpPr>
          <p:spPr bwMode="auto">
            <a:xfrm>
              <a:off x="590" y="2105"/>
              <a:ext cx="34" cy="24"/>
            </a:xfrm>
            <a:custGeom>
              <a:avLst/>
              <a:gdLst/>
              <a:ahLst/>
              <a:cxnLst>
                <a:cxn ang="0">
                  <a:pos x="29" y="0"/>
                </a:cxn>
                <a:cxn ang="0">
                  <a:pos x="24" y="1"/>
                </a:cxn>
                <a:cxn ang="0">
                  <a:pos x="15" y="3"/>
                </a:cxn>
                <a:cxn ang="0">
                  <a:pos x="5" y="9"/>
                </a:cxn>
                <a:cxn ang="0">
                  <a:pos x="0" y="18"/>
                </a:cxn>
                <a:cxn ang="0">
                  <a:pos x="0" y="24"/>
                </a:cxn>
                <a:cxn ang="0">
                  <a:pos x="3" y="31"/>
                </a:cxn>
                <a:cxn ang="0">
                  <a:pos x="5" y="37"/>
                </a:cxn>
                <a:cxn ang="0">
                  <a:pos x="9" y="41"/>
                </a:cxn>
                <a:cxn ang="0">
                  <a:pos x="15" y="46"/>
                </a:cxn>
                <a:cxn ang="0">
                  <a:pos x="23" y="48"/>
                </a:cxn>
                <a:cxn ang="0">
                  <a:pos x="34" y="48"/>
                </a:cxn>
                <a:cxn ang="0">
                  <a:pos x="45" y="45"/>
                </a:cxn>
                <a:cxn ang="0">
                  <a:pos x="56" y="40"/>
                </a:cxn>
                <a:cxn ang="0">
                  <a:pos x="62" y="34"/>
                </a:cxn>
                <a:cxn ang="0">
                  <a:pos x="66" y="29"/>
                </a:cxn>
                <a:cxn ang="0">
                  <a:pos x="67" y="22"/>
                </a:cxn>
                <a:cxn ang="0">
                  <a:pos x="64" y="15"/>
                </a:cxn>
                <a:cxn ang="0">
                  <a:pos x="56" y="9"/>
                </a:cxn>
                <a:cxn ang="0">
                  <a:pos x="44" y="4"/>
                </a:cxn>
                <a:cxn ang="0">
                  <a:pos x="29" y="0"/>
                </a:cxn>
              </a:cxnLst>
              <a:rect l="0" t="0" r="r" b="b"/>
              <a:pathLst>
                <a:path w="67" h="48">
                  <a:moveTo>
                    <a:pt x="29" y="0"/>
                  </a:moveTo>
                  <a:lnTo>
                    <a:pt x="24" y="1"/>
                  </a:lnTo>
                  <a:lnTo>
                    <a:pt x="15" y="3"/>
                  </a:lnTo>
                  <a:lnTo>
                    <a:pt x="5" y="9"/>
                  </a:lnTo>
                  <a:lnTo>
                    <a:pt x="0" y="18"/>
                  </a:lnTo>
                  <a:lnTo>
                    <a:pt x="0" y="24"/>
                  </a:lnTo>
                  <a:lnTo>
                    <a:pt x="3" y="31"/>
                  </a:lnTo>
                  <a:lnTo>
                    <a:pt x="5" y="37"/>
                  </a:lnTo>
                  <a:lnTo>
                    <a:pt x="9" y="41"/>
                  </a:lnTo>
                  <a:lnTo>
                    <a:pt x="15" y="46"/>
                  </a:lnTo>
                  <a:lnTo>
                    <a:pt x="23" y="48"/>
                  </a:lnTo>
                  <a:lnTo>
                    <a:pt x="34" y="48"/>
                  </a:lnTo>
                  <a:lnTo>
                    <a:pt x="45" y="45"/>
                  </a:lnTo>
                  <a:lnTo>
                    <a:pt x="56" y="40"/>
                  </a:lnTo>
                  <a:lnTo>
                    <a:pt x="62" y="34"/>
                  </a:lnTo>
                  <a:lnTo>
                    <a:pt x="66" y="29"/>
                  </a:lnTo>
                  <a:lnTo>
                    <a:pt x="67" y="22"/>
                  </a:lnTo>
                  <a:lnTo>
                    <a:pt x="64" y="15"/>
                  </a:lnTo>
                  <a:lnTo>
                    <a:pt x="56" y="9"/>
                  </a:lnTo>
                  <a:lnTo>
                    <a:pt x="44" y="4"/>
                  </a:lnTo>
                  <a:lnTo>
                    <a:pt x="29" y="0"/>
                  </a:lnTo>
                  <a:close/>
                </a:path>
              </a:pathLst>
            </a:custGeom>
            <a:solidFill>
              <a:srgbClr val="000000"/>
            </a:solidFill>
            <a:ln w="9525">
              <a:noFill/>
              <a:round/>
              <a:headEnd/>
              <a:tailEnd/>
            </a:ln>
          </p:spPr>
          <p:txBody>
            <a:bodyPr>
              <a:prstTxWarp prst="textNoShape">
                <a:avLst/>
              </a:prstTxWarp>
            </a:bodyPr>
            <a:lstStyle/>
            <a:p>
              <a:endParaRPr lang="fr-FR"/>
            </a:p>
          </p:txBody>
        </p:sp>
        <p:sp>
          <p:nvSpPr>
            <p:cNvPr id="22580" name="Freeform 52"/>
            <p:cNvSpPr>
              <a:spLocks/>
            </p:cNvSpPr>
            <p:nvPr/>
          </p:nvSpPr>
          <p:spPr bwMode="auto">
            <a:xfrm>
              <a:off x="599" y="2111"/>
              <a:ext cx="16" cy="14"/>
            </a:xfrm>
            <a:custGeom>
              <a:avLst/>
              <a:gdLst/>
              <a:ahLst/>
              <a:cxnLst>
                <a:cxn ang="0">
                  <a:pos x="9" y="6"/>
                </a:cxn>
                <a:cxn ang="0">
                  <a:pos x="6" y="8"/>
                </a:cxn>
                <a:cxn ang="0">
                  <a:pos x="2" y="13"/>
                </a:cxn>
                <a:cxn ang="0">
                  <a:pos x="0" y="19"/>
                </a:cxn>
                <a:cxn ang="0">
                  <a:pos x="6" y="25"/>
                </a:cxn>
                <a:cxn ang="0">
                  <a:pos x="17" y="27"/>
                </a:cxn>
                <a:cxn ang="0">
                  <a:pos x="25" y="28"/>
                </a:cxn>
                <a:cxn ang="0">
                  <a:pos x="31" y="23"/>
                </a:cxn>
                <a:cxn ang="0">
                  <a:pos x="32" y="14"/>
                </a:cxn>
                <a:cxn ang="0">
                  <a:pos x="28" y="4"/>
                </a:cxn>
                <a:cxn ang="0">
                  <a:pos x="24" y="0"/>
                </a:cxn>
                <a:cxn ang="0">
                  <a:pos x="17" y="2"/>
                </a:cxn>
                <a:cxn ang="0">
                  <a:pos x="9" y="6"/>
                </a:cxn>
              </a:cxnLst>
              <a:rect l="0" t="0" r="r" b="b"/>
              <a:pathLst>
                <a:path w="32" h="28">
                  <a:moveTo>
                    <a:pt x="9" y="6"/>
                  </a:moveTo>
                  <a:lnTo>
                    <a:pt x="6" y="8"/>
                  </a:lnTo>
                  <a:lnTo>
                    <a:pt x="2" y="13"/>
                  </a:lnTo>
                  <a:lnTo>
                    <a:pt x="0" y="19"/>
                  </a:lnTo>
                  <a:lnTo>
                    <a:pt x="6" y="25"/>
                  </a:lnTo>
                  <a:lnTo>
                    <a:pt x="17" y="27"/>
                  </a:lnTo>
                  <a:lnTo>
                    <a:pt x="25" y="28"/>
                  </a:lnTo>
                  <a:lnTo>
                    <a:pt x="31" y="23"/>
                  </a:lnTo>
                  <a:lnTo>
                    <a:pt x="32" y="14"/>
                  </a:lnTo>
                  <a:lnTo>
                    <a:pt x="28" y="4"/>
                  </a:lnTo>
                  <a:lnTo>
                    <a:pt x="24" y="0"/>
                  </a:lnTo>
                  <a:lnTo>
                    <a:pt x="17" y="2"/>
                  </a:lnTo>
                  <a:lnTo>
                    <a:pt x="9" y="6"/>
                  </a:lnTo>
                  <a:close/>
                </a:path>
              </a:pathLst>
            </a:custGeom>
            <a:solidFill>
              <a:srgbClr val="7F0000"/>
            </a:solidFill>
            <a:ln w="9525">
              <a:noFill/>
              <a:round/>
              <a:headEnd/>
              <a:tailEnd/>
            </a:ln>
          </p:spPr>
          <p:txBody>
            <a:bodyPr>
              <a:prstTxWarp prst="textNoShape">
                <a:avLst/>
              </a:prstTxWarp>
            </a:bodyPr>
            <a:lstStyle/>
            <a:p>
              <a:endParaRPr lang="fr-FR"/>
            </a:p>
          </p:txBody>
        </p:sp>
        <p:sp>
          <p:nvSpPr>
            <p:cNvPr id="22581" name="Freeform 53"/>
            <p:cNvSpPr>
              <a:spLocks/>
            </p:cNvSpPr>
            <p:nvPr/>
          </p:nvSpPr>
          <p:spPr bwMode="auto">
            <a:xfrm>
              <a:off x="487" y="2126"/>
              <a:ext cx="89" cy="43"/>
            </a:xfrm>
            <a:custGeom>
              <a:avLst/>
              <a:gdLst/>
              <a:ahLst/>
              <a:cxnLst>
                <a:cxn ang="0">
                  <a:pos x="179" y="35"/>
                </a:cxn>
                <a:cxn ang="0">
                  <a:pos x="81" y="88"/>
                </a:cxn>
                <a:cxn ang="0">
                  <a:pos x="0" y="51"/>
                </a:cxn>
                <a:cxn ang="0">
                  <a:pos x="146" y="0"/>
                </a:cxn>
                <a:cxn ang="0">
                  <a:pos x="159" y="16"/>
                </a:cxn>
                <a:cxn ang="0">
                  <a:pos x="25" y="51"/>
                </a:cxn>
                <a:cxn ang="0">
                  <a:pos x="74" y="75"/>
                </a:cxn>
                <a:cxn ang="0">
                  <a:pos x="172" y="27"/>
                </a:cxn>
                <a:cxn ang="0">
                  <a:pos x="179" y="35"/>
                </a:cxn>
              </a:cxnLst>
              <a:rect l="0" t="0" r="r" b="b"/>
              <a:pathLst>
                <a:path w="179" h="88">
                  <a:moveTo>
                    <a:pt x="179" y="35"/>
                  </a:moveTo>
                  <a:lnTo>
                    <a:pt x="81" y="88"/>
                  </a:lnTo>
                  <a:lnTo>
                    <a:pt x="0" y="51"/>
                  </a:lnTo>
                  <a:lnTo>
                    <a:pt x="146" y="0"/>
                  </a:lnTo>
                  <a:lnTo>
                    <a:pt x="159" y="16"/>
                  </a:lnTo>
                  <a:lnTo>
                    <a:pt x="25" y="51"/>
                  </a:lnTo>
                  <a:lnTo>
                    <a:pt x="74" y="75"/>
                  </a:lnTo>
                  <a:lnTo>
                    <a:pt x="172" y="27"/>
                  </a:lnTo>
                  <a:lnTo>
                    <a:pt x="179" y="35"/>
                  </a:lnTo>
                  <a:close/>
                </a:path>
              </a:pathLst>
            </a:custGeom>
            <a:solidFill>
              <a:srgbClr val="000000"/>
            </a:solidFill>
            <a:ln w="9525">
              <a:noFill/>
              <a:round/>
              <a:headEnd/>
              <a:tailEnd/>
            </a:ln>
          </p:spPr>
          <p:txBody>
            <a:bodyPr>
              <a:prstTxWarp prst="textNoShape">
                <a:avLst/>
              </a:prstTxWarp>
            </a:bodyPr>
            <a:lstStyle/>
            <a:p>
              <a:endParaRPr lang="fr-FR"/>
            </a:p>
          </p:txBody>
        </p:sp>
        <p:sp>
          <p:nvSpPr>
            <p:cNvPr id="22582" name="Freeform 54"/>
            <p:cNvSpPr>
              <a:spLocks/>
            </p:cNvSpPr>
            <p:nvPr/>
          </p:nvSpPr>
          <p:spPr bwMode="auto">
            <a:xfrm>
              <a:off x="659" y="2116"/>
              <a:ext cx="367" cy="116"/>
            </a:xfrm>
            <a:custGeom>
              <a:avLst/>
              <a:gdLst/>
              <a:ahLst/>
              <a:cxnLst>
                <a:cxn ang="0">
                  <a:pos x="0" y="126"/>
                </a:cxn>
                <a:cxn ang="0">
                  <a:pos x="154" y="108"/>
                </a:cxn>
                <a:cxn ang="0">
                  <a:pos x="506" y="48"/>
                </a:cxn>
                <a:cxn ang="0">
                  <a:pos x="732" y="0"/>
                </a:cxn>
                <a:cxn ang="0">
                  <a:pos x="735" y="146"/>
                </a:cxn>
                <a:cxn ang="0">
                  <a:pos x="714" y="174"/>
                </a:cxn>
                <a:cxn ang="0">
                  <a:pos x="627" y="180"/>
                </a:cxn>
                <a:cxn ang="0">
                  <a:pos x="357" y="197"/>
                </a:cxn>
                <a:cxn ang="0">
                  <a:pos x="31" y="232"/>
                </a:cxn>
                <a:cxn ang="0">
                  <a:pos x="0" y="126"/>
                </a:cxn>
              </a:cxnLst>
              <a:rect l="0" t="0" r="r" b="b"/>
              <a:pathLst>
                <a:path w="735" h="232">
                  <a:moveTo>
                    <a:pt x="0" y="126"/>
                  </a:moveTo>
                  <a:lnTo>
                    <a:pt x="154" y="108"/>
                  </a:lnTo>
                  <a:lnTo>
                    <a:pt x="506" y="48"/>
                  </a:lnTo>
                  <a:lnTo>
                    <a:pt x="732" y="0"/>
                  </a:lnTo>
                  <a:lnTo>
                    <a:pt x="735" y="146"/>
                  </a:lnTo>
                  <a:lnTo>
                    <a:pt x="714" y="174"/>
                  </a:lnTo>
                  <a:lnTo>
                    <a:pt x="627" y="180"/>
                  </a:lnTo>
                  <a:lnTo>
                    <a:pt x="357" y="197"/>
                  </a:lnTo>
                  <a:lnTo>
                    <a:pt x="31" y="232"/>
                  </a:lnTo>
                  <a:lnTo>
                    <a:pt x="0" y="126"/>
                  </a:lnTo>
                  <a:close/>
                </a:path>
              </a:pathLst>
            </a:custGeom>
            <a:solidFill>
              <a:srgbClr val="FFF757"/>
            </a:solidFill>
            <a:ln w="9525">
              <a:noFill/>
              <a:round/>
              <a:headEnd/>
              <a:tailEnd/>
            </a:ln>
          </p:spPr>
          <p:txBody>
            <a:bodyPr>
              <a:prstTxWarp prst="textNoShape">
                <a:avLst/>
              </a:prstTxWarp>
            </a:bodyPr>
            <a:lstStyle/>
            <a:p>
              <a:endParaRPr lang="fr-FR"/>
            </a:p>
          </p:txBody>
        </p:sp>
        <p:sp>
          <p:nvSpPr>
            <p:cNvPr id="22583" name="Freeform 55"/>
            <p:cNvSpPr>
              <a:spLocks/>
            </p:cNvSpPr>
            <p:nvPr/>
          </p:nvSpPr>
          <p:spPr bwMode="auto">
            <a:xfrm>
              <a:off x="659" y="2114"/>
              <a:ext cx="369" cy="130"/>
            </a:xfrm>
            <a:custGeom>
              <a:avLst/>
              <a:gdLst/>
              <a:ahLst/>
              <a:cxnLst>
                <a:cxn ang="0">
                  <a:pos x="0" y="127"/>
                </a:cxn>
                <a:cxn ang="0">
                  <a:pos x="152" y="104"/>
                </a:cxn>
                <a:cxn ang="0">
                  <a:pos x="247" y="99"/>
                </a:cxn>
                <a:cxn ang="0">
                  <a:pos x="603" y="27"/>
                </a:cxn>
                <a:cxn ang="0">
                  <a:pos x="704" y="0"/>
                </a:cxn>
                <a:cxn ang="0">
                  <a:pos x="732" y="4"/>
                </a:cxn>
                <a:cxn ang="0">
                  <a:pos x="732" y="163"/>
                </a:cxn>
                <a:cxn ang="0">
                  <a:pos x="739" y="188"/>
                </a:cxn>
                <a:cxn ang="0">
                  <a:pos x="649" y="188"/>
                </a:cxn>
                <a:cxn ang="0">
                  <a:pos x="294" y="220"/>
                </a:cxn>
                <a:cxn ang="0">
                  <a:pos x="74" y="245"/>
                </a:cxn>
                <a:cxn ang="0">
                  <a:pos x="42" y="260"/>
                </a:cxn>
                <a:cxn ang="0">
                  <a:pos x="31" y="236"/>
                </a:cxn>
                <a:cxn ang="0">
                  <a:pos x="188" y="216"/>
                </a:cxn>
                <a:cxn ang="0">
                  <a:pos x="383" y="198"/>
                </a:cxn>
                <a:cxn ang="0">
                  <a:pos x="703" y="166"/>
                </a:cxn>
                <a:cxn ang="0">
                  <a:pos x="713" y="112"/>
                </a:cxn>
                <a:cxn ang="0">
                  <a:pos x="714" y="14"/>
                </a:cxn>
                <a:cxn ang="0">
                  <a:pos x="607" y="52"/>
                </a:cxn>
                <a:cxn ang="0">
                  <a:pos x="287" y="116"/>
                </a:cxn>
                <a:cxn ang="0">
                  <a:pos x="87" y="142"/>
                </a:cxn>
                <a:cxn ang="0">
                  <a:pos x="4" y="158"/>
                </a:cxn>
                <a:cxn ang="0">
                  <a:pos x="0" y="127"/>
                </a:cxn>
              </a:cxnLst>
              <a:rect l="0" t="0" r="r" b="b"/>
              <a:pathLst>
                <a:path w="739" h="260">
                  <a:moveTo>
                    <a:pt x="0" y="127"/>
                  </a:moveTo>
                  <a:lnTo>
                    <a:pt x="152" y="104"/>
                  </a:lnTo>
                  <a:lnTo>
                    <a:pt x="247" y="99"/>
                  </a:lnTo>
                  <a:lnTo>
                    <a:pt x="603" y="27"/>
                  </a:lnTo>
                  <a:lnTo>
                    <a:pt x="704" y="0"/>
                  </a:lnTo>
                  <a:lnTo>
                    <a:pt x="732" y="4"/>
                  </a:lnTo>
                  <a:lnTo>
                    <a:pt x="732" y="163"/>
                  </a:lnTo>
                  <a:lnTo>
                    <a:pt x="739" y="188"/>
                  </a:lnTo>
                  <a:lnTo>
                    <a:pt x="649" y="188"/>
                  </a:lnTo>
                  <a:lnTo>
                    <a:pt x="294" y="220"/>
                  </a:lnTo>
                  <a:lnTo>
                    <a:pt x="74" y="245"/>
                  </a:lnTo>
                  <a:lnTo>
                    <a:pt x="42" y="260"/>
                  </a:lnTo>
                  <a:lnTo>
                    <a:pt x="31" y="236"/>
                  </a:lnTo>
                  <a:lnTo>
                    <a:pt x="188" y="216"/>
                  </a:lnTo>
                  <a:lnTo>
                    <a:pt x="383" y="198"/>
                  </a:lnTo>
                  <a:lnTo>
                    <a:pt x="703" y="166"/>
                  </a:lnTo>
                  <a:lnTo>
                    <a:pt x="713" y="112"/>
                  </a:lnTo>
                  <a:lnTo>
                    <a:pt x="714" y="14"/>
                  </a:lnTo>
                  <a:lnTo>
                    <a:pt x="607" y="52"/>
                  </a:lnTo>
                  <a:lnTo>
                    <a:pt x="287" y="116"/>
                  </a:lnTo>
                  <a:lnTo>
                    <a:pt x="87" y="142"/>
                  </a:lnTo>
                  <a:lnTo>
                    <a:pt x="4" y="158"/>
                  </a:lnTo>
                  <a:lnTo>
                    <a:pt x="0" y="127"/>
                  </a:lnTo>
                  <a:close/>
                </a:path>
              </a:pathLst>
            </a:custGeom>
            <a:solidFill>
              <a:srgbClr val="000000"/>
            </a:solidFill>
            <a:ln w="9525">
              <a:noFill/>
              <a:round/>
              <a:headEnd/>
              <a:tailEnd/>
            </a:ln>
          </p:spPr>
          <p:txBody>
            <a:bodyPr>
              <a:prstTxWarp prst="textNoShape">
                <a:avLst/>
              </a:prstTxWarp>
            </a:bodyPr>
            <a:lstStyle/>
            <a:p>
              <a:endParaRPr lang="fr-FR"/>
            </a:p>
          </p:txBody>
        </p:sp>
        <p:sp>
          <p:nvSpPr>
            <p:cNvPr id="22584" name="Freeform 56"/>
            <p:cNvSpPr>
              <a:spLocks/>
            </p:cNvSpPr>
            <p:nvPr/>
          </p:nvSpPr>
          <p:spPr bwMode="auto">
            <a:xfrm>
              <a:off x="253" y="2296"/>
              <a:ext cx="769" cy="14"/>
            </a:xfrm>
            <a:custGeom>
              <a:avLst/>
              <a:gdLst/>
              <a:ahLst/>
              <a:cxnLst>
                <a:cxn ang="0">
                  <a:pos x="0" y="0"/>
                </a:cxn>
                <a:cxn ang="0">
                  <a:pos x="1392" y="0"/>
                </a:cxn>
                <a:cxn ang="0">
                  <a:pos x="1539" y="0"/>
                </a:cxn>
                <a:cxn ang="0">
                  <a:pos x="1539" y="29"/>
                </a:cxn>
                <a:cxn ang="0">
                  <a:pos x="4" y="21"/>
                </a:cxn>
                <a:cxn ang="0">
                  <a:pos x="0" y="0"/>
                </a:cxn>
              </a:cxnLst>
              <a:rect l="0" t="0" r="r" b="b"/>
              <a:pathLst>
                <a:path w="1539" h="29">
                  <a:moveTo>
                    <a:pt x="0" y="0"/>
                  </a:moveTo>
                  <a:lnTo>
                    <a:pt x="1392" y="0"/>
                  </a:lnTo>
                  <a:lnTo>
                    <a:pt x="1539" y="0"/>
                  </a:lnTo>
                  <a:lnTo>
                    <a:pt x="1539" y="29"/>
                  </a:lnTo>
                  <a:lnTo>
                    <a:pt x="4" y="21"/>
                  </a:lnTo>
                  <a:lnTo>
                    <a:pt x="0" y="0"/>
                  </a:lnTo>
                  <a:close/>
                </a:path>
              </a:pathLst>
            </a:custGeom>
            <a:solidFill>
              <a:srgbClr val="000000"/>
            </a:solidFill>
            <a:ln w="9525">
              <a:noFill/>
              <a:round/>
              <a:headEnd/>
              <a:tailEnd/>
            </a:ln>
          </p:spPr>
          <p:txBody>
            <a:bodyPr>
              <a:prstTxWarp prst="textNoShape">
                <a:avLst/>
              </a:prstTxWarp>
            </a:bodyPr>
            <a:lstStyle/>
            <a:p>
              <a:endParaRPr lang="fr-FR"/>
            </a:p>
          </p:txBody>
        </p:sp>
        <p:sp>
          <p:nvSpPr>
            <p:cNvPr id="22585" name="Freeform 57"/>
            <p:cNvSpPr>
              <a:spLocks/>
            </p:cNvSpPr>
            <p:nvPr/>
          </p:nvSpPr>
          <p:spPr bwMode="auto">
            <a:xfrm>
              <a:off x="333" y="2263"/>
              <a:ext cx="492" cy="160"/>
            </a:xfrm>
            <a:custGeom>
              <a:avLst/>
              <a:gdLst/>
              <a:ahLst/>
              <a:cxnLst>
                <a:cxn ang="0">
                  <a:pos x="949" y="158"/>
                </a:cxn>
                <a:cxn ang="0">
                  <a:pos x="897" y="169"/>
                </a:cxn>
                <a:cxn ang="0">
                  <a:pos x="908" y="119"/>
                </a:cxn>
                <a:cxn ang="0">
                  <a:pos x="837" y="60"/>
                </a:cxn>
                <a:cxn ang="0">
                  <a:pos x="787" y="97"/>
                </a:cxn>
                <a:cxn ang="0">
                  <a:pos x="769" y="55"/>
                </a:cxn>
                <a:cxn ang="0">
                  <a:pos x="707" y="0"/>
                </a:cxn>
                <a:cxn ang="0">
                  <a:pos x="657" y="32"/>
                </a:cxn>
                <a:cxn ang="0">
                  <a:pos x="649" y="77"/>
                </a:cxn>
                <a:cxn ang="0">
                  <a:pos x="601" y="101"/>
                </a:cxn>
                <a:cxn ang="0">
                  <a:pos x="574" y="125"/>
                </a:cxn>
                <a:cxn ang="0">
                  <a:pos x="546" y="85"/>
                </a:cxn>
                <a:cxn ang="0">
                  <a:pos x="480" y="50"/>
                </a:cxn>
                <a:cxn ang="0">
                  <a:pos x="434" y="105"/>
                </a:cxn>
                <a:cxn ang="0">
                  <a:pos x="425" y="62"/>
                </a:cxn>
                <a:cxn ang="0">
                  <a:pos x="351" y="47"/>
                </a:cxn>
                <a:cxn ang="0">
                  <a:pos x="296" y="10"/>
                </a:cxn>
                <a:cxn ang="0">
                  <a:pos x="253" y="40"/>
                </a:cxn>
                <a:cxn ang="0">
                  <a:pos x="228" y="65"/>
                </a:cxn>
                <a:cxn ang="0">
                  <a:pos x="179" y="88"/>
                </a:cxn>
                <a:cxn ang="0">
                  <a:pos x="99" y="105"/>
                </a:cxn>
                <a:cxn ang="0">
                  <a:pos x="96" y="82"/>
                </a:cxn>
                <a:cxn ang="0">
                  <a:pos x="53" y="43"/>
                </a:cxn>
                <a:cxn ang="0">
                  <a:pos x="5" y="70"/>
                </a:cxn>
                <a:cxn ang="0">
                  <a:pos x="15" y="150"/>
                </a:cxn>
                <a:cxn ang="0">
                  <a:pos x="71" y="166"/>
                </a:cxn>
                <a:cxn ang="0">
                  <a:pos x="117" y="140"/>
                </a:cxn>
                <a:cxn ang="0">
                  <a:pos x="124" y="199"/>
                </a:cxn>
                <a:cxn ang="0">
                  <a:pos x="112" y="239"/>
                </a:cxn>
                <a:cxn ang="0">
                  <a:pos x="156" y="260"/>
                </a:cxn>
                <a:cxn ang="0">
                  <a:pos x="210" y="242"/>
                </a:cxn>
                <a:cxn ang="0">
                  <a:pos x="229" y="283"/>
                </a:cxn>
                <a:cxn ang="0">
                  <a:pos x="286" y="314"/>
                </a:cxn>
                <a:cxn ang="0">
                  <a:pos x="311" y="305"/>
                </a:cxn>
                <a:cxn ang="0">
                  <a:pos x="275" y="275"/>
                </a:cxn>
                <a:cxn ang="0">
                  <a:pos x="288" y="226"/>
                </a:cxn>
                <a:cxn ang="0">
                  <a:pos x="304" y="261"/>
                </a:cxn>
                <a:cxn ang="0">
                  <a:pos x="336" y="256"/>
                </a:cxn>
                <a:cxn ang="0">
                  <a:pos x="383" y="234"/>
                </a:cxn>
                <a:cxn ang="0">
                  <a:pos x="432" y="291"/>
                </a:cxn>
                <a:cxn ang="0">
                  <a:pos x="495" y="280"/>
                </a:cxn>
                <a:cxn ang="0">
                  <a:pos x="528" y="250"/>
                </a:cxn>
                <a:cxn ang="0">
                  <a:pos x="546" y="308"/>
                </a:cxn>
                <a:cxn ang="0">
                  <a:pos x="587" y="320"/>
                </a:cxn>
                <a:cxn ang="0">
                  <a:pos x="613" y="314"/>
                </a:cxn>
                <a:cxn ang="0">
                  <a:pos x="630" y="255"/>
                </a:cxn>
                <a:cxn ang="0">
                  <a:pos x="610" y="232"/>
                </a:cxn>
                <a:cxn ang="0">
                  <a:pos x="582" y="240"/>
                </a:cxn>
                <a:cxn ang="0">
                  <a:pos x="631" y="235"/>
                </a:cxn>
                <a:cxn ang="0">
                  <a:pos x="642" y="210"/>
                </a:cxn>
                <a:cxn ang="0">
                  <a:pos x="686" y="189"/>
                </a:cxn>
                <a:cxn ang="0">
                  <a:pos x="701" y="265"/>
                </a:cxn>
                <a:cxn ang="0">
                  <a:pos x="729" y="305"/>
                </a:cxn>
                <a:cxn ang="0">
                  <a:pos x="794" y="283"/>
                </a:cxn>
                <a:cxn ang="0">
                  <a:pos x="827" y="239"/>
                </a:cxn>
                <a:cxn ang="0">
                  <a:pos x="852" y="283"/>
                </a:cxn>
                <a:cxn ang="0">
                  <a:pos x="926" y="293"/>
                </a:cxn>
                <a:cxn ang="0">
                  <a:pos x="979" y="214"/>
                </a:cxn>
              </a:cxnLst>
              <a:rect l="0" t="0" r="r" b="b"/>
              <a:pathLst>
                <a:path w="982" h="320">
                  <a:moveTo>
                    <a:pt x="969" y="180"/>
                  </a:moveTo>
                  <a:lnTo>
                    <a:pt x="968" y="179"/>
                  </a:lnTo>
                  <a:lnTo>
                    <a:pt x="966" y="174"/>
                  </a:lnTo>
                  <a:lnTo>
                    <a:pt x="961" y="170"/>
                  </a:lnTo>
                  <a:lnTo>
                    <a:pt x="956" y="164"/>
                  </a:lnTo>
                  <a:lnTo>
                    <a:pt x="949" y="158"/>
                  </a:lnTo>
                  <a:lnTo>
                    <a:pt x="942" y="155"/>
                  </a:lnTo>
                  <a:lnTo>
                    <a:pt x="933" y="155"/>
                  </a:lnTo>
                  <a:lnTo>
                    <a:pt x="924" y="157"/>
                  </a:lnTo>
                  <a:lnTo>
                    <a:pt x="911" y="164"/>
                  </a:lnTo>
                  <a:lnTo>
                    <a:pt x="901" y="167"/>
                  </a:lnTo>
                  <a:lnTo>
                    <a:pt x="897" y="169"/>
                  </a:lnTo>
                  <a:lnTo>
                    <a:pt x="896" y="169"/>
                  </a:lnTo>
                  <a:lnTo>
                    <a:pt x="897" y="166"/>
                  </a:lnTo>
                  <a:lnTo>
                    <a:pt x="900" y="158"/>
                  </a:lnTo>
                  <a:lnTo>
                    <a:pt x="905" y="148"/>
                  </a:lnTo>
                  <a:lnTo>
                    <a:pt x="908" y="134"/>
                  </a:lnTo>
                  <a:lnTo>
                    <a:pt x="908" y="119"/>
                  </a:lnTo>
                  <a:lnTo>
                    <a:pt x="906" y="103"/>
                  </a:lnTo>
                  <a:lnTo>
                    <a:pt x="898" y="89"/>
                  </a:lnTo>
                  <a:lnTo>
                    <a:pt x="883" y="75"/>
                  </a:lnTo>
                  <a:lnTo>
                    <a:pt x="866" y="66"/>
                  </a:lnTo>
                  <a:lnTo>
                    <a:pt x="850" y="60"/>
                  </a:lnTo>
                  <a:lnTo>
                    <a:pt x="837" y="60"/>
                  </a:lnTo>
                  <a:lnTo>
                    <a:pt x="825" y="62"/>
                  </a:lnTo>
                  <a:lnTo>
                    <a:pt x="816" y="67"/>
                  </a:lnTo>
                  <a:lnTo>
                    <a:pt x="808" y="74"/>
                  </a:lnTo>
                  <a:lnTo>
                    <a:pt x="802" y="82"/>
                  </a:lnTo>
                  <a:lnTo>
                    <a:pt x="797" y="90"/>
                  </a:lnTo>
                  <a:lnTo>
                    <a:pt x="787" y="97"/>
                  </a:lnTo>
                  <a:lnTo>
                    <a:pt x="778" y="90"/>
                  </a:lnTo>
                  <a:lnTo>
                    <a:pt x="771" y="80"/>
                  </a:lnTo>
                  <a:lnTo>
                    <a:pt x="769" y="74"/>
                  </a:lnTo>
                  <a:lnTo>
                    <a:pt x="769" y="72"/>
                  </a:lnTo>
                  <a:lnTo>
                    <a:pt x="770" y="65"/>
                  </a:lnTo>
                  <a:lnTo>
                    <a:pt x="769" y="55"/>
                  </a:lnTo>
                  <a:lnTo>
                    <a:pt x="767" y="43"/>
                  </a:lnTo>
                  <a:lnTo>
                    <a:pt x="762" y="32"/>
                  </a:lnTo>
                  <a:lnTo>
                    <a:pt x="754" y="20"/>
                  </a:lnTo>
                  <a:lnTo>
                    <a:pt x="742" y="10"/>
                  </a:lnTo>
                  <a:lnTo>
                    <a:pt x="725" y="4"/>
                  </a:lnTo>
                  <a:lnTo>
                    <a:pt x="707" y="0"/>
                  </a:lnTo>
                  <a:lnTo>
                    <a:pt x="693" y="2"/>
                  </a:lnTo>
                  <a:lnTo>
                    <a:pt x="681" y="4"/>
                  </a:lnTo>
                  <a:lnTo>
                    <a:pt x="672" y="10"/>
                  </a:lnTo>
                  <a:lnTo>
                    <a:pt x="665" y="15"/>
                  </a:lnTo>
                  <a:lnTo>
                    <a:pt x="661" y="24"/>
                  </a:lnTo>
                  <a:lnTo>
                    <a:pt x="657" y="32"/>
                  </a:lnTo>
                  <a:lnTo>
                    <a:pt x="654" y="40"/>
                  </a:lnTo>
                  <a:lnTo>
                    <a:pt x="650" y="53"/>
                  </a:lnTo>
                  <a:lnTo>
                    <a:pt x="650" y="65"/>
                  </a:lnTo>
                  <a:lnTo>
                    <a:pt x="650" y="73"/>
                  </a:lnTo>
                  <a:lnTo>
                    <a:pt x="651" y="75"/>
                  </a:lnTo>
                  <a:lnTo>
                    <a:pt x="649" y="77"/>
                  </a:lnTo>
                  <a:lnTo>
                    <a:pt x="645" y="79"/>
                  </a:lnTo>
                  <a:lnTo>
                    <a:pt x="637" y="82"/>
                  </a:lnTo>
                  <a:lnTo>
                    <a:pt x="627" y="86"/>
                  </a:lnTo>
                  <a:lnTo>
                    <a:pt x="618" y="90"/>
                  </a:lnTo>
                  <a:lnTo>
                    <a:pt x="609" y="96"/>
                  </a:lnTo>
                  <a:lnTo>
                    <a:pt x="601" y="101"/>
                  </a:lnTo>
                  <a:lnTo>
                    <a:pt x="596" y="105"/>
                  </a:lnTo>
                  <a:lnTo>
                    <a:pt x="592" y="111"/>
                  </a:lnTo>
                  <a:lnTo>
                    <a:pt x="587" y="117"/>
                  </a:lnTo>
                  <a:lnTo>
                    <a:pt x="584" y="120"/>
                  </a:lnTo>
                  <a:lnTo>
                    <a:pt x="579" y="124"/>
                  </a:lnTo>
                  <a:lnTo>
                    <a:pt x="574" y="125"/>
                  </a:lnTo>
                  <a:lnTo>
                    <a:pt x="569" y="124"/>
                  </a:lnTo>
                  <a:lnTo>
                    <a:pt x="563" y="121"/>
                  </a:lnTo>
                  <a:lnTo>
                    <a:pt x="556" y="116"/>
                  </a:lnTo>
                  <a:lnTo>
                    <a:pt x="552" y="108"/>
                  </a:lnTo>
                  <a:lnTo>
                    <a:pt x="549" y="96"/>
                  </a:lnTo>
                  <a:lnTo>
                    <a:pt x="546" y="85"/>
                  </a:lnTo>
                  <a:lnTo>
                    <a:pt x="539" y="77"/>
                  </a:lnTo>
                  <a:lnTo>
                    <a:pt x="527" y="68"/>
                  </a:lnTo>
                  <a:lnTo>
                    <a:pt x="514" y="62"/>
                  </a:lnTo>
                  <a:lnTo>
                    <a:pt x="503" y="57"/>
                  </a:lnTo>
                  <a:lnTo>
                    <a:pt x="491" y="52"/>
                  </a:lnTo>
                  <a:lnTo>
                    <a:pt x="480" y="50"/>
                  </a:lnTo>
                  <a:lnTo>
                    <a:pt x="471" y="50"/>
                  </a:lnTo>
                  <a:lnTo>
                    <a:pt x="461" y="52"/>
                  </a:lnTo>
                  <a:lnTo>
                    <a:pt x="455" y="57"/>
                  </a:lnTo>
                  <a:lnTo>
                    <a:pt x="444" y="73"/>
                  </a:lnTo>
                  <a:lnTo>
                    <a:pt x="437" y="90"/>
                  </a:lnTo>
                  <a:lnTo>
                    <a:pt x="434" y="105"/>
                  </a:lnTo>
                  <a:lnTo>
                    <a:pt x="433" y="111"/>
                  </a:lnTo>
                  <a:lnTo>
                    <a:pt x="433" y="108"/>
                  </a:lnTo>
                  <a:lnTo>
                    <a:pt x="434" y="100"/>
                  </a:lnTo>
                  <a:lnTo>
                    <a:pt x="433" y="88"/>
                  </a:lnTo>
                  <a:lnTo>
                    <a:pt x="430" y="75"/>
                  </a:lnTo>
                  <a:lnTo>
                    <a:pt x="425" y="62"/>
                  </a:lnTo>
                  <a:lnTo>
                    <a:pt x="414" y="51"/>
                  </a:lnTo>
                  <a:lnTo>
                    <a:pt x="399" y="43"/>
                  </a:lnTo>
                  <a:lnTo>
                    <a:pt x="377" y="41"/>
                  </a:lnTo>
                  <a:lnTo>
                    <a:pt x="366" y="43"/>
                  </a:lnTo>
                  <a:lnTo>
                    <a:pt x="358" y="45"/>
                  </a:lnTo>
                  <a:lnTo>
                    <a:pt x="351" y="47"/>
                  </a:lnTo>
                  <a:lnTo>
                    <a:pt x="346" y="45"/>
                  </a:lnTo>
                  <a:lnTo>
                    <a:pt x="343" y="38"/>
                  </a:lnTo>
                  <a:lnTo>
                    <a:pt x="338" y="29"/>
                  </a:lnTo>
                  <a:lnTo>
                    <a:pt x="329" y="19"/>
                  </a:lnTo>
                  <a:lnTo>
                    <a:pt x="313" y="12"/>
                  </a:lnTo>
                  <a:lnTo>
                    <a:pt x="296" y="10"/>
                  </a:lnTo>
                  <a:lnTo>
                    <a:pt x="282" y="11"/>
                  </a:lnTo>
                  <a:lnTo>
                    <a:pt x="271" y="15"/>
                  </a:lnTo>
                  <a:lnTo>
                    <a:pt x="263" y="21"/>
                  </a:lnTo>
                  <a:lnTo>
                    <a:pt x="259" y="29"/>
                  </a:lnTo>
                  <a:lnTo>
                    <a:pt x="255" y="35"/>
                  </a:lnTo>
                  <a:lnTo>
                    <a:pt x="253" y="40"/>
                  </a:lnTo>
                  <a:lnTo>
                    <a:pt x="253" y="42"/>
                  </a:lnTo>
                  <a:lnTo>
                    <a:pt x="253" y="70"/>
                  </a:lnTo>
                  <a:lnTo>
                    <a:pt x="251" y="68"/>
                  </a:lnTo>
                  <a:lnTo>
                    <a:pt x="245" y="67"/>
                  </a:lnTo>
                  <a:lnTo>
                    <a:pt x="237" y="66"/>
                  </a:lnTo>
                  <a:lnTo>
                    <a:pt x="228" y="65"/>
                  </a:lnTo>
                  <a:lnTo>
                    <a:pt x="217" y="65"/>
                  </a:lnTo>
                  <a:lnTo>
                    <a:pt x="208" y="66"/>
                  </a:lnTo>
                  <a:lnTo>
                    <a:pt x="200" y="71"/>
                  </a:lnTo>
                  <a:lnTo>
                    <a:pt x="195" y="78"/>
                  </a:lnTo>
                  <a:lnTo>
                    <a:pt x="190" y="85"/>
                  </a:lnTo>
                  <a:lnTo>
                    <a:pt x="179" y="88"/>
                  </a:lnTo>
                  <a:lnTo>
                    <a:pt x="167" y="88"/>
                  </a:lnTo>
                  <a:lnTo>
                    <a:pt x="152" y="88"/>
                  </a:lnTo>
                  <a:lnTo>
                    <a:pt x="137" y="89"/>
                  </a:lnTo>
                  <a:lnTo>
                    <a:pt x="122" y="90"/>
                  </a:lnTo>
                  <a:lnTo>
                    <a:pt x="109" y="96"/>
                  </a:lnTo>
                  <a:lnTo>
                    <a:pt x="99" y="105"/>
                  </a:lnTo>
                  <a:lnTo>
                    <a:pt x="88" y="118"/>
                  </a:lnTo>
                  <a:lnTo>
                    <a:pt x="89" y="116"/>
                  </a:lnTo>
                  <a:lnTo>
                    <a:pt x="94" y="106"/>
                  </a:lnTo>
                  <a:lnTo>
                    <a:pt x="97" y="102"/>
                  </a:lnTo>
                  <a:lnTo>
                    <a:pt x="97" y="96"/>
                  </a:lnTo>
                  <a:lnTo>
                    <a:pt x="96" y="82"/>
                  </a:lnTo>
                  <a:lnTo>
                    <a:pt x="93" y="67"/>
                  </a:lnTo>
                  <a:lnTo>
                    <a:pt x="85" y="57"/>
                  </a:lnTo>
                  <a:lnTo>
                    <a:pt x="78" y="53"/>
                  </a:lnTo>
                  <a:lnTo>
                    <a:pt x="71" y="50"/>
                  </a:lnTo>
                  <a:lnTo>
                    <a:pt x="62" y="47"/>
                  </a:lnTo>
                  <a:lnTo>
                    <a:pt x="53" y="43"/>
                  </a:lnTo>
                  <a:lnTo>
                    <a:pt x="43" y="42"/>
                  </a:lnTo>
                  <a:lnTo>
                    <a:pt x="34" y="41"/>
                  </a:lnTo>
                  <a:lnTo>
                    <a:pt x="25" y="43"/>
                  </a:lnTo>
                  <a:lnTo>
                    <a:pt x="17" y="48"/>
                  </a:lnTo>
                  <a:lnTo>
                    <a:pt x="13" y="53"/>
                  </a:lnTo>
                  <a:lnTo>
                    <a:pt x="5" y="70"/>
                  </a:lnTo>
                  <a:lnTo>
                    <a:pt x="0" y="91"/>
                  </a:lnTo>
                  <a:lnTo>
                    <a:pt x="1" y="116"/>
                  </a:lnTo>
                  <a:lnTo>
                    <a:pt x="3" y="127"/>
                  </a:lnTo>
                  <a:lnTo>
                    <a:pt x="6" y="136"/>
                  </a:lnTo>
                  <a:lnTo>
                    <a:pt x="10" y="143"/>
                  </a:lnTo>
                  <a:lnTo>
                    <a:pt x="15" y="150"/>
                  </a:lnTo>
                  <a:lnTo>
                    <a:pt x="19" y="155"/>
                  </a:lnTo>
                  <a:lnTo>
                    <a:pt x="26" y="159"/>
                  </a:lnTo>
                  <a:lnTo>
                    <a:pt x="33" y="163"/>
                  </a:lnTo>
                  <a:lnTo>
                    <a:pt x="42" y="165"/>
                  </a:lnTo>
                  <a:lnTo>
                    <a:pt x="57" y="167"/>
                  </a:lnTo>
                  <a:lnTo>
                    <a:pt x="71" y="166"/>
                  </a:lnTo>
                  <a:lnTo>
                    <a:pt x="84" y="162"/>
                  </a:lnTo>
                  <a:lnTo>
                    <a:pt x="95" y="157"/>
                  </a:lnTo>
                  <a:lnTo>
                    <a:pt x="104" y="151"/>
                  </a:lnTo>
                  <a:lnTo>
                    <a:pt x="111" y="146"/>
                  </a:lnTo>
                  <a:lnTo>
                    <a:pt x="116" y="141"/>
                  </a:lnTo>
                  <a:lnTo>
                    <a:pt x="117" y="140"/>
                  </a:lnTo>
                  <a:lnTo>
                    <a:pt x="122" y="157"/>
                  </a:lnTo>
                  <a:lnTo>
                    <a:pt x="122" y="159"/>
                  </a:lnTo>
                  <a:lnTo>
                    <a:pt x="121" y="166"/>
                  </a:lnTo>
                  <a:lnTo>
                    <a:pt x="121" y="176"/>
                  </a:lnTo>
                  <a:lnTo>
                    <a:pt x="121" y="187"/>
                  </a:lnTo>
                  <a:lnTo>
                    <a:pt x="124" y="199"/>
                  </a:lnTo>
                  <a:lnTo>
                    <a:pt x="130" y="210"/>
                  </a:lnTo>
                  <a:lnTo>
                    <a:pt x="139" y="219"/>
                  </a:lnTo>
                  <a:lnTo>
                    <a:pt x="153" y="226"/>
                  </a:lnTo>
                  <a:lnTo>
                    <a:pt x="108" y="235"/>
                  </a:lnTo>
                  <a:lnTo>
                    <a:pt x="109" y="237"/>
                  </a:lnTo>
                  <a:lnTo>
                    <a:pt x="112" y="239"/>
                  </a:lnTo>
                  <a:lnTo>
                    <a:pt x="118" y="242"/>
                  </a:lnTo>
                  <a:lnTo>
                    <a:pt x="124" y="247"/>
                  </a:lnTo>
                  <a:lnTo>
                    <a:pt x="132" y="252"/>
                  </a:lnTo>
                  <a:lnTo>
                    <a:pt x="140" y="255"/>
                  </a:lnTo>
                  <a:lnTo>
                    <a:pt x="148" y="258"/>
                  </a:lnTo>
                  <a:lnTo>
                    <a:pt x="156" y="260"/>
                  </a:lnTo>
                  <a:lnTo>
                    <a:pt x="165" y="260"/>
                  </a:lnTo>
                  <a:lnTo>
                    <a:pt x="175" y="257"/>
                  </a:lnTo>
                  <a:lnTo>
                    <a:pt x="185" y="254"/>
                  </a:lnTo>
                  <a:lnTo>
                    <a:pt x="194" y="249"/>
                  </a:lnTo>
                  <a:lnTo>
                    <a:pt x="203" y="246"/>
                  </a:lnTo>
                  <a:lnTo>
                    <a:pt x="210" y="242"/>
                  </a:lnTo>
                  <a:lnTo>
                    <a:pt x="215" y="240"/>
                  </a:lnTo>
                  <a:lnTo>
                    <a:pt x="216" y="239"/>
                  </a:lnTo>
                  <a:lnTo>
                    <a:pt x="222" y="269"/>
                  </a:lnTo>
                  <a:lnTo>
                    <a:pt x="223" y="271"/>
                  </a:lnTo>
                  <a:lnTo>
                    <a:pt x="225" y="276"/>
                  </a:lnTo>
                  <a:lnTo>
                    <a:pt x="229" y="283"/>
                  </a:lnTo>
                  <a:lnTo>
                    <a:pt x="235" y="291"/>
                  </a:lnTo>
                  <a:lnTo>
                    <a:pt x="241" y="300"/>
                  </a:lnTo>
                  <a:lnTo>
                    <a:pt x="250" y="307"/>
                  </a:lnTo>
                  <a:lnTo>
                    <a:pt x="261" y="311"/>
                  </a:lnTo>
                  <a:lnTo>
                    <a:pt x="274" y="314"/>
                  </a:lnTo>
                  <a:lnTo>
                    <a:pt x="286" y="314"/>
                  </a:lnTo>
                  <a:lnTo>
                    <a:pt x="296" y="313"/>
                  </a:lnTo>
                  <a:lnTo>
                    <a:pt x="303" y="310"/>
                  </a:lnTo>
                  <a:lnTo>
                    <a:pt x="306" y="309"/>
                  </a:lnTo>
                  <a:lnTo>
                    <a:pt x="309" y="308"/>
                  </a:lnTo>
                  <a:lnTo>
                    <a:pt x="311" y="306"/>
                  </a:lnTo>
                  <a:lnTo>
                    <a:pt x="311" y="305"/>
                  </a:lnTo>
                  <a:lnTo>
                    <a:pt x="311" y="305"/>
                  </a:lnTo>
                  <a:lnTo>
                    <a:pt x="308" y="303"/>
                  </a:lnTo>
                  <a:lnTo>
                    <a:pt x="303" y="299"/>
                  </a:lnTo>
                  <a:lnTo>
                    <a:pt x="293" y="292"/>
                  </a:lnTo>
                  <a:lnTo>
                    <a:pt x="284" y="284"/>
                  </a:lnTo>
                  <a:lnTo>
                    <a:pt x="275" y="275"/>
                  </a:lnTo>
                  <a:lnTo>
                    <a:pt x="268" y="264"/>
                  </a:lnTo>
                  <a:lnTo>
                    <a:pt x="264" y="255"/>
                  </a:lnTo>
                  <a:lnTo>
                    <a:pt x="267" y="246"/>
                  </a:lnTo>
                  <a:lnTo>
                    <a:pt x="276" y="233"/>
                  </a:lnTo>
                  <a:lnTo>
                    <a:pt x="283" y="227"/>
                  </a:lnTo>
                  <a:lnTo>
                    <a:pt x="288" y="226"/>
                  </a:lnTo>
                  <a:lnTo>
                    <a:pt x="289" y="226"/>
                  </a:lnTo>
                  <a:lnTo>
                    <a:pt x="289" y="231"/>
                  </a:lnTo>
                  <a:lnTo>
                    <a:pt x="289" y="241"/>
                  </a:lnTo>
                  <a:lnTo>
                    <a:pt x="292" y="253"/>
                  </a:lnTo>
                  <a:lnTo>
                    <a:pt x="299" y="260"/>
                  </a:lnTo>
                  <a:lnTo>
                    <a:pt x="304" y="261"/>
                  </a:lnTo>
                  <a:lnTo>
                    <a:pt x="309" y="262"/>
                  </a:lnTo>
                  <a:lnTo>
                    <a:pt x="314" y="263"/>
                  </a:lnTo>
                  <a:lnTo>
                    <a:pt x="319" y="263"/>
                  </a:lnTo>
                  <a:lnTo>
                    <a:pt x="324" y="263"/>
                  </a:lnTo>
                  <a:lnTo>
                    <a:pt x="330" y="261"/>
                  </a:lnTo>
                  <a:lnTo>
                    <a:pt x="336" y="256"/>
                  </a:lnTo>
                  <a:lnTo>
                    <a:pt x="342" y="250"/>
                  </a:lnTo>
                  <a:lnTo>
                    <a:pt x="353" y="235"/>
                  </a:lnTo>
                  <a:lnTo>
                    <a:pt x="362" y="222"/>
                  </a:lnTo>
                  <a:lnTo>
                    <a:pt x="367" y="212"/>
                  </a:lnTo>
                  <a:lnTo>
                    <a:pt x="368" y="209"/>
                  </a:lnTo>
                  <a:lnTo>
                    <a:pt x="383" y="234"/>
                  </a:lnTo>
                  <a:lnTo>
                    <a:pt x="387" y="242"/>
                  </a:lnTo>
                  <a:lnTo>
                    <a:pt x="393" y="261"/>
                  </a:lnTo>
                  <a:lnTo>
                    <a:pt x="405" y="280"/>
                  </a:lnTo>
                  <a:lnTo>
                    <a:pt x="417" y="288"/>
                  </a:lnTo>
                  <a:lnTo>
                    <a:pt x="423" y="290"/>
                  </a:lnTo>
                  <a:lnTo>
                    <a:pt x="432" y="291"/>
                  </a:lnTo>
                  <a:lnTo>
                    <a:pt x="441" y="292"/>
                  </a:lnTo>
                  <a:lnTo>
                    <a:pt x="451" y="293"/>
                  </a:lnTo>
                  <a:lnTo>
                    <a:pt x="463" y="293"/>
                  </a:lnTo>
                  <a:lnTo>
                    <a:pt x="474" y="292"/>
                  </a:lnTo>
                  <a:lnTo>
                    <a:pt x="484" y="287"/>
                  </a:lnTo>
                  <a:lnTo>
                    <a:pt x="495" y="280"/>
                  </a:lnTo>
                  <a:lnTo>
                    <a:pt x="504" y="272"/>
                  </a:lnTo>
                  <a:lnTo>
                    <a:pt x="511" y="267"/>
                  </a:lnTo>
                  <a:lnTo>
                    <a:pt x="518" y="261"/>
                  </a:lnTo>
                  <a:lnTo>
                    <a:pt x="522" y="256"/>
                  </a:lnTo>
                  <a:lnTo>
                    <a:pt x="526" y="253"/>
                  </a:lnTo>
                  <a:lnTo>
                    <a:pt x="528" y="250"/>
                  </a:lnTo>
                  <a:lnTo>
                    <a:pt x="529" y="248"/>
                  </a:lnTo>
                  <a:lnTo>
                    <a:pt x="529" y="248"/>
                  </a:lnTo>
                  <a:lnTo>
                    <a:pt x="531" y="256"/>
                  </a:lnTo>
                  <a:lnTo>
                    <a:pt x="534" y="276"/>
                  </a:lnTo>
                  <a:lnTo>
                    <a:pt x="539" y="295"/>
                  </a:lnTo>
                  <a:lnTo>
                    <a:pt x="546" y="308"/>
                  </a:lnTo>
                  <a:lnTo>
                    <a:pt x="550" y="310"/>
                  </a:lnTo>
                  <a:lnTo>
                    <a:pt x="556" y="314"/>
                  </a:lnTo>
                  <a:lnTo>
                    <a:pt x="564" y="316"/>
                  </a:lnTo>
                  <a:lnTo>
                    <a:pt x="572" y="317"/>
                  </a:lnTo>
                  <a:lnTo>
                    <a:pt x="580" y="318"/>
                  </a:lnTo>
                  <a:lnTo>
                    <a:pt x="587" y="320"/>
                  </a:lnTo>
                  <a:lnTo>
                    <a:pt x="593" y="320"/>
                  </a:lnTo>
                  <a:lnTo>
                    <a:pt x="596" y="320"/>
                  </a:lnTo>
                  <a:lnTo>
                    <a:pt x="599" y="318"/>
                  </a:lnTo>
                  <a:lnTo>
                    <a:pt x="603" y="318"/>
                  </a:lnTo>
                  <a:lnTo>
                    <a:pt x="608" y="316"/>
                  </a:lnTo>
                  <a:lnTo>
                    <a:pt x="613" y="314"/>
                  </a:lnTo>
                  <a:lnTo>
                    <a:pt x="619" y="310"/>
                  </a:lnTo>
                  <a:lnTo>
                    <a:pt x="624" y="306"/>
                  </a:lnTo>
                  <a:lnTo>
                    <a:pt x="628" y="299"/>
                  </a:lnTo>
                  <a:lnTo>
                    <a:pt x="631" y="291"/>
                  </a:lnTo>
                  <a:lnTo>
                    <a:pt x="632" y="272"/>
                  </a:lnTo>
                  <a:lnTo>
                    <a:pt x="630" y="255"/>
                  </a:lnTo>
                  <a:lnTo>
                    <a:pt x="626" y="244"/>
                  </a:lnTo>
                  <a:lnTo>
                    <a:pt x="624" y="239"/>
                  </a:lnTo>
                  <a:lnTo>
                    <a:pt x="623" y="238"/>
                  </a:lnTo>
                  <a:lnTo>
                    <a:pt x="619" y="237"/>
                  </a:lnTo>
                  <a:lnTo>
                    <a:pt x="615" y="234"/>
                  </a:lnTo>
                  <a:lnTo>
                    <a:pt x="610" y="232"/>
                  </a:lnTo>
                  <a:lnTo>
                    <a:pt x="603" y="231"/>
                  </a:lnTo>
                  <a:lnTo>
                    <a:pt x="596" y="231"/>
                  </a:lnTo>
                  <a:lnTo>
                    <a:pt x="590" y="233"/>
                  </a:lnTo>
                  <a:lnTo>
                    <a:pt x="585" y="239"/>
                  </a:lnTo>
                  <a:lnTo>
                    <a:pt x="581" y="242"/>
                  </a:lnTo>
                  <a:lnTo>
                    <a:pt x="582" y="240"/>
                  </a:lnTo>
                  <a:lnTo>
                    <a:pt x="586" y="235"/>
                  </a:lnTo>
                  <a:lnTo>
                    <a:pt x="592" y="230"/>
                  </a:lnTo>
                  <a:lnTo>
                    <a:pt x="600" y="225"/>
                  </a:lnTo>
                  <a:lnTo>
                    <a:pt x="609" y="223"/>
                  </a:lnTo>
                  <a:lnTo>
                    <a:pt x="619" y="226"/>
                  </a:lnTo>
                  <a:lnTo>
                    <a:pt x="631" y="235"/>
                  </a:lnTo>
                  <a:lnTo>
                    <a:pt x="648" y="252"/>
                  </a:lnTo>
                  <a:lnTo>
                    <a:pt x="657" y="252"/>
                  </a:lnTo>
                  <a:lnTo>
                    <a:pt x="662" y="245"/>
                  </a:lnTo>
                  <a:lnTo>
                    <a:pt x="663" y="240"/>
                  </a:lnTo>
                  <a:lnTo>
                    <a:pt x="640" y="214"/>
                  </a:lnTo>
                  <a:lnTo>
                    <a:pt x="642" y="210"/>
                  </a:lnTo>
                  <a:lnTo>
                    <a:pt x="647" y="203"/>
                  </a:lnTo>
                  <a:lnTo>
                    <a:pt x="653" y="196"/>
                  </a:lnTo>
                  <a:lnTo>
                    <a:pt x="657" y="193"/>
                  </a:lnTo>
                  <a:lnTo>
                    <a:pt x="664" y="192"/>
                  </a:lnTo>
                  <a:lnTo>
                    <a:pt x="676" y="191"/>
                  </a:lnTo>
                  <a:lnTo>
                    <a:pt x="686" y="189"/>
                  </a:lnTo>
                  <a:lnTo>
                    <a:pt x="691" y="188"/>
                  </a:lnTo>
                  <a:lnTo>
                    <a:pt x="702" y="212"/>
                  </a:lnTo>
                  <a:lnTo>
                    <a:pt x="701" y="218"/>
                  </a:lnTo>
                  <a:lnTo>
                    <a:pt x="699" y="233"/>
                  </a:lnTo>
                  <a:lnTo>
                    <a:pt x="698" y="250"/>
                  </a:lnTo>
                  <a:lnTo>
                    <a:pt x="701" y="265"/>
                  </a:lnTo>
                  <a:lnTo>
                    <a:pt x="703" y="272"/>
                  </a:lnTo>
                  <a:lnTo>
                    <a:pt x="707" y="279"/>
                  </a:lnTo>
                  <a:lnTo>
                    <a:pt x="710" y="287"/>
                  </a:lnTo>
                  <a:lnTo>
                    <a:pt x="715" y="294"/>
                  </a:lnTo>
                  <a:lnTo>
                    <a:pt x="721" y="300"/>
                  </a:lnTo>
                  <a:lnTo>
                    <a:pt x="729" y="305"/>
                  </a:lnTo>
                  <a:lnTo>
                    <a:pt x="739" y="306"/>
                  </a:lnTo>
                  <a:lnTo>
                    <a:pt x="752" y="303"/>
                  </a:lnTo>
                  <a:lnTo>
                    <a:pt x="766" y="299"/>
                  </a:lnTo>
                  <a:lnTo>
                    <a:pt x="777" y="294"/>
                  </a:lnTo>
                  <a:lnTo>
                    <a:pt x="786" y="288"/>
                  </a:lnTo>
                  <a:lnTo>
                    <a:pt x="794" y="283"/>
                  </a:lnTo>
                  <a:lnTo>
                    <a:pt x="800" y="277"/>
                  </a:lnTo>
                  <a:lnTo>
                    <a:pt x="805" y="271"/>
                  </a:lnTo>
                  <a:lnTo>
                    <a:pt x="807" y="265"/>
                  </a:lnTo>
                  <a:lnTo>
                    <a:pt x="808" y="260"/>
                  </a:lnTo>
                  <a:lnTo>
                    <a:pt x="827" y="237"/>
                  </a:lnTo>
                  <a:lnTo>
                    <a:pt x="827" y="239"/>
                  </a:lnTo>
                  <a:lnTo>
                    <a:pt x="827" y="244"/>
                  </a:lnTo>
                  <a:lnTo>
                    <a:pt x="828" y="250"/>
                  </a:lnTo>
                  <a:lnTo>
                    <a:pt x="831" y="258"/>
                  </a:lnTo>
                  <a:lnTo>
                    <a:pt x="836" y="268"/>
                  </a:lnTo>
                  <a:lnTo>
                    <a:pt x="843" y="276"/>
                  </a:lnTo>
                  <a:lnTo>
                    <a:pt x="852" y="283"/>
                  </a:lnTo>
                  <a:lnTo>
                    <a:pt x="865" y="287"/>
                  </a:lnTo>
                  <a:lnTo>
                    <a:pt x="878" y="290"/>
                  </a:lnTo>
                  <a:lnTo>
                    <a:pt x="892" y="293"/>
                  </a:lnTo>
                  <a:lnTo>
                    <a:pt x="905" y="294"/>
                  </a:lnTo>
                  <a:lnTo>
                    <a:pt x="915" y="294"/>
                  </a:lnTo>
                  <a:lnTo>
                    <a:pt x="926" y="293"/>
                  </a:lnTo>
                  <a:lnTo>
                    <a:pt x="935" y="291"/>
                  </a:lnTo>
                  <a:lnTo>
                    <a:pt x="943" y="285"/>
                  </a:lnTo>
                  <a:lnTo>
                    <a:pt x="949" y="278"/>
                  </a:lnTo>
                  <a:lnTo>
                    <a:pt x="960" y="257"/>
                  </a:lnTo>
                  <a:lnTo>
                    <a:pt x="971" y="233"/>
                  </a:lnTo>
                  <a:lnTo>
                    <a:pt x="979" y="214"/>
                  </a:lnTo>
                  <a:lnTo>
                    <a:pt x="982" y="206"/>
                  </a:lnTo>
                  <a:lnTo>
                    <a:pt x="969" y="180"/>
                  </a:lnTo>
                  <a:close/>
                </a:path>
              </a:pathLst>
            </a:custGeom>
            <a:solidFill>
              <a:srgbClr val="E5F2FF"/>
            </a:solidFill>
            <a:ln w="9525">
              <a:noFill/>
              <a:round/>
              <a:headEnd/>
              <a:tailEnd/>
            </a:ln>
          </p:spPr>
          <p:txBody>
            <a:bodyPr>
              <a:prstTxWarp prst="textNoShape">
                <a:avLst/>
              </a:prstTxWarp>
            </a:bodyPr>
            <a:lstStyle/>
            <a:p>
              <a:endParaRPr lang="fr-FR"/>
            </a:p>
          </p:txBody>
        </p:sp>
        <p:sp>
          <p:nvSpPr>
            <p:cNvPr id="22586" name="Freeform 58"/>
            <p:cNvSpPr>
              <a:spLocks/>
            </p:cNvSpPr>
            <p:nvPr/>
          </p:nvSpPr>
          <p:spPr bwMode="auto">
            <a:xfrm>
              <a:off x="826" y="2246"/>
              <a:ext cx="134" cy="135"/>
            </a:xfrm>
            <a:custGeom>
              <a:avLst/>
              <a:gdLst/>
              <a:ahLst/>
              <a:cxnLst>
                <a:cxn ang="0">
                  <a:pos x="18" y="233"/>
                </a:cxn>
                <a:cxn ang="0">
                  <a:pos x="21" y="238"/>
                </a:cxn>
                <a:cxn ang="0">
                  <a:pos x="31" y="250"/>
                </a:cxn>
                <a:cxn ang="0">
                  <a:pos x="48" y="263"/>
                </a:cxn>
                <a:cxn ang="0">
                  <a:pos x="69" y="268"/>
                </a:cxn>
                <a:cxn ang="0">
                  <a:pos x="93" y="271"/>
                </a:cxn>
                <a:cxn ang="0">
                  <a:pos x="113" y="271"/>
                </a:cxn>
                <a:cxn ang="0">
                  <a:pos x="132" y="265"/>
                </a:cxn>
                <a:cxn ang="0">
                  <a:pos x="145" y="245"/>
                </a:cxn>
                <a:cxn ang="0">
                  <a:pos x="158" y="204"/>
                </a:cxn>
                <a:cxn ang="0">
                  <a:pos x="160" y="191"/>
                </a:cxn>
                <a:cxn ang="0">
                  <a:pos x="169" y="195"/>
                </a:cxn>
                <a:cxn ang="0">
                  <a:pos x="189" y="201"/>
                </a:cxn>
                <a:cxn ang="0">
                  <a:pos x="213" y="201"/>
                </a:cxn>
                <a:cxn ang="0">
                  <a:pos x="235" y="189"/>
                </a:cxn>
                <a:cxn ang="0">
                  <a:pos x="261" y="142"/>
                </a:cxn>
                <a:cxn ang="0">
                  <a:pos x="269" y="116"/>
                </a:cxn>
                <a:cxn ang="0">
                  <a:pos x="269" y="105"/>
                </a:cxn>
                <a:cxn ang="0">
                  <a:pos x="265" y="81"/>
                </a:cxn>
                <a:cxn ang="0">
                  <a:pos x="253" y="56"/>
                </a:cxn>
                <a:cxn ang="0">
                  <a:pos x="225" y="48"/>
                </a:cxn>
                <a:cxn ang="0">
                  <a:pos x="190" y="54"/>
                </a:cxn>
                <a:cxn ang="0">
                  <a:pos x="163" y="66"/>
                </a:cxn>
                <a:cxn ang="0">
                  <a:pos x="143" y="81"/>
                </a:cxn>
                <a:cxn ang="0">
                  <a:pos x="133" y="97"/>
                </a:cxn>
                <a:cxn ang="0">
                  <a:pos x="121" y="86"/>
                </a:cxn>
                <a:cxn ang="0">
                  <a:pos x="109" y="56"/>
                </a:cxn>
                <a:cxn ang="0">
                  <a:pos x="107" y="37"/>
                </a:cxn>
                <a:cxn ang="0">
                  <a:pos x="103" y="18"/>
                </a:cxn>
                <a:cxn ang="0">
                  <a:pos x="91" y="5"/>
                </a:cxn>
                <a:cxn ang="0">
                  <a:pos x="68" y="0"/>
                </a:cxn>
                <a:cxn ang="0">
                  <a:pos x="42" y="8"/>
                </a:cxn>
                <a:cxn ang="0">
                  <a:pos x="22" y="28"/>
                </a:cxn>
                <a:cxn ang="0">
                  <a:pos x="11" y="51"/>
                </a:cxn>
                <a:cxn ang="0">
                  <a:pos x="6" y="70"/>
                </a:cxn>
                <a:cxn ang="0">
                  <a:pos x="23" y="109"/>
                </a:cxn>
                <a:cxn ang="0">
                  <a:pos x="40" y="132"/>
                </a:cxn>
                <a:cxn ang="0">
                  <a:pos x="34" y="136"/>
                </a:cxn>
                <a:cxn ang="0">
                  <a:pos x="21" y="146"/>
                </a:cxn>
                <a:cxn ang="0">
                  <a:pos x="7" y="159"/>
                </a:cxn>
                <a:cxn ang="0">
                  <a:pos x="2" y="172"/>
                </a:cxn>
                <a:cxn ang="0">
                  <a:pos x="3" y="187"/>
                </a:cxn>
                <a:cxn ang="0">
                  <a:pos x="0" y="199"/>
                </a:cxn>
              </a:cxnLst>
              <a:rect l="0" t="0" r="r" b="b"/>
              <a:pathLst>
                <a:path w="269" h="271">
                  <a:moveTo>
                    <a:pt x="11" y="227"/>
                  </a:moveTo>
                  <a:lnTo>
                    <a:pt x="18" y="233"/>
                  </a:lnTo>
                  <a:lnTo>
                    <a:pt x="19" y="234"/>
                  </a:lnTo>
                  <a:lnTo>
                    <a:pt x="21" y="238"/>
                  </a:lnTo>
                  <a:lnTo>
                    <a:pt x="26" y="244"/>
                  </a:lnTo>
                  <a:lnTo>
                    <a:pt x="31" y="250"/>
                  </a:lnTo>
                  <a:lnTo>
                    <a:pt x="38" y="257"/>
                  </a:lnTo>
                  <a:lnTo>
                    <a:pt x="48" y="263"/>
                  </a:lnTo>
                  <a:lnTo>
                    <a:pt x="58" y="267"/>
                  </a:lnTo>
                  <a:lnTo>
                    <a:pt x="69" y="268"/>
                  </a:lnTo>
                  <a:lnTo>
                    <a:pt x="81" y="268"/>
                  </a:lnTo>
                  <a:lnTo>
                    <a:pt x="93" y="271"/>
                  </a:lnTo>
                  <a:lnTo>
                    <a:pt x="103" y="271"/>
                  </a:lnTo>
                  <a:lnTo>
                    <a:pt x="113" y="271"/>
                  </a:lnTo>
                  <a:lnTo>
                    <a:pt x="122" y="269"/>
                  </a:lnTo>
                  <a:lnTo>
                    <a:pt x="132" y="265"/>
                  </a:lnTo>
                  <a:lnTo>
                    <a:pt x="139" y="257"/>
                  </a:lnTo>
                  <a:lnTo>
                    <a:pt x="145" y="245"/>
                  </a:lnTo>
                  <a:lnTo>
                    <a:pt x="155" y="220"/>
                  </a:lnTo>
                  <a:lnTo>
                    <a:pt x="158" y="204"/>
                  </a:lnTo>
                  <a:lnTo>
                    <a:pt x="160" y="195"/>
                  </a:lnTo>
                  <a:lnTo>
                    <a:pt x="160" y="191"/>
                  </a:lnTo>
                  <a:lnTo>
                    <a:pt x="163" y="192"/>
                  </a:lnTo>
                  <a:lnTo>
                    <a:pt x="169" y="195"/>
                  </a:lnTo>
                  <a:lnTo>
                    <a:pt x="178" y="198"/>
                  </a:lnTo>
                  <a:lnTo>
                    <a:pt x="189" y="201"/>
                  </a:lnTo>
                  <a:lnTo>
                    <a:pt x="201" y="203"/>
                  </a:lnTo>
                  <a:lnTo>
                    <a:pt x="213" y="201"/>
                  </a:lnTo>
                  <a:lnTo>
                    <a:pt x="225" y="198"/>
                  </a:lnTo>
                  <a:lnTo>
                    <a:pt x="235" y="189"/>
                  </a:lnTo>
                  <a:lnTo>
                    <a:pt x="250" y="165"/>
                  </a:lnTo>
                  <a:lnTo>
                    <a:pt x="261" y="142"/>
                  </a:lnTo>
                  <a:lnTo>
                    <a:pt x="266" y="123"/>
                  </a:lnTo>
                  <a:lnTo>
                    <a:pt x="269" y="116"/>
                  </a:lnTo>
                  <a:lnTo>
                    <a:pt x="269" y="113"/>
                  </a:lnTo>
                  <a:lnTo>
                    <a:pt x="269" y="105"/>
                  </a:lnTo>
                  <a:lnTo>
                    <a:pt x="268" y="93"/>
                  </a:lnTo>
                  <a:lnTo>
                    <a:pt x="265" y="81"/>
                  </a:lnTo>
                  <a:lnTo>
                    <a:pt x="260" y="67"/>
                  </a:lnTo>
                  <a:lnTo>
                    <a:pt x="253" y="56"/>
                  </a:lnTo>
                  <a:lnTo>
                    <a:pt x="241" y="49"/>
                  </a:lnTo>
                  <a:lnTo>
                    <a:pt x="225" y="48"/>
                  </a:lnTo>
                  <a:lnTo>
                    <a:pt x="207" y="51"/>
                  </a:lnTo>
                  <a:lnTo>
                    <a:pt x="190" y="54"/>
                  </a:lnTo>
                  <a:lnTo>
                    <a:pt x="175" y="60"/>
                  </a:lnTo>
                  <a:lnTo>
                    <a:pt x="163" y="66"/>
                  </a:lnTo>
                  <a:lnTo>
                    <a:pt x="151" y="72"/>
                  </a:lnTo>
                  <a:lnTo>
                    <a:pt x="143" y="81"/>
                  </a:lnTo>
                  <a:lnTo>
                    <a:pt x="136" y="89"/>
                  </a:lnTo>
                  <a:lnTo>
                    <a:pt x="133" y="97"/>
                  </a:lnTo>
                  <a:lnTo>
                    <a:pt x="129" y="94"/>
                  </a:lnTo>
                  <a:lnTo>
                    <a:pt x="121" y="86"/>
                  </a:lnTo>
                  <a:lnTo>
                    <a:pt x="113" y="74"/>
                  </a:lnTo>
                  <a:lnTo>
                    <a:pt x="109" y="56"/>
                  </a:lnTo>
                  <a:lnTo>
                    <a:pt x="109" y="46"/>
                  </a:lnTo>
                  <a:lnTo>
                    <a:pt x="107" y="37"/>
                  </a:lnTo>
                  <a:lnTo>
                    <a:pt x="105" y="26"/>
                  </a:lnTo>
                  <a:lnTo>
                    <a:pt x="103" y="18"/>
                  </a:lnTo>
                  <a:lnTo>
                    <a:pt x="98" y="10"/>
                  </a:lnTo>
                  <a:lnTo>
                    <a:pt x="91" y="5"/>
                  </a:lnTo>
                  <a:lnTo>
                    <a:pt x="81" y="1"/>
                  </a:lnTo>
                  <a:lnTo>
                    <a:pt x="68" y="0"/>
                  </a:lnTo>
                  <a:lnTo>
                    <a:pt x="54" y="2"/>
                  </a:lnTo>
                  <a:lnTo>
                    <a:pt x="42" y="8"/>
                  </a:lnTo>
                  <a:lnTo>
                    <a:pt x="31" y="17"/>
                  </a:lnTo>
                  <a:lnTo>
                    <a:pt x="22" y="28"/>
                  </a:lnTo>
                  <a:lnTo>
                    <a:pt x="15" y="39"/>
                  </a:lnTo>
                  <a:lnTo>
                    <a:pt x="11" y="51"/>
                  </a:lnTo>
                  <a:lnTo>
                    <a:pt x="7" y="61"/>
                  </a:lnTo>
                  <a:lnTo>
                    <a:pt x="6" y="70"/>
                  </a:lnTo>
                  <a:lnTo>
                    <a:pt x="12" y="89"/>
                  </a:lnTo>
                  <a:lnTo>
                    <a:pt x="23" y="109"/>
                  </a:lnTo>
                  <a:lnTo>
                    <a:pt x="34" y="125"/>
                  </a:lnTo>
                  <a:lnTo>
                    <a:pt x="40" y="132"/>
                  </a:lnTo>
                  <a:lnTo>
                    <a:pt x="38" y="134"/>
                  </a:lnTo>
                  <a:lnTo>
                    <a:pt x="34" y="136"/>
                  </a:lnTo>
                  <a:lnTo>
                    <a:pt x="28" y="140"/>
                  </a:lnTo>
                  <a:lnTo>
                    <a:pt x="21" y="146"/>
                  </a:lnTo>
                  <a:lnTo>
                    <a:pt x="13" y="152"/>
                  </a:lnTo>
                  <a:lnTo>
                    <a:pt x="7" y="159"/>
                  </a:lnTo>
                  <a:lnTo>
                    <a:pt x="3" y="166"/>
                  </a:lnTo>
                  <a:lnTo>
                    <a:pt x="2" y="172"/>
                  </a:lnTo>
                  <a:lnTo>
                    <a:pt x="2" y="180"/>
                  </a:lnTo>
                  <a:lnTo>
                    <a:pt x="3" y="187"/>
                  </a:lnTo>
                  <a:lnTo>
                    <a:pt x="3" y="193"/>
                  </a:lnTo>
                  <a:lnTo>
                    <a:pt x="0" y="199"/>
                  </a:lnTo>
                  <a:lnTo>
                    <a:pt x="11" y="227"/>
                  </a:lnTo>
                  <a:close/>
                </a:path>
              </a:pathLst>
            </a:custGeom>
            <a:solidFill>
              <a:srgbClr val="E5F2FF"/>
            </a:solidFill>
            <a:ln w="9525">
              <a:noFill/>
              <a:round/>
              <a:headEnd/>
              <a:tailEnd/>
            </a:ln>
          </p:spPr>
          <p:txBody>
            <a:bodyPr>
              <a:prstTxWarp prst="textNoShape">
                <a:avLst/>
              </a:prstTxWarp>
            </a:bodyPr>
            <a:lstStyle/>
            <a:p>
              <a:endParaRPr lang="fr-FR"/>
            </a:p>
          </p:txBody>
        </p:sp>
        <p:sp>
          <p:nvSpPr>
            <p:cNvPr id="22587" name="Freeform 59"/>
            <p:cNvSpPr>
              <a:spLocks/>
            </p:cNvSpPr>
            <p:nvPr/>
          </p:nvSpPr>
          <p:spPr bwMode="auto">
            <a:xfrm>
              <a:off x="383" y="2324"/>
              <a:ext cx="68" cy="72"/>
            </a:xfrm>
            <a:custGeom>
              <a:avLst/>
              <a:gdLst/>
              <a:ahLst/>
              <a:cxnLst>
                <a:cxn ang="0">
                  <a:pos x="69" y="87"/>
                </a:cxn>
                <a:cxn ang="0">
                  <a:pos x="62" y="101"/>
                </a:cxn>
                <a:cxn ang="0">
                  <a:pos x="48" y="97"/>
                </a:cxn>
                <a:cxn ang="0">
                  <a:pos x="37" y="85"/>
                </a:cxn>
                <a:cxn ang="0">
                  <a:pos x="27" y="68"/>
                </a:cxn>
                <a:cxn ang="0">
                  <a:pos x="27" y="50"/>
                </a:cxn>
                <a:cxn ang="0">
                  <a:pos x="39" y="33"/>
                </a:cxn>
                <a:cxn ang="0">
                  <a:pos x="54" y="23"/>
                </a:cxn>
                <a:cxn ang="0">
                  <a:pos x="69" y="19"/>
                </a:cxn>
                <a:cxn ang="0">
                  <a:pos x="80" y="18"/>
                </a:cxn>
                <a:cxn ang="0">
                  <a:pos x="97" y="23"/>
                </a:cxn>
                <a:cxn ang="0">
                  <a:pos x="114" y="48"/>
                </a:cxn>
                <a:cxn ang="0">
                  <a:pos x="118" y="81"/>
                </a:cxn>
                <a:cxn ang="0">
                  <a:pos x="108" y="111"/>
                </a:cxn>
                <a:cxn ang="0">
                  <a:pos x="74" y="132"/>
                </a:cxn>
                <a:cxn ang="0">
                  <a:pos x="41" y="131"/>
                </a:cxn>
                <a:cxn ang="0">
                  <a:pos x="17" y="118"/>
                </a:cxn>
                <a:cxn ang="0">
                  <a:pos x="3" y="105"/>
                </a:cxn>
                <a:cxn ang="0">
                  <a:pos x="0" y="113"/>
                </a:cxn>
                <a:cxn ang="0">
                  <a:pos x="2" y="117"/>
                </a:cxn>
                <a:cxn ang="0">
                  <a:pos x="10" y="124"/>
                </a:cxn>
                <a:cxn ang="0">
                  <a:pos x="22" y="133"/>
                </a:cxn>
                <a:cxn ang="0">
                  <a:pos x="37" y="141"/>
                </a:cxn>
                <a:cxn ang="0">
                  <a:pos x="56" y="144"/>
                </a:cxn>
                <a:cxn ang="0">
                  <a:pos x="79" y="142"/>
                </a:cxn>
                <a:cxn ang="0">
                  <a:pos x="101" y="135"/>
                </a:cxn>
                <a:cxn ang="0">
                  <a:pos x="116" y="125"/>
                </a:cxn>
                <a:cxn ang="0">
                  <a:pos x="132" y="102"/>
                </a:cxn>
                <a:cxn ang="0">
                  <a:pos x="132" y="56"/>
                </a:cxn>
                <a:cxn ang="0">
                  <a:pos x="122" y="27"/>
                </a:cxn>
                <a:cxn ang="0">
                  <a:pos x="105" y="8"/>
                </a:cxn>
                <a:cxn ang="0">
                  <a:pos x="83" y="0"/>
                </a:cxn>
                <a:cxn ang="0">
                  <a:pos x="60" y="3"/>
                </a:cxn>
                <a:cxn ang="0">
                  <a:pos x="38" y="13"/>
                </a:cxn>
                <a:cxn ang="0">
                  <a:pos x="19" y="26"/>
                </a:cxn>
                <a:cxn ang="0">
                  <a:pos x="8" y="43"/>
                </a:cxn>
                <a:cxn ang="0">
                  <a:pos x="9" y="63"/>
                </a:cxn>
                <a:cxn ang="0">
                  <a:pos x="19" y="86"/>
                </a:cxn>
                <a:cxn ang="0">
                  <a:pos x="32" y="104"/>
                </a:cxn>
                <a:cxn ang="0">
                  <a:pos x="49" y="116"/>
                </a:cxn>
                <a:cxn ang="0">
                  <a:pos x="68" y="113"/>
                </a:cxn>
                <a:cxn ang="0">
                  <a:pos x="83" y="89"/>
                </a:cxn>
                <a:cxn ang="0">
                  <a:pos x="69" y="83"/>
                </a:cxn>
              </a:cxnLst>
              <a:rect l="0" t="0" r="r" b="b"/>
              <a:pathLst>
                <a:path w="135" h="144">
                  <a:moveTo>
                    <a:pt x="69" y="83"/>
                  </a:moveTo>
                  <a:lnTo>
                    <a:pt x="69" y="87"/>
                  </a:lnTo>
                  <a:lnTo>
                    <a:pt x="67" y="94"/>
                  </a:lnTo>
                  <a:lnTo>
                    <a:pt x="62" y="101"/>
                  </a:lnTo>
                  <a:lnTo>
                    <a:pt x="54" y="101"/>
                  </a:lnTo>
                  <a:lnTo>
                    <a:pt x="48" y="97"/>
                  </a:lnTo>
                  <a:lnTo>
                    <a:pt x="42" y="91"/>
                  </a:lnTo>
                  <a:lnTo>
                    <a:pt x="37" y="85"/>
                  </a:lnTo>
                  <a:lnTo>
                    <a:pt x="31" y="76"/>
                  </a:lnTo>
                  <a:lnTo>
                    <a:pt x="27" y="68"/>
                  </a:lnTo>
                  <a:lnTo>
                    <a:pt x="26" y="59"/>
                  </a:lnTo>
                  <a:lnTo>
                    <a:pt x="27" y="50"/>
                  </a:lnTo>
                  <a:lnTo>
                    <a:pt x="32" y="41"/>
                  </a:lnTo>
                  <a:lnTo>
                    <a:pt x="39" y="33"/>
                  </a:lnTo>
                  <a:lnTo>
                    <a:pt x="47" y="27"/>
                  </a:lnTo>
                  <a:lnTo>
                    <a:pt x="54" y="23"/>
                  </a:lnTo>
                  <a:lnTo>
                    <a:pt x="61" y="20"/>
                  </a:lnTo>
                  <a:lnTo>
                    <a:pt x="69" y="19"/>
                  </a:lnTo>
                  <a:lnTo>
                    <a:pt x="75" y="18"/>
                  </a:lnTo>
                  <a:lnTo>
                    <a:pt x="80" y="18"/>
                  </a:lnTo>
                  <a:lnTo>
                    <a:pt x="86" y="19"/>
                  </a:lnTo>
                  <a:lnTo>
                    <a:pt x="97" y="23"/>
                  </a:lnTo>
                  <a:lnTo>
                    <a:pt x="106" y="34"/>
                  </a:lnTo>
                  <a:lnTo>
                    <a:pt x="114" y="48"/>
                  </a:lnTo>
                  <a:lnTo>
                    <a:pt x="118" y="63"/>
                  </a:lnTo>
                  <a:lnTo>
                    <a:pt x="118" y="81"/>
                  </a:lnTo>
                  <a:lnTo>
                    <a:pt x="117" y="96"/>
                  </a:lnTo>
                  <a:lnTo>
                    <a:pt x="108" y="111"/>
                  </a:lnTo>
                  <a:lnTo>
                    <a:pt x="91" y="125"/>
                  </a:lnTo>
                  <a:lnTo>
                    <a:pt x="74" y="132"/>
                  </a:lnTo>
                  <a:lnTo>
                    <a:pt x="57" y="134"/>
                  </a:lnTo>
                  <a:lnTo>
                    <a:pt x="41" y="131"/>
                  </a:lnTo>
                  <a:lnTo>
                    <a:pt x="29" y="125"/>
                  </a:lnTo>
                  <a:lnTo>
                    <a:pt x="17" y="118"/>
                  </a:lnTo>
                  <a:lnTo>
                    <a:pt x="8" y="110"/>
                  </a:lnTo>
                  <a:lnTo>
                    <a:pt x="3" y="105"/>
                  </a:lnTo>
                  <a:lnTo>
                    <a:pt x="1" y="103"/>
                  </a:lnTo>
                  <a:lnTo>
                    <a:pt x="0" y="113"/>
                  </a:lnTo>
                  <a:lnTo>
                    <a:pt x="1" y="114"/>
                  </a:lnTo>
                  <a:lnTo>
                    <a:pt x="2" y="117"/>
                  </a:lnTo>
                  <a:lnTo>
                    <a:pt x="6" y="119"/>
                  </a:lnTo>
                  <a:lnTo>
                    <a:pt x="10" y="124"/>
                  </a:lnTo>
                  <a:lnTo>
                    <a:pt x="16" y="128"/>
                  </a:lnTo>
                  <a:lnTo>
                    <a:pt x="22" y="133"/>
                  </a:lnTo>
                  <a:lnTo>
                    <a:pt x="29" y="137"/>
                  </a:lnTo>
                  <a:lnTo>
                    <a:pt x="37" y="141"/>
                  </a:lnTo>
                  <a:lnTo>
                    <a:pt x="46" y="143"/>
                  </a:lnTo>
                  <a:lnTo>
                    <a:pt x="56" y="144"/>
                  </a:lnTo>
                  <a:lnTo>
                    <a:pt x="68" y="143"/>
                  </a:lnTo>
                  <a:lnTo>
                    <a:pt x="79" y="142"/>
                  </a:lnTo>
                  <a:lnTo>
                    <a:pt x="91" y="139"/>
                  </a:lnTo>
                  <a:lnTo>
                    <a:pt x="101" y="135"/>
                  </a:lnTo>
                  <a:lnTo>
                    <a:pt x="109" y="131"/>
                  </a:lnTo>
                  <a:lnTo>
                    <a:pt x="116" y="125"/>
                  </a:lnTo>
                  <a:lnTo>
                    <a:pt x="125" y="113"/>
                  </a:lnTo>
                  <a:lnTo>
                    <a:pt x="132" y="102"/>
                  </a:lnTo>
                  <a:lnTo>
                    <a:pt x="135" y="83"/>
                  </a:lnTo>
                  <a:lnTo>
                    <a:pt x="132" y="56"/>
                  </a:lnTo>
                  <a:lnTo>
                    <a:pt x="129" y="41"/>
                  </a:lnTo>
                  <a:lnTo>
                    <a:pt x="122" y="27"/>
                  </a:lnTo>
                  <a:lnTo>
                    <a:pt x="114" y="17"/>
                  </a:lnTo>
                  <a:lnTo>
                    <a:pt x="105" y="8"/>
                  </a:lnTo>
                  <a:lnTo>
                    <a:pt x="94" y="3"/>
                  </a:lnTo>
                  <a:lnTo>
                    <a:pt x="83" y="0"/>
                  </a:lnTo>
                  <a:lnTo>
                    <a:pt x="71" y="0"/>
                  </a:lnTo>
                  <a:lnTo>
                    <a:pt x="60" y="3"/>
                  </a:lnTo>
                  <a:lnTo>
                    <a:pt x="48" y="7"/>
                  </a:lnTo>
                  <a:lnTo>
                    <a:pt x="38" y="13"/>
                  </a:lnTo>
                  <a:lnTo>
                    <a:pt x="27" y="19"/>
                  </a:lnTo>
                  <a:lnTo>
                    <a:pt x="19" y="26"/>
                  </a:lnTo>
                  <a:lnTo>
                    <a:pt x="12" y="34"/>
                  </a:lnTo>
                  <a:lnTo>
                    <a:pt x="8" y="43"/>
                  </a:lnTo>
                  <a:lnTo>
                    <a:pt x="7" y="52"/>
                  </a:lnTo>
                  <a:lnTo>
                    <a:pt x="9" y="63"/>
                  </a:lnTo>
                  <a:lnTo>
                    <a:pt x="14" y="74"/>
                  </a:lnTo>
                  <a:lnTo>
                    <a:pt x="19" y="86"/>
                  </a:lnTo>
                  <a:lnTo>
                    <a:pt x="25" y="96"/>
                  </a:lnTo>
                  <a:lnTo>
                    <a:pt x="32" y="104"/>
                  </a:lnTo>
                  <a:lnTo>
                    <a:pt x="40" y="111"/>
                  </a:lnTo>
                  <a:lnTo>
                    <a:pt x="49" y="116"/>
                  </a:lnTo>
                  <a:lnTo>
                    <a:pt x="59" y="117"/>
                  </a:lnTo>
                  <a:lnTo>
                    <a:pt x="68" y="113"/>
                  </a:lnTo>
                  <a:lnTo>
                    <a:pt x="80" y="102"/>
                  </a:lnTo>
                  <a:lnTo>
                    <a:pt x="83" y="89"/>
                  </a:lnTo>
                  <a:lnTo>
                    <a:pt x="77" y="82"/>
                  </a:lnTo>
                  <a:lnTo>
                    <a:pt x="69" y="83"/>
                  </a:lnTo>
                  <a:close/>
                </a:path>
              </a:pathLst>
            </a:custGeom>
            <a:solidFill>
              <a:srgbClr val="003399"/>
            </a:solidFill>
            <a:ln w="9525">
              <a:noFill/>
              <a:round/>
              <a:headEnd/>
              <a:tailEnd/>
            </a:ln>
          </p:spPr>
          <p:txBody>
            <a:bodyPr>
              <a:prstTxWarp prst="textNoShape">
                <a:avLst/>
              </a:prstTxWarp>
            </a:bodyPr>
            <a:lstStyle/>
            <a:p>
              <a:endParaRPr lang="fr-FR"/>
            </a:p>
          </p:txBody>
        </p:sp>
        <p:sp>
          <p:nvSpPr>
            <p:cNvPr id="22588" name="Freeform 60"/>
            <p:cNvSpPr>
              <a:spLocks/>
            </p:cNvSpPr>
            <p:nvPr/>
          </p:nvSpPr>
          <p:spPr bwMode="auto">
            <a:xfrm>
              <a:off x="592" y="2358"/>
              <a:ext cx="73" cy="70"/>
            </a:xfrm>
            <a:custGeom>
              <a:avLst/>
              <a:gdLst/>
              <a:ahLst/>
              <a:cxnLst>
                <a:cxn ang="0">
                  <a:pos x="71" y="55"/>
                </a:cxn>
                <a:cxn ang="0">
                  <a:pos x="83" y="46"/>
                </a:cxn>
                <a:cxn ang="0">
                  <a:pos x="99" y="59"/>
                </a:cxn>
                <a:cxn ang="0">
                  <a:pos x="105" y="95"/>
                </a:cxn>
                <a:cxn ang="0">
                  <a:pos x="84" y="116"/>
                </a:cxn>
                <a:cxn ang="0">
                  <a:pos x="67" y="120"/>
                </a:cxn>
                <a:cxn ang="0">
                  <a:pos x="52" y="120"/>
                </a:cxn>
                <a:cxn ang="0">
                  <a:pos x="39" y="117"/>
                </a:cxn>
                <a:cxn ang="0">
                  <a:pos x="26" y="107"/>
                </a:cxn>
                <a:cxn ang="0">
                  <a:pos x="17" y="79"/>
                </a:cxn>
                <a:cxn ang="0">
                  <a:pos x="21" y="54"/>
                </a:cxn>
                <a:cxn ang="0">
                  <a:pos x="25" y="39"/>
                </a:cxn>
                <a:cxn ang="0">
                  <a:pos x="34" y="26"/>
                </a:cxn>
                <a:cxn ang="0">
                  <a:pos x="51" y="17"/>
                </a:cxn>
                <a:cxn ang="0">
                  <a:pos x="81" y="11"/>
                </a:cxn>
                <a:cxn ang="0">
                  <a:pos x="110" y="21"/>
                </a:cxn>
                <a:cxn ang="0">
                  <a:pos x="130" y="42"/>
                </a:cxn>
                <a:cxn ang="0">
                  <a:pos x="139" y="58"/>
                </a:cxn>
                <a:cxn ang="0">
                  <a:pos x="145" y="51"/>
                </a:cxn>
                <a:cxn ang="0">
                  <a:pos x="138" y="38"/>
                </a:cxn>
                <a:cxn ang="0">
                  <a:pos x="119" y="15"/>
                </a:cxn>
                <a:cxn ang="0">
                  <a:pos x="101" y="5"/>
                </a:cxn>
                <a:cxn ang="0">
                  <a:pos x="78" y="1"/>
                </a:cxn>
                <a:cxn ang="0">
                  <a:pos x="55" y="1"/>
                </a:cxn>
                <a:cxn ang="0">
                  <a:pos x="38" y="5"/>
                </a:cxn>
                <a:cxn ang="0">
                  <a:pos x="26" y="13"/>
                </a:cxn>
                <a:cxn ang="0">
                  <a:pos x="16" y="23"/>
                </a:cxn>
                <a:cxn ang="0">
                  <a:pos x="7" y="39"/>
                </a:cxn>
                <a:cxn ang="0">
                  <a:pos x="1" y="66"/>
                </a:cxn>
                <a:cxn ang="0">
                  <a:pos x="2" y="96"/>
                </a:cxn>
                <a:cxn ang="0">
                  <a:pos x="15" y="119"/>
                </a:cxn>
                <a:cxn ang="0">
                  <a:pos x="33" y="134"/>
                </a:cxn>
                <a:cxn ang="0">
                  <a:pos x="55" y="139"/>
                </a:cxn>
                <a:cxn ang="0">
                  <a:pos x="79" y="135"/>
                </a:cxn>
                <a:cxn ang="0">
                  <a:pos x="101" y="129"/>
                </a:cxn>
                <a:cxn ang="0">
                  <a:pos x="116" y="116"/>
                </a:cxn>
                <a:cxn ang="0">
                  <a:pos x="122" y="96"/>
                </a:cxn>
                <a:cxn ang="0">
                  <a:pos x="119" y="72"/>
                </a:cxn>
                <a:cxn ang="0">
                  <a:pos x="112" y="50"/>
                </a:cxn>
                <a:cxn ang="0">
                  <a:pos x="99" y="34"/>
                </a:cxn>
                <a:cxn ang="0">
                  <a:pos x="81" y="31"/>
                </a:cxn>
                <a:cxn ang="0">
                  <a:pos x="60" y="49"/>
                </a:cxn>
                <a:cxn ang="0">
                  <a:pos x="70" y="58"/>
                </a:cxn>
              </a:cxnLst>
              <a:rect l="0" t="0" r="r" b="b"/>
              <a:pathLst>
                <a:path w="145" h="139">
                  <a:moveTo>
                    <a:pt x="70" y="58"/>
                  </a:moveTo>
                  <a:lnTo>
                    <a:pt x="71" y="55"/>
                  </a:lnTo>
                  <a:lnTo>
                    <a:pt x="76" y="49"/>
                  </a:lnTo>
                  <a:lnTo>
                    <a:pt x="83" y="46"/>
                  </a:lnTo>
                  <a:lnTo>
                    <a:pt x="91" y="48"/>
                  </a:lnTo>
                  <a:lnTo>
                    <a:pt x="99" y="59"/>
                  </a:lnTo>
                  <a:lnTo>
                    <a:pt x="105" y="77"/>
                  </a:lnTo>
                  <a:lnTo>
                    <a:pt x="105" y="95"/>
                  </a:lnTo>
                  <a:lnTo>
                    <a:pt x="93" y="110"/>
                  </a:lnTo>
                  <a:lnTo>
                    <a:pt x="84" y="116"/>
                  </a:lnTo>
                  <a:lnTo>
                    <a:pt x="76" y="119"/>
                  </a:lnTo>
                  <a:lnTo>
                    <a:pt x="67" y="120"/>
                  </a:lnTo>
                  <a:lnTo>
                    <a:pt x="59" y="122"/>
                  </a:lnTo>
                  <a:lnTo>
                    <a:pt x="52" y="120"/>
                  </a:lnTo>
                  <a:lnTo>
                    <a:pt x="45" y="119"/>
                  </a:lnTo>
                  <a:lnTo>
                    <a:pt x="39" y="117"/>
                  </a:lnTo>
                  <a:lnTo>
                    <a:pt x="34" y="115"/>
                  </a:lnTo>
                  <a:lnTo>
                    <a:pt x="26" y="107"/>
                  </a:lnTo>
                  <a:lnTo>
                    <a:pt x="21" y="94"/>
                  </a:lnTo>
                  <a:lnTo>
                    <a:pt x="17" y="79"/>
                  </a:lnTo>
                  <a:lnTo>
                    <a:pt x="18" y="63"/>
                  </a:lnTo>
                  <a:lnTo>
                    <a:pt x="21" y="54"/>
                  </a:lnTo>
                  <a:lnTo>
                    <a:pt x="23" y="46"/>
                  </a:lnTo>
                  <a:lnTo>
                    <a:pt x="25" y="39"/>
                  </a:lnTo>
                  <a:lnTo>
                    <a:pt x="29" y="32"/>
                  </a:lnTo>
                  <a:lnTo>
                    <a:pt x="34" y="26"/>
                  </a:lnTo>
                  <a:lnTo>
                    <a:pt x="41" y="21"/>
                  </a:lnTo>
                  <a:lnTo>
                    <a:pt x="51" y="17"/>
                  </a:lnTo>
                  <a:lnTo>
                    <a:pt x="62" y="13"/>
                  </a:lnTo>
                  <a:lnTo>
                    <a:pt x="81" y="11"/>
                  </a:lnTo>
                  <a:lnTo>
                    <a:pt x="97" y="15"/>
                  </a:lnTo>
                  <a:lnTo>
                    <a:pt x="110" y="21"/>
                  </a:lnTo>
                  <a:lnTo>
                    <a:pt x="122" y="32"/>
                  </a:lnTo>
                  <a:lnTo>
                    <a:pt x="130" y="42"/>
                  </a:lnTo>
                  <a:lnTo>
                    <a:pt x="136" y="51"/>
                  </a:lnTo>
                  <a:lnTo>
                    <a:pt x="139" y="58"/>
                  </a:lnTo>
                  <a:lnTo>
                    <a:pt x="140" y="61"/>
                  </a:lnTo>
                  <a:lnTo>
                    <a:pt x="145" y="51"/>
                  </a:lnTo>
                  <a:lnTo>
                    <a:pt x="144" y="48"/>
                  </a:lnTo>
                  <a:lnTo>
                    <a:pt x="138" y="38"/>
                  </a:lnTo>
                  <a:lnTo>
                    <a:pt x="130" y="26"/>
                  </a:lnTo>
                  <a:lnTo>
                    <a:pt x="119" y="15"/>
                  </a:lnTo>
                  <a:lnTo>
                    <a:pt x="110" y="10"/>
                  </a:lnTo>
                  <a:lnTo>
                    <a:pt x="101" y="5"/>
                  </a:lnTo>
                  <a:lnTo>
                    <a:pt x="90" y="2"/>
                  </a:lnTo>
                  <a:lnTo>
                    <a:pt x="78" y="1"/>
                  </a:lnTo>
                  <a:lnTo>
                    <a:pt x="67" y="0"/>
                  </a:lnTo>
                  <a:lnTo>
                    <a:pt x="55" y="1"/>
                  </a:lnTo>
                  <a:lnTo>
                    <a:pt x="46" y="2"/>
                  </a:lnTo>
                  <a:lnTo>
                    <a:pt x="38" y="5"/>
                  </a:lnTo>
                  <a:lnTo>
                    <a:pt x="32" y="9"/>
                  </a:lnTo>
                  <a:lnTo>
                    <a:pt x="26" y="13"/>
                  </a:lnTo>
                  <a:lnTo>
                    <a:pt x="21" y="17"/>
                  </a:lnTo>
                  <a:lnTo>
                    <a:pt x="16" y="23"/>
                  </a:lnTo>
                  <a:lnTo>
                    <a:pt x="11" y="29"/>
                  </a:lnTo>
                  <a:lnTo>
                    <a:pt x="7" y="39"/>
                  </a:lnTo>
                  <a:lnTo>
                    <a:pt x="3" y="50"/>
                  </a:lnTo>
                  <a:lnTo>
                    <a:pt x="1" y="66"/>
                  </a:lnTo>
                  <a:lnTo>
                    <a:pt x="0" y="82"/>
                  </a:lnTo>
                  <a:lnTo>
                    <a:pt x="2" y="96"/>
                  </a:lnTo>
                  <a:lnTo>
                    <a:pt x="8" y="109"/>
                  </a:lnTo>
                  <a:lnTo>
                    <a:pt x="15" y="119"/>
                  </a:lnTo>
                  <a:lnTo>
                    <a:pt x="23" y="129"/>
                  </a:lnTo>
                  <a:lnTo>
                    <a:pt x="33" y="134"/>
                  </a:lnTo>
                  <a:lnTo>
                    <a:pt x="44" y="138"/>
                  </a:lnTo>
                  <a:lnTo>
                    <a:pt x="55" y="139"/>
                  </a:lnTo>
                  <a:lnTo>
                    <a:pt x="68" y="138"/>
                  </a:lnTo>
                  <a:lnTo>
                    <a:pt x="79" y="135"/>
                  </a:lnTo>
                  <a:lnTo>
                    <a:pt x="91" y="133"/>
                  </a:lnTo>
                  <a:lnTo>
                    <a:pt x="101" y="129"/>
                  </a:lnTo>
                  <a:lnTo>
                    <a:pt x="109" y="123"/>
                  </a:lnTo>
                  <a:lnTo>
                    <a:pt x="116" y="116"/>
                  </a:lnTo>
                  <a:lnTo>
                    <a:pt x="121" y="107"/>
                  </a:lnTo>
                  <a:lnTo>
                    <a:pt x="122" y="96"/>
                  </a:lnTo>
                  <a:lnTo>
                    <a:pt x="121" y="85"/>
                  </a:lnTo>
                  <a:lnTo>
                    <a:pt x="119" y="72"/>
                  </a:lnTo>
                  <a:lnTo>
                    <a:pt x="116" y="61"/>
                  </a:lnTo>
                  <a:lnTo>
                    <a:pt x="112" y="50"/>
                  </a:lnTo>
                  <a:lnTo>
                    <a:pt x="106" y="41"/>
                  </a:lnTo>
                  <a:lnTo>
                    <a:pt x="99" y="34"/>
                  </a:lnTo>
                  <a:lnTo>
                    <a:pt x="91" y="31"/>
                  </a:lnTo>
                  <a:lnTo>
                    <a:pt x="81" y="31"/>
                  </a:lnTo>
                  <a:lnTo>
                    <a:pt x="64" y="39"/>
                  </a:lnTo>
                  <a:lnTo>
                    <a:pt x="60" y="49"/>
                  </a:lnTo>
                  <a:lnTo>
                    <a:pt x="63" y="57"/>
                  </a:lnTo>
                  <a:lnTo>
                    <a:pt x="70" y="58"/>
                  </a:lnTo>
                  <a:close/>
                </a:path>
              </a:pathLst>
            </a:custGeom>
            <a:solidFill>
              <a:srgbClr val="003399"/>
            </a:solidFill>
            <a:ln w="9525">
              <a:noFill/>
              <a:round/>
              <a:headEnd/>
              <a:tailEnd/>
            </a:ln>
          </p:spPr>
          <p:txBody>
            <a:bodyPr>
              <a:prstTxWarp prst="textNoShape">
                <a:avLst/>
              </a:prstTxWarp>
            </a:bodyPr>
            <a:lstStyle/>
            <a:p>
              <a:endParaRPr lang="fr-FR"/>
            </a:p>
          </p:txBody>
        </p:sp>
        <p:sp>
          <p:nvSpPr>
            <p:cNvPr id="22589" name="Freeform 61"/>
            <p:cNvSpPr>
              <a:spLocks/>
            </p:cNvSpPr>
            <p:nvPr/>
          </p:nvSpPr>
          <p:spPr bwMode="auto">
            <a:xfrm>
              <a:off x="493" y="2281"/>
              <a:ext cx="69" cy="74"/>
            </a:xfrm>
            <a:custGeom>
              <a:avLst/>
              <a:gdLst/>
              <a:ahLst/>
              <a:cxnLst>
                <a:cxn ang="0">
                  <a:pos x="77" y="83"/>
                </a:cxn>
                <a:cxn ang="0">
                  <a:pos x="80" y="97"/>
                </a:cxn>
                <a:cxn ang="0">
                  <a:pos x="67" y="104"/>
                </a:cxn>
                <a:cxn ang="0">
                  <a:pos x="50" y="103"/>
                </a:cxn>
                <a:cxn ang="0">
                  <a:pos x="33" y="96"/>
                </a:cxn>
                <a:cxn ang="0">
                  <a:pos x="21" y="82"/>
                </a:cxn>
                <a:cxn ang="0">
                  <a:pos x="21" y="52"/>
                </a:cxn>
                <a:cxn ang="0">
                  <a:pos x="35" y="27"/>
                </a:cxn>
                <a:cxn ang="0">
                  <a:pos x="49" y="17"/>
                </a:cxn>
                <a:cxn ang="0">
                  <a:pos x="62" y="16"/>
                </a:cxn>
                <a:cxn ang="0">
                  <a:pos x="77" y="20"/>
                </a:cxn>
                <a:cxn ang="0">
                  <a:pos x="92" y="28"/>
                </a:cxn>
                <a:cxn ang="0">
                  <a:pos x="110" y="45"/>
                </a:cxn>
                <a:cxn ang="0">
                  <a:pos x="122" y="74"/>
                </a:cxn>
                <a:cxn ang="0">
                  <a:pos x="109" y="114"/>
                </a:cxn>
                <a:cxn ang="0">
                  <a:pos x="85" y="134"/>
                </a:cxn>
                <a:cxn ang="0">
                  <a:pos x="57" y="139"/>
                </a:cxn>
                <a:cxn ang="0">
                  <a:pos x="39" y="139"/>
                </a:cxn>
                <a:cxn ang="0">
                  <a:pos x="41" y="147"/>
                </a:cxn>
                <a:cxn ang="0">
                  <a:pos x="45" y="149"/>
                </a:cxn>
                <a:cxn ang="0">
                  <a:pos x="56" y="149"/>
                </a:cxn>
                <a:cxn ang="0">
                  <a:pos x="70" y="147"/>
                </a:cxn>
                <a:cxn ang="0">
                  <a:pos x="87" y="144"/>
                </a:cxn>
                <a:cxn ang="0">
                  <a:pos x="105" y="134"/>
                </a:cxn>
                <a:cxn ang="0">
                  <a:pos x="121" y="116"/>
                </a:cxn>
                <a:cxn ang="0">
                  <a:pos x="132" y="98"/>
                </a:cxn>
                <a:cxn ang="0">
                  <a:pos x="137" y="80"/>
                </a:cxn>
                <a:cxn ang="0">
                  <a:pos x="137" y="66"/>
                </a:cxn>
                <a:cxn ang="0">
                  <a:pos x="135" y="52"/>
                </a:cxn>
                <a:cxn ang="0">
                  <a:pos x="124" y="37"/>
                </a:cxn>
                <a:cxn ang="0">
                  <a:pos x="103" y="17"/>
                </a:cxn>
                <a:cxn ang="0">
                  <a:pos x="77" y="2"/>
                </a:cxn>
                <a:cxn ang="0">
                  <a:pos x="52" y="0"/>
                </a:cxn>
                <a:cxn ang="0">
                  <a:pos x="30" y="8"/>
                </a:cxn>
                <a:cxn ang="0">
                  <a:pos x="15" y="25"/>
                </a:cxn>
                <a:cxn ang="0">
                  <a:pos x="0" y="69"/>
                </a:cxn>
                <a:cxn ang="0">
                  <a:pos x="16" y="104"/>
                </a:cxn>
                <a:cxn ang="0">
                  <a:pos x="38" y="114"/>
                </a:cxn>
                <a:cxn ang="0">
                  <a:pos x="61" y="120"/>
                </a:cxn>
                <a:cxn ang="0">
                  <a:pos x="80" y="116"/>
                </a:cxn>
                <a:cxn ang="0">
                  <a:pos x="93" y="103"/>
                </a:cxn>
                <a:cxn ang="0">
                  <a:pos x="87" y="75"/>
                </a:cxn>
                <a:cxn ang="0">
                  <a:pos x="75" y="80"/>
                </a:cxn>
              </a:cxnLst>
              <a:rect l="0" t="0" r="r" b="b"/>
              <a:pathLst>
                <a:path w="137" h="149">
                  <a:moveTo>
                    <a:pt x="75" y="80"/>
                  </a:moveTo>
                  <a:lnTo>
                    <a:pt x="77" y="83"/>
                  </a:lnTo>
                  <a:lnTo>
                    <a:pt x="79" y="89"/>
                  </a:lnTo>
                  <a:lnTo>
                    <a:pt x="80" y="97"/>
                  </a:lnTo>
                  <a:lnTo>
                    <a:pt x="73" y="103"/>
                  </a:lnTo>
                  <a:lnTo>
                    <a:pt x="67" y="104"/>
                  </a:lnTo>
                  <a:lnTo>
                    <a:pt x="59" y="104"/>
                  </a:lnTo>
                  <a:lnTo>
                    <a:pt x="50" y="103"/>
                  </a:lnTo>
                  <a:lnTo>
                    <a:pt x="41" y="100"/>
                  </a:lnTo>
                  <a:lnTo>
                    <a:pt x="33" y="96"/>
                  </a:lnTo>
                  <a:lnTo>
                    <a:pt x="26" y="90"/>
                  </a:lnTo>
                  <a:lnTo>
                    <a:pt x="21" y="82"/>
                  </a:lnTo>
                  <a:lnTo>
                    <a:pt x="18" y="71"/>
                  </a:lnTo>
                  <a:lnTo>
                    <a:pt x="21" y="52"/>
                  </a:lnTo>
                  <a:lnTo>
                    <a:pt x="26" y="37"/>
                  </a:lnTo>
                  <a:lnTo>
                    <a:pt x="35" y="27"/>
                  </a:lnTo>
                  <a:lnTo>
                    <a:pt x="45" y="20"/>
                  </a:lnTo>
                  <a:lnTo>
                    <a:pt x="49" y="17"/>
                  </a:lnTo>
                  <a:lnTo>
                    <a:pt x="55" y="16"/>
                  </a:lnTo>
                  <a:lnTo>
                    <a:pt x="62" y="16"/>
                  </a:lnTo>
                  <a:lnTo>
                    <a:pt x="70" y="17"/>
                  </a:lnTo>
                  <a:lnTo>
                    <a:pt x="77" y="20"/>
                  </a:lnTo>
                  <a:lnTo>
                    <a:pt x="85" y="23"/>
                  </a:lnTo>
                  <a:lnTo>
                    <a:pt x="92" y="28"/>
                  </a:lnTo>
                  <a:lnTo>
                    <a:pt x="98" y="32"/>
                  </a:lnTo>
                  <a:lnTo>
                    <a:pt x="110" y="45"/>
                  </a:lnTo>
                  <a:lnTo>
                    <a:pt x="118" y="58"/>
                  </a:lnTo>
                  <a:lnTo>
                    <a:pt x="122" y="74"/>
                  </a:lnTo>
                  <a:lnTo>
                    <a:pt x="117" y="97"/>
                  </a:lnTo>
                  <a:lnTo>
                    <a:pt x="109" y="114"/>
                  </a:lnTo>
                  <a:lnTo>
                    <a:pt x="98" y="126"/>
                  </a:lnTo>
                  <a:lnTo>
                    <a:pt x="85" y="134"/>
                  </a:lnTo>
                  <a:lnTo>
                    <a:pt x="71" y="138"/>
                  </a:lnTo>
                  <a:lnTo>
                    <a:pt x="57" y="139"/>
                  </a:lnTo>
                  <a:lnTo>
                    <a:pt x="46" y="141"/>
                  </a:lnTo>
                  <a:lnTo>
                    <a:pt x="39" y="139"/>
                  </a:lnTo>
                  <a:lnTo>
                    <a:pt x="35" y="139"/>
                  </a:lnTo>
                  <a:lnTo>
                    <a:pt x="41" y="147"/>
                  </a:lnTo>
                  <a:lnTo>
                    <a:pt x="42" y="147"/>
                  </a:lnTo>
                  <a:lnTo>
                    <a:pt x="45" y="149"/>
                  </a:lnTo>
                  <a:lnTo>
                    <a:pt x="49" y="149"/>
                  </a:lnTo>
                  <a:lnTo>
                    <a:pt x="56" y="149"/>
                  </a:lnTo>
                  <a:lnTo>
                    <a:pt x="63" y="149"/>
                  </a:lnTo>
                  <a:lnTo>
                    <a:pt x="70" y="147"/>
                  </a:lnTo>
                  <a:lnTo>
                    <a:pt x="79" y="146"/>
                  </a:lnTo>
                  <a:lnTo>
                    <a:pt x="87" y="144"/>
                  </a:lnTo>
                  <a:lnTo>
                    <a:pt x="95" y="139"/>
                  </a:lnTo>
                  <a:lnTo>
                    <a:pt x="105" y="134"/>
                  </a:lnTo>
                  <a:lnTo>
                    <a:pt x="113" y="126"/>
                  </a:lnTo>
                  <a:lnTo>
                    <a:pt x="121" y="116"/>
                  </a:lnTo>
                  <a:lnTo>
                    <a:pt x="126" y="107"/>
                  </a:lnTo>
                  <a:lnTo>
                    <a:pt x="132" y="98"/>
                  </a:lnTo>
                  <a:lnTo>
                    <a:pt x="136" y="89"/>
                  </a:lnTo>
                  <a:lnTo>
                    <a:pt x="137" y="80"/>
                  </a:lnTo>
                  <a:lnTo>
                    <a:pt x="137" y="73"/>
                  </a:lnTo>
                  <a:lnTo>
                    <a:pt x="137" y="66"/>
                  </a:lnTo>
                  <a:lnTo>
                    <a:pt x="136" y="59"/>
                  </a:lnTo>
                  <a:lnTo>
                    <a:pt x="135" y="52"/>
                  </a:lnTo>
                  <a:lnTo>
                    <a:pt x="130" y="45"/>
                  </a:lnTo>
                  <a:lnTo>
                    <a:pt x="124" y="37"/>
                  </a:lnTo>
                  <a:lnTo>
                    <a:pt x="115" y="28"/>
                  </a:lnTo>
                  <a:lnTo>
                    <a:pt x="103" y="17"/>
                  </a:lnTo>
                  <a:lnTo>
                    <a:pt x="91" y="8"/>
                  </a:lnTo>
                  <a:lnTo>
                    <a:pt x="77" y="2"/>
                  </a:lnTo>
                  <a:lnTo>
                    <a:pt x="64" y="0"/>
                  </a:lnTo>
                  <a:lnTo>
                    <a:pt x="52" y="0"/>
                  </a:lnTo>
                  <a:lnTo>
                    <a:pt x="40" y="2"/>
                  </a:lnTo>
                  <a:lnTo>
                    <a:pt x="30" y="8"/>
                  </a:lnTo>
                  <a:lnTo>
                    <a:pt x="22" y="15"/>
                  </a:lnTo>
                  <a:lnTo>
                    <a:pt x="15" y="25"/>
                  </a:lnTo>
                  <a:lnTo>
                    <a:pt x="4" y="47"/>
                  </a:lnTo>
                  <a:lnTo>
                    <a:pt x="0" y="69"/>
                  </a:lnTo>
                  <a:lnTo>
                    <a:pt x="2" y="89"/>
                  </a:lnTo>
                  <a:lnTo>
                    <a:pt x="16" y="104"/>
                  </a:lnTo>
                  <a:lnTo>
                    <a:pt x="26" y="109"/>
                  </a:lnTo>
                  <a:lnTo>
                    <a:pt x="38" y="114"/>
                  </a:lnTo>
                  <a:lnTo>
                    <a:pt x="49" y="118"/>
                  </a:lnTo>
                  <a:lnTo>
                    <a:pt x="61" y="120"/>
                  </a:lnTo>
                  <a:lnTo>
                    <a:pt x="71" y="120"/>
                  </a:lnTo>
                  <a:lnTo>
                    <a:pt x="80" y="116"/>
                  </a:lnTo>
                  <a:lnTo>
                    <a:pt x="87" y="112"/>
                  </a:lnTo>
                  <a:lnTo>
                    <a:pt x="93" y="103"/>
                  </a:lnTo>
                  <a:lnTo>
                    <a:pt x="94" y="85"/>
                  </a:lnTo>
                  <a:lnTo>
                    <a:pt x="87" y="75"/>
                  </a:lnTo>
                  <a:lnTo>
                    <a:pt x="79" y="74"/>
                  </a:lnTo>
                  <a:lnTo>
                    <a:pt x="75" y="80"/>
                  </a:lnTo>
                  <a:close/>
                </a:path>
              </a:pathLst>
            </a:custGeom>
            <a:solidFill>
              <a:srgbClr val="003399"/>
            </a:solidFill>
            <a:ln w="9525">
              <a:noFill/>
              <a:round/>
              <a:headEnd/>
              <a:tailEnd/>
            </a:ln>
          </p:spPr>
          <p:txBody>
            <a:bodyPr>
              <a:prstTxWarp prst="textNoShape">
                <a:avLst/>
              </a:prstTxWarp>
            </a:bodyPr>
            <a:lstStyle/>
            <a:p>
              <a:endParaRPr lang="fr-FR"/>
            </a:p>
          </p:txBody>
        </p:sp>
        <p:sp>
          <p:nvSpPr>
            <p:cNvPr id="22590" name="Freeform 62"/>
            <p:cNvSpPr>
              <a:spLocks/>
            </p:cNvSpPr>
            <p:nvPr/>
          </p:nvSpPr>
          <p:spPr bwMode="auto">
            <a:xfrm>
              <a:off x="674" y="2344"/>
              <a:ext cx="68" cy="75"/>
            </a:xfrm>
            <a:custGeom>
              <a:avLst/>
              <a:gdLst/>
              <a:ahLst/>
              <a:cxnLst>
                <a:cxn ang="0">
                  <a:pos x="79" y="70"/>
                </a:cxn>
                <a:cxn ang="0">
                  <a:pos x="84" y="55"/>
                </a:cxn>
                <a:cxn ang="0">
                  <a:pos x="73" y="46"/>
                </a:cxn>
                <a:cxn ang="0">
                  <a:pos x="56" y="46"/>
                </a:cxn>
                <a:cxn ang="0">
                  <a:pos x="37" y="49"/>
                </a:cxn>
                <a:cxn ang="0">
                  <a:pos x="23" y="62"/>
                </a:cxn>
                <a:cxn ang="0">
                  <a:pos x="19" y="91"/>
                </a:cxn>
                <a:cxn ang="0">
                  <a:pos x="30" y="118"/>
                </a:cxn>
                <a:cxn ang="0">
                  <a:pos x="43" y="129"/>
                </a:cxn>
                <a:cxn ang="0">
                  <a:pos x="56" y="132"/>
                </a:cxn>
                <a:cxn ang="0">
                  <a:pos x="71" y="131"/>
                </a:cxn>
                <a:cxn ang="0">
                  <a:pos x="86" y="126"/>
                </a:cxn>
                <a:cxn ang="0">
                  <a:pos x="100" y="116"/>
                </a:cxn>
                <a:cxn ang="0">
                  <a:pos x="113" y="106"/>
                </a:cxn>
                <a:cxn ang="0">
                  <a:pos x="120" y="92"/>
                </a:cxn>
                <a:cxn ang="0">
                  <a:pos x="122" y="73"/>
                </a:cxn>
                <a:cxn ang="0">
                  <a:pos x="115" y="42"/>
                </a:cxn>
                <a:cxn ang="0">
                  <a:pos x="94" y="19"/>
                </a:cxn>
                <a:cxn ang="0">
                  <a:pos x="68" y="9"/>
                </a:cxn>
                <a:cxn ang="0">
                  <a:pos x="50" y="7"/>
                </a:cxn>
                <a:cxn ang="0">
                  <a:pos x="53" y="0"/>
                </a:cxn>
                <a:cxn ang="0">
                  <a:pos x="58" y="0"/>
                </a:cxn>
                <a:cxn ang="0">
                  <a:pos x="68" y="1"/>
                </a:cxn>
                <a:cxn ang="0">
                  <a:pos x="82" y="3"/>
                </a:cxn>
                <a:cxn ang="0">
                  <a:pos x="98" y="10"/>
                </a:cxn>
                <a:cxn ang="0">
                  <a:pos x="113" y="23"/>
                </a:cxn>
                <a:cxn ang="0">
                  <a:pos x="127" y="41"/>
                </a:cxn>
                <a:cxn ang="0">
                  <a:pos x="135" y="62"/>
                </a:cxn>
                <a:cxn ang="0">
                  <a:pos x="137" y="80"/>
                </a:cxn>
                <a:cxn ang="0">
                  <a:pos x="136" y="94"/>
                </a:cxn>
                <a:cxn ang="0">
                  <a:pos x="132" y="107"/>
                </a:cxn>
                <a:cxn ang="0">
                  <a:pos x="120" y="121"/>
                </a:cxn>
                <a:cxn ang="0">
                  <a:pos x="97" y="138"/>
                </a:cxn>
                <a:cxn ang="0">
                  <a:pos x="68" y="148"/>
                </a:cxn>
                <a:cxn ang="0">
                  <a:pos x="43" y="147"/>
                </a:cxn>
                <a:cxn ang="0">
                  <a:pos x="22" y="137"/>
                </a:cxn>
                <a:cxn ang="0">
                  <a:pos x="10" y="117"/>
                </a:cxn>
                <a:cxn ang="0">
                  <a:pos x="0" y="71"/>
                </a:cxn>
                <a:cxn ang="0">
                  <a:pos x="21" y="39"/>
                </a:cxn>
                <a:cxn ang="0">
                  <a:pos x="45" y="32"/>
                </a:cxn>
                <a:cxn ang="0">
                  <a:pos x="68" y="30"/>
                </a:cxn>
                <a:cxn ang="0">
                  <a:pos x="88" y="35"/>
                </a:cxn>
                <a:cxn ang="0">
                  <a:pos x="98" y="52"/>
                </a:cxn>
                <a:cxn ang="0">
                  <a:pos x="89" y="77"/>
                </a:cxn>
                <a:cxn ang="0">
                  <a:pos x="76" y="72"/>
                </a:cxn>
              </a:cxnLst>
              <a:rect l="0" t="0" r="r" b="b"/>
              <a:pathLst>
                <a:path w="137" h="149">
                  <a:moveTo>
                    <a:pt x="76" y="72"/>
                  </a:moveTo>
                  <a:lnTo>
                    <a:pt x="79" y="70"/>
                  </a:lnTo>
                  <a:lnTo>
                    <a:pt x="83" y="63"/>
                  </a:lnTo>
                  <a:lnTo>
                    <a:pt x="84" y="55"/>
                  </a:lnTo>
                  <a:lnTo>
                    <a:pt x="79" y="48"/>
                  </a:lnTo>
                  <a:lnTo>
                    <a:pt x="73" y="46"/>
                  </a:lnTo>
                  <a:lnTo>
                    <a:pt x="65" y="45"/>
                  </a:lnTo>
                  <a:lnTo>
                    <a:pt x="56" y="46"/>
                  </a:lnTo>
                  <a:lnTo>
                    <a:pt x="46" y="47"/>
                  </a:lnTo>
                  <a:lnTo>
                    <a:pt x="37" y="49"/>
                  </a:lnTo>
                  <a:lnTo>
                    <a:pt x="29" y="55"/>
                  </a:lnTo>
                  <a:lnTo>
                    <a:pt x="23" y="62"/>
                  </a:lnTo>
                  <a:lnTo>
                    <a:pt x="20" y="71"/>
                  </a:lnTo>
                  <a:lnTo>
                    <a:pt x="19" y="91"/>
                  </a:lnTo>
                  <a:lnTo>
                    <a:pt x="23" y="107"/>
                  </a:lnTo>
                  <a:lnTo>
                    <a:pt x="30" y="118"/>
                  </a:lnTo>
                  <a:lnTo>
                    <a:pt x="38" y="126"/>
                  </a:lnTo>
                  <a:lnTo>
                    <a:pt x="43" y="129"/>
                  </a:lnTo>
                  <a:lnTo>
                    <a:pt x="49" y="131"/>
                  </a:lnTo>
                  <a:lnTo>
                    <a:pt x="56" y="132"/>
                  </a:lnTo>
                  <a:lnTo>
                    <a:pt x="64" y="132"/>
                  </a:lnTo>
                  <a:lnTo>
                    <a:pt x="71" y="131"/>
                  </a:lnTo>
                  <a:lnTo>
                    <a:pt x="79" y="129"/>
                  </a:lnTo>
                  <a:lnTo>
                    <a:pt x="86" y="126"/>
                  </a:lnTo>
                  <a:lnTo>
                    <a:pt x="92" y="122"/>
                  </a:lnTo>
                  <a:lnTo>
                    <a:pt x="100" y="116"/>
                  </a:lnTo>
                  <a:lnTo>
                    <a:pt x="107" y="110"/>
                  </a:lnTo>
                  <a:lnTo>
                    <a:pt x="113" y="106"/>
                  </a:lnTo>
                  <a:lnTo>
                    <a:pt x="118" y="99"/>
                  </a:lnTo>
                  <a:lnTo>
                    <a:pt x="120" y="92"/>
                  </a:lnTo>
                  <a:lnTo>
                    <a:pt x="122" y="84"/>
                  </a:lnTo>
                  <a:lnTo>
                    <a:pt x="122" y="73"/>
                  </a:lnTo>
                  <a:lnTo>
                    <a:pt x="121" y="61"/>
                  </a:lnTo>
                  <a:lnTo>
                    <a:pt x="115" y="42"/>
                  </a:lnTo>
                  <a:lnTo>
                    <a:pt x="106" y="30"/>
                  </a:lnTo>
                  <a:lnTo>
                    <a:pt x="94" y="19"/>
                  </a:lnTo>
                  <a:lnTo>
                    <a:pt x="81" y="14"/>
                  </a:lnTo>
                  <a:lnTo>
                    <a:pt x="68" y="9"/>
                  </a:lnTo>
                  <a:lnTo>
                    <a:pt x="57" y="8"/>
                  </a:lnTo>
                  <a:lnTo>
                    <a:pt x="50" y="7"/>
                  </a:lnTo>
                  <a:lnTo>
                    <a:pt x="46" y="7"/>
                  </a:lnTo>
                  <a:lnTo>
                    <a:pt x="53" y="0"/>
                  </a:lnTo>
                  <a:lnTo>
                    <a:pt x="54" y="0"/>
                  </a:lnTo>
                  <a:lnTo>
                    <a:pt x="58" y="0"/>
                  </a:lnTo>
                  <a:lnTo>
                    <a:pt x="62" y="0"/>
                  </a:lnTo>
                  <a:lnTo>
                    <a:pt x="68" y="1"/>
                  </a:lnTo>
                  <a:lnTo>
                    <a:pt x="75" y="2"/>
                  </a:lnTo>
                  <a:lnTo>
                    <a:pt x="82" y="3"/>
                  </a:lnTo>
                  <a:lnTo>
                    <a:pt x="90" y="7"/>
                  </a:lnTo>
                  <a:lnTo>
                    <a:pt x="98" y="10"/>
                  </a:lnTo>
                  <a:lnTo>
                    <a:pt x="106" y="15"/>
                  </a:lnTo>
                  <a:lnTo>
                    <a:pt x="113" y="23"/>
                  </a:lnTo>
                  <a:lnTo>
                    <a:pt x="120" y="32"/>
                  </a:lnTo>
                  <a:lnTo>
                    <a:pt x="127" y="41"/>
                  </a:lnTo>
                  <a:lnTo>
                    <a:pt x="132" y="52"/>
                  </a:lnTo>
                  <a:lnTo>
                    <a:pt x="135" y="62"/>
                  </a:lnTo>
                  <a:lnTo>
                    <a:pt x="137" y="72"/>
                  </a:lnTo>
                  <a:lnTo>
                    <a:pt x="137" y="80"/>
                  </a:lnTo>
                  <a:lnTo>
                    <a:pt x="136" y="87"/>
                  </a:lnTo>
                  <a:lnTo>
                    <a:pt x="136" y="94"/>
                  </a:lnTo>
                  <a:lnTo>
                    <a:pt x="134" y="101"/>
                  </a:lnTo>
                  <a:lnTo>
                    <a:pt x="132" y="107"/>
                  </a:lnTo>
                  <a:lnTo>
                    <a:pt x="127" y="114"/>
                  </a:lnTo>
                  <a:lnTo>
                    <a:pt x="120" y="121"/>
                  </a:lnTo>
                  <a:lnTo>
                    <a:pt x="110" y="129"/>
                  </a:lnTo>
                  <a:lnTo>
                    <a:pt x="97" y="138"/>
                  </a:lnTo>
                  <a:lnTo>
                    <a:pt x="83" y="145"/>
                  </a:lnTo>
                  <a:lnTo>
                    <a:pt x="68" y="148"/>
                  </a:lnTo>
                  <a:lnTo>
                    <a:pt x="56" y="149"/>
                  </a:lnTo>
                  <a:lnTo>
                    <a:pt x="43" y="147"/>
                  </a:lnTo>
                  <a:lnTo>
                    <a:pt x="31" y="143"/>
                  </a:lnTo>
                  <a:lnTo>
                    <a:pt x="22" y="137"/>
                  </a:lnTo>
                  <a:lnTo>
                    <a:pt x="14" y="128"/>
                  </a:lnTo>
                  <a:lnTo>
                    <a:pt x="10" y="117"/>
                  </a:lnTo>
                  <a:lnTo>
                    <a:pt x="3" y="94"/>
                  </a:lnTo>
                  <a:lnTo>
                    <a:pt x="0" y="71"/>
                  </a:lnTo>
                  <a:lnTo>
                    <a:pt x="6" y="52"/>
                  </a:lnTo>
                  <a:lnTo>
                    <a:pt x="21" y="39"/>
                  </a:lnTo>
                  <a:lnTo>
                    <a:pt x="33" y="35"/>
                  </a:lnTo>
                  <a:lnTo>
                    <a:pt x="45" y="32"/>
                  </a:lnTo>
                  <a:lnTo>
                    <a:pt x="57" y="30"/>
                  </a:lnTo>
                  <a:lnTo>
                    <a:pt x="68" y="30"/>
                  </a:lnTo>
                  <a:lnTo>
                    <a:pt x="79" y="32"/>
                  </a:lnTo>
                  <a:lnTo>
                    <a:pt x="88" y="35"/>
                  </a:lnTo>
                  <a:lnTo>
                    <a:pt x="94" y="42"/>
                  </a:lnTo>
                  <a:lnTo>
                    <a:pt x="98" y="52"/>
                  </a:lnTo>
                  <a:lnTo>
                    <a:pt x="97" y="69"/>
                  </a:lnTo>
                  <a:lnTo>
                    <a:pt x="89" y="77"/>
                  </a:lnTo>
                  <a:lnTo>
                    <a:pt x="80" y="78"/>
                  </a:lnTo>
                  <a:lnTo>
                    <a:pt x="76" y="72"/>
                  </a:lnTo>
                  <a:close/>
                </a:path>
              </a:pathLst>
            </a:custGeom>
            <a:solidFill>
              <a:srgbClr val="003399"/>
            </a:solidFill>
            <a:ln w="9525">
              <a:noFill/>
              <a:round/>
              <a:headEnd/>
              <a:tailEnd/>
            </a:ln>
          </p:spPr>
          <p:txBody>
            <a:bodyPr>
              <a:prstTxWarp prst="textNoShape">
                <a:avLst/>
              </a:prstTxWarp>
            </a:bodyPr>
            <a:lstStyle/>
            <a:p>
              <a:endParaRPr lang="fr-FR"/>
            </a:p>
          </p:txBody>
        </p:sp>
        <p:sp>
          <p:nvSpPr>
            <p:cNvPr id="22591" name="Freeform 63"/>
            <p:cNvSpPr>
              <a:spLocks/>
            </p:cNvSpPr>
            <p:nvPr/>
          </p:nvSpPr>
          <p:spPr bwMode="auto">
            <a:xfrm>
              <a:off x="440" y="2344"/>
              <a:ext cx="78" cy="80"/>
            </a:xfrm>
            <a:custGeom>
              <a:avLst/>
              <a:gdLst/>
              <a:ahLst/>
              <a:cxnLst>
                <a:cxn ang="0">
                  <a:pos x="110" y="75"/>
                </a:cxn>
                <a:cxn ang="0">
                  <a:pos x="95" y="67"/>
                </a:cxn>
                <a:cxn ang="0">
                  <a:pos x="80" y="83"/>
                </a:cxn>
                <a:cxn ang="0">
                  <a:pos x="92" y="94"/>
                </a:cxn>
                <a:cxn ang="0">
                  <a:pos x="113" y="92"/>
                </a:cxn>
                <a:cxn ang="0">
                  <a:pos x="128" y="84"/>
                </a:cxn>
                <a:cxn ang="0">
                  <a:pos x="138" y="72"/>
                </a:cxn>
                <a:cxn ang="0">
                  <a:pos x="142" y="58"/>
                </a:cxn>
                <a:cxn ang="0">
                  <a:pos x="139" y="44"/>
                </a:cxn>
                <a:cxn ang="0">
                  <a:pos x="131" y="30"/>
                </a:cxn>
                <a:cxn ang="0">
                  <a:pos x="117" y="20"/>
                </a:cxn>
                <a:cxn ang="0">
                  <a:pos x="98" y="15"/>
                </a:cxn>
                <a:cxn ang="0">
                  <a:pos x="72" y="16"/>
                </a:cxn>
                <a:cxn ang="0">
                  <a:pos x="49" y="24"/>
                </a:cxn>
                <a:cxn ang="0">
                  <a:pos x="33" y="37"/>
                </a:cxn>
                <a:cxn ang="0">
                  <a:pos x="22" y="53"/>
                </a:cxn>
                <a:cxn ang="0">
                  <a:pos x="13" y="79"/>
                </a:cxn>
                <a:cxn ang="0">
                  <a:pos x="20" y="123"/>
                </a:cxn>
                <a:cxn ang="0">
                  <a:pos x="47" y="140"/>
                </a:cxn>
                <a:cxn ang="0">
                  <a:pos x="68" y="146"/>
                </a:cxn>
                <a:cxn ang="0">
                  <a:pos x="85" y="146"/>
                </a:cxn>
                <a:cxn ang="0">
                  <a:pos x="98" y="143"/>
                </a:cxn>
                <a:cxn ang="0">
                  <a:pos x="104" y="134"/>
                </a:cxn>
                <a:cxn ang="0">
                  <a:pos x="106" y="146"/>
                </a:cxn>
                <a:cxn ang="0">
                  <a:pos x="103" y="151"/>
                </a:cxn>
                <a:cxn ang="0">
                  <a:pos x="98" y="154"/>
                </a:cxn>
                <a:cxn ang="0">
                  <a:pos x="85" y="159"/>
                </a:cxn>
                <a:cxn ang="0">
                  <a:pos x="69" y="161"/>
                </a:cxn>
                <a:cxn ang="0">
                  <a:pos x="47" y="158"/>
                </a:cxn>
                <a:cxn ang="0">
                  <a:pos x="25" y="147"/>
                </a:cxn>
                <a:cxn ang="0">
                  <a:pos x="9" y="131"/>
                </a:cxn>
                <a:cxn ang="0">
                  <a:pos x="1" y="107"/>
                </a:cxn>
                <a:cxn ang="0">
                  <a:pos x="3" y="62"/>
                </a:cxn>
                <a:cxn ang="0">
                  <a:pos x="19" y="25"/>
                </a:cxn>
                <a:cxn ang="0">
                  <a:pos x="39" y="10"/>
                </a:cxn>
                <a:cxn ang="0">
                  <a:pos x="68" y="2"/>
                </a:cxn>
                <a:cxn ang="0">
                  <a:pos x="101" y="0"/>
                </a:cxn>
                <a:cxn ang="0">
                  <a:pos x="130" y="7"/>
                </a:cxn>
                <a:cxn ang="0">
                  <a:pos x="149" y="33"/>
                </a:cxn>
                <a:cxn ang="0">
                  <a:pos x="154" y="64"/>
                </a:cxn>
                <a:cxn ang="0">
                  <a:pos x="133" y="94"/>
                </a:cxn>
                <a:cxn ang="0">
                  <a:pos x="119" y="103"/>
                </a:cxn>
                <a:cxn ang="0">
                  <a:pos x="108" y="105"/>
                </a:cxn>
                <a:cxn ang="0">
                  <a:pos x="95" y="103"/>
                </a:cxn>
                <a:cxn ang="0">
                  <a:pos x="83" y="103"/>
                </a:cxn>
                <a:cxn ang="0">
                  <a:pos x="70" y="92"/>
                </a:cxn>
                <a:cxn ang="0">
                  <a:pos x="62" y="72"/>
                </a:cxn>
                <a:cxn ang="0">
                  <a:pos x="70" y="54"/>
                </a:cxn>
                <a:cxn ang="0">
                  <a:pos x="91" y="45"/>
                </a:cxn>
                <a:cxn ang="0">
                  <a:pos x="106" y="45"/>
                </a:cxn>
                <a:cxn ang="0">
                  <a:pos x="117" y="49"/>
                </a:cxn>
                <a:cxn ang="0">
                  <a:pos x="124" y="57"/>
                </a:cxn>
                <a:cxn ang="0">
                  <a:pos x="122" y="70"/>
                </a:cxn>
                <a:cxn ang="0">
                  <a:pos x="114" y="77"/>
                </a:cxn>
              </a:cxnLst>
              <a:rect l="0" t="0" r="r" b="b"/>
              <a:pathLst>
                <a:path w="155" h="161">
                  <a:moveTo>
                    <a:pt x="113" y="78"/>
                  </a:moveTo>
                  <a:lnTo>
                    <a:pt x="110" y="75"/>
                  </a:lnTo>
                  <a:lnTo>
                    <a:pt x="104" y="69"/>
                  </a:lnTo>
                  <a:lnTo>
                    <a:pt x="95" y="67"/>
                  </a:lnTo>
                  <a:lnTo>
                    <a:pt x="86" y="72"/>
                  </a:lnTo>
                  <a:lnTo>
                    <a:pt x="80" y="83"/>
                  </a:lnTo>
                  <a:lnTo>
                    <a:pt x="84" y="90"/>
                  </a:lnTo>
                  <a:lnTo>
                    <a:pt x="92" y="94"/>
                  </a:lnTo>
                  <a:lnTo>
                    <a:pt x="106" y="94"/>
                  </a:lnTo>
                  <a:lnTo>
                    <a:pt x="113" y="92"/>
                  </a:lnTo>
                  <a:lnTo>
                    <a:pt x="121" y="88"/>
                  </a:lnTo>
                  <a:lnTo>
                    <a:pt x="128" y="84"/>
                  </a:lnTo>
                  <a:lnTo>
                    <a:pt x="133" y="79"/>
                  </a:lnTo>
                  <a:lnTo>
                    <a:pt x="138" y="72"/>
                  </a:lnTo>
                  <a:lnTo>
                    <a:pt x="141" y="65"/>
                  </a:lnTo>
                  <a:lnTo>
                    <a:pt x="142" y="58"/>
                  </a:lnTo>
                  <a:lnTo>
                    <a:pt x="141" y="50"/>
                  </a:lnTo>
                  <a:lnTo>
                    <a:pt x="139" y="44"/>
                  </a:lnTo>
                  <a:lnTo>
                    <a:pt x="134" y="37"/>
                  </a:lnTo>
                  <a:lnTo>
                    <a:pt x="131" y="30"/>
                  </a:lnTo>
                  <a:lnTo>
                    <a:pt x="125" y="25"/>
                  </a:lnTo>
                  <a:lnTo>
                    <a:pt x="117" y="20"/>
                  </a:lnTo>
                  <a:lnTo>
                    <a:pt x="109" y="17"/>
                  </a:lnTo>
                  <a:lnTo>
                    <a:pt x="98" y="15"/>
                  </a:lnTo>
                  <a:lnTo>
                    <a:pt x="85" y="15"/>
                  </a:lnTo>
                  <a:lnTo>
                    <a:pt x="72" y="16"/>
                  </a:lnTo>
                  <a:lnTo>
                    <a:pt x="60" y="19"/>
                  </a:lnTo>
                  <a:lnTo>
                    <a:pt x="49" y="24"/>
                  </a:lnTo>
                  <a:lnTo>
                    <a:pt x="41" y="30"/>
                  </a:lnTo>
                  <a:lnTo>
                    <a:pt x="33" y="37"/>
                  </a:lnTo>
                  <a:lnTo>
                    <a:pt x="27" y="45"/>
                  </a:lnTo>
                  <a:lnTo>
                    <a:pt x="22" y="53"/>
                  </a:lnTo>
                  <a:lnTo>
                    <a:pt x="18" y="61"/>
                  </a:lnTo>
                  <a:lnTo>
                    <a:pt x="13" y="79"/>
                  </a:lnTo>
                  <a:lnTo>
                    <a:pt x="13" y="102"/>
                  </a:lnTo>
                  <a:lnTo>
                    <a:pt x="20" y="123"/>
                  </a:lnTo>
                  <a:lnTo>
                    <a:pt x="37" y="137"/>
                  </a:lnTo>
                  <a:lnTo>
                    <a:pt x="47" y="140"/>
                  </a:lnTo>
                  <a:lnTo>
                    <a:pt x="57" y="144"/>
                  </a:lnTo>
                  <a:lnTo>
                    <a:pt x="68" y="146"/>
                  </a:lnTo>
                  <a:lnTo>
                    <a:pt x="77" y="146"/>
                  </a:lnTo>
                  <a:lnTo>
                    <a:pt x="85" y="146"/>
                  </a:lnTo>
                  <a:lnTo>
                    <a:pt x="92" y="145"/>
                  </a:lnTo>
                  <a:lnTo>
                    <a:pt x="98" y="143"/>
                  </a:lnTo>
                  <a:lnTo>
                    <a:pt x="101" y="138"/>
                  </a:lnTo>
                  <a:lnTo>
                    <a:pt x="104" y="134"/>
                  </a:lnTo>
                  <a:lnTo>
                    <a:pt x="106" y="139"/>
                  </a:lnTo>
                  <a:lnTo>
                    <a:pt x="106" y="146"/>
                  </a:lnTo>
                  <a:lnTo>
                    <a:pt x="104" y="149"/>
                  </a:lnTo>
                  <a:lnTo>
                    <a:pt x="103" y="151"/>
                  </a:lnTo>
                  <a:lnTo>
                    <a:pt x="101" y="152"/>
                  </a:lnTo>
                  <a:lnTo>
                    <a:pt x="98" y="154"/>
                  </a:lnTo>
                  <a:lnTo>
                    <a:pt x="92" y="156"/>
                  </a:lnTo>
                  <a:lnTo>
                    <a:pt x="85" y="159"/>
                  </a:lnTo>
                  <a:lnTo>
                    <a:pt x="77" y="160"/>
                  </a:lnTo>
                  <a:lnTo>
                    <a:pt x="69" y="161"/>
                  </a:lnTo>
                  <a:lnTo>
                    <a:pt x="58" y="160"/>
                  </a:lnTo>
                  <a:lnTo>
                    <a:pt x="47" y="158"/>
                  </a:lnTo>
                  <a:lnTo>
                    <a:pt x="35" y="153"/>
                  </a:lnTo>
                  <a:lnTo>
                    <a:pt x="25" y="147"/>
                  </a:lnTo>
                  <a:lnTo>
                    <a:pt x="17" y="140"/>
                  </a:lnTo>
                  <a:lnTo>
                    <a:pt x="9" y="131"/>
                  </a:lnTo>
                  <a:lnTo>
                    <a:pt x="4" y="120"/>
                  </a:lnTo>
                  <a:lnTo>
                    <a:pt x="1" y="107"/>
                  </a:lnTo>
                  <a:lnTo>
                    <a:pt x="0" y="91"/>
                  </a:lnTo>
                  <a:lnTo>
                    <a:pt x="3" y="62"/>
                  </a:lnTo>
                  <a:lnTo>
                    <a:pt x="9" y="40"/>
                  </a:lnTo>
                  <a:lnTo>
                    <a:pt x="19" y="25"/>
                  </a:lnTo>
                  <a:lnTo>
                    <a:pt x="31" y="15"/>
                  </a:lnTo>
                  <a:lnTo>
                    <a:pt x="39" y="10"/>
                  </a:lnTo>
                  <a:lnTo>
                    <a:pt x="51" y="5"/>
                  </a:lnTo>
                  <a:lnTo>
                    <a:pt x="68" y="2"/>
                  </a:lnTo>
                  <a:lnTo>
                    <a:pt x="85" y="0"/>
                  </a:lnTo>
                  <a:lnTo>
                    <a:pt x="101" y="0"/>
                  </a:lnTo>
                  <a:lnTo>
                    <a:pt x="117" y="1"/>
                  </a:lnTo>
                  <a:lnTo>
                    <a:pt x="130" y="7"/>
                  </a:lnTo>
                  <a:lnTo>
                    <a:pt x="138" y="15"/>
                  </a:lnTo>
                  <a:lnTo>
                    <a:pt x="149" y="33"/>
                  </a:lnTo>
                  <a:lnTo>
                    <a:pt x="155" y="48"/>
                  </a:lnTo>
                  <a:lnTo>
                    <a:pt x="154" y="64"/>
                  </a:lnTo>
                  <a:lnTo>
                    <a:pt x="141" y="85"/>
                  </a:lnTo>
                  <a:lnTo>
                    <a:pt x="133" y="94"/>
                  </a:lnTo>
                  <a:lnTo>
                    <a:pt x="125" y="100"/>
                  </a:lnTo>
                  <a:lnTo>
                    <a:pt x="119" y="103"/>
                  </a:lnTo>
                  <a:lnTo>
                    <a:pt x="114" y="105"/>
                  </a:lnTo>
                  <a:lnTo>
                    <a:pt x="108" y="105"/>
                  </a:lnTo>
                  <a:lnTo>
                    <a:pt x="102" y="103"/>
                  </a:lnTo>
                  <a:lnTo>
                    <a:pt x="95" y="103"/>
                  </a:lnTo>
                  <a:lnTo>
                    <a:pt x="87" y="105"/>
                  </a:lnTo>
                  <a:lnTo>
                    <a:pt x="83" y="103"/>
                  </a:lnTo>
                  <a:lnTo>
                    <a:pt x="76" y="99"/>
                  </a:lnTo>
                  <a:lnTo>
                    <a:pt x="70" y="92"/>
                  </a:lnTo>
                  <a:lnTo>
                    <a:pt x="64" y="83"/>
                  </a:lnTo>
                  <a:lnTo>
                    <a:pt x="62" y="72"/>
                  </a:lnTo>
                  <a:lnTo>
                    <a:pt x="63" y="63"/>
                  </a:lnTo>
                  <a:lnTo>
                    <a:pt x="70" y="54"/>
                  </a:lnTo>
                  <a:lnTo>
                    <a:pt x="84" y="47"/>
                  </a:lnTo>
                  <a:lnTo>
                    <a:pt x="91" y="45"/>
                  </a:lnTo>
                  <a:lnTo>
                    <a:pt x="99" y="45"/>
                  </a:lnTo>
                  <a:lnTo>
                    <a:pt x="106" y="45"/>
                  </a:lnTo>
                  <a:lnTo>
                    <a:pt x="113" y="47"/>
                  </a:lnTo>
                  <a:lnTo>
                    <a:pt x="117" y="49"/>
                  </a:lnTo>
                  <a:lnTo>
                    <a:pt x="122" y="53"/>
                  </a:lnTo>
                  <a:lnTo>
                    <a:pt x="124" y="57"/>
                  </a:lnTo>
                  <a:lnTo>
                    <a:pt x="124" y="62"/>
                  </a:lnTo>
                  <a:lnTo>
                    <a:pt x="122" y="70"/>
                  </a:lnTo>
                  <a:lnTo>
                    <a:pt x="117" y="75"/>
                  </a:lnTo>
                  <a:lnTo>
                    <a:pt x="114" y="77"/>
                  </a:lnTo>
                  <a:lnTo>
                    <a:pt x="113" y="78"/>
                  </a:lnTo>
                  <a:close/>
                </a:path>
              </a:pathLst>
            </a:custGeom>
            <a:solidFill>
              <a:srgbClr val="003399"/>
            </a:solidFill>
            <a:ln w="9525">
              <a:noFill/>
              <a:round/>
              <a:headEnd/>
              <a:tailEnd/>
            </a:ln>
          </p:spPr>
          <p:txBody>
            <a:bodyPr>
              <a:prstTxWarp prst="textNoShape">
                <a:avLst/>
              </a:prstTxWarp>
            </a:bodyPr>
            <a:lstStyle/>
            <a:p>
              <a:endParaRPr lang="fr-FR"/>
            </a:p>
          </p:txBody>
        </p:sp>
        <p:sp>
          <p:nvSpPr>
            <p:cNvPr id="22592" name="Freeform 64"/>
            <p:cNvSpPr>
              <a:spLocks/>
            </p:cNvSpPr>
            <p:nvPr/>
          </p:nvSpPr>
          <p:spPr bwMode="auto">
            <a:xfrm>
              <a:off x="516" y="2337"/>
              <a:ext cx="83" cy="75"/>
            </a:xfrm>
            <a:custGeom>
              <a:avLst/>
              <a:gdLst/>
              <a:ahLst/>
              <a:cxnLst>
                <a:cxn ang="0">
                  <a:pos x="74" y="41"/>
                </a:cxn>
                <a:cxn ang="0">
                  <a:pos x="67" y="58"/>
                </a:cxn>
                <a:cxn ang="0">
                  <a:pos x="85" y="69"/>
                </a:cxn>
                <a:cxn ang="0">
                  <a:pos x="95" y="56"/>
                </a:cxn>
                <a:cxn ang="0">
                  <a:pos x="90" y="37"/>
                </a:cxn>
                <a:cxn ang="0">
                  <a:pos x="79" y="23"/>
                </a:cxn>
                <a:cxn ang="0">
                  <a:pos x="67" y="14"/>
                </a:cxn>
                <a:cxn ang="0">
                  <a:pos x="52" y="13"/>
                </a:cxn>
                <a:cxn ang="0">
                  <a:pos x="31" y="24"/>
                </a:cxn>
                <a:cxn ang="0">
                  <a:pos x="17" y="53"/>
                </a:cxn>
                <a:cxn ang="0">
                  <a:pos x="22" y="89"/>
                </a:cxn>
                <a:cxn ang="0">
                  <a:pos x="33" y="109"/>
                </a:cxn>
                <a:cxn ang="0">
                  <a:pos x="48" y="124"/>
                </a:cxn>
                <a:cxn ang="0">
                  <a:pos x="66" y="132"/>
                </a:cxn>
                <a:cxn ang="0">
                  <a:pos x="83" y="136"/>
                </a:cxn>
                <a:cxn ang="0">
                  <a:pos x="105" y="135"/>
                </a:cxn>
                <a:cxn ang="0">
                  <a:pos x="125" y="128"/>
                </a:cxn>
                <a:cxn ang="0">
                  <a:pos x="142" y="115"/>
                </a:cxn>
                <a:cxn ang="0">
                  <a:pos x="150" y="83"/>
                </a:cxn>
                <a:cxn ang="0">
                  <a:pos x="145" y="48"/>
                </a:cxn>
                <a:cxn ang="0">
                  <a:pos x="132" y="38"/>
                </a:cxn>
                <a:cxn ang="0">
                  <a:pos x="144" y="36"/>
                </a:cxn>
                <a:cxn ang="0">
                  <a:pos x="151" y="38"/>
                </a:cxn>
                <a:cxn ang="0">
                  <a:pos x="163" y="60"/>
                </a:cxn>
                <a:cxn ang="0">
                  <a:pos x="165" y="91"/>
                </a:cxn>
                <a:cxn ang="0">
                  <a:pos x="159" y="114"/>
                </a:cxn>
                <a:cxn ang="0">
                  <a:pos x="145" y="132"/>
                </a:cxn>
                <a:cxn ang="0">
                  <a:pos x="122" y="145"/>
                </a:cxn>
                <a:cxn ang="0">
                  <a:pos x="92" y="150"/>
                </a:cxn>
                <a:cxn ang="0">
                  <a:pos x="67" y="150"/>
                </a:cxn>
                <a:cxn ang="0">
                  <a:pos x="47" y="144"/>
                </a:cxn>
                <a:cxn ang="0">
                  <a:pos x="32" y="136"/>
                </a:cxn>
                <a:cxn ang="0">
                  <a:pos x="21" y="122"/>
                </a:cxn>
                <a:cxn ang="0">
                  <a:pos x="8" y="96"/>
                </a:cxn>
                <a:cxn ang="0">
                  <a:pos x="0" y="63"/>
                </a:cxn>
                <a:cxn ang="0">
                  <a:pos x="2" y="34"/>
                </a:cxn>
                <a:cxn ang="0">
                  <a:pos x="17" y="16"/>
                </a:cxn>
                <a:cxn ang="0">
                  <a:pos x="32" y="5"/>
                </a:cxn>
                <a:cxn ang="0">
                  <a:pos x="47" y="0"/>
                </a:cxn>
                <a:cxn ang="0">
                  <a:pos x="66" y="3"/>
                </a:cxn>
                <a:cxn ang="0">
                  <a:pos x="89" y="16"/>
                </a:cxn>
                <a:cxn ang="0">
                  <a:pos x="100" y="29"/>
                </a:cxn>
                <a:cxn ang="0">
                  <a:pos x="102" y="39"/>
                </a:cxn>
                <a:cxn ang="0">
                  <a:pos x="104" y="52"/>
                </a:cxn>
                <a:cxn ang="0">
                  <a:pos x="106" y="64"/>
                </a:cxn>
                <a:cxn ang="0">
                  <a:pos x="97" y="79"/>
                </a:cxn>
                <a:cxn ang="0">
                  <a:pos x="79" y="90"/>
                </a:cxn>
                <a:cxn ang="0">
                  <a:pos x="59" y="84"/>
                </a:cxn>
                <a:cxn ang="0">
                  <a:pos x="45" y="59"/>
                </a:cxn>
                <a:cxn ang="0">
                  <a:pos x="51" y="33"/>
                </a:cxn>
                <a:cxn ang="0">
                  <a:pos x="67" y="32"/>
                </a:cxn>
                <a:cxn ang="0">
                  <a:pos x="75" y="38"/>
                </a:cxn>
              </a:cxnLst>
              <a:rect l="0" t="0" r="r" b="b"/>
              <a:pathLst>
                <a:path w="166" h="150">
                  <a:moveTo>
                    <a:pt x="76" y="39"/>
                  </a:moveTo>
                  <a:lnTo>
                    <a:pt x="74" y="41"/>
                  </a:lnTo>
                  <a:lnTo>
                    <a:pt x="68" y="48"/>
                  </a:lnTo>
                  <a:lnTo>
                    <a:pt x="67" y="58"/>
                  </a:lnTo>
                  <a:lnTo>
                    <a:pt x="74" y="66"/>
                  </a:lnTo>
                  <a:lnTo>
                    <a:pt x="85" y="69"/>
                  </a:lnTo>
                  <a:lnTo>
                    <a:pt x="92" y="66"/>
                  </a:lnTo>
                  <a:lnTo>
                    <a:pt x="95" y="56"/>
                  </a:lnTo>
                  <a:lnTo>
                    <a:pt x="93" y="44"/>
                  </a:lnTo>
                  <a:lnTo>
                    <a:pt x="90" y="37"/>
                  </a:lnTo>
                  <a:lnTo>
                    <a:pt x="85" y="30"/>
                  </a:lnTo>
                  <a:lnTo>
                    <a:pt x="79" y="23"/>
                  </a:lnTo>
                  <a:lnTo>
                    <a:pt x="74" y="18"/>
                  </a:lnTo>
                  <a:lnTo>
                    <a:pt x="67" y="14"/>
                  </a:lnTo>
                  <a:lnTo>
                    <a:pt x="59" y="13"/>
                  </a:lnTo>
                  <a:lnTo>
                    <a:pt x="52" y="13"/>
                  </a:lnTo>
                  <a:lnTo>
                    <a:pt x="45" y="15"/>
                  </a:lnTo>
                  <a:lnTo>
                    <a:pt x="31" y="24"/>
                  </a:lnTo>
                  <a:lnTo>
                    <a:pt x="22" y="36"/>
                  </a:lnTo>
                  <a:lnTo>
                    <a:pt x="17" y="53"/>
                  </a:lnTo>
                  <a:lnTo>
                    <a:pt x="18" y="76"/>
                  </a:lnTo>
                  <a:lnTo>
                    <a:pt x="22" y="89"/>
                  </a:lnTo>
                  <a:lnTo>
                    <a:pt x="26" y="100"/>
                  </a:lnTo>
                  <a:lnTo>
                    <a:pt x="33" y="109"/>
                  </a:lnTo>
                  <a:lnTo>
                    <a:pt x="40" y="117"/>
                  </a:lnTo>
                  <a:lnTo>
                    <a:pt x="48" y="124"/>
                  </a:lnTo>
                  <a:lnTo>
                    <a:pt x="56" y="129"/>
                  </a:lnTo>
                  <a:lnTo>
                    <a:pt x="66" y="132"/>
                  </a:lnTo>
                  <a:lnTo>
                    <a:pt x="74" y="135"/>
                  </a:lnTo>
                  <a:lnTo>
                    <a:pt x="83" y="136"/>
                  </a:lnTo>
                  <a:lnTo>
                    <a:pt x="93" y="136"/>
                  </a:lnTo>
                  <a:lnTo>
                    <a:pt x="105" y="135"/>
                  </a:lnTo>
                  <a:lnTo>
                    <a:pt x="115" y="132"/>
                  </a:lnTo>
                  <a:lnTo>
                    <a:pt x="125" y="128"/>
                  </a:lnTo>
                  <a:lnTo>
                    <a:pt x="135" y="122"/>
                  </a:lnTo>
                  <a:lnTo>
                    <a:pt x="142" y="115"/>
                  </a:lnTo>
                  <a:lnTo>
                    <a:pt x="146" y="105"/>
                  </a:lnTo>
                  <a:lnTo>
                    <a:pt x="150" y="83"/>
                  </a:lnTo>
                  <a:lnTo>
                    <a:pt x="150" y="63"/>
                  </a:lnTo>
                  <a:lnTo>
                    <a:pt x="145" y="48"/>
                  </a:lnTo>
                  <a:lnTo>
                    <a:pt x="137" y="40"/>
                  </a:lnTo>
                  <a:lnTo>
                    <a:pt x="132" y="38"/>
                  </a:lnTo>
                  <a:lnTo>
                    <a:pt x="137" y="36"/>
                  </a:lnTo>
                  <a:lnTo>
                    <a:pt x="144" y="36"/>
                  </a:lnTo>
                  <a:lnTo>
                    <a:pt x="147" y="36"/>
                  </a:lnTo>
                  <a:lnTo>
                    <a:pt x="151" y="38"/>
                  </a:lnTo>
                  <a:lnTo>
                    <a:pt x="156" y="46"/>
                  </a:lnTo>
                  <a:lnTo>
                    <a:pt x="163" y="60"/>
                  </a:lnTo>
                  <a:lnTo>
                    <a:pt x="166" y="78"/>
                  </a:lnTo>
                  <a:lnTo>
                    <a:pt x="165" y="91"/>
                  </a:lnTo>
                  <a:lnTo>
                    <a:pt x="162" y="102"/>
                  </a:lnTo>
                  <a:lnTo>
                    <a:pt x="159" y="114"/>
                  </a:lnTo>
                  <a:lnTo>
                    <a:pt x="153" y="123"/>
                  </a:lnTo>
                  <a:lnTo>
                    <a:pt x="145" y="132"/>
                  </a:lnTo>
                  <a:lnTo>
                    <a:pt x="135" y="139"/>
                  </a:lnTo>
                  <a:lnTo>
                    <a:pt x="122" y="145"/>
                  </a:lnTo>
                  <a:lnTo>
                    <a:pt x="107" y="148"/>
                  </a:lnTo>
                  <a:lnTo>
                    <a:pt x="92" y="150"/>
                  </a:lnTo>
                  <a:lnTo>
                    <a:pt x="78" y="150"/>
                  </a:lnTo>
                  <a:lnTo>
                    <a:pt x="67" y="150"/>
                  </a:lnTo>
                  <a:lnTo>
                    <a:pt x="56" y="147"/>
                  </a:lnTo>
                  <a:lnTo>
                    <a:pt x="47" y="144"/>
                  </a:lnTo>
                  <a:lnTo>
                    <a:pt x="39" y="140"/>
                  </a:lnTo>
                  <a:lnTo>
                    <a:pt x="32" y="136"/>
                  </a:lnTo>
                  <a:lnTo>
                    <a:pt x="26" y="130"/>
                  </a:lnTo>
                  <a:lnTo>
                    <a:pt x="21" y="122"/>
                  </a:lnTo>
                  <a:lnTo>
                    <a:pt x="15" y="110"/>
                  </a:lnTo>
                  <a:lnTo>
                    <a:pt x="8" y="96"/>
                  </a:lnTo>
                  <a:lnTo>
                    <a:pt x="3" y="79"/>
                  </a:lnTo>
                  <a:lnTo>
                    <a:pt x="0" y="63"/>
                  </a:lnTo>
                  <a:lnTo>
                    <a:pt x="0" y="47"/>
                  </a:lnTo>
                  <a:lnTo>
                    <a:pt x="2" y="34"/>
                  </a:lnTo>
                  <a:lnTo>
                    <a:pt x="9" y="24"/>
                  </a:lnTo>
                  <a:lnTo>
                    <a:pt x="17" y="16"/>
                  </a:lnTo>
                  <a:lnTo>
                    <a:pt x="25" y="10"/>
                  </a:lnTo>
                  <a:lnTo>
                    <a:pt x="32" y="5"/>
                  </a:lnTo>
                  <a:lnTo>
                    <a:pt x="39" y="1"/>
                  </a:lnTo>
                  <a:lnTo>
                    <a:pt x="47" y="0"/>
                  </a:lnTo>
                  <a:lnTo>
                    <a:pt x="56" y="0"/>
                  </a:lnTo>
                  <a:lnTo>
                    <a:pt x="66" y="3"/>
                  </a:lnTo>
                  <a:lnTo>
                    <a:pt x="78" y="9"/>
                  </a:lnTo>
                  <a:lnTo>
                    <a:pt x="89" y="16"/>
                  </a:lnTo>
                  <a:lnTo>
                    <a:pt x="95" y="23"/>
                  </a:lnTo>
                  <a:lnTo>
                    <a:pt x="100" y="29"/>
                  </a:lnTo>
                  <a:lnTo>
                    <a:pt x="102" y="33"/>
                  </a:lnTo>
                  <a:lnTo>
                    <a:pt x="102" y="39"/>
                  </a:lnTo>
                  <a:lnTo>
                    <a:pt x="104" y="45"/>
                  </a:lnTo>
                  <a:lnTo>
                    <a:pt x="104" y="52"/>
                  </a:lnTo>
                  <a:lnTo>
                    <a:pt x="106" y="60"/>
                  </a:lnTo>
                  <a:lnTo>
                    <a:pt x="106" y="64"/>
                  </a:lnTo>
                  <a:lnTo>
                    <a:pt x="102" y="71"/>
                  </a:lnTo>
                  <a:lnTo>
                    <a:pt x="97" y="79"/>
                  </a:lnTo>
                  <a:lnTo>
                    <a:pt x="89" y="85"/>
                  </a:lnTo>
                  <a:lnTo>
                    <a:pt x="79" y="90"/>
                  </a:lnTo>
                  <a:lnTo>
                    <a:pt x="69" y="90"/>
                  </a:lnTo>
                  <a:lnTo>
                    <a:pt x="59" y="84"/>
                  </a:lnTo>
                  <a:lnTo>
                    <a:pt x="49" y="72"/>
                  </a:lnTo>
                  <a:lnTo>
                    <a:pt x="45" y="59"/>
                  </a:lnTo>
                  <a:lnTo>
                    <a:pt x="46" y="44"/>
                  </a:lnTo>
                  <a:lnTo>
                    <a:pt x="51" y="33"/>
                  </a:lnTo>
                  <a:lnTo>
                    <a:pt x="59" y="30"/>
                  </a:lnTo>
                  <a:lnTo>
                    <a:pt x="67" y="32"/>
                  </a:lnTo>
                  <a:lnTo>
                    <a:pt x="72" y="34"/>
                  </a:lnTo>
                  <a:lnTo>
                    <a:pt x="75" y="38"/>
                  </a:lnTo>
                  <a:lnTo>
                    <a:pt x="76" y="39"/>
                  </a:lnTo>
                  <a:close/>
                </a:path>
              </a:pathLst>
            </a:custGeom>
            <a:solidFill>
              <a:srgbClr val="003399"/>
            </a:solidFill>
            <a:ln w="9525">
              <a:noFill/>
              <a:round/>
              <a:headEnd/>
              <a:tailEnd/>
            </a:ln>
          </p:spPr>
          <p:txBody>
            <a:bodyPr>
              <a:prstTxWarp prst="textNoShape">
                <a:avLst/>
              </a:prstTxWarp>
            </a:bodyPr>
            <a:lstStyle/>
            <a:p>
              <a:endParaRPr lang="fr-FR"/>
            </a:p>
          </p:txBody>
        </p:sp>
        <p:sp>
          <p:nvSpPr>
            <p:cNvPr id="22593" name="Freeform 65"/>
            <p:cNvSpPr>
              <a:spLocks/>
            </p:cNvSpPr>
            <p:nvPr/>
          </p:nvSpPr>
          <p:spPr bwMode="auto">
            <a:xfrm>
              <a:off x="770" y="2262"/>
              <a:ext cx="69" cy="82"/>
            </a:xfrm>
            <a:custGeom>
              <a:avLst/>
              <a:gdLst/>
              <a:ahLst/>
              <a:cxnLst>
                <a:cxn ang="0">
                  <a:pos x="31" y="164"/>
                </a:cxn>
                <a:cxn ang="0">
                  <a:pos x="35" y="164"/>
                </a:cxn>
                <a:cxn ang="0">
                  <a:pos x="48" y="163"/>
                </a:cxn>
                <a:cxn ang="0">
                  <a:pos x="65" y="160"/>
                </a:cxn>
                <a:cxn ang="0">
                  <a:pos x="85" y="156"/>
                </a:cxn>
                <a:cxn ang="0">
                  <a:pos x="104" y="148"/>
                </a:cxn>
                <a:cxn ang="0">
                  <a:pos x="122" y="136"/>
                </a:cxn>
                <a:cxn ang="0">
                  <a:pos x="134" y="121"/>
                </a:cxn>
                <a:cxn ang="0">
                  <a:pos x="138" y="100"/>
                </a:cxn>
                <a:cxn ang="0">
                  <a:pos x="136" y="79"/>
                </a:cxn>
                <a:cxn ang="0">
                  <a:pos x="129" y="61"/>
                </a:cxn>
                <a:cxn ang="0">
                  <a:pos x="121" y="46"/>
                </a:cxn>
                <a:cxn ang="0">
                  <a:pos x="110" y="35"/>
                </a:cxn>
                <a:cxn ang="0">
                  <a:pos x="99" y="26"/>
                </a:cxn>
                <a:cxn ang="0">
                  <a:pos x="88" y="19"/>
                </a:cxn>
                <a:cxn ang="0">
                  <a:pos x="78" y="13"/>
                </a:cxn>
                <a:cxn ang="0">
                  <a:pos x="71" y="7"/>
                </a:cxn>
                <a:cxn ang="0">
                  <a:pos x="64" y="2"/>
                </a:cxn>
                <a:cxn ang="0">
                  <a:pos x="57" y="1"/>
                </a:cxn>
                <a:cxn ang="0">
                  <a:pos x="50" y="0"/>
                </a:cxn>
                <a:cxn ang="0">
                  <a:pos x="43" y="1"/>
                </a:cxn>
                <a:cxn ang="0">
                  <a:pos x="36" y="4"/>
                </a:cxn>
                <a:cxn ang="0">
                  <a:pos x="31" y="7"/>
                </a:cxn>
                <a:cxn ang="0">
                  <a:pos x="26" y="11"/>
                </a:cxn>
                <a:cxn ang="0">
                  <a:pos x="23" y="15"/>
                </a:cxn>
                <a:cxn ang="0">
                  <a:pos x="15" y="27"/>
                </a:cxn>
                <a:cxn ang="0">
                  <a:pos x="5" y="42"/>
                </a:cxn>
                <a:cxn ang="0">
                  <a:pos x="0" y="59"/>
                </a:cxn>
                <a:cxn ang="0">
                  <a:pos x="1" y="73"/>
                </a:cxn>
                <a:cxn ang="0">
                  <a:pos x="8" y="84"/>
                </a:cxn>
                <a:cxn ang="0">
                  <a:pos x="16" y="93"/>
                </a:cxn>
                <a:cxn ang="0">
                  <a:pos x="23" y="102"/>
                </a:cxn>
                <a:cxn ang="0">
                  <a:pos x="25" y="104"/>
                </a:cxn>
                <a:cxn ang="0">
                  <a:pos x="31" y="164"/>
                </a:cxn>
              </a:cxnLst>
              <a:rect l="0" t="0" r="r" b="b"/>
              <a:pathLst>
                <a:path w="138" h="164">
                  <a:moveTo>
                    <a:pt x="31" y="164"/>
                  </a:moveTo>
                  <a:lnTo>
                    <a:pt x="35" y="164"/>
                  </a:lnTo>
                  <a:lnTo>
                    <a:pt x="48" y="163"/>
                  </a:lnTo>
                  <a:lnTo>
                    <a:pt x="65" y="160"/>
                  </a:lnTo>
                  <a:lnTo>
                    <a:pt x="85" y="156"/>
                  </a:lnTo>
                  <a:lnTo>
                    <a:pt x="104" y="148"/>
                  </a:lnTo>
                  <a:lnTo>
                    <a:pt x="122" y="136"/>
                  </a:lnTo>
                  <a:lnTo>
                    <a:pt x="134" y="121"/>
                  </a:lnTo>
                  <a:lnTo>
                    <a:pt x="138" y="100"/>
                  </a:lnTo>
                  <a:lnTo>
                    <a:pt x="136" y="79"/>
                  </a:lnTo>
                  <a:lnTo>
                    <a:pt x="129" y="61"/>
                  </a:lnTo>
                  <a:lnTo>
                    <a:pt x="121" y="46"/>
                  </a:lnTo>
                  <a:lnTo>
                    <a:pt x="110" y="35"/>
                  </a:lnTo>
                  <a:lnTo>
                    <a:pt x="99" y="26"/>
                  </a:lnTo>
                  <a:lnTo>
                    <a:pt x="88" y="19"/>
                  </a:lnTo>
                  <a:lnTo>
                    <a:pt x="78" y="13"/>
                  </a:lnTo>
                  <a:lnTo>
                    <a:pt x="71" y="7"/>
                  </a:lnTo>
                  <a:lnTo>
                    <a:pt x="64" y="2"/>
                  </a:lnTo>
                  <a:lnTo>
                    <a:pt x="57" y="1"/>
                  </a:lnTo>
                  <a:lnTo>
                    <a:pt x="50" y="0"/>
                  </a:lnTo>
                  <a:lnTo>
                    <a:pt x="43" y="1"/>
                  </a:lnTo>
                  <a:lnTo>
                    <a:pt x="36" y="4"/>
                  </a:lnTo>
                  <a:lnTo>
                    <a:pt x="31" y="7"/>
                  </a:lnTo>
                  <a:lnTo>
                    <a:pt x="26" y="11"/>
                  </a:lnTo>
                  <a:lnTo>
                    <a:pt x="23" y="15"/>
                  </a:lnTo>
                  <a:lnTo>
                    <a:pt x="15" y="27"/>
                  </a:lnTo>
                  <a:lnTo>
                    <a:pt x="5" y="42"/>
                  </a:lnTo>
                  <a:lnTo>
                    <a:pt x="0" y="59"/>
                  </a:lnTo>
                  <a:lnTo>
                    <a:pt x="1" y="73"/>
                  </a:lnTo>
                  <a:lnTo>
                    <a:pt x="8" y="84"/>
                  </a:lnTo>
                  <a:lnTo>
                    <a:pt x="16" y="93"/>
                  </a:lnTo>
                  <a:lnTo>
                    <a:pt x="23" y="102"/>
                  </a:lnTo>
                  <a:lnTo>
                    <a:pt x="25" y="104"/>
                  </a:lnTo>
                  <a:lnTo>
                    <a:pt x="31" y="164"/>
                  </a:lnTo>
                  <a:close/>
                </a:path>
              </a:pathLst>
            </a:custGeom>
            <a:solidFill>
              <a:srgbClr val="E5F2FF"/>
            </a:solidFill>
            <a:ln w="9525">
              <a:noFill/>
              <a:round/>
              <a:headEnd/>
              <a:tailEnd/>
            </a:ln>
          </p:spPr>
          <p:txBody>
            <a:bodyPr>
              <a:prstTxWarp prst="textNoShape">
                <a:avLst/>
              </a:prstTxWarp>
            </a:bodyPr>
            <a:lstStyle/>
            <a:p>
              <a:endParaRPr lang="fr-FR"/>
            </a:p>
          </p:txBody>
        </p:sp>
        <p:sp>
          <p:nvSpPr>
            <p:cNvPr id="22594" name="Freeform 66"/>
            <p:cNvSpPr>
              <a:spLocks/>
            </p:cNvSpPr>
            <p:nvPr/>
          </p:nvSpPr>
          <p:spPr bwMode="auto">
            <a:xfrm>
              <a:off x="822" y="2309"/>
              <a:ext cx="83" cy="75"/>
            </a:xfrm>
            <a:custGeom>
              <a:avLst/>
              <a:gdLst/>
              <a:ahLst/>
              <a:cxnLst>
                <a:cxn ang="0">
                  <a:pos x="75" y="42"/>
                </a:cxn>
                <a:cxn ang="0">
                  <a:pos x="68" y="58"/>
                </a:cxn>
                <a:cxn ang="0">
                  <a:pos x="87" y="71"/>
                </a:cxn>
                <a:cxn ang="0">
                  <a:pos x="96" y="57"/>
                </a:cxn>
                <a:cxn ang="0">
                  <a:pos x="90" y="37"/>
                </a:cxn>
                <a:cxn ang="0">
                  <a:pos x="81" y="24"/>
                </a:cxn>
                <a:cxn ang="0">
                  <a:pos x="67" y="14"/>
                </a:cxn>
                <a:cxn ang="0">
                  <a:pos x="52" y="13"/>
                </a:cxn>
                <a:cxn ang="0">
                  <a:pos x="33" y="25"/>
                </a:cxn>
                <a:cxn ang="0">
                  <a:pos x="18" y="53"/>
                </a:cxn>
                <a:cxn ang="0">
                  <a:pos x="22" y="89"/>
                </a:cxn>
                <a:cxn ang="0">
                  <a:pos x="34" y="110"/>
                </a:cxn>
                <a:cxn ang="0">
                  <a:pos x="49" y="125"/>
                </a:cxn>
                <a:cxn ang="0">
                  <a:pos x="66" y="133"/>
                </a:cxn>
                <a:cxn ang="0">
                  <a:pos x="83" y="136"/>
                </a:cxn>
                <a:cxn ang="0">
                  <a:pos x="105" y="135"/>
                </a:cxn>
                <a:cxn ang="0">
                  <a:pos x="127" y="129"/>
                </a:cxn>
                <a:cxn ang="0">
                  <a:pos x="142" y="116"/>
                </a:cxn>
                <a:cxn ang="0">
                  <a:pos x="150" y="83"/>
                </a:cxn>
                <a:cxn ang="0">
                  <a:pos x="146" y="50"/>
                </a:cxn>
                <a:cxn ang="0">
                  <a:pos x="134" y="38"/>
                </a:cxn>
                <a:cxn ang="0">
                  <a:pos x="146" y="36"/>
                </a:cxn>
                <a:cxn ang="0">
                  <a:pos x="151" y="40"/>
                </a:cxn>
                <a:cxn ang="0">
                  <a:pos x="164" y="62"/>
                </a:cxn>
                <a:cxn ang="0">
                  <a:pos x="165" y="93"/>
                </a:cxn>
                <a:cxn ang="0">
                  <a:pos x="159" y="115"/>
                </a:cxn>
                <a:cxn ang="0">
                  <a:pos x="146" y="133"/>
                </a:cxn>
                <a:cxn ang="0">
                  <a:pos x="123" y="146"/>
                </a:cxn>
                <a:cxn ang="0">
                  <a:pos x="93" y="151"/>
                </a:cxn>
                <a:cxn ang="0">
                  <a:pos x="67" y="150"/>
                </a:cxn>
                <a:cxn ang="0">
                  <a:pos x="48" y="146"/>
                </a:cxn>
                <a:cxn ang="0">
                  <a:pos x="34" y="136"/>
                </a:cxn>
                <a:cxn ang="0">
                  <a:pos x="22" y="124"/>
                </a:cxn>
                <a:cxn ang="0">
                  <a:pos x="10" y="97"/>
                </a:cxn>
                <a:cxn ang="0">
                  <a:pos x="2" y="64"/>
                </a:cxn>
                <a:cxn ang="0">
                  <a:pos x="4" y="35"/>
                </a:cxn>
                <a:cxn ang="0">
                  <a:pos x="19" y="18"/>
                </a:cxn>
                <a:cxn ang="0">
                  <a:pos x="34" y="6"/>
                </a:cxn>
                <a:cxn ang="0">
                  <a:pos x="48" y="0"/>
                </a:cxn>
                <a:cxn ang="0">
                  <a:pos x="66" y="5"/>
                </a:cxn>
                <a:cxn ang="0">
                  <a:pos x="90" y="18"/>
                </a:cxn>
                <a:cxn ang="0">
                  <a:pos x="101" y="29"/>
                </a:cxn>
                <a:cxn ang="0">
                  <a:pos x="104" y="40"/>
                </a:cxn>
                <a:cxn ang="0">
                  <a:pos x="105" y="52"/>
                </a:cxn>
                <a:cxn ang="0">
                  <a:pos x="108" y="66"/>
                </a:cxn>
                <a:cxn ang="0">
                  <a:pos x="97" y="80"/>
                </a:cxn>
                <a:cxn ang="0">
                  <a:pos x="80" y="90"/>
                </a:cxn>
                <a:cxn ang="0">
                  <a:pos x="59" y="86"/>
                </a:cxn>
                <a:cxn ang="0">
                  <a:pos x="45" y="59"/>
                </a:cxn>
                <a:cxn ang="0">
                  <a:pos x="51" y="34"/>
                </a:cxn>
                <a:cxn ang="0">
                  <a:pos x="68" y="33"/>
                </a:cxn>
                <a:cxn ang="0">
                  <a:pos x="76" y="38"/>
                </a:cxn>
              </a:cxnLst>
              <a:rect l="0" t="0" r="r" b="b"/>
              <a:pathLst>
                <a:path w="166" h="151">
                  <a:moveTo>
                    <a:pt x="78" y="40"/>
                  </a:moveTo>
                  <a:lnTo>
                    <a:pt x="75" y="42"/>
                  </a:lnTo>
                  <a:lnTo>
                    <a:pt x="70" y="50"/>
                  </a:lnTo>
                  <a:lnTo>
                    <a:pt x="68" y="58"/>
                  </a:lnTo>
                  <a:lnTo>
                    <a:pt x="75" y="67"/>
                  </a:lnTo>
                  <a:lnTo>
                    <a:pt x="87" y="71"/>
                  </a:lnTo>
                  <a:lnTo>
                    <a:pt x="94" y="66"/>
                  </a:lnTo>
                  <a:lnTo>
                    <a:pt x="96" y="57"/>
                  </a:lnTo>
                  <a:lnTo>
                    <a:pt x="94" y="44"/>
                  </a:lnTo>
                  <a:lnTo>
                    <a:pt x="90" y="37"/>
                  </a:lnTo>
                  <a:lnTo>
                    <a:pt x="87" y="30"/>
                  </a:lnTo>
                  <a:lnTo>
                    <a:pt x="81" y="24"/>
                  </a:lnTo>
                  <a:lnTo>
                    <a:pt x="74" y="19"/>
                  </a:lnTo>
                  <a:lnTo>
                    <a:pt x="67" y="14"/>
                  </a:lnTo>
                  <a:lnTo>
                    <a:pt x="60" y="13"/>
                  </a:lnTo>
                  <a:lnTo>
                    <a:pt x="52" y="13"/>
                  </a:lnTo>
                  <a:lnTo>
                    <a:pt x="45" y="15"/>
                  </a:lnTo>
                  <a:lnTo>
                    <a:pt x="33" y="25"/>
                  </a:lnTo>
                  <a:lnTo>
                    <a:pt x="22" y="37"/>
                  </a:lnTo>
                  <a:lnTo>
                    <a:pt x="18" y="53"/>
                  </a:lnTo>
                  <a:lnTo>
                    <a:pt x="19" y="76"/>
                  </a:lnTo>
                  <a:lnTo>
                    <a:pt x="22" y="89"/>
                  </a:lnTo>
                  <a:lnTo>
                    <a:pt x="27" y="101"/>
                  </a:lnTo>
                  <a:lnTo>
                    <a:pt x="34" y="110"/>
                  </a:lnTo>
                  <a:lnTo>
                    <a:pt x="41" y="118"/>
                  </a:lnTo>
                  <a:lnTo>
                    <a:pt x="49" y="125"/>
                  </a:lnTo>
                  <a:lnTo>
                    <a:pt x="57" y="129"/>
                  </a:lnTo>
                  <a:lnTo>
                    <a:pt x="66" y="133"/>
                  </a:lnTo>
                  <a:lnTo>
                    <a:pt x="74" y="135"/>
                  </a:lnTo>
                  <a:lnTo>
                    <a:pt x="83" y="136"/>
                  </a:lnTo>
                  <a:lnTo>
                    <a:pt x="94" y="136"/>
                  </a:lnTo>
                  <a:lnTo>
                    <a:pt x="105" y="135"/>
                  </a:lnTo>
                  <a:lnTo>
                    <a:pt x="117" y="133"/>
                  </a:lnTo>
                  <a:lnTo>
                    <a:pt x="127" y="129"/>
                  </a:lnTo>
                  <a:lnTo>
                    <a:pt x="135" y="124"/>
                  </a:lnTo>
                  <a:lnTo>
                    <a:pt x="142" y="116"/>
                  </a:lnTo>
                  <a:lnTo>
                    <a:pt x="147" y="105"/>
                  </a:lnTo>
                  <a:lnTo>
                    <a:pt x="150" y="83"/>
                  </a:lnTo>
                  <a:lnTo>
                    <a:pt x="150" y="64"/>
                  </a:lnTo>
                  <a:lnTo>
                    <a:pt x="146" y="50"/>
                  </a:lnTo>
                  <a:lnTo>
                    <a:pt x="138" y="42"/>
                  </a:lnTo>
                  <a:lnTo>
                    <a:pt x="134" y="38"/>
                  </a:lnTo>
                  <a:lnTo>
                    <a:pt x="139" y="37"/>
                  </a:lnTo>
                  <a:lnTo>
                    <a:pt x="146" y="36"/>
                  </a:lnTo>
                  <a:lnTo>
                    <a:pt x="149" y="36"/>
                  </a:lnTo>
                  <a:lnTo>
                    <a:pt x="151" y="40"/>
                  </a:lnTo>
                  <a:lnTo>
                    <a:pt x="158" y="48"/>
                  </a:lnTo>
                  <a:lnTo>
                    <a:pt x="164" y="62"/>
                  </a:lnTo>
                  <a:lnTo>
                    <a:pt x="166" y="80"/>
                  </a:lnTo>
                  <a:lnTo>
                    <a:pt x="165" y="93"/>
                  </a:lnTo>
                  <a:lnTo>
                    <a:pt x="164" y="104"/>
                  </a:lnTo>
                  <a:lnTo>
                    <a:pt x="159" y="115"/>
                  </a:lnTo>
                  <a:lnTo>
                    <a:pt x="154" y="125"/>
                  </a:lnTo>
                  <a:lnTo>
                    <a:pt x="146" y="133"/>
                  </a:lnTo>
                  <a:lnTo>
                    <a:pt x="135" y="141"/>
                  </a:lnTo>
                  <a:lnTo>
                    <a:pt x="123" y="146"/>
                  </a:lnTo>
                  <a:lnTo>
                    <a:pt x="108" y="149"/>
                  </a:lnTo>
                  <a:lnTo>
                    <a:pt x="93" y="151"/>
                  </a:lnTo>
                  <a:lnTo>
                    <a:pt x="79" y="151"/>
                  </a:lnTo>
                  <a:lnTo>
                    <a:pt x="67" y="150"/>
                  </a:lnTo>
                  <a:lnTo>
                    <a:pt x="57" y="148"/>
                  </a:lnTo>
                  <a:lnTo>
                    <a:pt x="48" y="146"/>
                  </a:lnTo>
                  <a:lnTo>
                    <a:pt x="41" y="141"/>
                  </a:lnTo>
                  <a:lnTo>
                    <a:pt x="34" y="136"/>
                  </a:lnTo>
                  <a:lnTo>
                    <a:pt x="28" y="132"/>
                  </a:lnTo>
                  <a:lnTo>
                    <a:pt x="22" y="124"/>
                  </a:lnTo>
                  <a:lnTo>
                    <a:pt x="15" y="112"/>
                  </a:lnTo>
                  <a:lnTo>
                    <a:pt x="10" y="97"/>
                  </a:lnTo>
                  <a:lnTo>
                    <a:pt x="4" y="80"/>
                  </a:lnTo>
                  <a:lnTo>
                    <a:pt x="2" y="64"/>
                  </a:lnTo>
                  <a:lnTo>
                    <a:pt x="0" y="48"/>
                  </a:lnTo>
                  <a:lnTo>
                    <a:pt x="4" y="35"/>
                  </a:lnTo>
                  <a:lnTo>
                    <a:pt x="11" y="25"/>
                  </a:lnTo>
                  <a:lnTo>
                    <a:pt x="19" y="18"/>
                  </a:lnTo>
                  <a:lnTo>
                    <a:pt x="27" y="11"/>
                  </a:lnTo>
                  <a:lnTo>
                    <a:pt x="34" y="6"/>
                  </a:lnTo>
                  <a:lnTo>
                    <a:pt x="41" y="2"/>
                  </a:lnTo>
                  <a:lnTo>
                    <a:pt x="48" y="0"/>
                  </a:lnTo>
                  <a:lnTo>
                    <a:pt x="57" y="2"/>
                  </a:lnTo>
                  <a:lnTo>
                    <a:pt x="66" y="5"/>
                  </a:lnTo>
                  <a:lnTo>
                    <a:pt x="79" y="11"/>
                  </a:lnTo>
                  <a:lnTo>
                    <a:pt x="90" y="18"/>
                  </a:lnTo>
                  <a:lnTo>
                    <a:pt x="97" y="24"/>
                  </a:lnTo>
                  <a:lnTo>
                    <a:pt x="101" y="29"/>
                  </a:lnTo>
                  <a:lnTo>
                    <a:pt x="103" y="34"/>
                  </a:lnTo>
                  <a:lnTo>
                    <a:pt x="104" y="40"/>
                  </a:lnTo>
                  <a:lnTo>
                    <a:pt x="104" y="45"/>
                  </a:lnTo>
                  <a:lnTo>
                    <a:pt x="105" y="52"/>
                  </a:lnTo>
                  <a:lnTo>
                    <a:pt x="108" y="60"/>
                  </a:lnTo>
                  <a:lnTo>
                    <a:pt x="108" y="66"/>
                  </a:lnTo>
                  <a:lnTo>
                    <a:pt x="103" y="73"/>
                  </a:lnTo>
                  <a:lnTo>
                    <a:pt x="97" y="80"/>
                  </a:lnTo>
                  <a:lnTo>
                    <a:pt x="89" y="87"/>
                  </a:lnTo>
                  <a:lnTo>
                    <a:pt x="80" y="90"/>
                  </a:lnTo>
                  <a:lnTo>
                    <a:pt x="70" y="90"/>
                  </a:lnTo>
                  <a:lnTo>
                    <a:pt x="59" y="86"/>
                  </a:lnTo>
                  <a:lnTo>
                    <a:pt x="50" y="73"/>
                  </a:lnTo>
                  <a:lnTo>
                    <a:pt x="45" y="59"/>
                  </a:lnTo>
                  <a:lnTo>
                    <a:pt x="47" y="44"/>
                  </a:lnTo>
                  <a:lnTo>
                    <a:pt x="51" y="34"/>
                  </a:lnTo>
                  <a:lnTo>
                    <a:pt x="59" y="30"/>
                  </a:lnTo>
                  <a:lnTo>
                    <a:pt x="68" y="33"/>
                  </a:lnTo>
                  <a:lnTo>
                    <a:pt x="74" y="35"/>
                  </a:lnTo>
                  <a:lnTo>
                    <a:pt x="76" y="38"/>
                  </a:lnTo>
                  <a:lnTo>
                    <a:pt x="78" y="40"/>
                  </a:lnTo>
                  <a:close/>
                </a:path>
              </a:pathLst>
            </a:custGeom>
            <a:solidFill>
              <a:srgbClr val="003399"/>
            </a:solidFill>
            <a:ln w="9525">
              <a:noFill/>
              <a:round/>
              <a:headEnd/>
              <a:tailEnd/>
            </a:ln>
          </p:spPr>
          <p:txBody>
            <a:bodyPr>
              <a:prstTxWarp prst="textNoShape">
                <a:avLst/>
              </a:prstTxWarp>
            </a:bodyPr>
            <a:lstStyle/>
            <a:p>
              <a:endParaRPr lang="fr-FR"/>
            </a:p>
          </p:txBody>
        </p:sp>
        <p:sp>
          <p:nvSpPr>
            <p:cNvPr id="22595" name="Freeform 67"/>
            <p:cNvSpPr>
              <a:spLocks/>
            </p:cNvSpPr>
            <p:nvPr/>
          </p:nvSpPr>
          <p:spPr bwMode="auto">
            <a:xfrm>
              <a:off x="742" y="2339"/>
              <a:ext cx="83" cy="73"/>
            </a:xfrm>
            <a:custGeom>
              <a:avLst/>
              <a:gdLst/>
              <a:ahLst/>
              <a:cxnLst>
                <a:cxn ang="0">
                  <a:pos x="93" y="41"/>
                </a:cxn>
                <a:cxn ang="0">
                  <a:pos x="99" y="56"/>
                </a:cxn>
                <a:cxn ang="0">
                  <a:pos x="81" y="66"/>
                </a:cxn>
                <a:cxn ang="0">
                  <a:pos x="72" y="53"/>
                </a:cxn>
                <a:cxn ang="0">
                  <a:pos x="77" y="34"/>
                </a:cxn>
                <a:cxn ang="0">
                  <a:pos x="89" y="21"/>
                </a:cxn>
                <a:cxn ang="0">
                  <a:pos x="103" y="13"/>
                </a:cxn>
                <a:cxn ang="0">
                  <a:pos x="118" y="12"/>
                </a:cxn>
                <a:cxn ang="0">
                  <a:pos x="137" y="25"/>
                </a:cxn>
                <a:cxn ang="0">
                  <a:pos x="151" y="55"/>
                </a:cxn>
                <a:cxn ang="0">
                  <a:pos x="143" y="90"/>
                </a:cxn>
                <a:cxn ang="0">
                  <a:pos x="130" y="110"/>
                </a:cxn>
                <a:cxn ang="0">
                  <a:pos x="114" y="124"/>
                </a:cxn>
                <a:cxn ang="0">
                  <a:pos x="97" y="132"/>
                </a:cxn>
                <a:cxn ang="0">
                  <a:pos x="79" y="133"/>
                </a:cxn>
                <a:cxn ang="0">
                  <a:pos x="58" y="132"/>
                </a:cxn>
                <a:cxn ang="0">
                  <a:pos x="36" y="124"/>
                </a:cxn>
                <a:cxn ang="0">
                  <a:pos x="21" y="109"/>
                </a:cxn>
                <a:cxn ang="0">
                  <a:pos x="16" y="76"/>
                </a:cxn>
                <a:cxn ang="0">
                  <a:pos x="23" y="43"/>
                </a:cxn>
                <a:cxn ang="0">
                  <a:pos x="36" y="33"/>
                </a:cxn>
                <a:cxn ang="0">
                  <a:pos x="24" y="29"/>
                </a:cxn>
                <a:cxn ang="0">
                  <a:pos x="17" y="31"/>
                </a:cxn>
                <a:cxn ang="0">
                  <a:pos x="4" y="53"/>
                </a:cxn>
                <a:cxn ang="0">
                  <a:pos x="0" y="84"/>
                </a:cxn>
                <a:cxn ang="0">
                  <a:pos x="5" y="107"/>
                </a:cxn>
                <a:cxn ang="0">
                  <a:pos x="17" y="127"/>
                </a:cxn>
                <a:cxn ang="0">
                  <a:pos x="39" y="140"/>
                </a:cxn>
                <a:cxn ang="0">
                  <a:pos x="69" y="147"/>
                </a:cxn>
                <a:cxn ang="0">
                  <a:pos x="95" y="148"/>
                </a:cxn>
                <a:cxn ang="0">
                  <a:pos x="114" y="144"/>
                </a:cxn>
                <a:cxn ang="0">
                  <a:pos x="129" y="136"/>
                </a:cxn>
                <a:cxn ang="0">
                  <a:pos x="141" y="124"/>
                </a:cxn>
                <a:cxn ang="0">
                  <a:pos x="156" y="98"/>
                </a:cxn>
                <a:cxn ang="0">
                  <a:pos x="166" y="66"/>
                </a:cxn>
                <a:cxn ang="0">
                  <a:pos x="165" y="37"/>
                </a:cxn>
                <a:cxn ang="0">
                  <a:pos x="151" y="19"/>
                </a:cxn>
                <a:cxn ang="0">
                  <a:pos x="137" y="6"/>
                </a:cxn>
                <a:cxn ang="0">
                  <a:pos x="122" y="0"/>
                </a:cxn>
                <a:cxn ang="0">
                  <a:pos x="104" y="3"/>
                </a:cxn>
                <a:cxn ang="0">
                  <a:pos x="80" y="14"/>
                </a:cxn>
                <a:cxn ang="0">
                  <a:pos x="68" y="25"/>
                </a:cxn>
                <a:cxn ang="0">
                  <a:pos x="65" y="36"/>
                </a:cxn>
                <a:cxn ang="0">
                  <a:pos x="62" y="48"/>
                </a:cxn>
                <a:cxn ang="0">
                  <a:pos x="60" y="61"/>
                </a:cxn>
                <a:cxn ang="0">
                  <a:pos x="68" y="76"/>
                </a:cxn>
                <a:cxn ang="0">
                  <a:pos x="85" y="88"/>
                </a:cxn>
                <a:cxn ang="0">
                  <a:pos x="106" y="83"/>
                </a:cxn>
                <a:cxn ang="0">
                  <a:pos x="122" y="58"/>
                </a:cxn>
                <a:cxn ang="0">
                  <a:pos x="118" y="34"/>
                </a:cxn>
                <a:cxn ang="0">
                  <a:pos x="100" y="30"/>
                </a:cxn>
                <a:cxn ang="0">
                  <a:pos x="92" y="36"/>
                </a:cxn>
              </a:cxnLst>
              <a:rect l="0" t="0" r="r" b="b"/>
              <a:pathLst>
                <a:path w="167" h="148">
                  <a:moveTo>
                    <a:pt x="91" y="37"/>
                  </a:moveTo>
                  <a:lnTo>
                    <a:pt x="93" y="41"/>
                  </a:lnTo>
                  <a:lnTo>
                    <a:pt x="98" y="48"/>
                  </a:lnTo>
                  <a:lnTo>
                    <a:pt x="99" y="56"/>
                  </a:lnTo>
                  <a:lnTo>
                    <a:pt x="92" y="64"/>
                  </a:lnTo>
                  <a:lnTo>
                    <a:pt x="81" y="66"/>
                  </a:lnTo>
                  <a:lnTo>
                    <a:pt x="74" y="63"/>
                  </a:lnTo>
                  <a:lnTo>
                    <a:pt x="72" y="53"/>
                  </a:lnTo>
                  <a:lnTo>
                    <a:pt x="74" y="41"/>
                  </a:lnTo>
                  <a:lnTo>
                    <a:pt x="77" y="34"/>
                  </a:lnTo>
                  <a:lnTo>
                    <a:pt x="83" y="27"/>
                  </a:lnTo>
                  <a:lnTo>
                    <a:pt x="89" y="21"/>
                  </a:lnTo>
                  <a:lnTo>
                    <a:pt x="96" y="16"/>
                  </a:lnTo>
                  <a:lnTo>
                    <a:pt x="103" y="13"/>
                  </a:lnTo>
                  <a:lnTo>
                    <a:pt x="110" y="12"/>
                  </a:lnTo>
                  <a:lnTo>
                    <a:pt x="118" y="12"/>
                  </a:lnTo>
                  <a:lnTo>
                    <a:pt x="125" y="15"/>
                  </a:lnTo>
                  <a:lnTo>
                    <a:pt x="137" y="25"/>
                  </a:lnTo>
                  <a:lnTo>
                    <a:pt x="146" y="37"/>
                  </a:lnTo>
                  <a:lnTo>
                    <a:pt x="151" y="55"/>
                  </a:lnTo>
                  <a:lnTo>
                    <a:pt x="148" y="78"/>
                  </a:lnTo>
                  <a:lnTo>
                    <a:pt x="143" y="90"/>
                  </a:lnTo>
                  <a:lnTo>
                    <a:pt x="137" y="101"/>
                  </a:lnTo>
                  <a:lnTo>
                    <a:pt x="130" y="110"/>
                  </a:lnTo>
                  <a:lnTo>
                    <a:pt x="123" y="118"/>
                  </a:lnTo>
                  <a:lnTo>
                    <a:pt x="114" y="124"/>
                  </a:lnTo>
                  <a:lnTo>
                    <a:pt x="105" y="128"/>
                  </a:lnTo>
                  <a:lnTo>
                    <a:pt x="97" y="132"/>
                  </a:lnTo>
                  <a:lnTo>
                    <a:pt x="88" y="133"/>
                  </a:lnTo>
                  <a:lnTo>
                    <a:pt x="79" y="133"/>
                  </a:lnTo>
                  <a:lnTo>
                    <a:pt x="68" y="133"/>
                  </a:lnTo>
                  <a:lnTo>
                    <a:pt x="58" y="132"/>
                  </a:lnTo>
                  <a:lnTo>
                    <a:pt x="46" y="128"/>
                  </a:lnTo>
                  <a:lnTo>
                    <a:pt x="36" y="124"/>
                  </a:lnTo>
                  <a:lnTo>
                    <a:pt x="28" y="117"/>
                  </a:lnTo>
                  <a:lnTo>
                    <a:pt x="21" y="109"/>
                  </a:lnTo>
                  <a:lnTo>
                    <a:pt x="17" y="98"/>
                  </a:lnTo>
                  <a:lnTo>
                    <a:pt x="16" y="76"/>
                  </a:lnTo>
                  <a:lnTo>
                    <a:pt x="17" y="57"/>
                  </a:lnTo>
                  <a:lnTo>
                    <a:pt x="23" y="43"/>
                  </a:lnTo>
                  <a:lnTo>
                    <a:pt x="31" y="35"/>
                  </a:lnTo>
                  <a:lnTo>
                    <a:pt x="36" y="33"/>
                  </a:lnTo>
                  <a:lnTo>
                    <a:pt x="31" y="30"/>
                  </a:lnTo>
                  <a:lnTo>
                    <a:pt x="24" y="29"/>
                  </a:lnTo>
                  <a:lnTo>
                    <a:pt x="21" y="29"/>
                  </a:lnTo>
                  <a:lnTo>
                    <a:pt x="17" y="31"/>
                  </a:lnTo>
                  <a:lnTo>
                    <a:pt x="11" y="40"/>
                  </a:lnTo>
                  <a:lnTo>
                    <a:pt x="4" y="53"/>
                  </a:lnTo>
                  <a:lnTo>
                    <a:pt x="0" y="72"/>
                  </a:lnTo>
                  <a:lnTo>
                    <a:pt x="0" y="84"/>
                  </a:lnTo>
                  <a:lnTo>
                    <a:pt x="1" y="96"/>
                  </a:lnTo>
                  <a:lnTo>
                    <a:pt x="5" y="107"/>
                  </a:lnTo>
                  <a:lnTo>
                    <a:pt x="11" y="118"/>
                  </a:lnTo>
                  <a:lnTo>
                    <a:pt x="17" y="127"/>
                  </a:lnTo>
                  <a:lnTo>
                    <a:pt x="27" y="134"/>
                  </a:lnTo>
                  <a:lnTo>
                    <a:pt x="39" y="140"/>
                  </a:lnTo>
                  <a:lnTo>
                    <a:pt x="54" y="144"/>
                  </a:lnTo>
                  <a:lnTo>
                    <a:pt x="69" y="147"/>
                  </a:lnTo>
                  <a:lnTo>
                    <a:pt x="83" y="148"/>
                  </a:lnTo>
                  <a:lnTo>
                    <a:pt x="95" y="148"/>
                  </a:lnTo>
                  <a:lnTo>
                    <a:pt x="105" y="147"/>
                  </a:lnTo>
                  <a:lnTo>
                    <a:pt x="114" y="144"/>
                  </a:lnTo>
                  <a:lnTo>
                    <a:pt x="122" y="141"/>
                  </a:lnTo>
                  <a:lnTo>
                    <a:pt x="129" y="136"/>
                  </a:lnTo>
                  <a:lnTo>
                    <a:pt x="135" y="132"/>
                  </a:lnTo>
                  <a:lnTo>
                    <a:pt x="141" y="124"/>
                  </a:lnTo>
                  <a:lnTo>
                    <a:pt x="149" y="112"/>
                  </a:lnTo>
                  <a:lnTo>
                    <a:pt x="156" y="98"/>
                  </a:lnTo>
                  <a:lnTo>
                    <a:pt x="161" y="82"/>
                  </a:lnTo>
                  <a:lnTo>
                    <a:pt x="166" y="66"/>
                  </a:lnTo>
                  <a:lnTo>
                    <a:pt x="167" y="51"/>
                  </a:lnTo>
                  <a:lnTo>
                    <a:pt x="165" y="37"/>
                  </a:lnTo>
                  <a:lnTo>
                    <a:pt x="159" y="27"/>
                  </a:lnTo>
                  <a:lnTo>
                    <a:pt x="151" y="19"/>
                  </a:lnTo>
                  <a:lnTo>
                    <a:pt x="144" y="12"/>
                  </a:lnTo>
                  <a:lnTo>
                    <a:pt x="137" y="6"/>
                  </a:lnTo>
                  <a:lnTo>
                    <a:pt x="130" y="2"/>
                  </a:lnTo>
                  <a:lnTo>
                    <a:pt x="122" y="0"/>
                  </a:lnTo>
                  <a:lnTo>
                    <a:pt x="114" y="0"/>
                  </a:lnTo>
                  <a:lnTo>
                    <a:pt x="104" y="3"/>
                  </a:lnTo>
                  <a:lnTo>
                    <a:pt x="91" y="7"/>
                  </a:lnTo>
                  <a:lnTo>
                    <a:pt x="80" y="14"/>
                  </a:lnTo>
                  <a:lnTo>
                    <a:pt x="73" y="20"/>
                  </a:lnTo>
                  <a:lnTo>
                    <a:pt x="68" y="25"/>
                  </a:lnTo>
                  <a:lnTo>
                    <a:pt x="66" y="30"/>
                  </a:lnTo>
                  <a:lnTo>
                    <a:pt x="65" y="36"/>
                  </a:lnTo>
                  <a:lnTo>
                    <a:pt x="65" y="42"/>
                  </a:lnTo>
                  <a:lnTo>
                    <a:pt x="62" y="48"/>
                  </a:lnTo>
                  <a:lnTo>
                    <a:pt x="60" y="56"/>
                  </a:lnTo>
                  <a:lnTo>
                    <a:pt x="60" y="61"/>
                  </a:lnTo>
                  <a:lnTo>
                    <a:pt x="64" y="68"/>
                  </a:lnTo>
                  <a:lnTo>
                    <a:pt x="68" y="76"/>
                  </a:lnTo>
                  <a:lnTo>
                    <a:pt x="76" y="83"/>
                  </a:lnTo>
                  <a:lnTo>
                    <a:pt x="85" y="88"/>
                  </a:lnTo>
                  <a:lnTo>
                    <a:pt x="96" y="88"/>
                  </a:lnTo>
                  <a:lnTo>
                    <a:pt x="106" y="83"/>
                  </a:lnTo>
                  <a:lnTo>
                    <a:pt x="117" y="72"/>
                  </a:lnTo>
                  <a:lnTo>
                    <a:pt x="122" y="58"/>
                  </a:lnTo>
                  <a:lnTo>
                    <a:pt x="122" y="44"/>
                  </a:lnTo>
                  <a:lnTo>
                    <a:pt x="118" y="34"/>
                  </a:lnTo>
                  <a:lnTo>
                    <a:pt x="110" y="29"/>
                  </a:lnTo>
                  <a:lnTo>
                    <a:pt x="100" y="30"/>
                  </a:lnTo>
                  <a:lnTo>
                    <a:pt x="96" y="33"/>
                  </a:lnTo>
                  <a:lnTo>
                    <a:pt x="92" y="36"/>
                  </a:lnTo>
                  <a:lnTo>
                    <a:pt x="91" y="37"/>
                  </a:lnTo>
                  <a:close/>
                </a:path>
              </a:pathLst>
            </a:custGeom>
            <a:solidFill>
              <a:srgbClr val="003399"/>
            </a:solidFill>
            <a:ln w="9525">
              <a:noFill/>
              <a:round/>
              <a:headEnd/>
              <a:tailEnd/>
            </a:ln>
          </p:spPr>
          <p:txBody>
            <a:bodyPr>
              <a:prstTxWarp prst="textNoShape">
                <a:avLst/>
              </a:prstTxWarp>
            </a:bodyPr>
            <a:lstStyle/>
            <a:p>
              <a:endParaRPr lang="fr-FR"/>
            </a:p>
          </p:txBody>
        </p:sp>
        <p:sp>
          <p:nvSpPr>
            <p:cNvPr id="22596" name="Freeform 68"/>
            <p:cNvSpPr>
              <a:spLocks/>
            </p:cNvSpPr>
            <p:nvPr/>
          </p:nvSpPr>
          <p:spPr bwMode="auto">
            <a:xfrm>
              <a:off x="364" y="2259"/>
              <a:ext cx="75" cy="66"/>
            </a:xfrm>
            <a:custGeom>
              <a:avLst/>
              <a:gdLst/>
              <a:ahLst/>
              <a:cxnLst>
                <a:cxn ang="0">
                  <a:pos x="0" y="71"/>
                </a:cxn>
                <a:cxn ang="0">
                  <a:pos x="0" y="68"/>
                </a:cxn>
                <a:cxn ang="0">
                  <a:pos x="0" y="64"/>
                </a:cxn>
                <a:cxn ang="0">
                  <a:pos x="2" y="56"/>
                </a:cxn>
                <a:cxn ang="0">
                  <a:pos x="7" y="46"/>
                </a:cxn>
                <a:cxn ang="0">
                  <a:pos x="14" y="37"/>
                </a:cxn>
                <a:cxn ang="0">
                  <a:pos x="25" y="28"/>
                </a:cxn>
                <a:cxn ang="0">
                  <a:pos x="42" y="21"/>
                </a:cxn>
                <a:cxn ang="0">
                  <a:pos x="65" y="17"/>
                </a:cxn>
                <a:cxn ang="0">
                  <a:pos x="76" y="14"/>
                </a:cxn>
                <a:cxn ang="0">
                  <a:pos x="84" y="12"/>
                </a:cxn>
                <a:cxn ang="0">
                  <a:pos x="91" y="8"/>
                </a:cxn>
                <a:cxn ang="0">
                  <a:pos x="98" y="5"/>
                </a:cxn>
                <a:cxn ang="0">
                  <a:pos x="102" y="3"/>
                </a:cxn>
                <a:cxn ang="0">
                  <a:pos x="107" y="0"/>
                </a:cxn>
                <a:cxn ang="0">
                  <a:pos x="112" y="0"/>
                </a:cxn>
                <a:cxn ang="0">
                  <a:pos x="116" y="2"/>
                </a:cxn>
                <a:cxn ang="0">
                  <a:pos x="126" y="8"/>
                </a:cxn>
                <a:cxn ang="0">
                  <a:pos x="137" y="18"/>
                </a:cxn>
                <a:cxn ang="0">
                  <a:pos x="145" y="28"/>
                </a:cxn>
                <a:cxn ang="0">
                  <a:pos x="148" y="38"/>
                </a:cxn>
                <a:cxn ang="0">
                  <a:pos x="148" y="45"/>
                </a:cxn>
                <a:cxn ang="0">
                  <a:pos x="147" y="56"/>
                </a:cxn>
                <a:cxn ang="0">
                  <a:pos x="145" y="70"/>
                </a:cxn>
                <a:cxn ang="0">
                  <a:pos x="141" y="85"/>
                </a:cxn>
                <a:cxn ang="0">
                  <a:pos x="137" y="98"/>
                </a:cxn>
                <a:cxn ang="0">
                  <a:pos x="130" y="112"/>
                </a:cxn>
                <a:cxn ang="0">
                  <a:pos x="120" y="123"/>
                </a:cxn>
                <a:cxn ang="0">
                  <a:pos x="108" y="128"/>
                </a:cxn>
                <a:cxn ang="0">
                  <a:pos x="94" y="131"/>
                </a:cxn>
                <a:cxn ang="0">
                  <a:pos x="80" y="132"/>
                </a:cxn>
                <a:cxn ang="0">
                  <a:pos x="67" y="133"/>
                </a:cxn>
                <a:cxn ang="0">
                  <a:pos x="54" y="132"/>
                </a:cxn>
                <a:cxn ang="0">
                  <a:pos x="41" y="131"/>
                </a:cxn>
                <a:cxn ang="0">
                  <a:pos x="31" y="127"/>
                </a:cxn>
                <a:cxn ang="0">
                  <a:pos x="23" y="123"/>
                </a:cxn>
                <a:cxn ang="0">
                  <a:pos x="17" y="117"/>
                </a:cxn>
                <a:cxn ang="0">
                  <a:pos x="10" y="102"/>
                </a:cxn>
                <a:cxn ang="0">
                  <a:pos x="4" y="87"/>
                </a:cxn>
                <a:cxn ang="0">
                  <a:pos x="1" y="75"/>
                </a:cxn>
                <a:cxn ang="0">
                  <a:pos x="0" y="71"/>
                </a:cxn>
              </a:cxnLst>
              <a:rect l="0" t="0" r="r" b="b"/>
              <a:pathLst>
                <a:path w="148" h="133">
                  <a:moveTo>
                    <a:pt x="0" y="71"/>
                  </a:moveTo>
                  <a:lnTo>
                    <a:pt x="0" y="68"/>
                  </a:lnTo>
                  <a:lnTo>
                    <a:pt x="0" y="64"/>
                  </a:lnTo>
                  <a:lnTo>
                    <a:pt x="2" y="56"/>
                  </a:lnTo>
                  <a:lnTo>
                    <a:pt x="7" y="46"/>
                  </a:lnTo>
                  <a:lnTo>
                    <a:pt x="14" y="37"/>
                  </a:lnTo>
                  <a:lnTo>
                    <a:pt x="25" y="28"/>
                  </a:lnTo>
                  <a:lnTo>
                    <a:pt x="42" y="21"/>
                  </a:lnTo>
                  <a:lnTo>
                    <a:pt x="65" y="17"/>
                  </a:lnTo>
                  <a:lnTo>
                    <a:pt x="76" y="14"/>
                  </a:lnTo>
                  <a:lnTo>
                    <a:pt x="84" y="12"/>
                  </a:lnTo>
                  <a:lnTo>
                    <a:pt x="91" y="8"/>
                  </a:lnTo>
                  <a:lnTo>
                    <a:pt x="98" y="5"/>
                  </a:lnTo>
                  <a:lnTo>
                    <a:pt x="102" y="3"/>
                  </a:lnTo>
                  <a:lnTo>
                    <a:pt x="107" y="0"/>
                  </a:lnTo>
                  <a:lnTo>
                    <a:pt x="112" y="0"/>
                  </a:lnTo>
                  <a:lnTo>
                    <a:pt x="116" y="2"/>
                  </a:lnTo>
                  <a:lnTo>
                    <a:pt x="126" y="8"/>
                  </a:lnTo>
                  <a:lnTo>
                    <a:pt x="137" y="18"/>
                  </a:lnTo>
                  <a:lnTo>
                    <a:pt x="145" y="28"/>
                  </a:lnTo>
                  <a:lnTo>
                    <a:pt x="148" y="38"/>
                  </a:lnTo>
                  <a:lnTo>
                    <a:pt x="148" y="45"/>
                  </a:lnTo>
                  <a:lnTo>
                    <a:pt x="147" y="56"/>
                  </a:lnTo>
                  <a:lnTo>
                    <a:pt x="145" y="70"/>
                  </a:lnTo>
                  <a:lnTo>
                    <a:pt x="141" y="85"/>
                  </a:lnTo>
                  <a:lnTo>
                    <a:pt x="137" y="98"/>
                  </a:lnTo>
                  <a:lnTo>
                    <a:pt x="130" y="112"/>
                  </a:lnTo>
                  <a:lnTo>
                    <a:pt x="120" y="123"/>
                  </a:lnTo>
                  <a:lnTo>
                    <a:pt x="108" y="128"/>
                  </a:lnTo>
                  <a:lnTo>
                    <a:pt x="94" y="131"/>
                  </a:lnTo>
                  <a:lnTo>
                    <a:pt x="80" y="132"/>
                  </a:lnTo>
                  <a:lnTo>
                    <a:pt x="67" y="133"/>
                  </a:lnTo>
                  <a:lnTo>
                    <a:pt x="54" y="132"/>
                  </a:lnTo>
                  <a:lnTo>
                    <a:pt x="41" y="131"/>
                  </a:lnTo>
                  <a:lnTo>
                    <a:pt x="31" y="127"/>
                  </a:lnTo>
                  <a:lnTo>
                    <a:pt x="23" y="123"/>
                  </a:lnTo>
                  <a:lnTo>
                    <a:pt x="17" y="117"/>
                  </a:lnTo>
                  <a:lnTo>
                    <a:pt x="10" y="102"/>
                  </a:lnTo>
                  <a:lnTo>
                    <a:pt x="4" y="87"/>
                  </a:lnTo>
                  <a:lnTo>
                    <a:pt x="1" y="75"/>
                  </a:lnTo>
                  <a:lnTo>
                    <a:pt x="0" y="71"/>
                  </a:lnTo>
                  <a:close/>
                </a:path>
              </a:pathLst>
            </a:custGeom>
            <a:solidFill>
              <a:srgbClr val="E5F2FF"/>
            </a:solidFill>
            <a:ln w="9525">
              <a:noFill/>
              <a:round/>
              <a:headEnd/>
              <a:tailEnd/>
            </a:ln>
          </p:spPr>
          <p:txBody>
            <a:bodyPr>
              <a:prstTxWarp prst="textNoShape">
                <a:avLst/>
              </a:prstTxWarp>
            </a:bodyPr>
            <a:lstStyle/>
            <a:p>
              <a:endParaRPr lang="fr-FR"/>
            </a:p>
          </p:txBody>
        </p:sp>
        <p:sp>
          <p:nvSpPr>
            <p:cNvPr id="22597" name="Freeform 69"/>
            <p:cNvSpPr>
              <a:spLocks/>
            </p:cNvSpPr>
            <p:nvPr/>
          </p:nvSpPr>
          <p:spPr bwMode="auto">
            <a:xfrm>
              <a:off x="326" y="2278"/>
              <a:ext cx="69" cy="71"/>
            </a:xfrm>
            <a:custGeom>
              <a:avLst/>
              <a:gdLst/>
              <a:ahLst/>
              <a:cxnLst>
                <a:cxn ang="0">
                  <a:pos x="68" y="87"/>
                </a:cxn>
                <a:cxn ang="0">
                  <a:pos x="75" y="99"/>
                </a:cxn>
                <a:cxn ang="0">
                  <a:pos x="88" y="96"/>
                </a:cxn>
                <a:cxn ang="0">
                  <a:pos x="100" y="83"/>
                </a:cxn>
                <a:cxn ang="0">
                  <a:pos x="107" y="66"/>
                </a:cxn>
                <a:cxn ang="0">
                  <a:pos x="106" y="48"/>
                </a:cxn>
                <a:cxn ang="0">
                  <a:pos x="94" y="31"/>
                </a:cxn>
                <a:cxn ang="0">
                  <a:pos x="78" y="22"/>
                </a:cxn>
                <a:cxn ang="0">
                  <a:pos x="64" y="19"/>
                </a:cxn>
                <a:cxn ang="0">
                  <a:pos x="52" y="19"/>
                </a:cxn>
                <a:cxn ang="0">
                  <a:pos x="35" y="26"/>
                </a:cxn>
                <a:cxn ang="0">
                  <a:pos x="19" y="50"/>
                </a:cxn>
                <a:cxn ang="0">
                  <a:pos x="16" y="84"/>
                </a:cxn>
                <a:cxn ang="0">
                  <a:pos x="29" y="112"/>
                </a:cxn>
                <a:cxn ang="0">
                  <a:pos x="64" y="133"/>
                </a:cxn>
                <a:cxn ang="0">
                  <a:pos x="97" y="129"/>
                </a:cxn>
                <a:cxn ang="0">
                  <a:pos x="121" y="114"/>
                </a:cxn>
                <a:cxn ang="0">
                  <a:pos x="133" y="102"/>
                </a:cxn>
                <a:cxn ang="0">
                  <a:pos x="137" y="110"/>
                </a:cxn>
                <a:cxn ang="0">
                  <a:pos x="135" y="113"/>
                </a:cxn>
                <a:cxn ang="0">
                  <a:pos x="128" y="120"/>
                </a:cxn>
                <a:cxn ang="0">
                  <a:pos x="116" y="130"/>
                </a:cxn>
                <a:cxn ang="0">
                  <a:pos x="102" y="138"/>
                </a:cxn>
                <a:cxn ang="0">
                  <a:pos x="83" y="143"/>
                </a:cxn>
                <a:cxn ang="0">
                  <a:pos x="60" y="142"/>
                </a:cxn>
                <a:cxn ang="0">
                  <a:pos x="38" y="136"/>
                </a:cxn>
                <a:cxn ang="0">
                  <a:pos x="22" y="127"/>
                </a:cxn>
                <a:cxn ang="0">
                  <a:pos x="4" y="105"/>
                </a:cxn>
                <a:cxn ang="0">
                  <a:pos x="1" y="59"/>
                </a:cxn>
                <a:cxn ang="0">
                  <a:pos x="10" y="30"/>
                </a:cxn>
                <a:cxn ang="0">
                  <a:pos x="26" y="11"/>
                </a:cxn>
                <a:cxn ang="0">
                  <a:pos x="48" y="1"/>
                </a:cxn>
                <a:cxn ang="0">
                  <a:pos x="71" y="3"/>
                </a:cxn>
                <a:cxn ang="0">
                  <a:pos x="93" y="12"/>
                </a:cxn>
                <a:cxn ang="0">
                  <a:pos x="113" y="24"/>
                </a:cxn>
                <a:cxn ang="0">
                  <a:pos x="125" y="39"/>
                </a:cxn>
                <a:cxn ang="0">
                  <a:pos x="125" y="60"/>
                </a:cxn>
                <a:cxn ang="0">
                  <a:pos x="116" y="83"/>
                </a:cxn>
                <a:cxn ang="0">
                  <a:pos x="103" y="102"/>
                </a:cxn>
                <a:cxn ang="0">
                  <a:pos x="87" y="114"/>
                </a:cxn>
                <a:cxn ang="0">
                  <a:pos x="69" y="113"/>
                </a:cxn>
                <a:cxn ang="0">
                  <a:pos x="54" y="90"/>
                </a:cxn>
                <a:cxn ang="0">
                  <a:pos x="67" y="83"/>
                </a:cxn>
              </a:cxnLst>
              <a:rect l="0" t="0" r="r" b="b"/>
              <a:pathLst>
                <a:path w="137" h="143">
                  <a:moveTo>
                    <a:pt x="67" y="83"/>
                  </a:moveTo>
                  <a:lnTo>
                    <a:pt x="68" y="87"/>
                  </a:lnTo>
                  <a:lnTo>
                    <a:pt x="70" y="94"/>
                  </a:lnTo>
                  <a:lnTo>
                    <a:pt x="75" y="99"/>
                  </a:lnTo>
                  <a:lnTo>
                    <a:pt x="83" y="99"/>
                  </a:lnTo>
                  <a:lnTo>
                    <a:pt x="88" y="96"/>
                  </a:lnTo>
                  <a:lnTo>
                    <a:pt x="94" y="90"/>
                  </a:lnTo>
                  <a:lnTo>
                    <a:pt x="100" y="83"/>
                  </a:lnTo>
                  <a:lnTo>
                    <a:pt x="105" y="75"/>
                  </a:lnTo>
                  <a:lnTo>
                    <a:pt x="107" y="66"/>
                  </a:lnTo>
                  <a:lnTo>
                    <a:pt x="108" y="57"/>
                  </a:lnTo>
                  <a:lnTo>
                    <a:pt x="106" y="48"/>
                  </a:lnTo>
                  <a:lnTo>
                    <a:pt x="101" y="39"/>
                  </a:lnTo>
                  <a:lnTo>
                    <a:pt x="94" y="31"/>
                  </a:lnTo>
                  <a:lnTo>
                    <a:pt x="86" y="26"/>
                  </a:lnTo>
                  <a:lnTo>
                    <a:pt x="78" y="22"/>
                  </a:lnTo>
                  <a:lnTo>
                    <a:pt x="71" y="20"/>
                  </a:lnTo>
                  <a:lnTo>
                    <a:pt x="64" y="19"/>
                  </a:lnTo>
                  <a:lnTo>
                    <a:pt x="57" y="19"/>
                  </a:lnTo>
                  <a:lnTo>
                    <a:pt x="52" y="19"/>
                  </a:lnTo>
                  <a:lnTo>
                    <a:pt x="46" y="20"/>
                  </a:lnTo>
                  <a:lnTo>
                    <a:pt x="35" y="26"/>
                  </a:lnTo>
                  <a:lnTo>
                    <a:pt x="26" y="36"/>
                  </a:lnTo>
                  <a:lnTo>
                    <a:pt x="19" y="50"/>
                  </a:lnTo>
                  <a:lnTo>
                    <a:pt x="16" y="66"/>
                  </a:lnTo>
                  <a:lnTo>
                    <a:pt x="16" y="84"/>
                  </a:lnTo>
                  <a:lnTo>
                    <a:pt x="19" y="99"/>
                  </a:lnTo>
                  <a:lnTo>
                    <a:pt x="29" y="112"/>
                  </a:lnTo>
                  <a:lnTo>
                    <a:pt x="47" y="126"/>
                  </a:lnTo>
                  <a:lnTo>
                    <a:pt x="64" y="133"/>
                  </a:lnTo>
                  <a:lnTo>
                    <a:pt x="82" y="133"/>
                  </a:lnTo>
                  <a:lnTo>
                    <a:pt x="97" y="129"/>
                  </a:lnTo>
                  <a:lnTo>
                    <a:pt x="109" y="122"/>
                  </a:lnTo>
                  <a:lnTo>
                    <a:pt x="121" y="114"/>
                  </a:lnTo>
                  <a:lnTo>
                    <a:pt x="129" y="107"/>
                  </a:lnTo>
                  <a:lnTo>
                    <a:pt x="133" y="102"/>
                  </a:lnTo>
                  <a:lnTo>
                    <a:pt x="136" y="99"/>
                  </a:lnTo>
                  <a:lnTo>
                    <a:pt x="137" y="110"/>
                  </a:lnTo>
                  <a:lnTo>
                    <a:pt x="136" y="111"/>
                  </a:lnTo>
                  <a:lnTo>
                    <a:pt x="135" y="113"/>
                  </a:lnTo>
                  <a:lnTo>
                    <a:pt x="131" y="117"/>
                  </a:lnTo>
                  <a:lnTo>
                    <a:pt x="128" y="120"/>
                  </a:lnTo>
                  <a:lnTo>
                    <a:pt x="122" y="126"/>
                  </a:lnTo>
                  <a:lnTo>
                    <a:pt x="116" y="130"/>
                  </a:lnTo>
                  <a:lnTo>
                    <a:pt x="109" y="135"/>
                  </a:lnTo>
                  <a:lnTo>
                    <a:pt x="102" y="138"/>
                  </a:lnTo>
                  <a:lnTo>
                    <a:pt x="93" y="142"/>
                  </a:lnTo>
                  <a:lnTo>
                    <a:pt x="83" y="143"/>
                  </a:lnTo>
                  <a:lnTo>
                    <a:pt x="71" y="143"/>
                  </a:lnTo>
                  <a:lnTo>
                    <a:pt x="60" y="142"/>
                  </a:lnTo>
                  <a:lnTo>
                    <a:pt x="48" y="140"/>
                  </a:lnTo>
                  <a:lnTo>
                    <a:pt x="38" y="136"/>
                  </a:lnTo>
                  <a:lnTo>
                    <a:pt x="29" y="133"/>
                  </a:lnTo>
                  <a:lnTo>
                    <a:pt x="22" y="127"/>
                  </a:lnTo>
                  <a:lnTo>
                    <a:pt x="11" y="117"/>
                  </a:lnTo>
                  <a:lnTo>
                    <a:pt x="4" y="105"/>
                  </a:lnTo>
                  <a:lnTo>
                    <a:pt x="0" y="88"/>
                  </a:lnTo>
                  <a:lnTo>
                    <a:pt x="1" y="59"/>
                  </a:lnTo>
                  <a:lnTo>
                    <a:pt x="4" y="44"/>
                  </a:lnTo>
                  <a:lnTo>
                    <a:pt x="10" y="30"/>
                  </a:lnTo>
                  <a:lnTo>
                    <a:pt x="17" y="19"/>
                  </a:lnTo>
                  <a:lnTo>
                    <a:pt x="26" y="11"/>
                  </a:lnTo>
                  <a:lnTo>
                    <a:pt x="37" y="5"/>
                  </a:lnTo>
                  <a:lnTo>
                    <a:pt x="48" y="1"/>
                  </a:lnTo>
                  <a:lnTo>
                    <a:pt x="60" y="0"/>
                  </a:lnTo>
                  <a:lnTo>
                    <a:pt x="71" y="3"/>
                  </a:lnTo>
                  <a:lnTo>
                    <a:pt x="83" y="7"/>
                  </a:lnTo>
                  <a:lnTo>
                    <a:pt x="93" y="12"/>
                  </a:lnTo>
                  <a:lnTo>
                    <a:pt x="103" y="18"/>
                  </a:lnTo>
                  <a:lnTo>
                    <a:pt x="113" y="24"/>
                  </a:lnTo>
                  <a:lnTo>
                    <a:pt x="121" y="31"/>
                  </a:lnTo>
                  <a:lnTo>
                    <a:pt x="125" y="39"/>
                  </a:lnTo>
                  <a:lnTo>
                    <a:pt x="126" y="50"/>
                  </a:lnTo>
                  <a:lnTo>
                    <a:pt x="125" y="60"/>
                  </a:lnTo>
                  <a:lnTo>
                    <a:pt x="122" y="72"/>
                  </a:lnTo>
                  <a:lnTo>
                    <a:pt x="116" y="83"/>
                  </a:lnTo>
                  <a:lnTo>
                    <a:pt x="110" y="94"/>
                  </a:lnTo>
                  <a:lnTo>
                    <a:pt x="103" y="102"/>
                  </a:lnTo>
                  <a:lnTo>
                    <a:pt x="97" y="110"/>
                  </a:lnTo>
                  <a:lnTo>
                    <a:pt x="87" y="114"/>
                  </a:lnTo>
                  <a:lnTo>
                    <a:pt x="78" y="115"/>
                  </a:lnTo>
                  <a:lnTo>
                    <a:pt x="69" y="113"/>
                  </a:lnTo>
                  <a:lnTo>
                    <a:pt x="55" y="102"/>
                  </a:lnTo>
                  <a:lnTo>
                    <a:pt x="54" y="90"/>
                  </a:lnTo>
                  <a:lnTo>
                    <a:pt x="59" y="82"/>
                  </a:lnTo>
                  <a:lnTo>
                    <a:pt x="67" y="83"/>
                  </a:lnTo>
                  <a:close/>
                </a:path>
              </a:pathLst>
            </a:custGeom>
            <a:solidFill>
              <a:srgbClr val="003399"/>
            </a:solidFill>
            <a:ln w="9525">
              <a:noFill/>
              <a:round/>
              <a:headEnd/>
              <a:tailEnd/>
            </a:ln>
          </p:spPr>
          <p:txBody>
            <a:bodyPr>
              <a:prstTxWarp prst="textNoShape">
                <a:avLst/>
              </a:prstTxWarp>
            </a:bodyPr>
            <a:lstStyle/>
            <a:p>
              <a:endParaRPr lang="fr-FR"/>
            </a:p>
          </p:txBody>
        </p:sp>
        <p:sp>
          <p:nvSpPr>
            <p:cNvPr id="22598" name="Freeform 70"/>
            <p:cNvSpPr>
              <a:spLocks/>
            </p:cNvSpPr>
            <p:nvPr/>
          </p:nvSpPr>
          <p:spPr bwMode="auto">
            <a:xfrm>
              <a:off x="722" y="2287"/>
              <a:ext cx="69" cy="75"/>
            </a:xfrm>
            <a:custGeom>
              <a:avLst/>
              <a:gdLst/>
              <a:ahLst/>
              <a:cxnLst>
                <a:cxn ang="0">
                  <a:pos x="76" y="85"/>
                </a:cxn>
                <a:cxn ang="0">
                  <a:pos x="78" y="100"/>
                </a:cxn>
                <a:cxn ang="0">
                  <a:pos x="65" y="106"/>
                </a:cxn>
                <a:cxn ang="0">
                  <a:pos x="48" y="102"/>
                </a:cxn>
                <a:cxn ang="0">
                  <a:pos x="31" y="94"/>
                </a:cxn>
                <a:cxn ang="0">
                  <a:pos x="21" y="79"/>
                </a:cxn>
                <a:cxn ang="0">
                  <a:pos x="23" y="49"/>
                </a:cxn>
                <a:cxn ang="0">
                  <a:pos x="42" y="25"/>
                </a:cxn>
                <a:cxn ang="0">
                  <a:pos x="55" y="18"/>
                </a:cxn>
                <a:cxn ang="0">
                  <a:pos x="68" y="18"/>
                </a:cxn>
                <a:cxn ang="0">
                  <a:pos x="83" y="23"/>
                </a:cxn>
                <a:cxn ang="0">
                  <a:pos x="97" y="31"/>
                </a:cxn>
                <a:cxn ang="0">
                  <a:pos x="114" y="51"/>
                </a:cxn>
                <a:cxn ang="0">
                  <a:pos x="121" y="82"/>
                </a:cxn>
                <a:cxn ang="0">
                  <a:pos x="106" y="120"/>
                </a:cxn>
                <a:cxn ang="0">
                  <a:pos x="80" y="137"/>
                </a:cxn>
                <a:cxn ang="0">
                  <a:pos x="52" y="140"/>
                </a:cxn>
                <a:cxn ang="0">
                  <a:pos x="32" y="139"/>
                </a:cxn>
                <a:cxn ang="0">
                  <a:pos x="35" y="146"/>
                </a:cxn>
                <a:cxn ang="0">
                  <a:pos x="38" y="147"/>
                </a:cxn>
                <a:cxn ang="0">
                  <a:pos x="50" y="148"/>
                </a:cxn>
                <a:cxn ang="0">
                  <a:pos x="63" y="150"/>
                </a:cxn>
                <a:cxn ang="0">
                  <a:pos x="81" y="147"/>
                </a:cxn>
                <a:cxn ang="0">
                  <a:pos x="99" y="138"/>
                </a:cxn>
                <a:cxn ang="0">
                  <a:pos x="116" y="123"/>
                </a:cxn>
                <a:cxn ang="0">
                  <a:pos x="130" y="106"/>
                </a:cxn>
                <a:cxn ang="0">
                  <a:pos x="136" y="89"/>
                </a:cxn>
                <a:cxn ang="0">
                  <a:pos x="136" y="61"/>
                </a:cxn>
                <a:cxn ang="0">
                  <a:pos x="111" y="23"/>
                </a:cxn>
                <a:cxn ang="0">
                  <a:pos x="85" y="6"/>
                </a:cxn>
                <a:cxn ang="0">
                  <a:pos x="60" y="0"/>
                </a:cxn>
                <a:cxn ang="0">
                  <a:pos x="37" y="7"/>
                </a:cxn>
                <a:cxn ang="0">
                  <a:pos x="20" y="22"/>
                </a:cxn>
                <a:cxn ang="0">
                  <a:pos x="0" y="64"/>
                </a:cxn>
                <a:cxn ang="0">
                  <a:pos x="14" y="101"/>
                </a:cxn>
                <a:cxn ang="0">
                  <a:pos x="35" y="113"/>
                </a:cxn>
                <a:cxn ang="0">
                  <a:pos x="56" y="121"/>
                </a:cxn>
                <a:cxn ang="0">
                  <a:pos x="77" y="120"/>
                </a:cxn>
                <a:cxn ang="0">
                  <a:pos x="91" y="107"/>
                </a:cxn>
                <a:cxn ang="0">
                  <a:pos x="89" y="79"/>
                </a:cxn>
                <a:cxn ang="0">
                  <a:pos x="75" y="82"/>
                </a:cxn>
              </a:cxnLst>
              <a:rect l="0" t="0" r="r" b="b"/>
              <a:pathLst>
                <a:path w="137" h="150">
                  <a:moveTo>
                    <a:pt x="75" y="82"/>
                  </a:moveTo>
                  <a:lnTo>
                    <a:pt x="76" y="85"/>
                  </a:lnTo>
                  <a:lnTo>
                    <a:pt x="78" y="92"/>
                  </a:lnTo>
                  <a:lnTo>
                    <a:pt x="78" y="100"/>
                  </a:lnTo>
                  <a:lnTo>
                    <a:pt x="71" y="105"/>
                  </a:lnTo>
                  <a:lnTo>
                    <a:pt x="65" y="106"/>
                  </a:lnTo>
                  <a:lnTo>
                    <a:pt x="56" y="105"/>
                  </a:lnTo>
                  <a:lnTo>
                    <a:pt x="48" y="102"/>
                  </a:lnTo>
                  <a:lnTo>
                    <a:pt x="39" y="99"/>
                  </a:lnTo>
                  <a:lnTo>
                    <a:pt x="31" y="94"/>
                  </a:lnTo>
                  <a:lnTo>
                    <a:pt x="25" y="87"/>
                  </a:lnTo>
                  <a:lnTo>
                    <a:pt x="21" y="79"/>
                  </a:lnTo>
                  <a:lnTo>
                    <a:pt x="20" y="69"/>
                  </a:lnTo>
                  <a:lnTo>
                    <a:pt x="23" y="49"/>
                  </a:lnTo>
                  <a:lnTo>
                    <a:pt x="31" y="36"/>
                  </a:lnTo>
                  <a:lnTo>
                    <a:pt x="42" y="25"/>
                  </a:lnTo>
                  <a:lnTo>
                    <a:pt x="51" y="19"/>
                  </a:lnTo>
                  <a:lnTo>
                    <a:pt x="55" y="18"/>
                  </a:lnTo>
                  <a:lnTo>
                    <a:pt x="62" y="17"/>
                  </a:lnTo>
                  <a:lnTo>
                    <a:pt x="68" y="18"/>
                  </a:lnTo>
                  <a:lnTo>
                    <a:pt x="76" y="19"/>
                  </a:lnTo>
                  <a:lnTo>
                    <a:pt x="83" y="23"/>
                  </a:lnTo>
                  <a:lnTo>
                    <a:pt x="90" y="26"/>
                  </a:lnTo>
                  <a:lnTo>
                    <a:pt x="97" y="31"/>
                  </a:lnTo>
                  <a:lnTo>
                    <a:pt x="103" y="37"/>
                  </a:lnTo>
                  <a:lnTo>
                    <a:pt x="114" y="51"/>
                  </a:lnTo>
                  <a:lnTo>
                    <a:pt x="121" y="64"/>
                  </a:lnTo>
                  <a:lnTo>
                    <a:pt x="121" y="82"/>
                  </a:lnTo>
                  <a:lnTo>
                    <a:pt x="115" y="104"/>
                  </a:lnTo>
                  <a:lnTo>
                    <a:pt x="106" y="120"/>
                  </a:lnTo>
                  <a:lnTo>
                    <a:pt x="93" y="130"/>
                  </a:lnTo>
                  <a:lnTo>
                    <a:pt x="80" y="137"/>
                  </a:lnTo>
                  <a:lnTo>
                    <a:pt x="66" y="139"/>
                  </a:lnTo>
                  <a:lnTo>
                    <a:pt x="52" y="140"/>
                  </a:lnTo>
                  <a:lnTo>
                    <a:pt x="40" y="139"/>
                  </a:lnTo>
                  <a:lnTo>
                    <a:pt x="32" y="139"/>
                  </a:lnTo>
                  <a:lnTo>
                    <a:pt x="30" y="138"/>
                  </a:lnTo>
                  <a:lnTo>
                    <a:pt x="35" y="146"/>
                  </a:lnTo>
                  <a:lnTo>
                    <a:pt x="36" y="146"/>
                  </a:lnTo>
                  <a:lnTo>
                    <a:pt x="38" y="147"/>
                  </a:lnTo>
                  <a:lnTo>
                    <a:pt x="43" y="148"/>
                  </a:lnTo>
                  <a:lnTo>
                    <a:pt x="50" y="148"/>
                  </a:lnTo>
                  <a:lnTo>
                    <a:pt x="56" y="150"/>
                  </a:lnTo>
                  <a:lnTo>
                    <a:pt x="63" y="150"/>
                  </a:lnTo>
                  <a:lnTo>
                    <a:pt x="73" y="148"/>
                  </a:lnTo>
                  <a:lnTo>
                    <a:pt x="81" y="147"/>
                  </a:lnTo>
                  <a:lnTo>
                    <a:pt x="90" y="144"/>
                  </a:lnTo>
                  <a:lnTo>
                    <a:pt x="99" y="138"/>
                  </a:lnTo>
                  <a:lnTo>
                    <a:pt x="108" y="131"/>
                  </a:lnTo>
                  <a:lnTo>
                    <a:pt x="116" y="123"/>
                  </a:lnTo>
                  <a:lnTo>
                    <a:pt x="124" y="115"/>
                  </a:lnTo>
                  <a:lnTo>
                    <a:pt x="130" y="106"/>
                  </a:lnTo>
                  <a:lnTo>
                    <a:pt x="134" y="97"/>
                  </a:lnTo>
                  <a:lnTo>
                    <a:pt x="136" y="89"/>
                  </a:lnTo>
                  <a:lnTo>
                    <a:pt x="137" y="75"/>
                  </a:lnTo>
                  <a:lnTo>
                    <a:pt x="136" y="61"/>
                  </a:lnTo>
                  <a:lnTo>
                    <a:pt x="129" y="45"/>
                  </a:lnTo>
                  <a:lnTo>
                    <a:pt x="111" y="23"/>
                  </a:lnTo>
                  <a:lnTo>
                    <a:pt x="98" y="13"/>
                  </a:lnTo>
                  <a:lnTo>
                    <a:pt x="85" y="6"/>
                  </a:lnTo>
                  <a:lnTo>
                    <a:pt x="73" y="1"/>
                  </a:lnTo>
                  <a:lnTo>
                    <a:pt x="60" y="0"/>
                  </a:lnTo>
                  <a:lnTo>
                    <a:pt x="47" y="2"/>
                  </a:lnTo>
                  <a:lnTo>
                    <a:pt x="37" y="7"/>
                  </a:lnTo>
                  <a:lnTo>
                    <a:pt x="28" y="13"/>
                  </a:lnTo>
                  <a:lnTo>
                    <a:pt x="20" y="22"/>
                  </a:lnTo>
                  <a:lnTo>
                    <a:pt x="8" y="44"/>
                  </a:lnTo>
                  <a:lnTo>
                    <a:pt x="0" y="64"/>
                  </a:lnTo>
                  <a:lnTo>
                    <a:pt x="1" y="85"/>
                  </a:lnTo>
                  <a:lnTo>
                    <a:pt x="14" y="101"/>
                  </a:lnTo>
                  <a:lnTo>
                    <a:pt x="24" y="107"/>
                  </a:lnTo>
                  <a:lnTo>
                    <a:pt x="35" y="113"/>
                  </a:lnTo>
                  <a:lnTo>
                    <a:pt x="46" y="117"/>
                  </a:lnTo>
                  <a:lnTo>
                    <a:pt x="56" y="121"/>
                  </a:lnTo>
                  <a:lnTo>
                    <a:pt x="67" y="121"/>
                  </a:lnTo>
                  <a:lnTo>
                    <a:pt x="77" y="120"/>
                  </a:lnTo>
                  <a:lnTo>
                    <a:pt x="85" y="115"/>
                  </a:lnTo>
                  <a:lnTo>
                    <a:pt x="91" y="107"/>
                  </a:lnTo>
                  <a:lnTo>
                    <a:pt x="94" y="90"/>
                  </a:lnTo>
                  <a:lnTo>
                    <a:pt x="89" y="79"/>
                  </a:lnTo>
                  <a:lnTo>
                    <a:pt x="81" y="77"/>
                  </a:lnTo>
                  <a:lnTo>
                    <a:pt x="75" y="82"/>
                  </a:lnTo>
                  <a:close/>
                </a:path>
              </a:pathLst>
            </a:custGeom>
            <a:solidFill>
              <a:srgbClr val="003399"/>
            </a:solidFill>
            <a:ln w="9525">
              <a:noFill/>
              <a:round/>
              <a:headEnd/>
              <a:tailEnd/>
            </a:ln>
          </p:spPr>
          <p:txBody>
            <a:bodyPr>
              <a:prstTxWarp prst="textNoShape">
                <a:avLst/>
              </a:prstTxWarp>
            </a:bodyPr>
            <a:lstStyle/>
            <a:p>
              <a:endParaRPr lang="fr-FR"/>
            </a:p>
          </p:txBody>
        </p:sp>
        <p:sp>
          <p:nvSpPr>
            <p:cNvPr id="22599" name="Freeform 71"/>
            <p:cNvSpPr>
              <a:spLocks/>
            </p:cNvSpPr>
            <p:nvPr/>
          </p:nvSpPr>
          <p:spPr bwMode="auto">
            <a:xfrm>
              <a:off x="763" y="2260"/>
              <a:ext cx="69" cy="75"/>
            </a:xfrm>
            <a:custGeom>
              <a:avLst/>
              <a:gdLst/>
              <a:ahLst/>
              <a:cxnLst>
                <a:cxn ang="0">
                  <a:pos x="75" y="85"/>
                </a:cxn>
                <a:cxn ang="0">
                  <a:pos x="77" y="100"/>
                </a:cxn>
                <a:cxn ang="0">
                  <a:pos x="63" y="104"/>
                </a:cxn>
                <a:cxn ang="0">
                  <a:pos x="47" y="102"/>
                </a:cxn>
                <a:cxn ang="0">
                  <a:pos x="30" y="93"/>
                </a:cxn>
                <a:cxn ang="0">
                  <a:pos x="20" y="78"/>
                </a:cxn>
                <a:cxn ang="0">
                  <a:pos x="22" y="48"/>
                </a:cxn>
                <a:cxn ang="0">
                  <a:pos x="40" y="24"/>
                </a:cxn>
                <a:cxn ang="0">
                  <a:pos x="54" y="17"/>
                </a:cxn>
                <a:cxn ang="0">
                  <a:pos x="67" y="18"/>
                </a:cxn>
                <a:cxn ang="0">
                  <a:pos x="82" y="23"/>
                </a:cxn>
                <a:cxn ang="0">
                  <a:pos x="96" y="31"/>
                </a:cxn>
                <a:cxn ang="0">
                  <a:pos x="113" y="50"/>
                </a:cxn>
                <a:cxn ang="0">
                  <a:pos x="121" y="80"/>
                </a:cxn>
                <a:cxn ang="0">
                  <a:pos x="106" y="118"/>
                </a:cxn>
                <a:cxn ang="0">
                  <a:pos x="78" y="135"/>
                </a:cxn>
                <a:cxn ang="0">
                  <a:pos x="51" y="140"/>
                </a:cxn>
                <a:cxn ang="0">
                  <a:pos x="31" y="138"/>
                </a:cxn>
                <a:cxn ang="0">
                  <a:pos x="35" y="146"/>
                </a:cxn>
                <a:cxn ang="0">
                  <a:pos x="38" y="147"/>
                </a:cxn>
                <a:cxn ang="0">
                  <a:pos x="49" y="148"/>
                </a:cxn>
                <a:cxn ang="0">
                  <a:pos x="63" y="149"/>
                </a:cxn>
                <a:cxn ang="0">
                  <a:pos x="81" y="147"/>
                </a:cxn>
                <a:cxn ang="0">
                  <a:pos x="99" y="138"/>
                </a:cxn>
                <a:cxn ang="0">
                  <a:pos x="116" y="122"/>
                </a:cxn>
                <a:cxn ang="0">
                  <a:pos x="129" y="104"/>
                </a:cxn>
                <a:cxn ang="0">
                  <a:pos x="136" y="87"/>
                </a:cxn>
                <a:cxn ang="0">
                  <a:pos x="135" y="59"/>
                </a:cxn>
                <a:cxn ang="0">
                  <a:pos x="109" y="21"/>
                </a:cxn>
                <a:cxn ang="0">
                  <a:pos x="84" y="4"/>
                </a:cxn>
                <a:cxn ang="0">
                  <a:pos x="59" y="0"/>
                </a:cxn>
                <a:cxn ang="0">
                  <a:pos x="36" y="5"/>
                </a:cxn>
                <a:cxn ang="0">
                  <a:pos x="18" y="21"/>
                </a:cxn>
                <a:cxn ang="0">
                  <a:pos x="0" y="64"/>
                </a:cxn>
                <a:cxn ang="0">
                  <a:pos x="13" y="100"/>
                </a:cxn>
                <a:cxn ang="0">
                  <a:pos x="33" y="111"/>
                </a:cxn>
                <a:cxn ang="0">
                  <a:pos x="56" y="119"/>
                </a:cxn>
                <a:cxn ang="0">
                  <a:pos x="76" y="118"/>
                </a:cxn>
                <a:cxn ang="0">
                  <a:pos x="90" y="106"/>
                </a:cxn>
                <a:cxn ang="0">
                  <a:pos x="88" y="78"/>
                </a:cxn>
                <a:cxn ang="0">
                  <a:pos x="74" y="81"/>
                </a:cxn>
              </a:cxnLst>
              <a:rect l="0" t="0" r="r" b="b"/>
              <a:pathLst>
                <a:path w="137" h="149">
                  <a:moveTo>
                    <a:pt x="74" y="81"/>
                  </a:moveTo>
                  <a:lnTo>
                    <a:pt x="75" y="85"/>
                  </a:lnTo>
                  <a:lnTo>
                    <a:pt x="77" y="92"/>
                  </a:lnTo>
                  <a:lnTo>
                    <a:pt x="77" y="100"/>
                  </a:lnTo>
                  <a:lnTo>
                    <a:pt x="70" y="104"/>
                  </a:lnTo>
                  <a:lnTo>
                    <a:pt x="63" y="104"/>
                  </a:lnTo>
                  <a:lnTo>
                    <a:pt x="55" y="103"/>
                  </a:lnTo>
                  <a:lnTo>
                    <a:pt x="47" y="102"/>
                  </a:lnTo>
                  <a:lnTo>
                    <a:pt x="38" y="97"/>
                  </a:lnTo>
                  <a:lnTo>
                    <a:pt x="30" y="93"/>
                  </a:lnTo>
                  <a:lnTo>
                    <a:pt x="24" y="86"/>
                  </a:lnTo>
                  <a:lnTo>
                    <a:pt x="20" y="78"/>
                  </a:lnTo>
                  <a:lnTo>
                    <a:pt x="18" y="68"/>
                  </a:lnTo>
                  <a:lnTo>
                    <a:pt x="22" y="48"/>
                  </a:lnTo>
                  <a:lnTo>
                    <a:pt x="30" y="34"/>
                  </a:lnTo>
                  <a:lnTo>
                    <a:pt x="40" y="24"/>
                  </a:lnTo>
                  <a:lnTo>
                    <a:pt x="49" y="18"/>
                  </a:lnTo>
                  <a:lnTo>
                    <a:pt x="54" y="17"/>
                  </a:lnTo>
                  <a:lnTo>
                    <a:pt x="61" y="17"/>
                  </a:lnTo>
                  <a:lnTo>
                    <a:pt x="67" y="18"/>
                  </a:lnTo>
                  <a:lnTo>
                    <a:pt x="75" y="19"/>
                  </a:lnTo>
                  <a:lnTo>
                    <a:pt x="82" y="23"/>
                  </a:lnTo>
                  <a:lnTo>
                    <a:pt x="89" y="26"/>
                  </a:lnTo>
                  <a:lnTo>
                    <a:pt x="96" y="31"/>
                  </a:lnTo>
                  <a:lnTo>
                    <a:pt x="101" y="36"/>
                  </a:lnTo>
                  <a:lnTo>
                    <a:pt x="113" y="50"/>
                  </a:lnTo>
                  <a:lnTo>
                    <a:pt x="120" y="64"/>
                  </a:lnTo>
                  <a:lnTo>
                    <a:pt x="121" y="80"/>
                  </a:lnTo>
                  <a:lnTo>
                    <a:pt x="115" y="102"/>
                  </a:lnTo>
                  <a:lnTo>
                    <a:pt x="106" y="118"/>
                  </a:lnTo>
                  <a:lnTo>
                    <a:pt x="93" y="129"/>
                  </a:lnTo>
                  <a:lnTo>
                    <a:pt x="78" y="135"/>
                  </a:lnTo>
                  <a:lnTo>
                    <a:pt x="64" y="139"/>
                  </a:lnTo>
                  <a:lnTo>
                    <a:pt x="51" y="140"/>
                  </a:lnTo>
                  <a:lnTo>
                    <a:pt x="39" y="139"/>
                  </a:lnTo>
                  <a:lnTo>
                    <a:pt x="31" y="138"/>
                  </a:lnTo>
                  <a:lnTo>
                    <a:pt x="29" y="138"/>
                  </a:lnTo>
                  <a:lnTo>
                    <a:pt x="35" y="146"/>
                  </a:lnTo>
                  <a:lnTo>
                    <a:pt x="36" y="146"/>
                  </a:lnTo>
                  <a:lnTo>
                    <a:pt x="38" y="147"/>
                  </a:lnTo>
                  <a:lnTo>
                    <a:pt x="43" y="148"/>
                  </a:lnTo>
                  <a:lnTo>
                    <a:pt x="49" y="148"/>
                  </a:lnTo>
                  <a:lnTo>
                    <a:pt x="56" y="149"/>
                  </a:lnTo>
                  <a:lnTo>
                    <a:pt x="63" y="149"/>
                  </a:lnTo>
                  <a:lnTo>
                    <a:pt x="73" y="148"/>
                  </a:lnTo>
                  <a:lnTo>
                    <a:pt x="81" y="147"/>
                  </a:lnTo>
                  <a:lnTo>
                    <a:pt x="90" y="144"/>
                  </a:lnTo>
                  <a:lnTo>
                    <a:pt x="99" y="138"/>
                  </a:lnTo>
                  <a:lnTo>
                    <a:pt x="107" y="131"/>
                  </a:lnTo>
                  <a:lnTo>
                    <a:pt x="116" y="122"/>
                  </a:lnTo>
                  <a:lnTo>
                    <a:pt x="123" y="114"/>
                  </a:lnTo>
                  <a:lnTo>
                    <a:pt x="129" y="104"/>
                  </a:lnTo>
                  <a:lnTo>
                    <a:pt x="134" y="95"/>
                  </a:lnTo>
                  <a:lnTo>
                    <a:pt x="136" y="87"/>
                  </a:lnTo>
                  <a:lnTo>
                    <a:pt x="137" y="73"/>
                  </a:lnTo>
                  <a:lnTo>
                    <a:pt x="135" y="59"/>
                  </a:lnTo>
                  <a:lnTo>
                    <a:pt x="128" y="43"/>
                  </a:lnTo>
                  <a:lnTo>
                    <a:pt x="109" y="21"/>
                  </a:lnTo>
                  <a:lnTo>
                    <a:pt x="97" y="11"/>
                  </a:lnTo>
                  <a:lnTo>
                    <a:pt x="84" y="4"/>
                  </a:lnTo>
                  <a:lnTo>
                    <a:pt x="71" y="1"/>
                  </a:lnTo>
                  <a:lnTo>
                    <a:pt x="59" y="0"/>
                  </a:lnTo>
                  <a:lnTo>
                    <a:pt x="46" y="1"/>
                  </a:lnTo>
                  <a:lnTo>
                    <a:pt x="36" y="5"/>
                  </a:lnTo>
                  <a:lnTo>
                    <a:pt x="26" y="12"/>
                  </a:lnTo>
                  <a:lnTo>
                    <a:pt x="18" y="21"/>
                  </a:lnTo>
                  <a:lnTo>
                    <a:pt x="7" y="42"/>
                  </a:lnTo>
                  <a:lnTo>
                    <a:pt x="0" y="64"/>
                  </a:lnTo>
                  <a:lnTo>
                    <a:pt x="0" y="84"/>
                  </a:lnTo>
                  <a:lnTo>
                    <a:pt x="13" y="100"/>
                  </a:lnTo>
                  <a:lnTo>
                    <a:pt x="23" y="106"/>
                  </a:lnTo>
                  <a:lnTo>
                    <a:pt x="33" y="111"/>
                  </a:lnTo>
                  <a:lnTo>
                    <a:pt x="45" y="116"/>
                  </a:lnTo>
                  <a:lnTo>
                    <a:pt x="56" y="119"/>
                  </a:lnTo>
                  <a:lnTo>
                    <a:pt x="67" y="119"/>
                  </a:lnTo>
                  <a:lnTo>
                    <a:pt x="76" y="118"/>
                  </a:lnTo>
                  <a:lnTo>
                    <a:pt x="84" y="114"/>
                  </a:lnTo>
                  <a:lnTo>
                    <a:pt x="90" y="106"/>
                  </a:lnTo>
                  <a:lnTo>
                    <a:pt x="93" y="88"/>
                  </a:lnTo>
                  <a:lnTo>
                    <a:pt x="88" y="78"/>
                  </a:lnTo>
                  <a:lnTo>
                    <a:pt x="79" y="76"/>
                  </a:lnTo>
                  <a:lnTo>
                    <a:pt x="74" y="81"/>
                  </a:lnTo>
                  <a:close/>
                </a:path>
              </a:pathLst>
            </a:custGeom>
            <a:solidFill>
              <a:srgbClr val="003399"/>
            </a:solidFill>
            <a:ln w="9525">
              <a:noFill/>
              <a:round/>
              <a:headEnd/>
              <a:tailEnd/>
            </a:ln>
          </p:spPr>
          <p:txBody>
            <a:bodyPr>
              <a:prstTxWarp prst="textNoShape">
                <a:avLst/>
              </a:prstTxWarp>
            </a:bodyPr>
            <a:lstStyle/>
            <a:p>
              <a:endParaRPr lang="fr-FR"/>
            </a:p>
          </p:txBody>
        </p:sp>
        <p:sp>
          <p:nvSpPr>
            <p:cNvPr id="22600" name="Freeform 72"/>
            <p:cNvSpPr>
              <a:spLocks/>
            </p:cNvSpPr>
            <p:nvPr/>
          </p:nvSpPr>
          <p:spPr bwMode="auto">
            <a:xfrm>
              <a:off x="654" y="2254"/>
              <a:ext cx="68" cy="75"/>
            </a:xfrm>
            <a:custGeom>
              <a:avLst/>
              <a:gdLst/>
              <a:ahLst/>
              <a:cxnLst>
                <a:cxn ang="0">
                  <a:pos x="74" y="85"/>
                </a:cxn>
                <a:cxn ang="0">
                  <a:pos x="76" y="100"/>
                </a:cxn>
                <a:cxn ang="0">
                  <a:pos x="62" y="105"/>
                </a:cxn>
                <a:cxn ang="0">
                  <a:pos x="46" y="103"/>
                </a:cxn>
                <a:cxn ang="0">
                  <a:pos x="29" y="93"/>
                </a:cxn>
                <a:cxn ang="0">
                  <a:pos x="19" y="78"/>
                </a:cxn>
                <a:cxn ang="0">
                  <a:pos x="21" y="48"/>
                </a:cxn>
                <a:cxn ang="0">
                  <a:pos x="39" y="25"/>
                </a:cxn>
                <a:cxn ang="0">
                  <a:pos x="53" y="18"/>
                </a:cxn>
                <a:cxn ang="0">
                  <a:pos x="66" y="18"/>
                </a:cxn>
                <a:cxn ang="0">
                  <a:pos x="81" y="23"/>
                </a:cxn>
                <a:cxn ang="0">
                  <a:pos x="95" y="31"/>
                </a:cxn>
                <a:cxn ang="0">
                  <a:pos x="112" y="51"/>
                </a:cxn>
                <a:cxn ang="0">
                  <a:pos x="120" y="81"/>
                </a:cxn>
                <a:cxn ang="0">
                  <a:pos x="105" y="119"/>
                </a:cxn>
                <a:cxn ang="0">
                  <a:pos x="77" y="137"/>
                </a:cxn>
                <a:cxn ang="0">
                  <a:pos x="50" y="141"/>
                </a:cxn>
                <a:cxn ang="0">
                  <a:pos x="30" y="139"/>
                </a:cxn>
                <a:cxn ang="0">
                  <a:pos x="34" y="146"/>
                </a:cxn>
                <a:cxn ang="0">
                  <a:pos x="37" y="147"/>
                </a:cxn>
                <a:cxn ang="0">
                  <a:pos x="49" y="149"/>
                </a:cxn>
                <a:cxn ang="0">
                  <a:pos x="62" y="150"/>
                </a:cxn>
                <a:cxn ang="0">
                  <a:pos x="80" y="147"/>
                </a:cxn>
                <a:cxn ang="0">
                  <a:pos x="98" y="138"/>
                </a:cxn>
                <a:cxn ang="0">
                  <a:pos x="115" y="122"/>
                </a:cxn>
                <a:cxn ang="0">
                  <a:pos x="128" y="105"/>
                </a:cxn>
                <a:cxn ang="0">
                  <a:pos x="135" y="88"/>
                </a:cxn>
                <a:cxn ang="0">
                  <a:pos x="135" y="60"/>
                </a:cxn>
                <a:cxn ang="0">
                  <a:pos x="108" y="22"/>
                </a:cxn>
                <a:cxn ang="0">
                  <a:pos x="84" y="5"/>
                </a:cxn>
                <a:cxn ang="0">
                  <a:pos x="59" y="0"/>
                </a:cxn>
                <a:cxn ang="0">
                  <a:pos x="36" y="6"/>
                </a:cxn>
                <a:cxn ang="0">
                  <a:pos x="19" y="22"/>
                </a:cxn>
                <a:cxn ang="0">
                  <a:pos x="0" y="65"/>
                </a:cxn>
                <a:cxn ang="0">
                  <a:pos x="13" y="100"/>
                </a:cxn>
                <a:cxn ang="0">
                  <a:pos x="34" y="112"/>
                </a:cxn>
                <a:cxn ang="0">
                  <a:pos x="55" y="120"/>
                </a:cxn>
                <a:cxn ang="0">
                  <a:pos x="75" y="119"/>
                </a:cxn>
                <a:cxn ang="0">
                  <a:pos x="89" y="106"/>
                </a:cxn>
                <a:cxn ang="0">
                  <a:pos x="87" y="78"/>
                </a:cxn>
                <a:cxn ang="0">
                  <a:pos x="73" y="82"/>
                </a:cxn>
              </a:cxnLst>
              <a:rect l="0" t="0" r="r" b="b"/>
              <a:pathLst>
                <a:path w="136" h="150">
                  <a:moveTo>
                    <a:pt x="73" y="82"/>
                  </a:moveTo>
                  <a:lnTo>
                    <a:pt x="74" y="85"/>
                  </a:lnTo>
                  <a:lnTo>
                    <a:pt x="76" y="92"/>
                  </a:lnTo>
                  <a:lnTo>
                    <a:pt x="76" y="100"/>
                  </a:lnTo>
                  <a:lnTo>
                    <a:pt x="69" y="105"/>
                  </a:lnTo>
                  <a:lnTo>
                    <a:pt x="62" y="105"/>
                  </a:lnTo>
                  <a:lnTo>
                    <a:pt x="54" y="104"/>
                  </a:lnTo>
                  <a:lnTo>
                    <a:pt x="46" y="103"/>
                  </a:lnTo>
                  <a:lnTo>
                    <a:pt x="37" y="98"/>
                  </a:lnTo>
                  <a:lnTo>
                    <a:pt x="29" y="93"/>
                  </a:lnTo>
                  <a:lnTo>
                    <a:pt x="23" y="86"/>
                  </a:lnTo>
                  <a:lnTo>
                    <a:pt x="19" y="78"/>
                  </a:lnTo>
                  <a:lnTo>
                    <a:pt x="17" y="68"/>
                  </a:lnTo>
                  <a:lnTo>
                    <a:pt x="21" y="48"/>
                  </a:lnTo>
                  <a:lnTo>
                    <a:pt x="29" y="35"/>
                  </a:lnTo>
                  <a:lnTo>
                    <a:pt x="39" y="25"/>
                  </a:lnTo>
                  <a:lnTo>
                    <a:pt x="49" y="20"/>
                  </a:lnTo>
                  <a:lnTo>
                    <a:pt x="53" y="18"/>
                  </a:lnTo>
                  <a:lnTo>
                    <a:pt x="60" y="17"/>
                  </a:lnTo>
                  <a:lnTo>
                    <a:pt x="66" y="18"/>
                  </a:lnTo>
                  <a:lnTo>
                    <a:pt x="74" y="20"/>
                  </a:lnTo>
                  <a:lnTo>
                    <a:pt x="81" y="23"/>
                  </a:lnTo>
                  <a:lnTo>
                    <a:pt x="88" y="27"/>
                  </a:lnTo>
                  <a:lnTo>
                    <a:pt x="95" y="31"/>
                  </a:lnTo>
                  <a:lnTo>
                    <a:pt x="100" y="37"/>
                  </a:lnTo>
                  <a:lnTo>
                    <a:pt x="112" y="51"/>
                  </a:lnTo>
                  <a:lnTo>
                    <a:pt x="119" y="65"/>
                  </a:lnTo>
                  <a:lnTo>
                    <a:pt x="120" y="81"/>
                  </a:lnTo>
                  <a:lnTo>
                    <a:pt x="114" y="103"/>
                  </a:lnTo>
                  <a:lnTo>
                    <a:pt x="105" y="119"/>
                  </a:lnTo>
                  <a:lnTo>
                    <a:pt x="92" y="130"/>
                  </a:lnTo>
                  <a:lnTo>
                    <a:pt x="77" y="137"/>
                  </a:lnTo>
                  <a:lnTo>
                    <a:pt x="63" y="139"/>
                  </a:lnTo>
                  <a:lnTo>
                    <a:pt x="50" y="141"/>
                  </a:lnTo>
                  <a:lnTo>
                    <a:pt x="38" y="139"/>
                  </a:lnTo>
                  <a:lnTo>
                    <a:pt x="30" y="139"/>
                  </a:lnTo>
                  <a:lnTo>
                    <a:pt x="28" y="138"/>
                  </a:lnTo>
                  <a:lnTo>
                    <a:pt x="34" y="146"/>
                  </a:lnTo>
                  <a:lnTo>
                    <a:pt x="35" y="146"/>
                  </a:lnTo>
                  <a:lnTo>
                    <a:pt x="37" y="147"/>
                  </a:lnTo>
                  <a:lnTo>
                    <a:pt x="42" y="149"/>
                  </a:lnTo>
                  <a:lnTo>
                    <a:pt x="49" y="149"/>
                  </a:lnTo>
                  <a:lnTo>
                    <a:pt x="55" y="150"/>
                  </a:lnTo>
                  <a:lnTo>
                    <a:pt x="62" y="150"/>
                  </a:lnTo>
                  <a:lnTo>
                    <a:pt x="72" y="149"/>
                  </a:lnTo>
                  <a:lnTo>
                    <a:pt x="80" y="147"/>
                  </a:lnTo>
                  <a:lnTo>
                    <a:pt x="89" y="144"/>
                  </a:lnTo>
                  <a:lnTo>
                    <a:pt x="98" y="138"/>
                  </a:lnTo>
                  <a:lnTo>
                    <a:pt x="106" y="131"/>
                  </a:lnTo>
                  <a:lnTo>
                    <a:pt x="115" y="122"/>
                  </a:lnTo>
                  <a:lnTo>
                    <a:pt x="122" y="114"/>
                  </a:lnTo>
                  <a:lnTo>
                    <a:pt x="128" y="105"/>
                  </a:lnTo>
                  <a:lnTo>
                    <a:pt x="133" y="96"/>
                  </a:lnTo>
                  <a:lnTo>
                    <a:pt x="135" y="88"/>
                  </a:lnTo>
                  <a:lnTo>
                    <a:pt x="136" y="74"/>
                  </a:lnTo>
                  <a:lnTo>
                    <a:pt x="135" y="60"/>
                  </a:lnTo>
                  <a:lnTo>
                    <a:pt x="127" y="44"/>
                  </a:lnTo>
                  <a:lnTo>
                    <a:pt x="108" y="22"/>
                  </a:lnTo>
                  <a:lnTo>
                    <a:pt x="97" y="12"/>
                  </a:lnTo>
                  <a:lnTo>
                    <a:pt x="84" y="5"/>
                  </a:lnTo>
                  <a:lnTo>
                    <a:pt x="70" y="1"/>
                  </a:lnTo>
                  <a:lnTo>
                    <a:pt x="59" y="0"/>
                  </a:lnTo>
                  <a:lnTo>
                    <a:pt x="46" y="1"/>
                  </a:lnTo>
                  <a:lnTo>
                    <a:pt x="36" y="6"/>
                  </a:lnTo>
                  <a:lnTo>
                    <a:pt x="27" y="13"/>
                  </a:lnTo>
                  <a:lnTo>
                    <a:pt x="19" y="22"/>
                  </a:lnTo>
                  <a:lnTo>
                    <a:pt x="7" y="43"/>
                  </a:lnTo>
                  <a:lnTo>
                    <a:pt x="0" y="65"/>
                  </a:lnTo>
                  <a:lnTo>
                    <a:pt x="0" y="84"/>
                  </a:lnTo>
                  <a:lnTo>
                    <a:pt x="13" y="100"/>
                  </a:lnTo>
                  <a:lnTo>
                    <a:pt x="23" y="106"/>
                  </a:lnTo>
                  <a:lnTo>
                    <a:pt x="34" y="112"/>
                  </a:lnTo>
                  <a:lnTo>
                    <a:pt x="44" y="116"/>
                  </a:lnTo>
                  <a:lnTo>
                    <a:pt x="55" y="120"/>
                  </a:lnTo>
                  <a:lnTo>
                    <a:pt x="66" y="120"/>
                  </a:lnTo>
                  <a:lnTo>
                    <a:pt x="75" y="119"/>
                  </a:lnTo>
                  <a:lnTo>
                    <a:pt x="83" y="114"/>
                  </a:lnTo>
                  <a:lnTo>
                    <a:pt x="89" y="106"/>
                  </a:lnTo>
                  <a:lnTo>
                    <a:pt x="92" y="89"/>
                  </a:lnTo>
                  <a:lnTo>
                    <a:pt x="87" y="78"/>
                  </a:lnTo>
                  <a:lnTo>
                    <a:pt x="78" y="76"/>
                  </a:lnTo>
                  <a:lnTo>
                    <a:pt x="73" y="82"/>
                  </a:lnTo>
                  <a:close/>
                </a:path>
              </a:pathLst>
            </a:custGeom>
            <a:solidFill>
              <a:srgbClr val="003399"/>
            </a:solidFill>
            <a:ln w="9525">
              <a:noFill/>
              <a:round/>
              <a:headEnd/>
              <a:tailEnd/>
            </a:ln>
          </p:spPr>
          <p:txBody>
            <a:bodyPr>
              <a:prstTxWarp prst="textNoShape">
                <a:avLst/>
              </a:prstTxWarp>
            </a:bodyPr>
            <a:lstStyle/>
            <a:p>
              <a:endParaRPr lang="fr-FR"/>
            </a:p>
          </p:txBody>
        </p:sp>
        <p:sp>
          <p:nvSpPr>
            <p:cNvPr id="22601" name="Freeform 73"/>
            <p:cNvSpPr>
              <a:spLocks/>
            </p:cNvSpPr>
            <p:nvPr/>
          </p:nvSpPr>
          <p:spPr bwMode="auto">
            <a:xfrm>
              <a:off x="426" y="2264"/>
              <a:ext cx="83" cy="75"/>
            </a:xfrm>
            <a:custGeom>
              <a:avLst/>
              <a:gdLst/>
              <a:ahLst/>
              <a:cxnLst>
                <a:cxn ang="0">
                  <a:pos x="92" y="40"/>
                </a:cxn>
                <a:cxn ang="0">
                  <a:pos x="99" y="56"/>
                </a:cxn>
                <a:cxn ang="0">
                  <a:pos x="79" y="68"/>
                </a:cxn>
                <a:cxn ang="0">
                  <a:pos x="70" y="55"/>
                </a:cxn>
                <a:cxn ang="0">
                  <a:pos x="76" y="35"/>
                </a:cxn>
                <a:cxn ang="0">
                  <a:pos x="86" y="23"/>
                </a:cxn>
                <a:cxn ang="0">
                  <a:pos x="100" y="13"/>
                </a:cxn>
                <a:cxn ang="0">
                  <a:pos x="115" y="12"/>
                </a:cxn>
                <a:cxn ang="0">
                  <a:pos x="135" y="24"/>
                </a:cxn>
                <a:cxn ang="0">
                  <a:pos x="150" y="54"/>
                </a:cxn>
                <a:cxn ang="0">
                  <a:pos x="144" y="89"/>
                </a:cxn>
                <a:cxn ang="0">
                  <a:pos x="131" y="109"/>
                </a:cxn>
                <a:cxn ang="0">
                  <a:pos x="115" y="123"/>
                </a:cxn>
                <a:cxn ang="0">
                  <a:pos x="98" y="131"/>
                </a:cxn>
                <a:cxn ang="0">
                  <a:pos x="81" y="134"/>
                </a:cxn>
                <a:cxn ang="0">
                  <a:pos x="59" y="132"/>
                </a:cxn>
                <a:cxn ang="0">
                  <a:pos x="38" y="125"/>
                </a:cxn>
                <a:cxn ang="0">
                  <a:pos x="22" y="111"/>
                </a:cxn>
                <a:cxn ang="0">
                  <a:pos x="16" y="79"/>
                </a:cxn>
                <a:cxn ang="0">
                  <a:pos x="22" y="46"/>
                </a:cxn>
                <a:cxn ang="0">
                  <a:pos x="35" y="35"/>
                </a:cxn>
                <a:cxn ang="0">
                  <a:pos x="22" y="32"/>
                </a:cxn>
                <a:cxn ang="0">
                  <a:pos x="16" y="34"/>
                </a:cxn>
                <a:cxn ang="0">
                  <a:pos x="3" y="56"/>
                </a:cxn>
                <a:cxn ang="0">
                  <a:pos x="0" y="87"/>
                </a:cxn>
                <a:cxn ang="0">
                  <a:pos x="6" y="110"/>
                </a:cxn>
                <a:cxn ang="0">
                  <a:pos x="18" y="129"/>
                </a:cxn>
                <a:cxn ang="0">
                  <a:pos x="40" y="142"/>
                </a:cxn>
                <a:cxn ang="0">
                  <a:pos x="71" y="148"/>
                </a:cxn>
                <a:cxn ang="0">
                  <a:pos x="97" y="148"/>
                </a:cxn>
                <a:cxn ang="0">
                  <a:pos x="116" y="144"/>
                </a:cxn>
                <a:cxn ang="0">
                  <a:pos x="131" y="136"/>
                </a:cxn>
                <a:cxn ang="0">
                  <a:pos x="143" y="123"/>
                </a:cxn>
                <a:cxn ang="0">
                  <a:pos x="156" y="96"/>
                </a:cxn>
                <a:cxn ang="0">
                  <a:pos x="165" y="64"/>
                </a:cxn>
                <a:cxn ang="0">
                  <a:pos x="164" y="35"/>
                </a:cxn>
                <a:cxn ang="0">
                  <a:pos x="149" y="17"/>
                </a:cxn>
                <a:cxn ang="0">
                  <a:pos x="135" y="5"/>
                </a:cxn>
                <a:cxn ang="0">
                  <a:pos x="121" y="0"/>
                </a:cxn>
                <a:cxn ang="0">
                  <a:pos x="103" y="3"/>
                </a:cxn>
                <a:cxn ang="0">
                  <a:pos x="78" y="16"/>
                </a:cxn>
                <a:cxn ang="0">
                  <a:pos x="67" y="26"/>
                </a:cxn>
                <a:cxn ang="0">
                  <a:pos x="63" y="36"/>
                </a:cxn>
                <a:cxn ang="0">
                  <a:pos x="61" y="49"/>
                </a:cxn>
                <a:cxn ang="0">
                  <a:pos x="59" y="63"/>
                </a:cxn>
                <a:cxn ang="0">
                  <a:pos x="68" y="78"/>
                </a:cxn>
                <a:cxn ang="0">
                  <a:pos x="85" y="88"/>
                </a:cxn>
                <a:cxn ang="0">
                  <a:pos x="105" y="84"/>
                </a:cxn>
                <a:cxn ang="0">
                  <a:pos x="121" y="58"/>
                </a:cxn>
                <a:cxn ang="0">
                  <a:pos x="116" y="33"/>
                </a:cxn>
                <a:cxn ang="0">
                  <a:pos x="99" y="31"/>
                </a:cxn>
                <a:cxn ang="0">
                  <a:pos x="91" y="36"/>
                </a:cxn>
              </a:cxnLst>
              <a:rect l="0" t="0" r="r" b="b"/>
              <a:pathLst>
                <a:path w="166" h="149">
                  <a:moveTo>
                    <a:pt x="90" y="38"/>
                  </a:moveTo>
                  <a:lnTo>
                    <a:pt x="92" y="40"/>
                  </a:lnTo>
                  <a:lnTo>
                    <a:pt x="98" y="48"/>
                  </a:lnTo>
                  <a:lnTo>
                    <a:pt x="99" y="56"/>
                  </a:lnTo>
                  <a:lnTo>
                    <a:pt x="91" y="65"/>
                  </a:lnTo>
                  <a:lnTo>
                    <a:pt x="79" y="68"/>
                  </a:lnTo>
                  <a:lnTo>
                    <a:pt x="73" y="64"/>
                  </a:lnTo>
                  <a:lnTo>
                    <a:pt x="70" y="55"/>
                  </a:lnTo>
                  <a:lnTo>
                    <a:pt x="73" y="42"/>
                  </a:lnTo>
                  <a:lnTo>
                    <a:pt x="76" y="35"/>
                  </a:lnTo>
                  <a:lnTo>
                    <a:pt x="81" y="28"/>
                  </a:lnTo>
                  <a:lnTo>
                    <a:pt x="86" y="23"/>
                  </a:lnTo>
                  <a:lnTo>
                    <a:pt x="93" y="17"/>
                  </a:lnTo>
                  <a:lnTo>
                    <a:pt x="100" y="13"/>
                  </a:lnTo>
                  <a:lnTo>
                    <a:pt x="107" y="12"/>
                  </a:lnTo>
                  <a:lnTo>
                    <a:pt x="115" y="12"/>
                  </a:lnTo>
                  <a:lnTo>
                    <a:pt x="122" y="15"/>
                  </a:lnTo>
                  <a:lnTo>
                    <a:pt x="135" y="24"/>
                  </a:lnTo>
                  <a:lnTo>
                    <a:pt x="145" y="36"/>
                  </a:lnTo>
                  <a:lnTo>
                    <a:pt x="150" y="54"/>
                  </a:lnTo>
                  <a:lnTo>
                    <a:pt x="147" y="77"/>
                  </a:lnTo>
                  <a:lnTo>
                    <a:pt x="144" y="89"/>
                  </a:lnTo>
                  <a:lnTo>
                    <a:pt x="138" y="100"/>
                  </a:lnTo>
                  <a:lnTo>
                    <a:pt x="131" y="109"/>
                  </a:lnTo>
                  <a:lnTo>
                    <a:pt x="124" y="117"/>
                  </a:lnTo>
                  <a:lnTo>
                    <a:pt x="115" y="123"/>
                  </a:lnTo>
                  <a:lnTo>
                    <a:pt x="107" y="127"/>
                  </a:lnTo>
                  <a:lnTo>
                    <a:pt x="98" y="131"/>
                  </a:lnTo>
                  <a:lnTo>
                    <a:pt x="90" y="133"/>
                  </a:lnTo>
                  <a:lnTo>
                    <a:pt x="81" y="134"/>
                  </a:lnTo>
                  <a:lnTo>
                    <a:pt x="70" y="134"/>
                  </a:lnTo>
                  <a:lnTo>
                    <a:pt x="59" y="132"/>
                  </a:lnTo>
                  <a:lnTo>
                    <a:pt x="48" y="130"/>
                  </a:lnTo>
                  <a:lnTo>
                    <a:pt x="38" y="125"/>
                  </a:lnTo>
                  <a:lnTo>
                    <a:pt x="29" y="119"/>
                  </a:lnTo>
                  <a:lnTo>
                    <a:pt x="22" y="111"/>
                  </a:lnTo>
                  <a:lnTo>
                    <a:pt x="18" y="101"/>
                  </a:lnTo>
                  <a:lnTo>
                    <a:pt x="16" y="79"/>
                  </a:lnTo>
                  <a:lnTo>
                    <a:pt x="17" y="60"/>
                  </a:lnTo>
                  <a:lnTo>
                    <a:pt x="22" y="46"/>
                  </a:lnTo>
                  <a:lnTo>
                    <a:pt x="30" y="38"/>
                  </a:lnTo>
                  <a:lnTo>
                    <a:pt x="35" y="35"/>
                  </a:lnTo>
                  <a:lnTo>
                    <a:pt x="30" y="33"/>
                  </a:lnTo>
                  <a:lnTo>
                    <a:pt x="22" y="32"/>
                  </a:lnTo>
                  <a:lnTo>
                    <a:pt x="18" y="32"/>
                  </a:lnTo>
                  <a:lnTo>
                    <a:pt x="16" y="34"/>
                  </a:lnTo>
                  <a:lnTo>
                    <a:pt x="9" y="42"/>
                  </a:lnTo>
                  <a:lnTo>
                    <a:pt x="3" y="56"/>
                  </a:lnTo>
                  <a:lnTo>
                    <a:pt x="0" y="75"/>
                  </a:lnTo>
                  <a:lnTo>
                    <a:pt x="0" y="87"/>
                  </a:lnTo>
                  <a:lnTo>
                    <a:pt x="2" y="99"/>
                  </a:lnTo>
                  <a:lnTo>
                    <a:pt x="6" y="110"/>
                  </a:lnTo>
                  <a:lnTo>
                    <a:pt x="10" y="121"/>
                  </a:lnTo>
                  <a:lnTo>
                    <a:pt x="18" y="129"/>
                  </a:lnTo>
                  <a:lnTo>
                    <a:pt x="28" y="137"/>
                  </a:lnTo>
                  <a:lnTo>
                    <a:pt x="40" y="142"/>
                  </a:lnTo>
                  <a:lnTo>
                    <a:pt x="55" y="146"/>
                  </a:lnTo>
                  <a:lnTo>
                    <a:pt x="71" y="148"/>
                  </a:lnTo>
                  <a:lnTo>
                    <a:pt x="85" y="149"/>
                  </a:lnTo>
                  <a:lnTo>
                    <a:pt x="97" y="148"/>
                  </a:lnTo>
                  <a:lnTo>
                    <a:pt x="107" y="147"/>
                  </a:lnTo>
                  <a:lnTo>
                    <a:pt x="116" y="144"/>
                  </a:lnTo>
                  <a:lnTo>
                    <a:pt x="124" y="140"/>
                  </a:lnTo>
                  <a:lnTo>
                    <a:pt x="131" y="136"/>
                  </a:lnTo>
                  <a:lnTo>
                    <a:pt x="137" y="131"/>
                  </a:lnTo>
                  <a:lnTo>
                    <a:pt x="143" y="123"/>
                  </a:lnTo>
                  <a:lnTo>
                    <a:pt x="150" y="111"/>
                  </a:lnTo>
                  <a:lnTo>
                    <a:pt x="156" y="96"/>
                  </a:lnTo>
                  <a:lnTo>
                    <a:pt x="161" y="80"/>
                  </a:lnTo>
                  <a:lnTo>
                    <a:pt x="165" y="64"/>
                  </a:lnTo>
                  <a:lnTo>
                    <a:pt x="166" y="49"/>
                  </a:lnTo>
                  <a:lnTo>
                    <a:pt x="164" y="35"/>
                  </a:lnTo>
                  <a:lnTo>
                    <a:pt x="157" y="25"/>
                  </a:lnTo>
                  <a:lnTo>
                    <a:pt x="149" y="17"/>
                  </a:lnTo>
                  <a:lnTo>
                    <a:pt x="142" y="10"/>
                  </a:lnTo>
                  <a:lnTo>
                    <a:pt x="135" y="5"/>
                  </a:lnTo>
                  <a:lnTo>
                    <a:pt x="128" y="1"/>
                  </a:lnTo>
                  <a:lnTo>
                    <a:pt x="121" y="0"/>
                  </a:lnTo>
                  <a:lnTo>
                    <a:pt x="112" y="0"/>
                  </a:lnTo>
                  <a:lnTo>
                    <a:pt x="103" y="3"/>
                  </a:lnTo>
                  <a:lnTo>
                    <a:pt x="90" y="9"/>
                  </a:lnTo>
                  <a:lnTo>
                    <a:pt x="78" y="16"/>
                  </a:lnTo>
                  <a:lnTo>
                    <a:pt x="71" y="20"/>
                  </a:lnTo>
                  <a:lnTo>
                    <a:pt x="67" y="26"/>
                  </a:lnTo>
                  <a:lnTo>
                    <a:pt x="65" y="31"/>
                  </a:lnTo>
                  <a:lnTo>
                    <a:pt x="63" y="36"/>
                  </a:lnTo>
                  <a:lnTo>
                    <a:pt x="63" y="42"/>
                  </a:lnTo>
                  <a:lnTo>
                    <a:pt x="61" y="49"/>
                  </a:lnTo>
                  <a:lnTo>
                    <a:pt x="59" y="57"/>
                  </a:lnTo>
                  <a:lnTo>
                    <a:pt x="59" y="63"/>
                  </a:lnTo>
                  <a:lnTo>
                    <a:pt x="62" y="70"/>
                  </a:lnTo>
                  <a:lnTo>
                    <a:pt x="68" y="78"/>
                  </a:lnTo>
                  <a:lnTo>
                    <a:pt x="76" y="84"/>
                  </a:lnTo>
                  <a:lnTo>
                    <a:pt x="85" y="88"/>
                  </a:lnTo>
                  <a:lnTo>
                    <a:pt x="96" y="88"/>
                  </a:lnTo>
                  <a:lnTo>
                    <a:pt x="105" y="84"/>
                  </a:lnTo>
                  <a:lnTo>
                    <a:pt x="115" y="72"/>
                  </a:lnTo>
                  <a:lnTo>
                    <a:pt x="121" y="58"/>
                  </a:lnTo>
                  <a:lnTo>
                    <a:pt x="121" y="43"/>
                  </a:lnTo>
                  <a:lnTo>
                    <a:pt x="116" y="33"/>
                  </a:lnTo>
                  <a:lnTo>
                    <a:pt x="108" y="30"/>
                  </a:lnTo>
                  <a:lnTo>
                    <a:pt x="99" y="31"/>
                  </a:lnTo>
                  <a:lnTo>
                    <a:pt x="93" y="33"/>
                  </a:lnTo>
                  <a:lnTo>
                    <a:pt x="91" y="36"/>
                  </a:lnTo>
                  <a:lnTo>
                    <a:pt x="90" y="38"/>
                  </a:lnTo>
                  <a:close/>
                </a:path>
              </a:pathLst>
            </a:custGeom>
            <a:solidFill>
              <a:srgbClr val="003399"/>
            </a:solidFill>
            <a:ln w="9525">
              <a:noFill/>
              <a:round/>
              <a:headEnd/>
              <a:tailEnd/>
            </a:ln>
          </p:spPr>
          <p:txBody>
            <a:bodyPr>
              <a:prstTxWarp prst="textNoShape">
                <a:avLst/>
              </a:prstTxWarp>
            </a:bodyPr>
            <a:lstStyle/>
            <a:p>
              <a:endParaRPr lang="fr-FR"/>
            </a:p>
          </p:txBody>
        </p:sp>
        <p:sp>
          <p:nvSpPr>
            <p:cNvPr id="22602" name="Freeform 74"/>
            <p:cNvSpPr>
              <a:spLocks/>
            </p:cNvSpPr>
            <p:nvPr/>
          </p:nvSpPr>
          <p:spPr bwMode="auto">
            <a:xfrm>
              <a:off x="361" y="2255"/>
              <a:ext cx="82" cy="75"/>
            </a:xfrm>
            <a:custGeom>
              <a:avLst/>
              <a:gdLst/>
              <a:ahLst/>
              <a:cxnLst>
                <a:cxn ang="0">
                  <a:pos x="92" y="43"/>
                </a:cxn>
                <a:cxn ang="0">
                  <a:pos x="99" y="59"/>
                </a:cxn>
                <a:cxn ang="0">
                  <a:pos x="79" y="70"/>
                </a:cxn>
                <a:cxn ang="0">
                  <a:pos x="70" y="57"/>
                </a:cxn>
                <a:cxn ang="0">
                  <a:pos x="76" y="37"/>
                </a:cxn>
                <a:cxn ang="0">
                  <a:pos x="86" y="24"/>
                </a:cxn>
                <a:cxn ang="0">
                  <a:pos x="100" y="16"/>
                </a:cxn>
                <a:cxn ang="0">
                  <a:pos x="115" y="14"/>
                </a:cxn>
                <a:cxn ang="0">
                  <a:pos x="135" y="27"/>
                </a:cxn>
                <a:cxn ang="0">
                  <a:pos x="150" y="55"/>
                </a:cxn>
                <a:cxn ang="0">
                  <a:pos x="144" y="92"/>
                </a:cxn>
                <a:cxn ang="0">
                  <a:pos x="131" y="112"/>
                </a:cxn>
                <a:cxn ang="0">
                  <a:pos x="115" y="126"/>
                </a:cxn>
                <a:cxn ang="0">
                  <a:pos x="98" y="134"/>
                </a:cxn>
                <a:cxn ang="0">
                  <a:pos x="80" y="137"/>
                </a:cxn>
                <a:cxn ang="0">
                  <a:pos x="59" y="135"/>
                </a:cxn>
                <a:cxn ang="0">
                  <a:pos x="38" y="128"/>
                </a:cxn>
                <a:cxn ang="0">
                  <a:pos x="22" y="114"/>
                </a:cxn>
                <a:cxn ang="0">
                  <a:pos x="16" y="82"/>
                </a:cxn>
                <a:cxn ang="0">
                  <a:pos x="22" y="47"/>
                </a:cxn>
                <a:cxn ang="0">
                  <a:pos x="34" y="37"/>
                </a:cxn>
                <a:cxn ang="0">
                  <a:pos x="22" y="35"/>
                </a:cxn>
                <a:cxn ang="0">
                  <a:pos x="16" y="37"/>
                </a:cxn>
                <a:cxn ang="0">
                  <a:pos x="3" y="59"/>
                </a:cxn>
                <a:cxn ang="0">
                  <a:pos x="0" y="90"/>
                </a:cxn>
                <a:cxn ang="0">
                  <a:pos x="6" y="113"/>
                </a:cxn>
                <a:cxn ang="0">
                  <a:pos x="18" y="132"/>
                </a:cxn>
                <a:cxn ang="0">
                  <a:pos x="40" y="145"/>
                </a:cxn>
                <a:cxn ang="0">
                  <a:pos x="71" y="151"/>
                </a:cxn>
                <a:cxn ang="0">
                  <a:pos x="97" y="151"/>
                </a:cxn>
                <a:cxn ang="0">
                  <a:pos x="116" y="146"/>
                </a:cxn>
                <a:cxn ang="0">
                  <a:pos x="131" y="138"/>
                </a:cxn>
                <a:cxn ang="0">
                  <a:pos x="143" y="126"/>
                </a:cxn>
                <a:cxn ang="0">
                  <a:pos x="154" y="100"/>
                </a:cxn>
                <a:cxn ang="0">
                  <a:pos x="162" y="68"/>
                </a:cxn>
                <a:cxn ang="0">
                  <a:pos x="162" y="38"/>
                </a:cxn>
                <a:cxn ang="0">
                  <a:pos x="150" y="19"/>
                </a:cxn>
                <a:cxn ang="0">
                  <a:pos x="136" y="6"/>
                </a:cxn>
                <a:cxn ang="0">
                  <a:pos x="120" y="0"/>
                </a:cxn>
                <a:cxn ang="0">
                  <a:pos x="98" y="3"/>
                </a:cxn>
                <a:cxn ang="0">
                  <a:pos x="74" y="15"/>
                </a:cxn>
                <a:cxn ang="0">
                  <a:pos x="63" y="27"/>
                </a:cxn>
                <a:cxn ang="0">
                  <a:pos x="62" y="38"/>
                </a:cxn>
                <a:cxn ang="0">
                  <a:pos x="61" y="52"/>
                </a:cxn>
                <a:cxn ang="0">
                  <a:pos x="59" y="65"/>
                </a:cxn>
                <a:cxn ang="0">
                  <a:pos x="68" y="80"/>
                </a:cxn>
                <a:cxn ang="0">
                  <a:pos x="85" y="91"/>
                </a:cxn>
                <a:cxn ang="0">
                  <a:pos x="105" y="85"/>
                </a:cxn>
                <a:cxn ang="0">
                  <a:pos x="121" y="60"/>
                </a:cxn>
                <a:cxn ang="0">
                  <a:pos x="116" y="36"/>
                </a:cxn>
                <a:cxn ang="0">
                  <a:pos x="99" y="34"/>
                </a:cxn>
                <a:cxn ang="0">
                  <a:pos x="91" y="39"/>
                </a:cxn>
              </a:cxnLst>
              <a:rect l="0" t="0" r="r" b="b"/>
              <a:pathLst>
                <a:path w="163" h="151">
                  <a:moveTo>
                    <a:pt x="90" y="41"/>
                  </a:moveTo>
                  <a:lnTo>
                    <a:pt x="92" y="43"/>
                  </a:lnTo>
                  <a:lnTo>
                    <a:pt x="98" y="50"/>
                  </a:lnTo>
                  <a:lnTo>
                    <a:pt x="99" y="59"/>
                  </a:lnTo>
                  <a:lnTo>
                    <a:pt x="91" y="67"/>
                  </a:lnTo>
                  <a:lnTo>
                    <a:pt x="79" y="70"/>
                  </a:lnTo>
                  <a:lnTo>
                    <a:pt x="72" y="66"/>
                  </a:lnTo>
                  <a:lnTo>
                    <a:pt x="70" y="57"/>
                  </a:lnTo>
                  <a:lnTo>
                    <a:pt x="72" y="44"/>
                  </a:lnTo>
                  <a:lnTo>
                    <a:pt x="76" y="37"/>
                  </a:lnTo>
                  <a:lnTo>
                    <a:pt x="80" y="30"/>
                  </a:lnTo>
                  <a:lnTo>
                    <a:pt x="86" y="24"/>
                  </a:lnTo>
                  <a:lnTo>
                    <a:pt x="93" y="20"/>
                  </a:lnTo>
                  <a:lnTo>
                    <a:pt x="100" y="16"/>
                  </a:lnTo>
                  <a:lnTo>
                    <a:pt x="107" y="14"/>
                  </a:lnTo>
                  <a:lnTo>
                    <a:pt x="115" y="14"/>
                  </a:lnTo>
                  <a:lnTo>
                    <a:pt x="122" y="17"/>
                  </a:lnTo>
                  <a:lnTo>
                    <a:pt x="135" y="27"/>
                  </a:lnTo>
                  <a:lnTo>
                    <a:pt x="145" y="38"/>
                  </a:lnTo>
                  <a:lnTo>
                    <a:pt x="150" y="55"/>
                  </a:lnTo>
                  <a:lnTo>
                    <a:pt x="147" y="80"/>
                  </a:lnTo>
                  <a:lnTo>
                    <a:pt x="144" y="92"/>
                  </a:lnTo>
                  <a:lnTo>
                    <a:pt x="138" y="103"/>
                  </a:lnTo>
                  <a:lnTo>
                    <a:pt x="131" y="112"/>
                  </a:lnTo>
                  <a:lnTo>
                    <a:pt x="124" y="120"/>
                  </a:lnTo>
                  <a:lnTo>
                    <a:pt x="115" y="126"/>
                  </a:lnTo>
                  <a:lnTo>
                    <a:pt x="107" y="130"/>
                  </a:lnTo>
                  <a:lnTo>
                    <a:pt x="98" y="134"/>
                  </a:lnTo>
                  <a:lnTo>
                    <a:pt x="90" y="136"/>
                  </a:lnTo>
                  <a:lnTo>
                    <a:pt x="80" y="137"/>
                  </a:lnTo>
                  <a:lnTo>
                    <a:pt x="70" y="137"/>
                  </a:lnTo>
                  <a:lnTo>
                    <a:pt x="59" y="135"/>
                  </a:lnTo>
                  <a:lnTo>
                    <a:pt x="48" y="133"/>
                  </a:lnTo>
                  <a:lnTo>
                    <a:pt x="38" y="128"/>
                  </a:lnTo>
                  <a:lnTo>
                    <a:pt x="29" y="122"/>
                  </a:lnTo>
                  <a:lnTo>
                    <a:pt x="22" y="114"/>
                  </a:lnTo>
                  <a:lnTo>
                    <a:pt x="18" y="104"/>
                  </a:lnTo>
                  <a:lnTo>
                    <a:pt x="16" y="82"/>
                  </a:lnTo>
                  <a:lnTo>
                    <a:pt x="17" y="62"/>
                  </a:lnTo>
                  <a:lnTo>
                    <a:pt x="22" y="47"/>
                  </a:lnTo>
                  <a:lnTo>
                    <a:pt x="30" y="41"/>
                  </a:lnTo>
                  <a:lnTo>
                    <a:pt x="34" y="37"/>
                  </a:lnTo>
                  <a:lnTo>
                    <a:pt x="30" y="36"/>
                  </a:lnTo>
                  <a:lnTo>
                    <a:pt x="22" y="35"/>
                  </a:lnTo>
                  <a:lnTo>
                    <a:pt x="18" y="35"/>
                  </a:lnTo>
                  <a:lnTo>
                    <a:pt x="16" y="37"/>
                  </a:lnTo>
                  <a:lnTo>
                    <a:pt x="9" y="45"/>
                  </a:lnTo>
                  <a:lnTo>
                    <a:pt x="3" y="59"/>
                  </a:lnTo>
                  <a:lnTo>
                    <a:pt x="0" y="77"/>
                  </a:lnTo>
                  <a:lnTo>
                    <a:pt x="0" y="90"/>
                  </a:lnTo>
                  <a:lnTo>
                    <a:pt x="2" y="102"/>
                  </a:lnTo>
                  <a:lnTo>
                    <a:pt x="6" y="113"/>
                  </a:lnTo>
                  <a:lnTo>
                    <a:pt x="10" y="122"/>
                  </a:lnTo>
                  <a:lnTo>
                    <a:pt x="18" y="132"/>
                  </a:lnTo>
                  <a:lnTo>
                    <a:pt x="28" y="138"/>
                  </a:lnTo>
                  <a:lnTo>
                    <a:pt x="40" y="145"/>
                  </a:lnTo>
                  <a:lnTo>
                    <a:pt x="55" y="149"/>
                  </a:lnTo>
                  <a:lnTo>
                    <a:pt x="71" y="151"/>
                  </a:lnTo>
                  <a:lnTo>
                    <a:pt x="85" y="151"/>
                  </a:lnTo>
                  <a:lnTo>
                    <a:pt x="97" y="151"/>
                  </a:lnTo>
                  <a:lnTo>
                    <a:pt x="107" y="149"/>
                  </a:lnTo>
                  <a:lnTo>
                    <a:pt x="116" y="146"/>
                  </a:lnTo>
                  <a:lnTo>
                    <a:pt x="124" y="143"/>
                  </a:lnTo>
                  <a:lnTo>
                    <a:pt x="131" y="138"/>
                  </a:lnTo>
                  <a:lnTo>
                    <a:pt x="137" y="133"/>
                  </a:lnTo>
                  <a:lnTo>
                    <a:pt x="143" y="126"/>
                  </a:lnTo>
                  <a:lnTo>
                    <a:pt x="148" y="114"/>
                  </a:lnTo>
                  <a:lnTo>
                    <a:pt x="154" y="100"/>
                  </a:lnTo>
                  <a:lnTo>
                    <a:pt x="159" y="84"/>
                  </a:lnTo>
                  <a:lnTo>
                    <a:pt x="162" y="68"/>
                  </a:lnTo>
                  <a:lnTo>
                    <a:pt x="163" y="52"/>
                  </a:lnTo>
                  <a:lnTo>
                    <a:pt x="162" y="38"/>
                  </a:lnTo>
                  <a:lnTo>
                    <a:pt x="157" y="27"/>
                  </a:lnTo>
                  <a:lnTo>
                    <a:pt x="150" y="19"/>
                  </a:lnTo>
                  <a:lnTo>
                    <a:pt x="143" y="12"/>
                  </a:lnTo>
                  <a:lnTo>
                    <a:pt x="136" y="6"/>
                  </a:lnTo>
                  <a:lnTo>
                    <a:pt x="128" y="3"/>
                  </a:lnTo>
                  <a:lnTo>
                    <a:pt x="120" y="0"/>
                  </a:lnTo>
                  <a:lnTo>
                    <a:pt x="109" y="0"/>
                  </a:lnTo>
                  <a:lnTo>
                    <a:pt x="98" y="3"/>
                  </a:lnTo>
                  <a:lnTo>
                    <a:pt x="85" y="8"/>
                  </a:lnTo>
                  <a:lnTo>
                    <a:pt x="74" y="15"/>
                  </a:lnTo>
                  <a:lnTo>
                    <a:pt x="68" y="21"/>
                  </a:lnTo>
                  <a:lnTo>
                    <a:pt x="63" y="27"/>
                  </a:lnTo>
                  <a:lnTo>
                    <a:pt x="62" y="32"/>
                  </a:lnTo>
                  <a:lnTo>
                    <a:pt x="62" y="38"/>
                  </a:lnTo>
                  <a:lnTo>
                    <a:pt x="62" y="45"/>
                  </a:lnTo>
                  <a:lnTo>
                    <a:pt x="61" y="52"/>
                  </a:lnTo>
                  <a:lnTo>
                    <a:pt x="59" y="60"/>
                  </a:lnTo>
                  <a:lnTo>
                    <a:pt x="59" y="65"/>
                  </a:lnTo>
                  <a:lnTo>
                    <a:pt x="62" y="72"/>
                  </a:lnTo>
                  <a:lnTo>
                    <a:pt x="68" y="80"/>
                  </a:lnTo>
                  <a:lnTo>
                    <a:pt x="76" y="87"/>
                  </a:lnTo>
                  <a:lnTo>
                    <a:pt x="85" y="91"/>
                  </a:lnTo>
                  <a:lnTo>
                    <a:pt x="95" y="91"/>
                  </a:lnTo>
                  <a:lnTo>
                    <a:pt x="105" y="85"/>
                  </a:lnTo>
                  <a:lnTo>
                    <a:pt x="115" y="74"/>
                  </a:lnTo>
                  <a:lnTo>
                    <a:pt x="121" y="60"/>
                  </a:lnTo>
                  <a:lnTo>
                    <a:pt x="121" y="46"/>
                  </a:lnTo>
                  <a:lnTo>
                    <a:pt x="116" y="36"/>
                  </a:lnTo>
                  <a:lnTo>
                    <a:pt x="108" y="31"/>
                  </a:lnTo>
                  <a:lnTo>
                    <a:pt x="99" y="34"/>
                  </a:lnTo>
                  <a:lnTo>
                    <a:pt x="93" y="36"/>
                  </a:lnTo>
                  <a:lnTo>
                    <a:pt x="91" y="39"/>
                  </a:lnTo>
                  <a:lnTo>
                    <a:pt x="90" y="41"/>
                  </a:lnTo>
                  <a:close/>
                </a:path>
              </a:pathLst>
            </a:custGeom>
            <a:solidFill>
              <a:srgbClr val="003399"/>
            </a:solidFill>
            <a:ln w="9525">
              <a:noFill/>
              <a:round/>
              <a:headEnd/>
              <a:tailEnd/>
            </a:ln>
          </p:spPr>
          <p:txBody>
            <a:bodyPr>
              <a:prstTxWarp prst="textNoShape">
                <a:avLst/>
              </a:prstTxWarp>
            </a:bodyPr>
            <a:lstStyle/>
            <a:p>
              <a:endParaRPr lang="fr-FR"/>
            </a:p>
          </p:txBody>
        </p:sp>
        <p:sp>
          <p:nvSpPr>
            <p:cNvPr id="22603" name="Freeform 75"/>
            <p:cNvSpPr>
              <a:spLocks/>
            </p:cNvSpPr>
            <p:nvPr/>
          </p:nvSpPr>
          <p:spPr bwMode="auto">
            <a:xfrm>
              <a:off x="886" y="2268"/>
              <a:ext cx="75" cy="82"/>
            </a:xfrm>
            <a:custGeom>
              <a:avLst/>
              <a:gdLst/>
              <a:ahLst/>
              <a:cxnLst>
                <a:cxn ang="0">
                  <a:pos x="109" y="73"/>
                </a:cxn>
                <a:cxn ang="0">
                  <a:pos x="92" y="67"/>
                </a:cxn>
                <a:cxn ang="0">
                  <a:pos x="81" y="85"/>
                </a:cxn>
                <a:cxn ang="0">
                  <a:pos x="94" y="94"/>
                </a:cxn>
                <a:cxn ang="0">
                  <a:pos x="113" y="88"/>
                </a:cxn>
                <a:cxn ang="0">
                  <a:pos x="127" y="79"/>
                </a:cxn>
                <a:cxn ang="0">
                  <a:pos x="136" y="65"/>
                </a:cxn>
                <a:cxn ang="0">
                  <a:pos x="137" y="50"/>
                </a:cxn>
                <a:cxn ang="0">
                  <a:pos x="130" y="37"/>
                </a:cxn>
                <a:cxn ang="0">
                  <a:pos x="120" y="25"/>
                </a:cxn>
                <a:cxn ang="0">
                  <a:pos x="106" y="17"/>
                </a:cxn>
                <a:cxn ang="0">
                  <a:pos x="86" y="16"/>
                </a:cxn>
                <a:cxn ang="0">
                  <a:pos x="60" y="20"/>
                </a:cxn>
                <a:cxn ang="0">
                  <a:pos x="39" y="33"/>
                </a:cxn>
                <a:cxn ang="0">
                  <a:pos x="26" y="48"/>
                </a:cxn>
                <a:cxn ang="0">
                  <a:pos x="18" y="65"/>
                </a:cxn>
                <a:cxn ang="0">
                  <a:pos x="14" y="93"/>
                </a:cxn>
                <a:cxn ang="0">
                  <a:pos x="28" y="134"/>
                </a:cxn>
                <a:cxn ang="0">
                  <a:pos x="57" y="148"/>
                </a:cxn>
                <a:cxn ang="0">
                  <a:pos x="77" y="149"/>
                </a:cxn>
                <a:cxn ang="0">
                  <a:pos x="95" y="146"/>
                </a:cxn>
                <a:cxn ang="0">
                  <a:pos x="106" y="140"/>
                </a:cxn>
                <a:cxn ang="0">
                  <a:pos x="112" y="131"/>
                </a:cxn>
                <a:cxn ang="0">
                  <a:pos x="114" y="144"/>
                </a:cxn>
                <a:cxn ang="0">
                  <a:pos x="113" y="148"/>
                </a:cxn>
                <a:cxn ang="0">
                  <a:pos x="109" y="153"/>
                </a:cxn>
                <a:cxn ang="0">
                  <a:pos x="97" y="159"/>
                </a:cxn>
                <a:cxn ang="0">
                  <a:pos x="81" y="163"/>
                </a:cxn>
                <a:cxn ang="0">
                  <a:pos x="59" y="163"/>
                </a:cxn>
                <a:cxn ang="0">
                  <a:pos x="37" y="157"/>
                </a:cxn>
                <a:cxn ang="0">
                  <a:pos x="18" y="145"/>
                </a:cxn>
                <a:cxn ang="0">
                  <a:pos x="5" y="122"/>
                </a:cxn>
                <a:cxn ang="0">
                  <a:pos x="0" y="78"/>
                </a:cxn>
                <a:cxn ang="0">
                  <a:pos x="10" y="39"/>
                </a:cxn>
                <a:cxn ang="0">
                  <a:pos x="27" y="20"/>
                </a:cxn>
                <a:cxn ang="0">
                  <a:pos x="53" y="8"/>
                </a:cxn>
                <a:cxn ang="0">
                  <a:pos x="87" y="0"/>
                </a:cxn>
                <a:cxn ang="0">
                  <a:pos x="115" y="2"/>
                </a:cxn>
                <a:cxn ang="0">
                  <a:pos x="133" y="17"/>
                </a:cxn>
                <a:cxn ang="0">
                  <a:pos x="145" y="32"/>
                </a:cxn>
                <a:cxn ang="0">
                  <a:pos x="150" y="46"/>
                </a:cxn>
                <a:cxn ang="0">
                  <a:pos x="147" y="64"/>
                </a:cxn>
                <a:cxn ang="0">
                  <a:pos x="134" y="88"/>
                </a:cxn>
                <a:cxn ang="0">
                  <a:pos x="121" y="99"/>
                </a:cxn>
                <a:cxn ang="0">
                  <a:pos x="111" y="102"/>
                </a:cxn>
                <a:cxn ang="0">
                  <a:pos x="98" y="103"/>
                </a:cxn>
                <a:cxn ang="0">
                  <a:pos x="86" y="106"/>
                </a:cxn>
                <a:cxn ang="0">
                  <a:pos x="71" y="95"/>
                </a:cxn>
                <a:cxn ang="0">
                  <a:pos x="60" y="79"/>
                </a:cxn>
                <a:cxn ang="0">
                  <a:pos x="66" y="58"/>
                </a:cxn>
                <a:cxn ang="0">
                  <a:pos x="84" y="46"/>
                </a:cxn>
                <a:cxn ang="0">
                  <a:pos x="99" y="43"/>
                </a:cxn>
                <a:cxn ang="0">
                  <a:pos x="112" y="46"/>
                </a:cxn>
                <a:cxn ang="0">
                  <a:pos x="119" y="53"/>
                </a:cxn>
                <a:cxn ang="0">
                  <a:pos x="118" y="67"/>
                </a:cxn>
                <a:cxn ang="0">
                  <a:pos x="112" y="75"/>
                </a:cxn>
              </a:cxnLst>
              <a:rect l="0" t="0" r="r" b="b"/>
              <a:pathLst>
                <a:path w="150" h="164">
                  <a:moveTo>
                    <a:pt x="111" y="76"/>
                  </a:moveTo>
                  <a:lnTo>
                    <a:pt x="109" y="73"/>
                  </a:lnTo>
                  <a:lnTo>
                    <a:pt x="102" y="68"/>
                  </a:lnTo>
                  <a:lnTo>
                    <a:pt x="92" y="67"/>
                  </a:lnTo>
                  <a:lnTo>
                    <a:pt x="84" y="73"/>
                  </a:lnTo>
                  <a:lnTo>
                    <a:pt x="81" y="85"/>
                  </a:lnTo>
                  <a:lnTo>
                    <a:pt x="84" y="92"/>
                  </a:lnTo>
                  <a:lnTo>
                    <a:pt x="94" y="94"/>
                  </a:lnTo>
                  <a:lnTo>
                    <a:pt x="106" y="92"/>
                  </a:lnTo>
                  <a:lnTo>
                    <a:pt x="113" y="88"/>
                  </a:lnTo>
                  <a:lnTo>
                    <a:pt x="120" y="85"/>
                  </a:lnTo>
                  <a:lnTo>
                    <a:pt x="127" y="79"/>
                  </a:lnTo>
                  <a:lnTo>
                    <a:pt x="132" y="72"/>
                  </a:lnTo>
                  <a:lnTo>
                    <a:pt x="136" y="65"/>
                  </a:lnTo>
                  <a:lnTo>
                    <a:pt x="137" y="58"/>
                  </a:lnTo>
                  <a:lnTo>
                    <a:pt x="137" y="50"/>
                  </a:lnTo>
                  <a:lnTo>
                    <a:pt x="135" y="43"/>
                  </a:lnTo>
                  <a:lnTo>
                    <a:pt x="130" y="37"/>
                  </a:lnTo>
                  <a:lnTo>
                    <a:pt x="126" y="31"/>
                  </a:lnTo>
                  <a:lnTo>
                    <a:pt x="120" y="25"/>
                  </a:lnTo>
                  <a:lnTo>
                    <a:pt x="113" y="20"/>
                  </a:lnTo>
                  <a:lnTo>
                    <a:pt x="106" y="17"/>
                  </a:lnTo>
                  <a:lnTo>
                    <a:pt x="97" y="16"/>
                  </a:lnTo>
                  <a:lnTo>
                    <a:pt x="86" y="16"/>
                  </a:lnTo>
                  <a:lnTo>
                    <a:pt x="73" y="17"/>
                  </a:lnTo>
                  <a:lnTo>
                    <a:pt x="60" y="20"/>
                  </a:lnTo>
                  <a:lnTo>
                    <a:pt x="50" y="26"/>
                  </a:lnTo>
                  <a:lnTo>
                    <a:pt x="39" y="33"/>
                  </a:lnTo>
                  <a:lnTo>
                    <a:pt x="33" y="40"/>
                  </a:lnTo>
                  <a:lnTo>
                    <a:pt x="26" y="48"/>
                  </a:lnTo>
                  <a:lnTo>
                    <a:pt x="21" y="56"/>
                  </a:lnTo>
                  <a:lnTo>
                    <a:pt x="18" y="65"/>
                  </a:lnTo>
                  <a:lnTo>
                    <a:pt x="15" y="73"/>
                  </a:lnTo>
                  <a:lnTo>
                    <a:pt x="14" y="93"/>
                  </a:lnTo>
                  <a:lnTo>
                    <a:pt x="18" y="115"/>
                  </a:lnTo>
                  <a:lnTo>
                    <a:pt x="28" y="134"/>
                  </a:lnTo>
                  <a:lnTo>
                    <a:pt x="45" y="146"/>
                  </a:lnTo>
                  <a:lnTo>
                    <a:pt x="57" y="148"/>
                  </a:lnTo>
                  <a:lnTo>
                    <a:pt x="67" y="148"/>
                  </a:lnTo>
                  <a:lnTo>
                    <a:pt x="77" y="149"/>
                  </a:lnTo>
                  <a:lnTo>
                    <a:pt x="87" y="148"/>
                  </a:lnTo>
                  <a:lnTo>
                    <a:pt x="95" y="146"/>
                  </a:lnTo>
                  <a:lnTo>
                    <a:pt x="102" y="144"/>
                  </a:lnTo>
                  <a:lnTo>
                    <a:pt x="106" y="140"/>
                  </a:lnTo>
                  <a:lnTo>
                    <a:pt x="110" y="136"/>
                  </a:lnTo>
                  <a:lnTo>
                    <a:pt x="112" y="131"/>
                  </a:lnTo>
                  <a:lnTo>
                    <a:pt x="114" y="136"/>
                  </a:lnTo>
                  <a:lnTo>
                    <a:pt x="114" y="144"/>
                  </a:lnTo>
                  <a:lnTo>
                    <a:pt x="114" y="147"/>
                  </a:lnTo>
                  <a:lnTo>
                    <a:pt x="113" y="148"/>
                  </a:lnTo>
                  <a:lnTo>
                    <a:pt x="112" y="149"/>
                  </a:lnTo>
                  <a:lnTo>
                    <a:pt x="109" y="153"/>
                  </a:lnTo>
                  <a:lnTo>
                    <a:pt x="104" y="155"/>
                  </a:lnTo>
                  <a:lnTo>
                    <a:pt x="97" y="159"/>
                  </a:lnTo>
                  <a:lnTo>
                    <a:pt x="90" y="162"/>
                  </a:lnTo>
                  <a:lnTo>
                    <a:pt x="81" y="163"/>
                  </a:lnTo>
                  <a:lnTo>
                    <a:pt x="72" y="164"/>
                  </a:lnTo>
                  <a:lnTo>
                    <a:pt x="59" y="163"/>
                  </a:lnTo>
                  <a:lnTo>
                    <a:pt x="48" y="162"/>
                  </a:lnTo>
                  <a:lnTo>
                    <a:pt x="37" y="157"/>
                  </a:lnTo>
                  <a:lnTo>
                    <a:pt x="27" y="152"/>
                  </a:lnTo>
                  <a:lnTo>
                    <a:pt x="18" y="145"/>
                  </a:lnTo>
                  <a:lnTo>
                    <a:pt x="11" y="134"/>
                  </a:lnTo>
                  <a:lnTo>
                    <a:pt x="5" y="122"/>
                  </a:lnTo>
                  <a:lnTo>
                    <a:pt x="1" y="107"/>
                  </a:lnTo>
                  <a:lnTo>
                    <a:pt x="0" y="78"/>
                  </a:lnTo>
                  <a:lnTo>
                    <a:pt x="3" y="56"/>
                  </a:lnTo>
                  <a:lnTo>
                    <a:pt x="10" y="39"/>
                  </a:lnTo>
                  <a:lnTo>
                    <a:pt x="19" y="26"/>
                  </a:lnTo>
                  <a:lnTo>
                    <a:pt x="27" y="20"/>
                  </a:lnTo>
                  <a:lnTo>
                    <a:pt x="38" y="15"/>
                  </a:lnTo>
                  <a:lnTo>
                    <a:pt x="53" y="8"/>
                  </a:lnTo>
                  <a:lnTo>
                    <a:pt x="69" y="3"/>
                  </a:lnTo>
                  <a:lnTo>
                    <a:pt x="87" y="0"/>
                  </a:lnTo>
                  <a:lnTo>
                    <a:pt x="102" y="0"/>
                  </a:lnTo>
                  <a:lnTo>
                    <a:pt x="115" y="2"/>
                  </a:lnTo>
                  <a:lnTo>
                    <a:pt x="126" y="9"/>
                  </a:lnTo>
                  <a:lnTo>
                    <a:pt x="133" y="17"/>
                  </a:lnTo>
                  <a:lnTo>
                    <a:pt x="140" y="25"/>
                  </a:lnTo>
                  <a:lnTo>
                    <a:pt x="145" y="32"/>
                  </a:lnTo>
                  <a:lnTo>
                    <a:pt x="149" y="39"/>
                  </a:lnTo>
                  <a:lnTo>
                    <a:pt x="150" y="46"/>
                  </a:lnTo>
                  <a:lnTo>
                    <a:pt x="150" y="55"/>
                  </a:lnTo>
                  <a:lnTo>
                    <a:pt x="147" y="64"/>
                  </a:lnTo>
                  <a:lnTo>
                    <a:pt x="141" y="77"/>
                  </a:lnTo>
                  <a:lnTo>
                    <a:pt x="134" y="88"/>
                  </a:lnTo>
                  <a:lnTo>
                    <a:pt x="127" y="95"/>
                  </a:lnTo>
                  <a:lnTo>
                    <a:pt x="121" y="99"/>
                  </a:lnTo>
                  <a:lnTo>
                    <a:pt x="117" y="101"/>
                  </a:lnTo>
                  <a:lnTo>
                    <a:pt x="111" y="102"/>
                  </a:lnTo>
                  <a:lnTo>
                    <a:pt x="105" y="102"/>
                  </a:lnTo>
                  <a:lnTo>
                    <a:pt x="98" y="103"/>
                  </a:lnTo>
                  <a:lnTo>
                    <a:pt x="90" y="106"/>
                  </a:lnTo>
                  <a:lnTo>
                    <a:pt x="86" y="106"/>
                  </a:lnTo>
                  <a:lnTo>
                    <a:pt x="79" y="102"/>
                  </a:lnTo>
                  <a:lnTo>
                    <a:pt x="71" y="95"/>
                  </a:lnTo>
                  <a:lnTo>
                    <a:pt x="65" y="87"/>
                  </a:lnTo>
                  <a:lnTo>
                    <a:pt x="60" y="79"/>
                  </a:lnTo>
                  <a:lnTo>
                    <a:pt x="60" y="69"/>
                  </a:lnTo>
                  <a:lnTo>
                    <a:pt x="66" y="58"/>
                  </a:lnTo>
                  <a:lnTo>
                    <a:pt x="77" y="49"/>
                  </a:lnTo>
                  <a:lnTo>
                    <a:pt x="84" y="46"/>
                  </a:lnTo>
                  <a:lnTo>
                    <a:pt x="91" y="45"/>
                  </a:lnTo>
                  <a:lnTo>
                    <a:pt x="99" y="43"/>
                  </a:lnTo>
                  <a:lnTo>
                    <a:pt x="106" y="45"/>
                  </a:lnTo>
                  <a:lnTo>
                    <a:pt x="112" y="46"/>
                  </a:lnTo>
                  <a:lnTo>
                    <a:pt x="117" y="49"/>
                  </a:lnTo>
                  <a:lnTo>
                    <a:pt x="119" y="53"/>
                  </a:lnTo>
                  <a:lnTo>
                    <a:pt x="120" y="57"/>
                  </a:lnTo>
                  <a:lnTo>
                    <a:pt x="118" y="67"/>
                  </a:lnTo>
                  <a:lnTo>
                    <a:pt x="115" y="72"/>
                  </a:lnTo>
                  <a:lnTo>
                    <a:pt x="112" y="75"/>
                  </a:lnTo>
                  <a:lnTo>
                    <a:pt x="111" y="76"/>
                  </a:lnTo>
                  <a:close/>
                </a:path>
              </a:pathLst>
            </a:custGeom>
            <a:solidFill>
              <a:srgbClr val="003399"/>
            </a:solidFill>
            <a:ln w="9525">
              <a:noFill/>
              <a:round/>
              <a:headEnd/>
              <a:tailEnd/>
            </a:ln>
          </p:spPr>
          <p:txBody>
            <a:bodyPr>
              <a:prstTxWarp prst="textNoShape">
                <a:avLst/>
              </a:prstTxWarp>
            </a:bodyPr>
            <a:lstStyle/>
            <a:p>
              <a:endParaRPr lang="fr-FR"/>
            </a:p>
          </p:txBody>
        </p:sp>
        <p:sp>
          <p:nvSpPr>
            <p:cNvPr id="22604" name="Freeform 76"/>
            <p:cNvSpPr>
              <a:spLocks/>
            </p:cNvSpPr>
            <p:nvPr/>
          </p:nvSpPr>
          <p:spPr bwMode="auto">
            <a:xfrm>
              <a:off x="622" y="2298"/>
              <a:ext cx="74" cy="69"/>
            </a:xfrm>
            <a:custGeom>
              <a:avLst/>
              <a:gdLst/>
              <a:ahLst/>
              <a:cxnLst>
                <a:cxn ang="0">
                  <a:pos x="66" y="59"/>
                </a:cxn>
                <a:cxn ang="0">
                  <a:pos x="53" y="56"/>
                </a:cxn>
                <a:cxn ang="0">
                  <a:pos x="46" y="69"/>
                </a:cxn>
                <a:cxn ang="0">
                  <a:pos x="47" y="86"/>
                </a:cxn>
                <a:cxn ang="0">
                  <a:pos x="53" y="103"/>
                </a:cxn>
                <a:cxn ang="0">
                  <a:pos x="66" y="116"/>
                </a:cxn>
                <a:cxn ang="0">
                  <a:pos x="87" y="118"/>
                </a:cxn>
                <a:cxn ang="0">
                  <a:pos x="103" y="115"/>
                </a:cxn>
                <a:cxn ang="0">
                  <a:pos x="116" y="107"/>
                </a:cxn>
                <a:cxn ang="0">
                  <a:pos x="125" y="97"/>
                </a:cxn>
                <a:cxn ang="0">
                  <a:pos x="132" y="83"/>
                </a:cxn>
                <a:cxn ang="0">
                  <a:pos x="125" y="53"/>
                </a:cxn>
                <a:cxn ang="0">
                  <a:pos x="110" y="33"/>
                </a:cxn>
                <a:cxn ang="0">
                  <a:pos x="98" y="21"/>
                </a:cxn>
                <a:cxn ang="0">
                  <a:pos x="84" y="16"/>
                </a:cxn>
                <a:cxn ang="0">
                  <a:pos x="65" y="16"/>
                </a:cxn>
                <a:cxn ang="0">
                  <a:pos x="36" y="26"/>
                </a:cxn>
                <a:cxn ang="0">
                  <a:pos x="16" y="50"/>
                </a:cxn>
                <a:cxn ang="0">
                  <a:pos x="9" y="78"/>
                </a:cxn>
                <a:cxn ang="0">
                  <a:pos x="9" y="96"/>
                </a:cxn>
                <a:cxn ang="0">
                  <a:pos x="1" y="94"/>
                </a:cxn>
                <a:cxn ang="0">
                  <a:pos x="0" y="79"/>
                </a:cxn>
                <a:cxn ang="0">
                  <a:pos x="5" y="48"/>
                </a:cxn>
                <a:cxn ang="0">
                  <a:pos x="17" y="31"/>
                </a:cxn>
                <a:cxn ang="0">
                  <a:pos x="34" y="16"/>
                </a:cxn>
                <a:cxn ang="0">
                  <a:pos x="54" y="4"/>
                </a:cxn>
                <a:cxn ang="0">
                  <a:pos x="71" y="0"/>
                </a:cxn>
                <a:cxn ang="0">
                  <a:pos x="85" y="1"/>
                </a:cxn>
                <a:cxn ang="0">
                  <a:pos x="99" y="3"/>
                </a:cxn>
                <a:cxn ang="0">
                  <a:pos x="114" y="13"/>
                </a:cxn>
                <a:cxn ang="0">
                  <a:pos x="132" y="34"/>
                </a:cxn>
                <a:cxn ang="0">
                  <a:pos x="146" y="61"/>
                </a:cxn>
                <a:cxn ang="0">
                  <a:pos x="148" y="86"/>
                </a:cxn>
                <a:cxn ang="0">
                  <a:pos x="139" y="108"/>
                </a:cxn>
                <a:cxn ang="0">
                  <a:pos x="122" y="123"/>
                </a:cxn>
                <a:cxn ang="0">
                  <a:pos x="100" y="133"/>
                </a:cxn>
                <a:cxn ang="0">
                  <a:pos x="78" y="138"/>
                </a:cxn>
                <a:cxn ang="0">
                  <a:pos x="60" y="134"/>
                </a:cxn>
                <a:cxn ang="0">
                  <a:pos x="45" y="121"/>
                </a:cxn>
                <a:cxn ang="0">
                  <a:pos x="30" y="76"/>
                </a:cxn>
                <a:cxn ang="0">
                  <a:pos x="48" y="43"/>
                </a:cxn>
                <a:cxn ang="0">
                  <a:pos x="65" y="42"/>
                </a:cxn>
                <a:cxn ang="0">
                  <a:pos x="74" y="49"/>
                </a:cxn>
                <a:cxn ang="0">
                  <a:pos x="76" y="57"/>
                </a:cxn>
                <a:cxn ang="0">
                  <a:pos x="70" y="62"/>
                </a:cxn>
              </a:cxnLst>
              <a:rect l="0" t="0" r="r" b="b"/>
              <a:pathLst>
                <a:path w="148" h="138">
                  <a:moveTo>
                    <a:pt x="70" y="62"/>
                  </a:moveTo>
                  <a:lnTo>
                    <a:pt x="66" y="59"/>
                  </a:lnTo>
                  <a:lnTo>
                    <a:pt x="61" y="57"/>
                  </a:lnTo>
                  <a:lnTo>
                    <a:pt x="53" y="56"/>
                  </a:lnTo>
                  <a:lnTo>
                    <a:pt x="47" y="63"/>
                  </a:lnTo>
                  <a:lnTo>
                    <a:pt x="46" y="69"/>
                  </a:lnTo>
                  <a:lnTo>
                    <a:pt x="46" y="77"/>
                  </a:lnTo>
                  <a:lnTo>
                    <a:pt x="47" y="86"/>
                  </a:lnTo>
                  <a:lnTo>
                    <a:pt x="49" y="95"/>
                  </a:lnTo>
                  <a:lnTo>
                    <a:pt x="53" y="103"/>
                  </a:lnTo>
                  <a:lnTo>
                    <a:pt x="58" y="110"/>
                  </a:lnTo>
                  <a:lnTo>
                    <a:pt x="66" y="116"/>
                  </a:lnTo>
                  <a:lnTo>
                    <a:pt x="77" y="118"/>
                  </a:lnTo>
                  <a:lnTo>
                    <a:pt x="87" y="118"/>
                  </a:lnTo>
                  <a:lnTo>
                    <a:pt x="95" y="117"/>
                  </a:lnTo>
                  <a:lnTo>
                    <a:pt x="103" y="115"/>
                  </a:lnTo>
                  <a:lnTo>
                    <a:pt x="110" y="110"/>
                  </a:lnTo>
                  <a:lnTo>
                    <a:pt x="116" y="107"/>
                  </a:lnTo>
                  <a:lnTo>
                    <a:pt x="122" y="102"/>
                  </a:lnTo>
                  <a:lnTo>
                    <a:pt x="125" y="97"/>
                  </a:lnTo>
                  <a:lnTo>
                    <a:pt x="129" y="93"/>
                  </a:lnTo>
                  <a:lnTo>
                    <a:pt x="132" y="83"/>
                  </a:lnTo>
                  <a:lnTo>
                    <a:pt x="131" y="68"/>
                  </a:lnTo>
                  <a:lnTo>
                    <a:pt x="125" y="53"/>
                  </a:lnTo>
                  <a:lnTo>
                    <a:pt x="117" y="40"/>
                  </a:lnTo>
                  <a:lnTo>
                    <a:pt x="110" y="33"/>
                  </a:lnTo>
                  <a:lnTo>
                    <a:pt x="104" y="27"/>
                  </a:lnTo>
                  <a:lnTo>
                    <a:pt x="98" y="21"/>
                  </a:lnTo>
                  <a:lnTo>
                    <a:pt x="92" y="18"/>
                  </a:lnTo>
                  <a:lnTo>
                    <a:pt x="84" y="16"/>
                  </a:lnTo>
                  <a:lnTo>
                    <a:pt x="76" y="16"/>
                  </a:lnTo>
                  <a:lnTo>
                    <a:pt x="65" y="16"/>
                  </a:lnTo>
                  <a:lnTo>
                    <a:pt x="54" y="19"/>
                  </a:lnTo>
                  <a:lnTo>
                    <a:pt x="36" y="26"/>
                  </a:lnTo>
                  <a:lnTo>
                    <a:pt x="25" y="38"/>
                  </a:lnTo>
                  <a:lnTo>
                    <a:pt x="16" y="50"/>
                  </a:lnTo>
                  <a:lnTo>
                    <a:pt x="11" y="64"/>
                  </a:lnTo>
                  <a:lnTo>
                    <a:pt x="9" y="78"/>
                  </a:lnTo>
                  <a:lnTo>
                    <a:pt x="9" y="89"/>
                  </a:lnTo>
                  <a:lnTo>
                    <a:pt x="9" y="96"/>
                  </a:lnTo>
                  <a:lnTo>
                    <a:pt x="9" y="100"/>
                  </a:lnTo>
                  <a:lnTo>
                    <a:pt x="1" y="94"/>
                  </a:lnTo>
                  <a:lnTo>
                    <a:pt x="1" y="89"/>
                  </a:lnTo>
                  <a:lnTo>
                    <a:pt x="0" y="79"/>
                  </a:lnTo>
                  <a:lnTo>
                    <a:pt x="1" y="64"/>
                  </a:lnTo>
                  <a:lnTo>
                    <a:pt x="5" y="48"/>
                  </a:lnTo>
                  <a:lnTo>
                    <a:pt x="10" y="40"/>
                  </a:lnTo>
                  <a:lnTo>
                    <a:pt x="17" y="31"/>
                  </a:lnTo>
                  <a:lnTo>
                    <a:pt x="25" y="23"/>
                  </a:lnTo>
                  <a:lnTo>
                    <a:pt x="34" y="16"/>
                  </a:lnTo>
                  <a:lnTo>
                    <a:pt x="43" y="9"/>
                  </a:lnTo>
                  <a:lnTo>
                    <a:pt x="54" y="4"/>
                  </a:lnTo>
                  <a:lnTo>
                    <a:pt x="63" y="1"/>
                  </a:lnTo>
                  <a:lnTo>
                    <a:pt x="71" y="0"/>
                  </a:lnTo>
                  <a:lnTo>
                    <a:pt x="78" y="0"/>
                  </a:lnTo>
                  <a:lnTo>
                    <a:pt x="85" y="1"/>
                  </a:lnTo>
                  <a:lnTo>
                    <a:pt x="92" y="1"/>
                  </a:lnTo>
                  <a:lnTo>
                    <a:pt x="99" y="3"/>
                  </a:lnTo>
                  <a:lnTo>
                    <a:pt x="106" y="8"/>
                  </a:lnTo>
                  <a:lnTo>
                    <a:pt x="114" y="13"/>
                  </a:lnTo>
                  <a:lnTo>
                    <a:pt x="122" y="23"/>
                  </a:lnTo>
                  <a:lnTo>
                    <a:pt x="132" y="34"/>
                  </a:lnTo>
                  <a:lnTo>
                    <a:pt x="141" y="47"/>
                  </a:lnTo>
                  <a:lnTo>
                    <a:pt x="146" y="61"/>
                  </a:lnTo>
                  <a:lnTo>
                    <a:pt x="148" y="73"/>
                  </a:lnTo>
                  <a:lnTo>
                    <a:pt x="148" y="86"/>
                  </a:lnTo>
                  <a:lnTo>
                    <a:pt x="145" y="97"/>
                  </a:lnTo>
                  <a:lnTo>
                    <a:pt x="139" y="108"/>
                  </a:lnTo>
                  <a:lnTo>
                    <a:pt x="132" y="116"/>
                  </a:lnTo>
                  <a:lnTo>
                    <a:pt x="122" y="123"/>
                  </a:lnTo>
                  <a:lnTo>
                    <a:pt x="111" y="129"/>
                  </a:lnTo>
                  <a:lnTo>
                    <a:pt x="100" y="133"/>
                  </a:lnTo>
                  <a:lnTo>
                    <a:pt x="89" y="136"/>
                  </a:lnTo>
                  <a:lnTo>
                    <a:pt x="78" y="138"/>
                  </a:lnTo>
                  <a:lnTo>
                    <a:pt x="69" y="138"/>
                  </a:lnTo>
                  <a:lnTo>
                    <a:pt x="60" y="134"/>
                  </a:lnTo>
                  <a:lnTo>
                    <a:pt x="51" y="130"/>
                  </a:lnTo>
                  <a:lnTo>
                    <a:pt x="45" y="121"/>
                  </a:lnTo>
                  <a:lnTo>
                    <a:pt x="34" y="99"/>
                  </a:lnTo>
                  <a:lnTo>
                    <a:pt x="30" y="76"/>
                  </a:lnTo>
                  <a:lnTo>
                    <a:pt x="33" y="56"/>
                  </a:lnTo>
                  <a:lnTo>
                    <a:pt x="48" y="43"/>
                  </a:lnTo>
                  <a:lnTo>
                    <a:pt x="57" y="41"/>
                  </a:lnTo>
                  <a:lnTo>
                    <a:pt x="65" y="42"/>
                  </a:lnTo>
                  <a:lnTo>
                    <a:pt x="70" y="45"/>
                  </a:lnTo>
                  <a:lnTo>
                    <a:pt x="74" y="49"/>
                  </a:lnTo>
                  <a:lnTo>
                    <a:pt x="76" y="54"/>
                  </a:lnTo>
                  <a:lnTo>
                    <a:pt x="76" y="57"/>
                  </a:lnTo>
                  <a:lnTo>
                    <a:pt x="73" y="61"/>
                  </a:lnTo>
                  <a:lnTo>
                    <a:pt x="70" y="62"/>
                  </a:lnTo>
                  <a:close/>
                </a:path>
              </a:pathLst>
            </a:custGeom>
            <a:solidFill>
              <a:srgbClr val="003399"/>
            </a:solidFill>
            <a:ln w="9525">
              <a:noFill/>
              <a:round/>
              <a:headEnd/>
              <a:tailEnd/>
            </a:ln>
          </p:spPr>
          <p:txBody>
            <a:bodyPr>
              <a:prstTxWarp prst="textNoShape">
                <a:avLst/>
              </a:prstTxWarp>
            </a:bodyPr>
            <a:lstStyle/>
            <a:p>
              <a:endParaRPr lang="fr-FR"/>
            </a:p>
          </p:txBody>
        </p:sp>
        <p:sp>
          <p:nvSpPr>
            <p:cNvPr id="22605" name="Freeform 77"/>
            <p:cNvSpPr>
              <a:spLocks/>
            </p:cNvSpPr>
            <p:nvPr/>
          </p:nvSpPr>
          <p:spPr bwMode="auto">
            <a:xfrm>
              <a:off x="543" y="2285"/>
              <a:ext cx="67" cy="72"/>
            </a:xfrm>
            <a:custGeom>
              <a:avLst/>
              <a:gdLst/>
              <a:ahLst/>
              <a:cxnLst>
                <a:cxn ang="0">
                  <a:pos x="67" y="88"/>
                </a:cxn>
                <a:cxn ang="0">
                  <a:pos x="72" y="101"/>
                </a:cxn>
                <a:cxn ang="0">
                  <a:pos x="87" y="99"/>
                </a:cxn>
                <a:cxn ang="0">
                  <a:pos x="100" y="88"/>
                </a:cxn>
                <a:cxn ang="0">
                  <a:pos x="109" y="72"/>
                </a:cxn>
                <a:cxn ang="0">
                  <a:pos x="110" y="53"/>
                </a:cxn>
                <a:cxn ang="0">
                  <a:pos x="99" y="36"/>
                </a:cxn>
                <a:cxn ang="0">
                  <a:pos x="86" y="25"/>
                </a:cxn>
                <a:cxn ang="0">
                  <a:pos x="71" y="20"/>
                </a:cxn>
                <a:cxn ang="0">
                  <a:pos x="60" y="19"/>
                </a:cxn>
                <a:cxn ang="0">
                  <a:pos x="49" y="20"/>
                </a:cxn>
                <a:cxn ang="0">
                  <a:pos x="38" y="27"/>
                </a:cxn>
                <a:cxn ang="0">
                  <a:pos x="27" y="39"/>
                </a:cxn>
                <a:cxn ang="0">
                  <a:pos x="21" y="53"/>
                </a:cxn>
                <a:cxn ang="0">
                  <a:pos x="17" y="78"/>
                </a:cxn>
                <a:cxn ang="0">
                  <a:pos x="25" y="108"/>
                </a:cxn>
                <a:cxn ang="0">
                  <a:pos x="60" y="133"/>
                </a:cxn>
                <a:cxn ang="0">
                  <a:pos x="91" y="134"/>
                </a:cxn>
                <a:cxn ang="0">
                  <a:pos x="116" y="122"/>
                </a:cxn>
                <a:cxn ang="0">
                  <a:pos x="131" y="111"/>
                </a:cxn>
                <a:cxn ang="0">
                  <a:pos x="135" y="118"/>
                </a:cxn>
                <a:cxn ang="0">
                  <a:pos x="132" y="121"/>
                </a:cxn>
                <a:cxn ang="0">
                  <a:pos x="124" y="128"/>
                </a:cxn>
                <a:cxn ang="0">
                  <a:pos x="112" y="136"/>
                </a:cxn>
                <a:cxn ang="0">
                  <a:pos x="95" y="143"/>
                </a:cxn>
                <a:cxn ang="0">
                  <a:pos x="75" y="145"/>
                </a:cxn>
                <a:cxn ang="0">
                  <a:pos x="53" y="141"/>
                </a:cxn>
                <a:cxn ang="0">
                  <a:pos x="31" y="134"/>
                </a:cxn>
                <a:cxn ang="0">
                  <a:pos x="17" y="122"/>
                </a:cxn>
                <a:cxn ang="0">
                  <a:pos x="2" y="98"/>
                </a:cxn>
                <a:cxn ang="0">
                  <a:pos x="4" y="52"/>
                </a:cxn>
                <a:cxn ang="0">
                  <a:pos x="17" y="24"/>
                </a:cxn>
                <a:cxn ang="0">
                  <a:pos x="36" y="7"/>
                </a:cxn>
                <a:cxn ang="0">
                  <a:pos x="59" y="0"/>
                </a:cxn>
                <a:cxn ang="0">
                  <a:pos x="82" y="5"/>
                </a:cxn>
                <a:cxn ang="0">
                  <a:pos x="102" y="16"/>
                </a:cxn>
                <a:cxn ang="0">
                  <a:pos x="121" y="30"/>
                </a:cxn>
                <a:cxn ang="0">
                  <a:pos x="130" y="47"/>
                </a:cxn>
                <a:cxn ang="0">
                  <a:pos x="128" y="68"/>
                </a:cxn>
                <a:cxn ang="0">
                  <a:pos x="116" y="90"/>
                </a:cxn>
                <a:cxn ang="0">
                  <a:pos x="101" y="107"/>
                </a:cxn>
                <a:cxn ang="0">
                  <a:pos x="84" y="118"/>
                </a:cxn>
                <a:cxn ang="0">
                  <a:pos x="65" y="114"/>
                </a:cxn>
                <a:cxn ang="0">
                  <a:pos x="53" y="89"/>
                </a:cxn>
                <a:cxn ang="0">
                  <a:pos x="67" y="84"/>
                </a:cxn>
              </a:cxnLst>
              <a:rect l="0" t="0" r="r" b="b"/>
              <a:pathLst>
                <a:path w="135" h="145">
                  <a:moveTo>
                    <a:pt x="67" y="84"/>
                  </a:moveTo>
                  <a:lnTo>
                    <a:pt x="67" y="88"/>
                  </a:lnTo>
                  <a:lnTo>
                    <a:pt x="69" y="95"/>
                  </a:lnTo>
                  <a:lnTo>
                    <a:pt x="72" y="101"/>
                  </a:lnTo>
                  <a:lnTo>
                    <a:pt x="82" y="101"/>
                  </a:lnTo>
                  <a:lnTo>
                    <a:pt x="87" y="99"/>
                  </a:lnTo>
                  <a:lnTo>
                    <a:pt x="93" y="93"/>
                  </a:lnTo>
                  <a:lnTo>
                    <a:pt x="100" y="88"/>
                  </a:lnTo>
                  <a:lnTo>
                    <a:pt x="106" y="80"/>
                  </a:lnTo>
                  <a:lnTo>
                    <a:pt x="109" y="72"/>
                  </a:lnTo>
                  <a:lnTo>
                    <a:pt x="112" y="62"/>
                  </a:lnTo>
                  <a:lnTo>
                    <a:pt x="110" y="53"/>
                  </a:lnTo>
                  <a:lnTo>
                    <a:pt x="106" y="44"/>
                  </a:lnTo>
                  <a:lnTo>
                    <a:pt x="99" y="36"/>
                  </a:lnTo>
                  <a:lnTo>
                    <a:pt x="93" y="30"/>
                  </a:lnTo>
                  <a:lnTo>
                    <a:pt x="86" y="25"/>
                  </a:lnTo>
                  <a:lnTo>
                    <a:pt x="78" y="22"/>
                  </a:lnTo>
                  <a:lnTo>
                    <a:pt x="71" y="20"/>
                  </a:lnTo>
                  <a:lnTo>
                    <a:pt x="65" y="19"/>
                  </a:lnTo>
                  <a:lnTo>
                    <a:pt x="60" y="19"/>
                  </a:lnTo>
                  <a:lnTo>
                    <a:pt x="54" y="19"/>
                  </a:lnTo>
                  <a:lnTo>
                    <a:pt x="49" y="20"/>
                  </a:lnTo>
                  <a:lnTo>
                    <a:pt x="44" y="23"/>
                  </a:lnTo>
                  <a:lnTo>
                    <a:pt x="38" y="27"/>
                  </a:lnTo>
                  <a:lnTo>
                    <a:pt x="33" y="32"/>
                  </a:lnTo>
                  <a:lnTo>
                    <a:pt x="27" y="39"/>
                  </a:lnTo>
                  <a:lnTo>
                    <a:pt x="24" y="46"/>
                  </a:lnTo>
                  <a:lnTo>
                    <a:pt x="21" y="53"/>
                  </a:lnTo>
                  <a:lnTo>
                    <a:pt x="19" y="61"/>
                  </a:lnTo>
                  <a:lnTo>
                    <a:pt x="17" y="78"/>
                  </a:lnTo>
                  <a:lnTo>
                    <a:pt x="18" y="93"/>
                  </a:lnTo>
                  <a:lnTo>
                    <a:pt x="25" y="108"/>
                  </a:lnTo>
                  <a:lnTo>
                    <a:pt x="42" y="123"/>
                  </a:lnTo>
                  <a:lnTo>
                    <a:pt x="60" y="133"/>
                  </a:lnTo>
                  <a:lnTo>
                    <a:pt x="76" y="135"/>
                  </a:lnTo>
                  <a:lnTo>
                    <a:pt x="91" y="134"/>
                  </a:lnTo>
                  <a:lnTo>
                    <a:pt x="105" y="128"/>
                  </a:lnTo>
                  <a:lnTo>
                    <a:pt x="116" y="122"/>
                  </a:lnTo>
                  <a:lnTo>
                    <a:pt x="125" y="115"/>
                  </a:lnTo>
                  <a:lnTo>
                    <a:pt x="131" y="111"/>
                  </a:lnTo>
                  <a:lnTo>
                    <a:pt x="133" y="108"/>
                  </a:lnTo>
                  <a:lnTo>
                    <a:pt x="135" y="118"/>
                  </a:lnTo>
                  <a:lnTo>
                    <a:pt x="133" y="119"/>
                  </a:lnTo>
                  <a:lnTo>
                    <a:pt x="132" y="121"/>
                  </a:lnTo>
                  <a:lnTo>
                    <a:pt x="129" y="123"/>
                  </a:lnTo>
                  <a:lnTo>
                    <a:pt x="124" y="128"/>
                  </a:lnTo>
                  <a:lnTo>
                    <a:pt x="118" y="131"/>
                  </a:lnTo>
                  <a:lnTo>
                    <a:pt x="112" y="136"/>
                  </a:lnTo>
                  <a:lnTo>
                    <a:pt x="103" y="139"/>
                  </a:lnTo>
                  <a:lnTo>
                    <a:pt x="95" y="143"/>
                  </a:lnTo>
                  <a:lnTo>
                    <a:pt x="86" y="145"/>
                  </a:lnTo>
                  <a:lnTo>
                    <a:pt x="75" y="145"/>
                  </a:lnTo>
                  <a:lnTo>
                    <a:pt x="64" y="144"/>
                  </a:lnTo>
                  <a:lnTo>
                    <a:pt x="53" y="141"/>
                  </a:lnTo>
                  <a:lnTo>
                    <a:pt x="41" y="137"/>
                  </a:lnTo>
                  <a:lnTo>
                    <a:pt x="31" y="134"/>
                  </a:lnTo>
                  <a:lnTo>
                    <a:pt x="23" y="128"/>
                  </a:lnTo>
                  <a:lnTo>
                    <a:pt x="17" y="122"/>
                  </a:lnTo>
                  <a:lnTo>
                    <a:pt x="8" y="111"/>
                  </a:lnTo>
                  <a:lnTo>
                    <a:pt x="2" y="98"/>
                  </a:lnTo>
                  <a:lnTo>
                    <a:pt x="0" y="80"/>
                  </a:lnTo>
                  <a:lnTo>
                    <a:pt x="4" y="52"/>
                  </a:lnTo>
                  <a:lnTo>
                    <a:pt x="9" y="37"/>
                  </a:lnTo>
                  <a:lnTo>
                    <a:pt x="17" y="24"/>
                  </a:lnTo>
                  <a:lnTo>
                    <a:pt x="25" y="15"/>
                  </a:lnTo>
                  <a:lnTo>
                    <a:pt x="36" y="7"/>
                  </a:lnTo>
                  <a:lnTo>
                    <a:pt x="47" y="2"/>
                  </a:lnTo>
                  <a:lnTo>
                    <a:pt x="59" y="0"/>
                  </a:lnTo>
                  <a:lnTo>
                    <a:pt x="70" y="1"/>
                  </a:lnTo>
                  <a:lnTo>
                    <a:pt x="82" y="5"/>
                  </a:lnTo>
                  <a:lnTo>
                    <a:pt x="92" y="9"/>
                  </a:lnTo>
                  <a:lnTo>
                    <a:pt x="102" y="16"/>
                  </a:lnTo>
                  <a:lnTo>
                    <a:pt x="113" y="23"/>
                  </a:lnTo>
                  <a:lnTo>
                    <a:pt x="121" y="30"/>
                  </a:lnTo>
                  <a:lnTo>
                    <a:pt x="127" y="39"/>
                  </a:lnTo>
                  <a:lnTo>
                    <a:pt x="130" y="47"/>
                  </a:lnTo>
                  <a:lnTo>
                    <a:pt x="130" y="58"/>
                  </a:lnTo>
                  <a:lnTo>
                    <a:pt x="128" y="68"/>
                  </a:lnTo>
                  <a:lnTo>
                    <a:pt x="122" y="78"/>
                  </a:lnTo>
                  <a:lnTo>
                    <a:pt x="116" y="90"/>
                  </a:lnTo>
                  <a:lnTo>
                    <a:pt x="109" y="99"/>
                  </a:lnTo>
                  <a:lnTo>
                    <a:pt x="101" y="107"/>
                  </a:lnTo>
                  <a:lnTo>
                    <a:pt x="93" y="114"/>
                  </a:lnTo>
                  <a:lnTo>
                    <a:pt x="84" y="118"/>
                  </a:lnTo>
                  <a:lnTo>
                    <a:pt x="75" y="118"/>
                  </a:lnTo>
                  <a:lnTo>
                    <a:pt x="65" y="114"/>
                  </a:lnTo>
                  <a:lnTo>
                    <a:pt x="54" y="101"/>
                  </a:lnTo>
                  <a:lnTo>
                    <a:pt x="53" y="89"/>
                  </a:lnTo>
                  <a:lnTo>
                    <a:pt x="59" y="82"/>
                  </a:lnTo>
                  <a:lnTo>
                    <a:pt x="67" y="84"/>
                  </a:lnTo>
                  <a:close/>
                </a:path>
              </a:pathLst>
            </a:custGeom>
            <a:solidFill>
              <a:srgbClr val="003399"/>
            </a:solidFill>
            <a:ln w="9525">
              <a:noFill/>
              <a:round/>
              <a:headEnd/>
              <a:tailEnd/>
            </a:ln>
          </p:spPr>
          <p:txBody>
            <a:bodyPr>
              <a:prstTxWarp prst="textNoShape">
                <a:avLst/>
              </a:prstTxWarp>
            </a:bodyPr>
            <a:lstStyle/>
            <a:p>
              <a:endParaRPr lang="fr-FR"/>
            </a:p>
          </p:txBody>
        </p:sp>
        <p:sp>
          <p:nvSpPr>
            <p:cNvPr id="22606" name="Freeform 78"/>
            <p:cNvSpPr>
              <a:spLocks/>
            </p:cNvSpPr>
            <p:nvPr/>
          </p:nvSpPr>
          <p:spPr bwMode="auto">
            <a:xfrm>
              <a:off x="825" y="2243"/>
              <a:ext cx="77" cy="84"/>
            </a:xfrm>
            <a:custGeom>
              <a:avLst/>
              <a:gdLst/>
              <a:ahLst/>
              <a:cxnLst>
                <a:cxn ang="0">
                  <a:pos x="89" y="54"/>
                </a:cxn>
                <a:cxn ang="0">
                  <a:pos x="74" y="62"/>
                </a:cxn>
                <a:cxn ang="0">
                  <a:pos x="83" y="83"/>
                </a:cxn>
                <a:cxn ang="0">
                  <a:pos x="98" y="78"/>
                </a:cxn>
                <a:cxn ang="0">
                  <a:pos x="106" y="50"/>
                </a:cxn>
                <a:cxn ang="0">
                  <a:pos x="94" y="21"/>
                </a:cxn>
                <a:cxn ang="0">
                  <a:pos x="72" y="15"/>
                </a:cxn>
                <a:cxn ang="0">
                  <a:pos x="57" y="16"/>
                </a:cxn>
                <a:cxn ang="0">
                  <a:pos x="42" y="23"/>
                </a:cxn>
                <a:cxn ang="0">
                  <a:pos x="29" y="39"/>
                </a:cxn>
                <a:cxn ang="0">
                  <a:pos x="16" y="75"/>
                </a:cxn>
                <a:cxn ang="0">
                  <a:pos x="26" y="115"/>
                </a:cxn>
                <a:cxn ang="0">
                  <a:pos x="43" y="136"/>
                </a:cxn>
                <a:cxn ang="0">
                  <a:pos x="61" y="147"/>
                </a:cxn>
                <a:cxn ang="0">
                  <a:pos x="83" y="154"/>
                </a:cxn>
                <a:cxn ang="0">
                  <a:pos x="104" y="152"/>
                </a:cxn>
                <a:cxn ang="0">
                  <a:pos x="121" y="138"/>
                </a:cxn>
                <a:cxn ang="0">
                  <a:pos x="134" y="122"/>
                </a:cxn>
                <a:cxn ang="0">
                  <a:pos x="141" y="106"/>
                </a:cxn>
                <a:cxn ang="0">
                  <a:pos x="143" y="93"/>
                </a:cxn>
                <a:cxn ang="0">
                  <a:pos x="140" y="84"/>
                </a:cxn>
                <a:cxn ang="0">
                  <a:pos x="150" y="89"/>
                </a:cxn>
                <a:cxn ang="0">
                  <a:pos x="155" y="94"/>
                </a:cxn>
                <a:cxn ang="0">
                  <a:pos x="151" y="119"/>
                </a:cxn>
                <a:cxn ang="0">
                  <a:pos x="136" y="146"/>
                </a:cxn>
                <a:cxn ang="0">
                  <a:pos x="118" y="161"/>
                </a:cxn>
                <a:cxn ang="0">
                  <a:pos x="96" y="169"/>
                </a:cxn>
                <a:cxn ang="0">
                  <a:pos x="70" y="166"/>
                </a:cxn>
                <a:cxn ang="0">
                  <a:pos x="42" y="153"/>
                </a:cxn>
                <a:cxn ang="0">
                  <a:pos x="21" y="138"/>
                </a:cxn>
                <a:cxn ang="0">
                  <a:pos x="8" y="123"/>
                </a:cxn>
                <a:cxn ang="0">
                  <a:pos x="1" y="108"/>
                </a:cxn>
                <a:cxn ang="0">
                  <a:pos x="0" y="90"/>
                </a:cxn>
                <a:cxn ang="0">
                  <a:pos x="5" y="61"/>
                </a:cxn>
                <a:cxn ang="0">
                  <a:pos x="16" y="29"/>
                </a:cxn>
                <a:cxn ang="0">
                  <a:pos x="35" y="7"/>
                </a:cxn>
                <a:cxn ang="0">
                  <a:pos x="58" y="1"/>
                </a:cxn>
                <a:cxn ang="0">
                  <a:pos x="75" y="0"/>
                </a:cxn>
                <a:cxn ang="0">
                  <a:pos x="90" y="5"/>
                </a:cxn>
                <a:cxn ang="0">
                  <a:pos x="104" y="18"/>
                </a:cxn>
                <a:cxn ang="0">
                  <a:pos x="118" y="51"/>
                </a:cxn>
                <a:cxn ang="0">
                  <a:pos x="111" y="73"/>
                </a:cxn>
                <a:cxn ang="0">
                  <a:pos x="102" y="91"/>
                </a:cxn>
                <a:cxn ang="0">
                  <a:pos x="87" y="97"/>
                </a:cxn>
                <a:cxn ang="0">
                  <a:pos x="66" y="96"/>
                </a:cxn>
                <a:cxn ang="0">
                  <a:pos x="53" y="81"/>
                </a:cxn>
                <a:cxn ang="0">
                  <a:pos x="55" y="51"/>
                </a:cxn>
                <a:cxn ang="0">
                  <a:pos x="74" y="33"/>
                </a:cxn>
                <a:cxn ang="0">
                  <a:pos x="89" y="41"/>
                </a:cxn>
                <a:cxn ang="0">
                  <a:pos x="92" y="52"/>
                </a:cxn>
              </a:cxnLst>
              <a:rect l="0" t="0" r="r" b="b"/>
              <a:pathLst>
                <a:path w="155" h="169">
                  <a:moveTo>
                    <a:pt x="92" y="53"/>
                  </a:moveTo>
                  <a:lnTo>
                    <a:pt x="89" y="54"/>
                  </a:lnTo>
                  <a:lnTo>
                    <a:pt x="81" y="56"/>
                  </a:lnTo>
                  <a:lnTo>
                    <a:pt x="74" y="62"/>
                  </a:lnTo>
                  <a:lnTo>
                    <a:pt x="75" y="74"/>
                  </a:lnTo>
                  <a:lnTo>
                    <a:pt x="83" y="83"/>
                  </a:lnTo>
                  <a:lnTo>
                    <a:pt x="91" y="84"/>
                  </a:lnTo>
                  <a:lnTo>
                    <a:pt x="98" y="78"/>
                  </a:lnTo>
                  <a:lnTo>
                    <a:pt x="104" y="66"/>
                  </a:lnTo>
                  <a:lnTo>
                    <a:pt x="106" y="50"/>
                  </a:lnTo>
                  <a:lnTo>
                    <a:pt x="103" y="33"/>
                  </a:lnTo>
                  <a:lnTo>
                    <a:pt x="94" y="21"/>
                  </a:lnTo>
                  <a:lnTo>
                    <a:pt x="80" y="15"/>
                  </a:lnTo>
                  <a:lnTo>
                    <a:pt x="72" y="15"/>
                  </a:lnTo>
                  <a:lnTo>
                    <a:pt x="64" y="15"/>
                  </a:lnTo>
                  <a:lnTo>
                    <a:pt x="57" y="16"/>
                  </a:lnTo>
                  <a:lnTo>
                    <a:pt x="49" y="18"/>
                  </a:lnTo>
                  <a:lnTo>
                    <a:pt x="42" y="23"/>
                  </a:lnTo>
                  <a:lnTo>
                    <a:pt x="35" y="30"/>
                  </a:lnTo>
                  <a:lnTo>
                    <a:pt x="29" y="39"/>
                  </a:lnTo>
                  <a:lnTo>
                    <a:pt x="23" y="51"/>
                  </a:lnTo>
                  <a:lnTo>
                    <a:pt x="16" y="75"/>
                  </a:lnTo>
                  <a:lnTo>
                    <a:pt x="17" y="97"/>
                  </a:lnTo>
                  <a:lnTo>
                    <a:pt x="26" y="115"/>
                  </a:lnTo>
                  <a:lnTo>
                    <a:pt x="36" y="130"/>
                  </a:lnTo>
                  <a:lnTo>
                    <a:pt x="43" y="136"/>
                  </a:lnTo>
                  <a:lnTo>
                    <a:pt x="52" y="143"/>
                  </a:lnTo>
                  <a:lnTo>
                    <a:pt x="61" y="147"/>
                  </a:lnTo>
                  <a:lnTo>
                    <a:pt x="72" y="152"/>
                  </a:lnTo>
                  <a:lnTo>
                    <a:pt x="83" y="154"/>
                  </a:lnTo>
                  <a:lnTo>
                    <a:pt x="94" y="154"/>
                  </a:lnTo>
                  <a:lnTo>
                    <a:pt x="104" y="152"/>
                  </a:lnTo>
                  <a:lnTo>
                    <a:pt x="113" y="146"/>
                  </a:lnTo>
                  <a:lnTo>
                    <a:pt x="121" y="138"/>
                  </a:lnTo>
                  <a:lnTo>
                    <a:pt x="128" y="130"/>
                  </a:lnTo>
                  <a:lnTo>
                    <a:pt x="134" y="122"/>
                  </a:lnTo>
                  <a:lnTo>
                    <a:pt x="138" y="114"/>
                  </a:lnTo>
                  <a:lnTo>
                    <a:pt x="141" y="106"/>
                  </a:lnTo>
                  <a:lnTo>
                    <a:pt x="143" y="99"/>
                  </a:lnTo>
                  <a:lnTo>
                    <a:pt x="143" y="93"/>
                  </a:lnTo>
                  <a:lnTo>
                    <a:pt x="141" y="89"/>
                  </a:lnTo>
                  <a:lnTo>
                    <a:pt x="140" y="84"/>
                  </a:lnTo>
                  <a:lnTo>
                    <a:pt x="144" y="85"/>
                  </a:lnTo>
                  <a:lnTo>
                    <a:pt x="150" y="89"/>
                  </a:lnTo>
                  <a:lnTo>
                    <a:pt x="153" y="91"/>
                  </a:lnTo>
                  <a:lnTo>
                    <a:pt x="155" y="94"/>
                  </a:lnTo>
                  <a:lnTo>
                    <a:pt x="155" y="105"/>
                  </a:lnTo>
                  <a:lnTo>
                    <a:pt x="151" y="119"/>
                  </a:lnTo>
                  <a:lnTo>
                    <a:pt x="143" y="136"/>
                  </a:lnTo>
                  <a:lnTo>
                    <a:pt x="136" y="146"/>
                  </a:lnTo>
                  <a:lnTo>
                    <a:pt x="127" y="154"/>
                  </a:lnTo>
                  <a:lnTo>
                    <a:pt x="118" y="161"/>
                  </a:lnTo>
                  <a:lnTo>
                    <a:pt x="107" y="166"/>
                  </a:lnTo>
                  <a:lnTo>
                    <a:pt x="96" y="169"/>
                  </a:lnTo>
                  <a:lnTo>
                    <a:pt x="83" y="169"/>
                  </a:lnTo>
                  <a:lnTo>
                    <a:pt x="70" y="166"/>
                  </a:lnTo>
                  <a:lnTo>
                    <a:pt x="55" y="160"/>
                  </a:lnTo>
                  <a:lnTo>
                    <a:pt x="42" y="153"/>
                  </a:lnTo>
                  <a:lnTo>
                    <a:pt x="30" y="145"/>
                  </a:lnTo>
                  <a:lnTo>
                    <a:pt x="21" y="138"/>
                  </a:lnTo>
                  <a:lnTo>
                    <a:pt x="14" y="130"/>
                  </a:lnTo>
                  <a:lnTo>
                    <a:pt x="8" y="123"/>
                  </a:lnTo>
                  <a:lnTo>
                    <a:pt x="5" y="115"/>
                  </a:lnTo>
                  <a:lnTo>
                    <a:pt x="1" y="108"/>
                  </a:lnTo>
                  <a:lnTo>
                    <a:pt x="0" y="100"/>
                  </a:lnTo>
                  <a:lnTo>
                    <a:pt x="0" y="90"/>
                  </a:lnTo>
                  <a:lnTo>
                    <a:pt x="1" y="77"/>
                  </a:lnTo>
                  <a:lnTo>
                    <a:pt x="5" y="61"/>
                  </a:lnTo>
                  <a:lnTo>
                    <a:pt x="9" y="45"/>
                  </a:lnTo>
                  <a:lnTo>
                    <a:pt x="16" y="29"/>
                  </a:lnTo>
                  <a:lnTo>
                    <a:pt x="26" y="16"/>
                  </a:lnTo>
                  <a:lnTo>
                    <a:pt x="35" y="7"/>
                  </a:lnTo>
                  <a:lnTo>
                    <a:pt x="46" y="2"/>
                  </a:lnTo>
                  <a:lnTo>
                    <a:pt x="58" y="1"/>
                  </a:lnTo>
                  <a:lnTo>
                    <a:pt x="67" y="0"/>
                  </a:lnTo>
                  <a:lnTo>
                    <a:pt x="75" y="0"/>
                  </a:lnTo>
                  <a:lnTo>
                    <a:pt x="83" y="1"/>
                  </a:lnTo>
                  <a:lnTo>
                    <a:pt x="90" y="5"/>
                  </a:lnTo>
                  <a:lnTo>
                    <a:pt x="97" y="9"/>
                  </a:lnTo>
                  <a:lnTo>
                    <a:pt x="104" y="18"/>
                  </a:lnTo>
                  <a:lnTo>
                    <a:pt x="111" y="30"/>
                  </a:lnTo>
                  <a:lnTo>
                    <a:pt x="118" y="51"/>
                  </a:lnTo>
                  <a:lnTo>
                    <a:pt x="117" y="62"/>
                  </a:lnTo>
                  <a:lnTo>
                    <a:pt x="111" y="73"/>
                  </a:lnTo>
                  <a:lnTo>
                    <a:pt x="105" y="86"/>
                  </a:lnTo>
                  <a:lnTo>
                    <a:pt x="102" y="91"/>
                  </a:lnTo>
                  <a:lnTo>
                    <a:pt x="95" y="94"/>
                  </a:lnTo>
                  <a:lnTo>
                    <a:pt x="87" y="97"/>
                  </a:lnTo>
                  <a:lnTo>
                    <a:pt x="76" y="98"/>
                  </a:lnTo>
                  <a:lnTo>
                    <a:pt x="66" y="96"/>
                  </a:lnTo>
                  <a:lnTo>
                    <a:pt x="58" y="90"/>
                  </a:lnTo>
                  <a:lnTo>
                    <a:pt x="53" y="81"/>
                  </a:lnTo>
                  <a:lnTo>
                    <a:pt x="52" y="65"/>
                  </a:lnTo>
                  <a:lnTo>
                    <a:pt x="55" y="51"/>
                  </a:lnTo>
                  <a:lnTo>
                    <a:pt x="64" y="39"/>
                  </a:lnTo>
                  <a:lnTo>
                    <a:pt x="74" y="33"/>
                  </a:lnTo>
                  <a:lnTo>
                    <a:pt x="83" y="36"/>
                  </a:lnTo>
                  <a:lnTo>
                    <a:pt x="89" y="41"/>
                  </a:lnTo>
                  <a:lnTo>
                    <a:pt x="92" y="47"/>
                  </a:lnTo>
                  <a:lnTo>
                    <a:pt x="92" y="52"/>
                  </a:lnTo>
                  <a:lnTo>
                    <a:pt x="92" y="53"/>
                  </a:lnTo>
                  <a:close/>
                </a:path>
              </a:pathLst>
            </a:custGeom>
            <a:solidFill>
              <a:srgbClr val="003399"/>
            </a:solidFill>
            <a:ln w="9525">
              <a:noFill/>
              <a:round/>
              <a:headEnd/>
              <a:tailEnd/>
            </a:ln>
          </p:spPr>
          <p:txBody>
            <a:bodyPr>
              <a:prstTxWarp prst="textNoShape">
                <a:avLst/>
              </a:prstTxWarp>
            </a:bodyPr>
            <a:lstStyle/>
            <a:p>
              <a:endParaRPr lang="fr-FR"/>
            </a:p>
          </p:txBody>
        </p:sp>
        <p:sp>
          <p:nvSpPr>
            <p:cNvPr id="22607" name="Freeform 79"/>
            <p:cNvSpPr>
              <a:spLocks/>
            </p:cNvSpPr>
            <p:nvPr/>
          </p:nvSpPr>
          <p:spPr bwMode="auto">
            <a:xfrm>
              <a:off x="502" y="2229"/>
              <a:ext cx="41" cy="53"/>
            </a:xfrm>
            <a:custGeom>
              <a:avLst/>
              <a:gdLst/>
              <a:ahLst/>
              <a:cxnLst>
                <a:cxn ang="0">
                  <a:pos x="39" y="0"/>
                </a:cxn>
                <a:cxn ang="0">
                  <a:pos x="37" y="2"/>
                </a:cxn>
                <a:cxn ang="0">
                  <a:pos x="32" y="3"/>
                </a:cxn>
                <a:cxn ang="0">
                  <a:pos x="25" y="6"/>
                </a:cxn>
                <a:cxn ang="0">
                  <a:pos x="17" y="12"/>
                </a:cxn>
                <a:cxn ang="0">
                  <a:pos x="9" y="20"/>
                </a:cxn>
                <a:cxn ang="0">
                  <a:pos x="4" y="29"/>
                </a:cxn>
                <a:cxn ang="0">
                  <a:pos x="0" y="42"/>
                </a:cxn>
                <a:cxn ang="0">
                  <a:pos x="0" y="57"/>
                </a:cxn>
                <a:cxn ang="0">
                  <a:pos x="2" y="72"/>
                </a:cxn>
                <a:cxn ang="0">
                  <a:pos x="4" y="84"/>
                </a:cxn>
                <a:cxn ang="0">
                  <a:pos x="6" y="94"/>
                </a:cxn>
                <a:cxn ang="0">
                  <a:pos x="10" y="101"/>
                </a:cxn>
                <a:cxn ang="0">
                  <a:pos x="16" y="105"/>
                </a:cxn>
                <a:cxn ang="0">
                  <a:pos x="24" y="106"/>
                </a:cxn>
                <a:cxn ang="0">
                  <a:pos x="36" y="107"/>
                </a:cxn>
                <a:cxn ang="0">
                  <a:pos x="52" y="105"/>
                </a:cxn>
                <a:cxn ang="0">
                  <a:pos x="66" y="99"/>
                </a:cxn>
                <a:cxn ang="0">
                  <a:pos x="76" y="87"/>
                </a:cxn>
                <a:cxn ang="0">
                  <a:pos x="82" y="71"/>
                </a:cxn>
                <a:cxn ang="0">
                  <a:pos x="83" y="52"/>
                </a:cxn>
                <a:cxn ang="0">
                  <a:pos x="80" y="34"/>
                </a:cxn>
                <a:cxn ang="0">
                  <a:pos x="71" y="18"/>
                </a:cxn>
                <a:cxn ang="0">
                  <a:pos x="58" y="6"/>
                </a:cxn>
                <a:cxn ang="0">
                  <a:pos x="39" y="0"/>
                </a:cxn>
              </a:cxnLst>
              <a:rect l="0" t="0" r="r" b="b"/>
              <a:pathLst>
                <a:path w="83" h="107">
                  <a:moveTo>
                    <a:pt x="39" y="0"/>
                  </a:moveTo>
                  <a:lnTo>
                    <a:pt x="37" y="2"/>
                  </a:lnTo>
                  <a:lnTo>
                    <a:pt x="32" y="3"/>
                  </a:lnTo>
                  <a:lnTo>
                    <a:pt x="25" y="6"/>
                  </a:lnTo>
                  <a:lnTo>
                    <a:pt x="17" y="12"/>
                  </a:lnTo>
                  <a:lnTo>
                    <a:pt x="9" y="20"/>
                  </a:lnTo>
                  <a:lnTo>
                    <a:pt x="4" y="29"/>
                  </a:lnTo>
                  <a:lnTo>
                    <a:pt x="0" y="42"/>
                  </a:lnTo>
                  <a:lnTo>
                    <a:pt x="0" y="57"/>
                  </a:lnTo>
                  <a:lnTo>
                    <a:pt x="2" y="72"/>
                  </a:lnTo>
                  <a:lnTo>
                    <a:pt x="4" y="84"/>
                  </a:lnTo>
                  <a:lnTo>
                    <a:pt x="6" y="94"/>
                  </a:lnTo>
                  <a:lnTo>
                    <a:pt x="10" y="101"/>
                  </a:lnTo>
                  <a:lnTo>
                    <a:pt x="16" y="105"/>
                  </a:lnTo>
                  <a:lnTo>
                    <a:pt x="24" y="106"/>
                  </a:lnTo>
                  <a:lnTo>
                    <a:pt x="36" y="107"/>
                  </a:lnTo>
                  <a:lnTo>
                    <a:pt x="52" y="105"/>
                  </a:lnTo>
                  <a:lnTo>
                    <a:pt x="66" y="99"/>
                  </a:lnTo>
                  <a:lnTo>
                    <a:pt x="76" y="87"/>
                  </a:lnTo>
                  <a:lnTo>
                    <a:pt x="82" y="71"/>
                  </a:lnTo>
                  <a:lnTo>
                    <a:pt x="83" y="52"/>
                  </a:lnTo>
                  <a:lnTo>
                    <a:pt x="80" y="34"/>
                  </a:lnTo>
                  <a:lnTo>
                    <a:pt x="71" y="18"/>
                  </a:lnTo>
                  <a:lnTo>
                    <a:pt x="58" y="6"/>
                  </a:lnTo>
                  <a:lnTo>
                    <a:pt x="39" y="0"/>
                  </a:lnTo>
                  <a:close/>
                </a:path>
              </a:pathLst>
            </a:custGeom>
            <a:solidFill>
              <a:srgbClr val="000000"/>
            </a:solidFill>
            <a:ln w="9525">
              <a:noFill/>
              <a:round/>
              <a:headEnd/>
              <a:tailEnd/>
            </a:ln>
          </p:spPr>
          <p:txBody>
            <a:bodyPr>
              <a:prstTxWarp prst="textNoShape">
                <a:avLst/>
              </a:prstTxWarp>
            </a:bodyPr>
            <a:lstStyle/>
            <a:p>
              <a:endParaRPr lang="fr-FR"/>
            </a:p>
          </p:txBody>
        </p:sp>
        <p:sp>
          <p:nvSpPr>
            <p:cNvPr id="22608" name="Freeform 80"/>
            <p:cNvSpPr>
              <a:spLocks/>
            </p:cNvSpPr>
            <p:nvPr/>
          </p:nvSpPr>
          <p:spPr bwMode="auto">
            <a:xfrm>
              <a:off x="686" y="2229"/>
              <a:ext cx="43" cy="54"/>
            </a:xfrm>
            <a:custGeom>
              <a:avLst/>
              <a:gdLst/>
              <a:ahLst/>
              <a:cxnLst>
                <a:cxn ang="0">
                  <a:pos x="49" y="0"/>
                </a:cxn>
                <a:cxn ang="0">
                  <a:pos x="47" y="0"/>
                </a:cxn>
                <a:cxn ang="0">
                  <a:pos x="41" y="3"/>
                </a:cxn>
                <a:cxn ang="0">
                  <a:pos x="34" y="5"/>
                </a:cxn>
                <a:cxn ang="0">
                  <a:pos x="25" y="10"/>
                </a:cxn>
                <a:cxn ang="0">
                  <a:pos x="15" y="15"/>
                </a:cxn>
                <a:cxn ang="0">
                  <a:pos x="9" y="23"/>
                </a:cxn>
                <a:cxn ang="0">
                  <a:pos x="3" y="34"/>
                </a:cxn>
                <a:cxn ang="0">
                  <a:pos x="0" y="46"/>
                </a:cxn>
                <a:cxn ang="0">
                  <a:pos x="2" y="60"/>
                </a:cxn>
                <a:cxn ang="0">
                  <a:pos x="6" y="73"/>
                </a:cxn>
                <a:cxn ang="0">
                  <a:pos x="12" y="86"/>
                </a:cxn>
                <a:cxn ang="0">
                  <a:pos x="20" y="95"/>
                </a:cxn>
                <a:cxn ang="0">
                  <a:pos x="28" y="103"/>
                </a:cxn>
                <a:cxn ang="0">
                  <a:pos x="37" y="109"/>
                </a:cxn>
                <a:cxn ang="0">
                  <a:pos x="47" y="110"/>
                </a:cxn>
                <a:cxn ang="0">
                  <a:pos x="56" y="109"/>
                </a:cxn>
                <a:cxn ang="0">
                  <a:pos x="64" y="104"/>
                </a:cxn>
                <a:cxn ang="0">
                  <a:pos x="71" y="98"/>
                </a:cxn>
                <a:cxn ang="0">
                  <a:pos x="76" y="91"/>
                </a:cxn>
                <a:cxn ang="0">
                  <a:pos x="82" y="82"/>
                </a:cxn>
                <a:cxn ang="0">
                  <a:pos x="86" y="73"/>
                </a:cxn>
                <a:cxn ang="0">
                  <a:pos x="87" y="61"/>
                </a:cxn>
                <a:cxn ang="0">
                  <a:pos x="87" y="50"/>
                </a:cxn>
                <a:cxn ang="0">
                  <a:pos x="85" y="36"/>
                </a:cxn>
                <a:cxn ang="0">
                  <a:pos x="80" y="23"/>
                </a:cxn>
                <a:cxn ang="0">
                  <a:pos x="74" y="14"/>
                </a:cxn>
                <a:cxn ang="0">
                  <a:pos x="68" y="8"/>
                </a:cxn>
                <a:cxn ang="0">
                  <a:pos x="63" y="4"/>
                </a:cxn>
                <a:cxn ang="0">
                  <a:pos x="57" y="2"/>
                </a:cxn>
                <a:cxn ang="0">
                  <a:pos x="53" y="0"/>
                </a:cxn>
                <a:cxn ang="0">
                  <a:pos x="50" y="0"/>
                </a:cxn>
                <a:cxn ang="0">
                  <a:pos x="49" y="0"/>
                </a:cxn>
              </a:cxnLst>
              <a:rect l="0" t="0" r="r" b="b"/>
              <a:pathLst>
                <a:path w="87" h="110">
                  <a:moveTo>
                    <a:pt x="49" y="0"/>
                  </a:moveTo>
                  <a:lnTo>
                    <a:pt x="47" y="0"/>
                  </a:lnTo>
                  <a:lnTo>
                    <a:pt x="41" y="3"/>
                  </a:lnTo>
                  <a:lnTo>
                    <a:pt x="34" y="5"/>
                  </a:lnTo>
                  <a:lnTo>
                    <a:pt x="25" y="10"/>
                  </a:lnTo>
                  <a:lnTo>
                    <a:pt x="15" y="15"/>
                  </a:lnTo>
                  <a:lnTo>
                    <a:pt x="9" y="23"/>
                  </a:lnTo>
                  <a:lnTo>
                    <a:pt x="3" y="34"/>
                  </a:lnTo>
                  <a:lnTo>
                    <a:pt x="0" y="46"/>
                  </a:lnTo>
                  <a:lnTo>
                    <a:pt x="2" y="60"/>
                  </a:lnTo>
                  <a:lnTo>
                    <a:pt x="6" y="73"/>
                  </a:lnTo>
                  <a:lnTo>
                    <a:pt x="12" y="86"/>
                  </a:lnTo>
                  <a:lnTo>
                    <a:pt x="20" y="95"/>
                  </a:lnTo>
                  <a:lnTo>
                    <a:pt x="28" y="103"/>
                  </a:lnTo>
                  <a:lnTo>
                    <a:pt x="37" y="109"/>
                  </a:lnTo>
                  <a:lnTo>
                    <a:pt x="47" y="110"/>
                  </a:lnTo>
                  <a:lnTo>
                    <a:pt x="56" y="109"/>
                  </a:lnTo>
                  <a:lnTo>
                    <a:pt x="64" y="104"/>
                  </a:lnTo>
                  <a:lnTo>
                    <a:pt x="71" y="98"/>
                  </a:lnTo>
                  <a:lnTo>
                    <a:pt x="76" y="91"/>
                  </a:lnTo>
                  <a:lnTo>
                    <a:pt x="82" y="82"/>
                  </a:lnTo>
                  <a:lnTo>
                    <a:pt x="86" y="73"/>
                  </a:lnTo>
                  <a:lnTo>
                    <a:pt x="87" y="61"/>
                  </a:lnTo>
                  <a:lnTo>
                    <a:pt x="87" y="50"/>
                  </a:lnTo>
                  <a:lnTo>
                    <a:pt x="85" y="36"/>
                  </a:lnTo>
                  <a:lnTo>
                    <a:pt x="80" y="23"/>
                  </a:lnTo>
                  <a:lnTo>
                    <a:pt x="74" y="14"/>
                  </a:lnTo>
                  <a:lnTo>
                    <a:pt x="68" y="8"/>
                  </a:lnTo>
                  <a:lnTo>
                    <a:pt x="63" y="4"/>
                  </a:lnTo>
                  <a:lnTo>
                    <a:pt x="57" y="2"/>
                  </a:lnTo>
                  <a:lnTo>
                    <a:pt x="53" y="0"/>
                  </a:lnTo>
                  <a:lnTo>
                    <a:pt x="50" y="0"/>
                  </a:lnTo>
                  <a:lnTo>
                    <a:pt x="49" y="0"/>
                  </a:lnTo>
                  <a:close/>
                </a:path>
              </a:pathLst>
            </a:custGeom>
            <a:solidFill>
              <a:srgbClr val="000000"/>
            </a:solidFill>
            <a:ln w="9525">
              <a:noFill/>
              <a:round/>
              <a:headEnd/>
              <a:tailEnd/>
            </a:ln>
          </p:spPr>
          <p:txBody>
            <a:bodyPr>
              <a:prstTxWarp prst="textNoShape">
                <a:avLst/>
              </a:prstTxWarp>
            </a:bodyPr>
            <a:lstStyle/>
            <a:p>
              <a:endParaRPr lang="fr-FR"/>
            </a:p>
          </p:txBody>
        </p:sp>
        <p:sp>
          <p:nvSpPr>
            <p:cNvPr id="22609" name="Freeform 81"/>
            <p:cNvSpPr>
              <a:spLocks/>
            </p:cNvSpPr>
            <p:nvPr/>
          </p:nvSpPr>
          <p:spPr bwMode="auto">
            <a:xfrm>
              <a:off x="240" y="1920"/>
              <a:ext cx="793" cy="1047"/>
            </a:xfrm>
            <a:custGeom>
              <a:avLst/>
              <a:gdLst/>
              <a:ahLst/>
              <a:cxnLst>
                <a:cxn ang="0">
                  <a:pos x="20" y="9"/>
                </a:cxn>
                <a:cxn ang="0">
                  <a:pos x="25" y="67"/>
                </a:cxn>
                <a:cxn ang="0">
                  <a:pos x="32" y="261"/>
                </a:cxn>
                <a:cxn ang="0">
                  <a:pos x="32" y="411"/>
                </a:cxn>
                <a:cxn ang="0">
                  <a:pos x="30" y="766"/>
                </a:cxn>
                <a:cxn ang="0">
                  <a:pos x="24" y="818"/>
                </a:cxn>
                <a:cxn ang="0">
                  <a:pos x="28" y="1260"/>
                </a:cxn>
                <a:cxn ang="0">
                  <a:pos x="38" y="1419"/>
                </a:cxn>
                <a:cxn ang="0">
                  <a:pos x="28" y="1594"/>
                </a:cxn>
                <a:cxn ang="0">
                  <a:pos x="35" y="1813"/>
                </a:cxn>
                <a:cxn ang="0">
                  <a:pos x="29" y="1881"/>
                </a:cxn>
                <a:cxn ang="0">
                  <a:pos x="38" y="2077"/>
                </a:cxn>
                <a:cxn ang="0">
                  <a:pos x="66" y="2074"/>
                </a:cxn>
                <a:cxn ang="0">
                  <a:pos x="236" y="2074"/>
                </a:cxn>
                <a:cxn ang="0">
                  <a:pos x="567" y="2073"/>
                </a:cxn>
                <a:cxn ang="0">
                  <a:pos x="1384" y="2064"/>
                </a:cxn>
                <a:cxn ang="0">
                  <a:pos x="1557" y="2066"/>
                </a:cxn>
                <a:cxn ang="0">
                  <a:pos x="1555" y="2028"/>
                </a:cxn>
                <a:cxn ang="0">
                  <a:pos x="1560" y="1535"/>
                </a:cxn>
                <a:cxn ang="0">
                  <a:pos x="1563" y="1226"/>
                </a:cxn>
                <a:cxn ang="0">
                  <a:pos x="1553" y="633"/>
                </a:cxn>
                <a:cxn ang="0">
                  <a:pos x="1568" y="442"/>
                </a:cxn>
                <a:cxn ang="0">
                  <a:pos x="1547" y="97"/>
                </a:cxn>
                <a:cxn ang="0">
                  <a:pos x="1550" y="33"/>
                </a:cxn>
                <a:cxn ang="0">
                  <a:pos x="1011" y="31"/>
                </a:cxn>
                <a:cxn ang="0">
                  <a:pos x="223" y="26"/>
                </a:cxn>
                <a:cxn ang="0">
                  <a:pos x="20" y="16"/>
                </a:cxn>
                <a:cxn ang="0">
                  <a:pos x="22" y="0"/>
                </a:cxn>
                <a:cxn ang="0">
                  <a:pos x="372" y="6"/>
                </a:cxn>
                <a:cxn ang="0">
                  <a:pos x="1064" y="10"/>
                </a:cxn>
                <a:cxn ang="0">
                  <a:pos x="1467" y="17"/>
                </a:cxn>
                <a:cxn ang="0">
                  <a:pos x="1573" y="9"/>
                </a:cxn>
                <a:cxn ang="0">
                  <a:pos x="1577" y="501"/>
                </a:cxn>
                <a:cxn ang="0">
                  <a:pos x="1572" y="615"/>
                </a:cxn>
                <a:cxn ang="0">
                  <a:pos x="1572" y="844"/>
                </a:cxn>
                <a:cxn ang="0">
                  <a:pos x="1581" y="1280"/>
                </a:cxn>
                <a:cxn ang="0">
                  <a:pos x="1576" y="1478"/>
                </a:cxn>
                <a:cxn ang="0">
                  <a:pos x="1586" y="1797"/>
                </a:cxn>
                <a:cxn ang="0">
                  <a:pos x="1573" y="2091"/>
                </a:cxn>
                <a:cxn ang="0">
                  <a:pos x="1437" y="2092"/>
                </a:cxn>
                <a:cxn ang="0">
                  <a:pos x="1274" y="2094"/>
                </a:cxn>
                <a:cxn ang="0">
                  <a:pos x="871" y="2094"/>
                </a:cxn>
                <a:cxn ang="0">
                  <a:pos x="731" y="2094"/>
                </a:cxn>
                <a:cxn ang="0">
                  <a:pos x="344" y="2092"/>
                </a:cxn>
                <a:cxn ang="0">
                  <a:pos x="12" y="2091"/>
                </a:cxn>
                <a:cxn ang="0">
                  <a:pos x="0" y="1747"/>
                </a:cxn>
                <a:cxn ang="0">
                  <a:pos x="1" y="1306"/>
                </a:cxn>
                <a:cxn ang="0">
                  <a:pos x="2" y="751"/>
                </a:cxn>
                <a:cxn ang="0">
                  <a:pos x="2" y="531"/>
                </a:cxn>
                <a:cxn ang="0">
                  <a:pos x="8" y="159"/>
                </a:cxn>
                <a:cxn ang="0">
                  <a:pos x="7" y="5"/>
                </a:cxn>
                <a:cxn ang="0">
                  <a:pos x="20" y="9"/>
                </a:cxn>
              </a:cxnLst>
              <a:rect l="0" t="0" r="r" b="b"/>
              <a:pathLst>
                <a:path w="1586" h="2094">
                  <a:moveTo>
                    <a:pt x="20" y="9"/>
                  </a:moveTo>
                  <a:lnTo>
                    <a:pt x="25" y="67"/>
                  </a:lnTo>
                  <a:lnTo>
                    <a:pt x="32" y="261"/>
                  </a:lnTo>
                  <a:lnTo>
                    <a:pt x="32" y="411"/>
                  </a:lnTo>
                  <a:lnTo>
                    <a:pt x="30" y="766"/>
                  </a:lnTo>
                  <a:lnTo>
                    <a:pt x="24" y="818"/>
                  </a:lnTo>
                  <a:lnTo>
                    <a:pt x="28" y="1260"/>
                  </a:lnTo>
                  <a:lnTo>
                    <a:pt x="38" y="1419"/>
                  </a:lnTo>
                  <a:lnTo>
                    <a:pt x="28" y="1594"/>
                  </a:lnTo>
                  <a:lnTo>
                    <a:pt x="35" y="1813"/>
                  </a:lnTo>
                  <a:lnTo>
                    <a:pt x="29" y="1881"/>
                  </a:lnTo>
                  <a:lnTo>
                    <a:pt x="38" y="2077"/>
                  </a:lnTo>
                  <a:lnTo>
                    <a:pt x="66" y="2074"/>
                  </a:lnTo>
                  <a:lnTo>
                    <a:pt x="236" y="2074"/>
                  </a:lnTo>
                  <a:lnTo>
                    <a:pt x="567" y="2073"/>
                  </a:lnTo>
                  <a:lnTo>
                    <a:pt x="1384" y="2064"/>
                  </a:lnTo>
                  <a:lnTo>
                    <a:pt x="1557" y="2066"/>
                  </a:lnTo>
                  <a:lnTo>
                    <a:pt x="1555" y="2028"/>
                  </a:lnTo>
                  <a:lnTo>
                    <a:pt x="1560" y="1535"/>
                  </a:lnTo>
                  <a:lnTo>
                    <a:pt x="1563" y="1226"/>
                  </a:lnTo>
                  <a:lnTo>
                    <a:pt x="1553" y="633"/>
                  </a:lnTo>
                  <a:lnTo>
                    <a:pt x="1568" y="442"/>
                  </a:lnTo>
                  <a:lnTo>
                    <a:pt x="1547" y="97"/>
                  </a:lnTo>
                  <a:lnTo>
                    <a:pt x="1550" y="33"/>
                  </a:lnTo>
                  <a:lnTo>
                    <a:pt x="1011" y="31"/>
                  </a:lnTo>
                  <a:lnTo>
                    <a:pt x="223" y="26"/>
                  </a:lnTo>
                  <a:lnTo>
                    <a:pt x="20" y="16"/>
                  </a:lnTo>
                  <a:lnTo>
                    <a:pt x="22" y="0"/>
                  </a:lnTo>
                  <a:lnTo>
                    <a:pt x="372" y="6"/>
                  </a:lnTo>
                  <a:lnTo>
                    <a:pt x="1064" y="10"/>
                  </a:lnTo>
                  <a:lnTo>
                    <a:pt x="1467" y="17"/>
                  </a:lnTo>
                  <a:lnTo>
                    <a:pt x="1573" y="9"/>
                  </a:lnTo>
                  <a:lnTo>
                    <a:pt x="1577" y="501"/>
                  </a:lnTo>
                  <a:lnTo>
                    <a:pt x="1572" y="615"/>
                  </a:lnTo>
                  <a:lnTo>
                    <a:pt x="1572" y="844"/>
                  </a:lnTo>
                  <a:lnTo>
                    <a:pt x="1581" y="1280"/>
                  </a:lnTo>
                  <a:lnTo>
                    <a:pt x="1576" y="1478"/>
                  </a:lnTo>
                  <a:lnTo>
                    <a:pt x="1586" y="1797"/>
                  </a:lnTo>
                  <a:lnTo>
                    <a:pt x="1573" y="2091"/>
                  </a:lnTo>
                  <a:lnTo>
                    <a:pt x="1437" y="2092"/>
                  </a:lnTo>
                  <a:lnTo>
                    <a:pt x="1274" y="2094"/>
                  </a:lnTo>
                  <a:lnTo>
                    <a:pt x="871" y="2094"/>
                  </a:lnTo>
                  <a:lnTo>
                    <a:pt x="731" y="2094"/>
                  </a:lnTo>
                  <a:lnTo>
                    <a:pt x="344" y="2092"/>
                  </a:lnTo>
                  <a:lnTo>
                    <a:pt x="12" y="2091"/>
                  </a:lnTo>
                  <a:lnTo>
                    <a:pt x="0" y="1747"/>
                  </a:lnTo>
                  <a:lnTo>
                    <a:pt x="1" y="1306"/>
                  </a:lnTo>
                  <a:lnTo>
                    <a:pt x="2" y="751"/>
                  </a:lnTo>
                  <a:lnTo>
                    <a:pt x="2" y="531"/>
                  </a:lnTo>
                  <a:lnTo>
                    <a:pt x="8" y="159"/>
                  </a:lnTo>
                  <a:lnTo>
                    <a:pt x="7" y="5"/>
                  </a:lnTo>
                  <a:lnTo>
                    <a:pt x="20" y="9"/>
                  </a:lnTo>
                  <a:close/>
                </a:path>
              </a:pathLst>
            </a:custGeom>
            <a:solidFill>
              <a:srgbClr val="000000"/>
            </a:solidFill>
            <a:ln w="9525">
              <a:noFill/>
              <a:round/>
              <a:headEnd/>
              <a:tailEnd/>
            </a:ln>
          </p:spPr>
          <p:txBody>
            <a:bodyPr>
              <a:prstTxWarp prst="textNoShape">
                <a:avLst/>
              </a:prstTxWarp>
            </a:bodyPr>
            <a:lstStyle/>
            <a:p>
              <a:endParaRPr lang="fr-FR"/>
            </a:p>
          </p:txBody>
        </p:sp>
      </p:grpSp>
      <p:grpSp>
        <p:nvGrpSpPr>
          <p:cNvPr id="3" name="Group 82"/>
          <p:cNvGrpSpPr>
            <a:grpSpLocks/>
          </p:cNvGrpSpPr>
          <p:nvPr/>
        </p:nvGrpSpPr>
        <p:grpSpPr bwMode="auto">
          <a:xfrm>
            <a:off x="1676400" y="2971800"/>
            <a:ext cx="3581400" cy="1905000"/>
            <a:chOff x="960" y="1344"/>
            <a:chExt cx="2256" cy="1200"/>
          </a:xfrm>
        </p:grpSpPr>
        <p:sp>
          <p:nvSpPr>
            <p:cNvPr id="22611" name="Text Box 83"/>
            <p:cNvSpPr txBox="1">
              <a:spLocks noChangeArrowheads="1"/>
            </p:cNvSpPr>
            <p:nvPr/>
          </p:nvSpPr>
          <p:spPr bwMode="auto">
            <a:xfrm>
              <a:off x="960" y="1344"/>
              <a:ext cx="2107" cy="940"/>
            </a:xfrm>
            <a:prstGeom prst="rect">
              <a:avLst/>
            </a:prstGeom>
            <a:noFill/>
            <a:ln w="9525">
              <a:noFill/>
              <a:miter lim="800000"/>
              <a:headEnd/>
              <a:tailEnd/>
            </a:ln>
            <a:effectLst/>
          </p:spPr>
          <p:txBody>
            <a:bodyPr wrap="none" lIns="91429" tIns="45714" rIns="91429" bIns="45714">
              <a:prstTxWarp prst="textNoShape">
                <a:avLst/>
              </a:prstTxWarp>
              <a:spAutoFit/>
            </a:bodyPr>
            <a:lstStyle/>
            <a:p>
              <a:r>
                <a:rPr lang="fr-FR">
                  <a:latin typeface="Arial" pitchFamily="-106" charset="0"/>
                </a:rPr>
                <a:t>Connaissances</a:t>
              </a:r>
            </a:p>
            <a:p>
              <a:r>
                <a:rPr lang="fr-FR" sz="2000" i="1">
                  <a:latin typeface="Arial" pitchFamily="-106" charset="0"/>
                </a:rPr>
                <a:t>  accessibles si pré-activées</a:t>
              </a:r>
            </a:p>
            <a:p>
              <a:r>
                <a:rPr lang="fr-FR">
                  <a:latin typeface="Arial" pitchFamily="-106" charset="0"/>
                </a:rPr>
                <a:t>Expérience </a:t>
              </a:r>
              <a:r>
                <a:rPr lang="fr-FR" b="1">
                  <a:latin typeface="Arial" pitchFamily="-106" charset="0"/>
                </a:rPr>
                <a:t>nulle</a:t>
              </a:r>
            </a:p>
            <a:p>
              <a:r>
                <a:rPr lang="fr-FR">
                  <a:solidFill>
                    <a:srgbClr val="FF0000"/>
                  </a:solidFill>
                  <a:latin typeface="Arial" pitchFamily="-106" charset="0"/>
                </a:rPr>
                <a:t>Comportement</a:t>
              </a:r>
            </a:p>
          </p:txBody>
        </p:sp>
        <p:grpSp>
          <p:nvGrpSpPr>
            <p:cNvPr id="4" name="Group 84"/>
            <p:cNvGrpSpPr>
              <a:grpSpLocks/>
            </p:cNvGrpSpPr>
            <p:nvPr/>
          </p:nvGrpSpPr>
          <p:grpSpPr bwMode="auto">
            <a:xfrm>
              <a:off x="2832" y="1824"/>
              <a:ext cx="384" cy="720"/>
              <a:chOff x="1344" y="1968"/>
              <a:chExt cx="229" cy="573"/>
            </a:xfrm>
          </p:grpSpPr>
          <p:sp>
            <p:nvSpPr>
              <p:cNvPr id="22613" name="Freeform 85"/>
              <p:cNvSpPr>
                <a:spLocks/>
              </p:cNvSpPr>
              <p:nvPr/>
            </p:nvSpPr>
            <p:spPr bwMode="auto">
              <a:xfrm>
                <a:off x="1406" y="2006"/>
                <a:ext cx="97" cy="67"/>
              </a:xfrm>
              <a:custGeom>
                <a:avLst/>
                <a:gdLst/>
                <a:ahLst/>
                <a:cxnLst>
                  <a:cxn ang="0">
                    <a:pos x="96" y="16"/>
                  </a:cxn>
                  <a:cxn ang="0">
                    <a:pos x="82" y="16"/>
                  </a:cxn>
                  <a:cxn ang="0">
                    <a:pos x="69" y="15"/>
                  </a:cxn>
                  <a:cxn ang="0">
                    <a:pos x="57" y="14"/>
                  </a:cxn>
                  <a:cxn ang="0">
                    <a:pos x="45" y="11"/>
                  </a:cxn>
                  <a:cxn ang="0">
                    <a:pos x="34" y="9"/>
                  </a:cxn>
                  <a:cxn ang="0">
                    <a:pos x="24" y="7"/>
                  </a:cxn>
                  <a:cxn ang="0">
                    <a:pos x="15" y="3"/>
                  </a:cxn>
                  <a:cxn ang="0">
                    <a:pos x="7" y="0"/>
                  </a:cxn>
                  <a:cxn ang="0">
                    <a:pos x="4" y="9"/>
                  </a:cxn>
                  <a:cxn ang="0">
                    <a:pos x="2" y="18"/>
                  </a:cxn>
                  <a:cxn ang="0">
                    <a:pos x="0" y="28"/>
                  </a:cxn>
                  <a:cxn ang="0">
                    <a:pos x="0" y="37"/>
                  </a:cxn>
                  <a:cxn ang="0">
                    <a:pos x="2" y="56"/>
                  </a:cxn>
                  <a:cxn ang="0">
                    <a:pos x="8" y="75"/>
                  </a:cxn>
                  <a:cxn ang="0">
                    <a:pos x="16" y="91"/>
                  </a:cxn>
                  <a:cxn ang="0">
                    <a:pos x="29" y="105"/>
                  </a:cxn>
                  <a:cxn ang="0">
                    <a:pos x="43" y="117"/>
                  </a:cxn>
                  <a:cxn ang="0">
                    <a:pos x="59" y="125"/>
                  </a:cxn>
                  <a:cxn ang="0">
                    <a:pos x="77" y="131"/>
                  </a:cxn>
                  <a:cxn ang="0">
                    <a:pos x="97" y="133"/>
                  </a:cxn>
                  <a:cxn ang="0">
                    <a:pos x="116" y="131"/>
                  </a:cxn>
                  <a:cxn ang="0">
                    <a:pos x="135" y="125"/>
                  </a:cxn>
                  <a:cxn ang="0">
                    <a:pos x="151" y="117"/>
                  </a:cxn>
                  <a:cxn ang="0">
                    <a:pos x="165" y="105"/>
                  </a:cxn>
                  <a:cxn ang="0">
                    <a:pos x="177" y="91"/>
                  </a:cxn>
                  <a:cxn ang="0">
                    <a:pos x="185" y="75"/>
                  </a:cxn>
                  <a:cxn ang="0">
                    <a:pos x="191" y="56"/>
                  </a:cxn>
                  <a:cxn ang="0">
                    <a:pos x="193" y="37"/>
                  </a:cxn>
                  <a:cxn ang="0">
                    <a:pos x="193" y="28"/>
                  </a:cxn>
                  <a:cxn ang="0">
                    <a:pos x="192" y="18"/>
                  </a:cxn>
                  <a:cxn ang="0">
                    <a:pos x="190" y="9"/>
                  </a:cxn>
                  <a:cxn ang="0">
                    <a:pos x="186" y="0"/>
                  </a:cxn>
                  <a:cxn ang="0">
                    <a:pos x="178" y="3"/>
                  </a:cxn>
                  <a:cxn ang="0">
                    <a:pos x="170" y="7"/>
                  </a:cxn>
                  <a:cxn ang="0">
                    <a:pos x="160" y="9"/>
                  </a:cxn>
                  <a:cxn ang="0">
                    <a:pos x="148" y="11"/>
                  </a:cxn>
                  <a:cxn ang="0">
                    <a:pos x="137" y="14"/>
                  </a:cxn>
                  <a:cxn ang="0">
                    <a:pos x="123" y="15"/>
                  </a:cxn>
                  <a:cxn ang="0">
                    <a:pos x="111" y="16"/>
                  </a:cxn>
                  <a:cxn ang="0">
                    <a:pos x="96" y="16"/>
                  </a:cxn>
                </a:cxnLst>
                <a:rect l="0" t="0" r="r" b="b"/>
                <a:pathLst>
                  <a:path w="193" h="133">
                    <a:moveTo>
                      <a:pt x="96" y="16"/>
                    </a:moveTo>
                    <a:lnTo>
                      <a:pt x="82" y="16"/>
                    </a:lnTo>
                    <a:lnTo>
                      <a:pt x="69" y="15"/>
                    </a:lnTo>
                    <a:lnTo>
                      <a:pt x="57" y="14"/>
                    </a:lnTo>
                    <a:lnTo>
                      <a:pt x="45" y="11"/>
                    </a:lnTo>
                    <a:lnTo>
                      <a:pt x="34" y="9"/>
                    </a:lnTo>
                    <a:lnTo>
                      <a:pt x="24" y="7"/>
                    </a:lnTo>
                    <a:lnTo>
                      <a:pt x="15" y="3"/>
                    </a:lnTo>
                    <a:lnTo>
                      <a:pt x="7" y="0"/>
                    </a:lnTo>
                    <a:lnTo>
                      <a:pt x="4" y="9"/>
                    </a:lnTo>
                    <a:lnTo>
                      <a:pt x="2" y="18"/>
                    </a:lnTo>
                    <a:lnTo>
                      <a:pt x="0" y="28"/>
                    </a:lnTo>
                    <a:lnTo>
                      <a:pt x="0" y="37"/>
                    </a:lnTo>
                    <a:lnTo>
                      <a:pt x="2" y="56"/>
                    </a:lnTo>
                    <a:lnTo>
                      <a:pt x="8" y="75"/>
                    </a:lnTo>
                    <a:lnTo>
                      <a:pt x="16" y="91"/>
                    </a:lnTo>
                    <a:lnTo>
                      <a:pt x="29" y="105"/>
                    </a:lnTo>
                    <a:lnTo>
                      <a:pt x="43" y="117"/>
                    </a:lnTo>
                    <a:lnTo>
                      <a:pt x="59" y="125"/>
                    </a:lnTo>
                    <a:lnTo>
                      <a:pt x="77" y="131"/>
                    </a:lnTo>
                    <a:lnTo>
                      <a:pt x="97" y="133"/>
                    </a:lnTo>
                    <a:lnTo>
                      <a:pt x="116" y="131"/>
                    </a:lnTo>
                    <a:lnTo>
                      <a:pt x="135" y="125"/>
                    </a:lnTo>
                    <a:lnTo>
                      <a:pt x="151" y="117"/>
                    </a:lnTo>
                    <a:lnTo>
                      <a:pt x="165" y="105"/>
                    </a:lnTo>
                    <a:lnTo>
                      <a:pt x="177" y="91"/>
                    </a:lnTo>
                    <a:lnTo>
                      <a:pt x="185" y="75"/>
                    </a:lnTo>
                    <a:lnTo>
                      <a:pt x="191" y="56"/>
                    </a:lnTo>
                    <a:lnTo>
                      <a:pt x="193" y="37"/>
                    </a:lnTo>
                    <a:lnTo>
                      <a:pt x="193" y="28"/>
                    </a:lnTo>
                    <a:lnTo>
                      <a:pt x="192" y="18"/>
                    </a:lnTo>
                    <a:lnTo>
                      <a:pt x="190" y="9"/>
                    </a:lnTo>
                    <a:lnTo>
                      <a:pt x="186" y="0"/>
                    </a:lnTo>
                    <a:lnTo>
                      <a:pt x="178" y="3"/>
                    </a:lnTo>
                    <a:lnTo>
                      <a:pt x="170" y="7"/>
                    </a:lnTo>
                    <a:lnTo>
                      <a:pt x="160" y="9"/>
                    </a:lnTo>
                    <a:lnTo>
                      <a:pt x="148" y="11"/>
                    </a:lnTo>
                    <a:lnTo>
                      <a:pt x="137" y="14"/>
                    </a:lnTo>
                    <a:lnTo>
                      <a:pt x="123" y="15"/>
                    </a:lnTo>
                    <a:lnTo>
                      <a:pt x="111" y="16"/>
                    </a:lnTo>
                    <a:lnTo>
                      <a:pt x="96" y="16"/>
                    </a:lnTo>
                    <a:close/>
                  </a:path>
                </a:pathLst>
              </a:custGeom>
              <a:solidFill>
                <a:srgbClr val="000000"/>
              </a:solidFill>
              <a:ln w="9525">
                <a:noFill/>
                <a:round/>
                <a:headEnd/>
                <a:tailEnd/>
              </a:ln>
            </p:spPr>
            <p:txBody>
              <a:bodyPr>
                <a:prstTxWarp prst="textNoShape">
                  <a:avLst/>
                </a:prstTxWarp>
              </a:bodyPr>
              <a:lstStyle/>
              <a:p>
                <a:endParaRPr lang="fr-FR"/>
              </a:p>
            </p:txBody>
          </p:sp>
          <p:sp>
            <p:nvSpPr>
              <p:cNvPr id="22614" name="Freeform 86"/>
              <p:cNvSpPr>
                <a:spLocks/>
              </p:cNvSpPr>
              <p:nvPr/>
            </p:nvSpPr>
            <p:spPr bwMode="auto">
              <a:xfrm>
                <a:off x="1400" y="1968"/>
                <a:ext cx="106" cy="38"/>
              </a:xfrm>
              <a:custGeom>
                <a:avLst/>
                <a:gdLst/>
                <a:ahLst/>
                <a:cxnLst>
                  <a:cxn ang="0">
                    <a:pos x="158" y="0"/>
                  </a:cxn>
                  <a:cxn ang="0">
                    <a:pos x="105" y="8"/>
                  </a:cxn>
                  <a:cxn ang="0">
                    <a:pos x="56" y="0"/>
                  </a:cxn>
                  <a:cxn ang="0">
                    <a:pos x="0" y="8"/>
                  </a:cxn>
                  <a:cxn ang="0">
                    <a:pos x="26" y="62"/>
                  </a:cxn>
                  <a:cxn ang="0">
                    <a:pos x="26" y="63"/>
                  </a:cxn>
                  <a:cxn ang="0">
                    <a:pos x="26" y="63"/>
                  </a:cxn>
                  <a:cxn ang="0">
                    <a:pos x="26" y="63"/>
                  </a:cxn>
                  <a:cxn ang="0">
                    <a:pos x="26" y="63"/>
                  </a:cxn>
                  <a:cxn ang="0">
                    <a:pos x="26" y="63"/>
                  </a:cxn>
                  <a:cxn ang="0">
                    <a:pos x="26" y="63"/>
                  </a:cxn>
                  <a:cxn ang="0">
                    <a:pos x="26" y="63"/>
                  </a:cxn>
                  <a:cxn ang="0">
                    <a:pos x="26" y="63"/>
                  </a:cxn>
                  <a:cxn ang="0">
                    <a:pos x="26" y="63"/>
                  </a:cxn>
                  <a:cxn ang="0">
                    <a:pos x="26" y="63"/>
                  </a:cxn>
                  <a:cxn ang="0">
                    <a:pos x="34" y="66"/>
                  </a:cxn>
                  <a:cxn ang="0">
                    <a:pos x="42" y="69"/>
                  </a:cxn>
                  <a:cxn ang="0">
                    <a:pos x="52" y="71"/>
                  </a:cxn>
                  <a:cxn ang="0">
                    <a:pos x="62" y="72"/>
                  </a:cxn>
                  <a:cxn ang="0">
                    <a:pos x="73" y="74"/>
                  </a:cxn>
                  <a:cxn ang="0">
                    <a:pos x="83" y="75"/>
                  </a:cxn>
                  <a:cxn ang="0">
                    <a:pos x="96" y="76"/>
                  </a:cxn>
                  <a:cxn ang="0">
                    <a:pos x="108" y="76"/>
                  </a:cxn>
                  <a:cxn ang="0">
                    <a:pos x="120" y="76"/>
                  </a:cxn>
                  <a:cxn ang="0">
                    <a:pos x="133" y="75"/>
                  </a:cxn>
                  <a:cxn ang="0">
                    <a:pos x="144" y="74"/>
                  </a:cxn>
                  <a:cxn ang="0">
                    <a:pos x="155" y="72"/>
                  </a:cxn>
                  <a:cxn ang="0">
                    <a:pos x="165" y="70"/>
                  </a:cxn>
                  <a:cxn ang="0">
                    <a:pos x="175" y="68"/>
                  </a:cxn>
                  <a:cxn ang="0">
                    <a:pos x="183" y="66"/>
                  </a:cxn>
                  <a:cxn ang="0">
                    <a:pos x="192" y="62"/>
                  </a:cxn>
                  <a:cxn ang="0">
                    <a:pos x="211" y="8"/>
                  </a:cxn>
                  <a:cxn ang="0">
                    <a:pos x="158" y="0"/>
                  </a:cxn>
                </a:cxnLst>
                <a:rect l="0" t="0" r="r" b="b"/>
                <a:pathLst>
                  <a:path w="211" h="76">
                    <a:moveTo>
                      <a:pt x="158" y="0"/>
                    </a:moveTo>
                    <a:lnTo>
                      <a:pt x="105" y="8"/>
                    </a:lnTo>
                    <a:lnTo>
                      <a:pt x="56" y="0"/>
                    </a:lnTo>
                    <a:lnTo>
                      <a:pt x="0" y="8"/>
                    </a:lnTo>
                    <a:lnTo>
                      <a:pt x="26" y="62"/>
                    </a:lnTo>
                    <a:lnTo>
                      <a:pt x="26" y="63"/>
                    </a:lnTo>
                    <a:lnTo>
                      <a:pt x="26" y="63"/>
                    </a:lnTo>
                    <a:lnTo>
                      <a:pt x="26" y="63"/>
                    </a:lnTo>
                    <a:lnTo>
                      <a:pt x="26" y="63"/>
                    </a:lnTo>
                    <a:lnTo>
                      <a:pt x="26" y="63"/>
                    </a:lnTo>
                    <a:lnTo>
                      <a:pt x="26" y="63"/>
                    </a:lnTo>
                    <a:lnTo>
                      <a:pt x="26" y="63"/>
                    </a:lnTo>
                    <a:lnTo>
                      <a:pt x="26" y="63"/>
                    </a:lnTo>
                    <a:lnTo>
                      <a:pt x="26" y="63"/>
                    </a:lnTo>
                    <a:lnTo>
                      <a:pt x="26" y="63"/>
                    </a:lnTo>
                    <a:lnTo>
                      <a:pt x="34" y="66"/>
                    </a:lnTo>
                    <a:lnTo>
                      <a:pt x="42" y="69"/>
                    </a:lnTo>
                    <a:lnTo>
                      <a:pt x="52" y="71"/>
                    </a:lnTo>
                    <a:lnTo>
                      <a:pt x="62" y="72"/>
                    </a:lnTo>
                    <a:lnTo>
                      <a:pt x="73" y="74"/>
                    </a:lnTo>
                    <a:lnTo>
                      <a:pt x="83" y="75"/>
                    </a:lnTo>
                    <a:lnTo>
                      <a:pt x="96" y="76"/>
                    </a:lnTo>
                    <a:lnTo>
                      <a:pt x="108" y="76"/>
                    </a:lnTo>
                    <a:lnTo>
                      <a:pt x="120" y="76"/>
                    </a:lnTo>
                    <a:lnTo>
                      <a:pt x="133" y="75"/>
                    </a:lnTo>
                    <a:lnTo>
                      <a:pt x="144" y="74"/>
                    </a:lnTo>
                    <a:lnTo>
                      <a:pt x="155" y="72"/>
                    </a:lnTo>
                    <a:lnTo>
                      <a:pt x="165" y="70"/>
                    </a:lnTo>
                    <a:lnTo>
                      <a:pt x="175" y="68"/>
                    </a:lnTo>
                    <a:lnTo>
                      <a:pt x="183" y="66"/>
                    </a:lnTo>
                    <a:lnTo>
                      <a:pt x="192" y="62"/>
                    </a:lnTo>
                    <a:lnTo>
                      <a:pt x="211" y="8"/>
                    </a:lnTo>
                    <a:lnTo>
                      <a:pt x="158" y="0"/>
                    </a:lnTo>
                    <a:close/>
                  </a:path>
                </a:pathLst>
              </a:custGeom>
              <a:solidFill>
                <a:srgbClr val="000000"/>
              </a:solidFill>
              <a:ln w="9525">
                <a:noFill/>
                <a:round/>
                <a:headEnd/>
                <a:tailEnd/>
              </a:ln>
            </p:spPr>
            <p:txBody>
              <a:bodyPr>
                <a:prstTxWarp prst="textNoShape">
                  <a:avLst/>
                </a:prstTxWarp>
              </a:bodyPr>
              <a:lstStyle/>
              <a:p>
                <a:endParaRPr lang="fr-FR"/>
              </a:p>
            </p:txBody>
          </p:sp>
          <p:sp>
            <p:nvSpPr>
              <p:cNvPr id="22615" name="Freeform 87"/>
              <p:cNvSpPr>
                <a:spLocks/>
              </p:cNvSpPr>
              <p:nvPr/>
            </p:nvSpPr>
            <p:spPr bwMode="auto">
              <a:xfrm>
                <a:off x="1344" y="2082"/>
                <a:ext cx="229" cy="459"/>
              </a:xfrm>
              <a:custGeom>
                <a:avLst/>
                <a:gdLst/>
                <a:ahLst/>
                <a:cxnLst>
                  <a:cxn ang="0">
                    <a:pos x="392" y="870"/>
                  </a:cxn>
                  <a:cxn ang="0">
                    <a:pos x="402" y="582"/>
                  </a:cxn>
                  <a:cxn ang="0">
                    <a:pos x="455" y="461"/>
                  </a:cxn>
                  <a:cxn ang="0">
                    <a:pos x="386" y="412"/>
                  </a:cxn>
                  <a:cxn ang="0">
                    <a:pos x="455" y="398"/>
                  </a:cxn>
                  <a:cxn ang="0">
                    <a:pos x="386" y="388"/>
                  </a:cxn>
                  <a:cxn ang="0">
                    <a:pos x="455" y="374"/>
                  </a:cxn>
                  <a:cxn ang="0">
                    <a:pos x="386" y="363"/>
                  </a:cxn>
                  <a:cxn ang="0">
                    <a:pos x="455" y="350"/>
                  </a:cxn>
                  <a:cxn ang="0">
                    <a:pos x="455" y="182"/>
                  </a:cxn>
                  <a:cxn ang="0">
                    <a:pos x="456" y="168"/>
                  </a:cxn>
                  <a:cxn ang="0">
                    <a:pos x="454" y="116"/>
                  </a:cxn>
                  <a:cxn ang="0">
                    <a:pos x="433" y="53"/>
                  </a:cxn>
                  <a:cxn ang="0">
                    <a:pos x="397" y="17"/>
                  </a:cxn>
                  <a:cxn ang="0">
                    <a:pos x="346" y="2"/>
                  </a:cxn>
                  <a:cxn ang="0">
                    <a:pos x="313" y="30"/>
                  </a:cxn>
                  <a:cxn ang="0">
                    <a:pos x="298" y="131"/>
                  </a:cxn>
                  <a:cxn ang="0">
                    <a:pos x="337" y="191"/>
                  </a:cxn>
                  <a:cxn ang="0">
                    <a:pos x="325" y="176"/>
                  </a:cxn>
                  <a:cxn ang="0">
                    <a:pos x="346" y="179"/>
                  </a:cxn>
                  <a:cxn ang="0">
                    <a:pos x="322" y="160"/>
                  </a:cxn>
                  <a:cxn ang="0">
                    <a:pos x="367" y="185"/>
                  </a:cxn>
                  <a:cxn ang="0">
                    <a:pos x="412" y="160"/>
                  </a:cxn>
                  <a:cxn ang="0">
                    <a:pos x="387" y="179"/>
                  </a:cxn>
                  <a:cxn ang="0">
                    <a:pos x="408" y="176"/>
                  </a:cxn>
                  <a:cxn ang="0">
                    <a:pos x="381" y="199"/>
                  </a:cxn>
                  <a:cxn ang="0">
                    <a:pos x="353" y="199"/>
                  </a:cxn>
                  <a:cxn ang="0">
                    <a:pos x="286" y="191"/>
                  </a:cxn>
                  <a:cxn ang="0">
                    <a:pos x="281" y="214"/>
                  </a:cxn>
                  <a:cxn ang="0">
                    <a:pos x="275" y="237"/>
                  </a:cxn>
                  <a:cxn ang="0">
                    <a:pos x="268" y="261"/>
                  </a:cxn>
                  <a:cxn ang="0">
                    <a:pos x="262" y="284"/>
                  </a:cxn>
                  <a:cxn ang="0">
                    <a:pos x="221" y="17"/>
                  </a:cxn>
                  <a:cxn ang="0">
                    <a:pos x="187" y="306"/>
                  </a:cxn>
                  <a:cxn ang="0">
                    <a:pos x="174" y="262"/>
                  </a:cxn>
                  <a:cxn ang="0">
                    <a:pos x="158" y="202"/>
                  </a:cxn>
                  <a:cxn ang="0">
                    <a:pos x="144" y="131"/>
                  </a:cxn>
                  <a:cxn ang="0">
                    <a:pos x="133" y="65"/>
                  </a:cxn>
                  <a:cxn ang="0">
                    <a:pos x="128" y="17"/>
                  </a:cxn>
                  <a:cxn ang="0">
                    <a:pos x="99" y="4"/>
                  </a:cxn>
                  <a:cxn ang="0">
                    <a:pos x="53" y="21"/>
                  </a:cxn>
                  <a:cxn ang="0">
                    <a:pos x="20" y="56"/>
                  </a:cxn>
                  <a:cxn ang="0">
                    <a:pos x="2" y="118"/>
                  </a:cxn>
                  <a:cxn ang="0">
                    <a:pos x="0" y="161"/>
                  </a:cxn>
                  <a:cxn ang="0">
                    <a:pos x="0" y="161"/>
                  </a:cxn>
                  <a:cxn ang="0">
                    <a:pos x="0" y="350"/>
                  </a:cxn>
                  <a:cxn ang="0">
                    <a:pos x="75" y="363"/>
                  </a:cxn>
                  <a:cxn ang="0">
                    <a:pos x="0" y="374"/>
                  </a:cxn>
                  <a:cxn ang="0">
                    <a:pos x="75" y="388"/>
                  </a:cxn>
                  <a:cxn ang="0">
                    <a:pos x="0" y="398"/>
                  </a:cxn>
                  <a:cxn ang="0">
                    <a:pos x="75" y="412"/>
                  </a:cxn>
                  <a:cxn ang="0">
                    <a:pos x="0" y="458"/>
                  </a:cxn>
                  <a:cxn ang="0">
                    <a:pos x="44" y="582"/>
                  </a:cxn>
                  <a:cxn ang="0">
                    <a:pos x="53" y="879"/>
                  </a:cxn>
                  <a:cxn ang="0">
                    <a:pos x="220" y="918"/>
                  </a:cxn>
                  <a:cxn ang="0">
                    <a:pos x="235" y="582"/>
                  </a:cxn>
                  <a:cxn ang="0">
                    <a:pos x="459" y="918"/>
                  </a:cxn>
                </a:cxnLst>
                <a:rect l="0" t="0" r="r" b="b"/>
                <a:pathLst>
                  <a:path w="459" h="918">
                    <a:moveTo>
                      <a:pt x="459" y="918"/>
                    </a:moveTo>
                    <a:lnTo>
                      <a:pt x="392" y="870"/>
                    </a:lnTo>
                    <a:lnTo>
                      <a:pt x="392" y="582"/>
                    </a:lnTo>
                    <a:lnTo>
                      <a:pt x="402" y="582"/>
                    </a:lnTo>
                    <a:lnTo>
                      <a:pt x="402" y="461"/>
                    </a:lnTo>
                    <a:lnTo>
                      <a:pt x="455" y="461"/>
                    </a:lnTo>
                    <a:lnTo>
                      <a:pt x="455" y="412"/>
                    </a:lnTo>
                    <a:lnTo>
                      <a:pt x="386" y="412"/>
                    </a:lnTo>
                    <a:lnTo>
                      <a:pt x="386" y="398"/>
                    </a:lnTo>
                    <a:lnTo>
                      <a:pt x="455" y="398"/>
                    </a:lnTo>
                    <a:lnTo>
                      <a:pt x="455" y="388"/>
                    </a:lnTo>
                    <a:lnTo>
                      <a:pt x="386" y="388"/>
                    </a:lnTo>
                    <a:lnTo>
                      <a:pt x="386" y="374"/>
                    </a:lnTo>
                    <a:lnTo>
                      <a:pt x="455" y="374"/>
                    </a:lnTo>
                    <a:lnTo>
                      <a:pt x="455" y="363"/>
                    </a:lnTo>
                    <a:lnTo>
                      <a:pt x="386" y="363"/>
                    </a:lnTo>
                    <a:lnTo>
                      <a:pt x="386" y="350"/>
                    </a:lnTo>
                    <a:lnTo>
                      <a:pt x="455" y="350"/>
                    </a:lnTo>
                    <a:lnTo>
                      <a:pt x="455" y="189"/>
                    </a:lnTo>
                    <a:lnTo>
                      <a:pt x="455" y="182"/>
                    </a:lnTo>
                    <a:lnTo>
                      <a:pt x="456" y="175"/>
                    </a:lnTo>
                    <a:lnTo>
                      <a:pt x="456" y="168"/>
                    </a:lnTo>
                    <a:lnTo>
                      <a:pt x="456" y="161"/>
                    </a:lnTo>
                    <a:lnTo>
                      <a:pt x="454" y="116"/>
                    </a:lnTo>
                    <a:lnTo>
                      <a:pt x="446" y="80"/>
                    </a:lnTo>
                    <a:lnTo>
                      <a:pt x="433" y="53"/>
                    </a:lnTo>
                    <a:lnTo>
                      <a:pt x="417" y="32"/>
                    </a:lnTo>
                    <a:lnTo>
                      <a:pt x="397" y="17"/>
                    </a:lnTo>
                    <a:lnTo>
                      <a:pt x="372" y="8"/>
                    </a:lnTo>
                    <a:lnTo>
                      <a:pt x="346" y="2"/>
                    </a:lnTo>
                    <a:lnTo>
                      <a:pt x="316" y="0"/>
                    </a:lnTo>
                    <a:lnTo>
                      <a:pt x="313" y="30"/>
                    </a:lnTo>
                    <a:lnTo>
                      <a:pt x="307" y="75"/>
                    </a:lnTo>
                    <a:lnTo>
                      <a:pt x="298" y="131"/>
                    </a:lnTo>
                    <a:lnTo>
                      <a:pt x="286" y="191"/>
                    </a:lnTo>
                    <a:lnTo>
                      <a:pt x="337" y="191"/>
                    </a:lnTo>
                    <a:lnTo>
                      <a:pt x="322" y="183"/>
                    </a:lnTo>
                    <a:lnTo>
                      <a:pt x="325" y="176"/>
                    </a:lnTo>
                    <a:lnTo>
                      <a:pt x="344" y="184"/>
                    </a:lnTo>
                    <a:lnTo>
                      <a:pt x="346" y="179"/>
                    </a:lnTo>
                    <a:lnTo>
                      <a:pt x="321" y="166"/>
                    </a:lnTo>
                    <a:lnTo>
                      <a:pt x="322" y="160"/>
                    </a:lnTo>
                    <a:lnTo>
                      <a:pt x="362" y="172"/>
                    </a:lnTo>
                    <a:lnTo>
                      <a:pt x="367" y="185"/>
                    </a:lnTo>
                    <a:lnTo>
                      <a:pt x="371" y="172"/>
                    </a:lnTo>
                    <a:lnTo>
                      <a:pt x="412" y="160"/>
                    </a:lnTo>
                    <a:lnTo>
                      <a:pt x="413" y="166"/>
                    </a:lnTo>
                    <a:lnTo>
                      <a:pt x="387" y="179"/>
                    </a:lnTo>
                    <a:lnTo>
                      <a:pt x="390" y="184"/>
                    </a:lnTo>
                    <a:lnTo>
                      <a:pt x="408" y="176"/>
                    </a:lnTo>
                    <a:lnTo>
                      <a:pt x="412" y="183"/>
                    </a:lnTo>
                    <a:lnTo>
                      <a:pt x="381" y="199"/>
                    </a:lnTo>
                    <a:lnTo>
                      <a:pt x="367" y="197"/>
                    </a:lnTo>
                    <a:lnTo>
                      <a:pt x="353" y="199"/>
                    </a:lnTo>
                    <a:lnTo>
                      <a:pt x="337" y="191"/>
                    </a:lnTo>
                    <a:lnTo>
                      <a:pt x="286" y="191"/>
                    </a:lnTo>
                    <a:lnTo>
                      <a:pt x="284" y="202"/>
                    </a:lnTo>
                    <a:lnTo>
                      <a:pt x="281" y="214"/>
                    </a:lnTo>
                    <a:lnTo>
                      <a:pt x="277" y="226"/>
                    </a:lnTo>
                    <a:lnTo>
                      <a:pt x="275" y="237"/>
                    </a:lnTo>
                    <a:lnTo>
                      <a:pt x="271" y="250"/>
                    </a:lnTo>
                    <a:lnTo>
                      <a:pt x="268" y="261"/>
                    </a:lnTo>
                    <a:lnTo>
                      <a:pt x="264" y="273"/>
                    </a:lnTo>
                    <a:lnTo>
                      <a:pt x="262" y="284"/>
                    </a:lnTo>
                    <a:lnTo>
                      <a:pt x="231" y="17"/>
                    </a:lnTo>
                    <a:lnTo>
                      <a:pt x="221" y="17"/>
                    </a:lnTo>
                    <a:lnTo>
                      <a:pt x="193" y="325"/>
                    </a:lnTo>
                    <a:lnTo>
                      <a:pt x="187" y="306"/>
                    </a:lnTo>
                    <a:lnTo>
                      <a:pt x="181" y="285"/>
                    </a:lnTo>
                    <a:lnTo>
                      <a:pt x="174" y="262"/>
                    </a:lnTo>
                    <a:lnTo>
                      <a:pt x="167" y="237"/>
                    </a:lnTo>
                    <a:lnTo>
                      <a:pt x="158" y="202"/>
                    </a:lnTo>
                    <a:lnTo>
                      <a:pt x="151" y="167"/>
                    </a:lnTo>
                    <a:lnTo>
                      <a:pt x="144" y="131"/>
                    </a:lnTo>
                    <a:lnTo>
                      <a:pt x="138" y="96"/>
                    </a:lnTo>
                    <a:lnTo>
                      <a:pt x="133" y="65"/>
                    </a:lnTo>
                    <a:lnTo>
                      <a:pt x="130" y="39"/>
                    </a:lnTo>
                    <a:lnTo>
                      <a:pt x="128" y="17"/>
                    </a:lnTo>
                    <a:lnTo>
                      <a:pt x="125" y="1"/>
                    </a:lnTo>
                    <a:lnTo>
                      <a:pt x="99" y="4"/>
                    </a:lnTo>
                    <a:lnTo>
                      <a:pt x="75" y="10"/>
                    </a:lnTo>
                    <a:lnTo>
                      <a:pt x="53" y="21"/>
                    </a:lnTo>
                    <a:lnTo>
                      <a:pt x="34" y="35"/>
                    </a:lnTo>
                    <a:lnTo>
                      <a:pt x="20" y="56"/>
                    </a:lnTo>
                    <a:lnTo>
                      <a:pt x="9" y="84"/>
                    </a:lnTo>
                    <a:lnTo>
                      <a:pt x="2" y="118"/>
                    </a:lnTo>
                    <a:lnTo>
                      <a:pt x="0" y="161"/>
                    </a:lnTo>
                    <a:lnTo>
                      <a:pt x="0" y="161"/>
                    </a:lnTo>
                    <a:lnTo>
                      <a:pt x="0" y="161"/>
                    </a:lnTo>
                    <a:lnTo>
                      <a:pt x="0" y="161"/>
                    </a:lnTo>
                    <a:lnTo>
                      <a:pt x="0" y="161"/>
                    </a:lnTo>
                    <a:lnTo>
                      <a:pt x="0" y="350"/>
                    </a:lnTo>
                    <a:lnTo>
                      <a:pt x="75" y="350"/>
                    </a:lnTo>
                    <a:lnTo>
                      <a:pt x="75" y="363"/>
                    </a:lnTo>
                    <a:lnTo>
                      <a:pt x="0" y="363"/>
                    </a:lnTo>
                    <a:lnTo>
                      <a:pt x="0" y="374"/>
                    </a:lnTo>
                    <a:lnTo>
                      <a:pt x="75" y="374"/>
                    </a:lnTo>
                    <a:lnTo>
                      <a:pt x="75" y="388"/>
                    </a:lnTo>
                    <a:lnTo>
                      <a:pt x="0" y="388"/>
                    </a:lnTo>
                    <a:lnTo>
                      <a:pt x="0" y="398"/>
                    </a:lnTo>
                    <a:lnTo>
                      <a:pt x="75" y="398"/>
                    </a:lnTo>
                    <a:lnTo>
                      <a:pt x="75" y="412"/>
                    </a:lnTo>
                    <a:lnTo>
                      <a:pt x="0" y="412"/>
                    </a:lnTo>
                    <a:lnTo>
                      <a:pt x="0" y="458"/>
                    </a:lnTo>
                    <a:lnTo>
                      <a:pt x="44" y="458"/>
                    </a:lnTo>
                    <a:lnTo>
                      <a:pt x="44" y="582"/>
                    </a:lnTo>
                    <a:lnTo>
                      <a:pt x="53" y="582"/>
                    </a:lnTo>
                    <a:lnTo>
                      <a:pt x="53" y="879"/>
                    </a:lnTo>
                    <a:lnTo>
                      <a:pt x="1" y="918"/>
                    </a:lnTo>
                    <a:lnTo>
                      <a:pt x="220" y="918"/>
                    </a:lnTo>
                    <a:lnTo>
                      <a:pt x="210" y="582"/>
                    </a:lnTo>
                    <a:lnTo>
                      <a:pt x="235" y="582"/>
                    </a:lnTo>
                    <a:lnTo>
                      <a:pt x="225" y="918"/>
                    </a:lnTo>
                    <a:lnTo>
                      <a:pt x="459" y="918"/>
                    </a:lnTo>
                    <a:close/>
                  </a:path>
                </a:pathLst>
              </a:custGeom>
              <a:solidFill>
                <a:srgbClr val="000000"/>
              </a:solidFill>
              <a:ln w="9525">
                <a:noFill/>
                <a:round/>
                <a:headEnd/>
                <a:tailEnd/>
              </a:ln>
            </p:spPr>
            <p:txBody>
              <a:bodyPr>
                <a:prstTxWarp prst="textNoShape">
                  <a:avLst/>
                </a:prstTxWarp>
              </a:bodyPr>
              <a:lstStyle/>
              <a:p>
                <a:endParaRPr lang="fr-FR"/>
              </a:p>
            </p:txBody>
          </p:sp>
          <p:sp>
            <p:nvSpPr>
              <p:cNvPr id="22616" name="Freeform 88"/>
              <p:cNvSpPr>
                <a:spLocks/>
              </p:cNvSpPr>
              <p:nvPr/>
            </p:nvSpPr>
            <p:spPr bwMode="auto">
              <a:xfrm>
                <a:off x="1349" y="2319"/>
                <a:ext cx="27" cy="47"/>
              </a:xfrm>
              <a:custGeom>
                <a:avLst/>
                <a:gdLst/>
                <a:ahLst/>
                <a:cxnLst>
                  <a:cxn ang="0">
                    <a:pos x="0" y="1"/>
                  </a:cxn>
                  <a:cxn ang="0">
                    <a:pos x="0" y="8"/>
                  </a:cxn>
                  <a:cxn ang="0">
                    <a:pos x="1" y="24"/>
                  </a:cxn>
                  <a:cxn ang="0">
                    <a:pos x="4" y="46"/>
                  </a:cxn>
                  <a:cxn ang="0">
                    <a:pos x="8" y="65"/>
                  </a:cxn>
                  <a:cxn ang="0">
                    <a:pos x="14" y="79"/>
                  </a:cxn>
                  <a:cxn ang="0">
                    <a:pos x="20" y="87"/>
                  </a:cxn>
                  <a:cxn ang="0">
                    <a:pos x="27" y="92"/>
                  </a:cxn>
                  <a:cxn ang="0">
                    <a:pos x="32" y="93"/>
                  </a:cxn>
                  <a:cxn ang="0">
                    <a:pos x="39" y="92"/>
                  </a:cxn>
                  <a:cxn ang="0">
                    <a:pos x="46" y="88"/>
                  </a:cxn>
                  <a:cxn ang="0">
                    <a:pos x="52" y="85"/>
                  </a:cxn>
                  <a:cxn ang="0">
                    <a:pos x="54" y="84"/>
                  </a:cxn>
                  <a:cxn ang="0">
                    <a:pos x="52" y="0"/>
                  </a:cxn>
                  <a:cxn ang="0">
                    <a:pos x="0" y="1"/>
                  </a:cxn>
                </a:cxnLst>
                <a:rect l="0" t="0" r="r" b="b"/>
                <a:pathLst>
                  <a:path w="54" h="93">
                    <a:moveTo>
                      <a:pt x="0" y="1"/>
                    </a:moveTo>
                    <a:lnTo>
                      <a:pt x="0" y="8"/>
                    </a:lnTo>
                    <a:lnTo>
                      <a:pt x="1" y="24"/>
                    </a:lnTo>
                    <a:lnTo>
                      <a:pt x="4" y="46"/>
                    </a:lnTo>
                    <a:lnTo>
                      <a:pt x="8" y="65"/>
                    </a:lnTo>
                    <a:lnTo>
                      <a:pt x="14" y="79"/>
                    </a:lnTo>
                    <a:lnTo>
                      <a:pt x="20" y="87"/>
                    </a:lnTo>
                    <a:lnTo>
                      <a:pt x="27" y="92"/>
                    </a:lnTo>
                    <a:lnTo>
                      <a:pt x="32" y="93"/>
                    </a:lnTo>
                    <a:lnTo>
                      <a:pt x="39" y="92"/>
                    </a:lnTo>
                    <a:lnTo>
                      <a:pt x="46" y="88"/>
                    </a:lnTo>
                    <a:lnTo>
                      <a:pt x="52" y="85"/>
                    </a:lnTo>
                    <a:lnTo>
                      <a:pt x="54" y="84"/>
                    </a:lnTo>
                    <a:lnTo>
                      <a:pt x="52" y="0"/>
                    </a:lnTo>
                    <a:lnTo>
                      <a:pt x="0" y="1"/>
                    </a:lnTo>
                    <a:close/>
                  </a:path>
                </a:pathLst>
              </a:custGeom>
              <a:solidFill>
                <a:srgbClr val="000000"/>
              </a:solidFill>
              <a:ln w="9525">
                <a:noFill/>
                <a:round/>
                <a:headEnd/>
                <a:tailEnd/>
              </a:ln>
            </p:spPr>
            <p:txBody>
              <a:bodyPr>
                <a:prstTxWarp prst="textNoShape">
                  <a:avLst/>
                </a:prstTxWarp>
              </a:bodyPr>
              <a:lstStyle/>
              <a:p>
                <a:endParaRPr lang="fr-FR"/>
              </a:p>
            </p:txBody>
          </p:sp>
          <p:sp>
            <p:nvSpPr>
              <p:cNvPr id="22617" name="Freeform 89"/>
              <p:cNvSpPr>
                <a:spLocks/>
              </p:cNvSpPr>
              <p:nvPr/>
            </p:nvSpPr>
            <p:spPr bwMode="auto">
              <a:xfrm>
                <a:off x="1541" y="2319"/>
                <a:ext cx="27" cy="47"/>
              </a:xfrm>
              <a:custGeom>
                <a:avLst/>
                <a:gdLst/>
                <a:ahLst/>
                <a:cxnLst>
                  <a:cxn ang="0">
                    <a:pos x="53" y="1"/>
                  </a:cxn>
                  <a:cxn ang="0">
                    <a:pos x="53" y="8"/>
                  </a:cxn>
                  <a:cxn ang="0">
                    <a:pos x="52" y="24"/>
                  </a:cxn>
                  <a:cxn ang="0">
                    <a:pos x="50" y="46"/>
                  </a:cxn>
                  <a:cxn ang="0">
                    <a:pos x="46" y="65"/>
                  </a:cxn>
                  <a:cxn ang="0">
                    <a:pos x="41" y="79"/>
                  </a:cxn>
                  <a:cxn ang="0">
                    <a:pos x="34" y="87"/>
                  </a:cxn>
                  <a:cxn ang="0">
                    <a:pos x="28" y="92"/>
                  </a:cxn>
                  <a:cxn ang="0">
                    <a:pos x="21" y="93"/>
                  </a:cxn>
                  <a:cxn ang="0">
                    <a:pos x="14" y="92"/>
                  </a:cxn>
                  <a:cxn ang="0">
                    <a:pos x="7" y="88"/>
                  </a:cxn>
                  <a:cxn ang="0">
                    <a:pos x="3" y="85"/>
                  </a:cxn>
                  <a:cxn ang="0">
                    <a:pos x="0" y="84"/>
                  </a:cxn>
                  <a:cxn ang="0">
                    <a:pos x="1" y="0"/>
                  </a:cxn>
                  <a:cxn ang="0">
                    <a:pos x="53" y="1"/>
                  </a:cxn>
                </a:cxnLst>
                <a:rect l="0" t="0" r="r" b="b"/>
                <a:pathLst>
                  <a:path w="53" h="93">
                    <a:moveTo>
                      <a:pt x="53" y="1"/>
                    </a:moveTo>
                    <a:lnTo>
                      <a:pt x="53" y="8"/>
                    </a:lnTo>
                    <a:lnTo>
                      <a:pt x="52" y="24"/>
                    </a:lnTo>
                    <a:lnTo>
                      <a:pt x="50" y="46"/>
                    </a:lnTo>
                    <a:lnTo>
                      <a:pt x="46" y="65"/>
                    </a:lnTo>
                    <a:lnTo>
                      <a:pt x="41" y="79"/>
                    </a:lnTo>
                    <a:lnTo>
                      <a:pt x="34" y="87"/>
                    </a:lnTo>
                    <a:lnTo>
                      <a:pt x="28" y="92"/>
                    </a:lnTo>
                    <a:lnTo>
                      <a:pt x="21" y="93"/>
                    </a:lnTo>
                    <a:lnTo>
                      <a:pt x="14" y="92"/>
                    </a:lnTo>
                    <a:lnTo>
                      <a:pt x="7" y="88"/>
                    </a:lnTo>
                    <a:lnTo>
                      <a:pt x="3" y="85"/>
                    </a:lnTo>
                    <a:lnTo>
                      <a:pt x="0" y="84"/>
                    </a:lnTo>
                    <a:lnTo>
                      <a:pt x="1" y="0"/>
                    </a:lnTo>
                    <a:lnTo>
                      <a:pt x="53" y="1"/>
                    </a:lnTo>
                    <a:close/>
                  </a:path>
                </a:pathLst>
              </a:custGeom>
              <a:solidFill>
                <a:srgbClr val="000000"/>
              </a:solidFill>
              <a:ln w="9525">
                <a:noFill/>
                <a:round/>
                <a:headEnd/>
                <a:tailEnd/>
              </a:ln>
            </p:spPr>
            <p:txBody>
              <a:bodyPr>
                <a:prstTxWarp prst="textNoShape">
                  <a:avLst/>
                </a:prstTxWarp>
              </a:bodyPr>
              <a:lstStyle/>
              <a:p>
                <a:endParaRPr lang="fr-FR"/>
              </a:p>
            </p:txBody>
          </p:sp>
        </p:grpSp>
      </p:grpSp>
      <p:grpSp>
        <p:nvGrpSpPr>
          <p:cNvPr id="5" name="Group 90"/>
          <p:cNvGrpSpPr>
            <a:grpSpLocks/>
          </p:cNvGrpSpPr>
          <p:nvPr/>
        </p:nvGrpSpPr>
        <p:grpSpPr bwMode="auto">
          <a:xfrm>
            <a:off x="5562600" y="4343400"/>
            <a:ext cx="2743200" cy="1355725"/>
            <a:chOff x="3408" y="3216"/>
            <a:chExt cx="1728" cy="854"/>
          </a:xfrm>
        </p:grpSpPr>
        <p:sp>
          <p:nvSpPr>
            <p:cNvPr id="22619" name="AutoShape 91"/>
            <p:cNvSpPr>
              <a:spLocks noChangeArrowheads="1"/>
            </p:cNvSpPr>
            <p:nvPr/>
          </p:nvSpPr>
          <p:spPr bwMode="auto">
            <a:xfrm rot="2465617">
              <a:off x="3408" y="3216"/>
              <a:ext cx="432" cy="288"/>
            </a:xfrm>
            <a:prstGeom prst="rightArrow">
              <a:avLst>
                <a:gd name="adj1" fmla="val 50000"/>
                <a:gd name="adj2" fmla="val 37500"/>
              </a:avLst>
            </a:prstGeom>
            <a:noFill/>
            <a:ln w="28575">
              <a:solidFill>
                <a:schemeClr val="tx1"/>
              </a:solidFill>
              <a:miter lim="800000"/>
              <a:headEnd/>
              <a:tailEnd/>
            </a:ln>
            <a:effectLst/>
          </p:spPr>
          <p:txBody>
            <a:bodyPr wrap="none" anchor="ctr">
              <a:prstTxWarp prst="textNoShape">
                <a:avLst/>
              </a:prstTxWarp>
            </a:bodyPr>
            <a:lstStyle/>
            <a:p>
              <a:endParaRPr lang="fr-FR"/>
            </a:p>
          </p:txBody>
        </p:sp>
        <p:sp>
          <p:nvSpPr>
            <p:cNvPr id="22620" name="Text Box 92"/>
            <p:cNvSpPr txBox="1">
              <a:spLocks noChangeArrowheads="1"/>
            </p:cNvSpPr>
            <p:nvPr/>
          </p:nvSpPr>
          <p:spPr bwMode="auto">
            <a:xfrm>
              <a:off x="3638" y="3552"/>
              <a:ext cx="1498" cy="518"/>
            </a:xfrm>
            <a:prstGeom prst="rect">
              <a:avLst/>
            </a:prstGeom>
            <a:noFill/>
            <a:ln w="9525">
              <a:noFill/>
              <a:miter lim="800000"/>
              <a:headEnd/>
              <a:tailEnd/>
            </a:ln>
            <a:effectLst/>
          </p:spPr>
          <p:txBody>
            <a:bodyPr lIns="91429" tIns="45714" rIns="91429" bIns="45714">
              <a:prstTxWarp prst="textNoShape">
                <a:avLst/>
              </a:prstTxWarp>
              <a:spAutoFit/>
            </a:bodyPr>
            <a:lstStyle/>
            <a:p>
              <a:pPr algn="ctr"/>
              <a:r>
                <a:rPr lang="fr-FR" b="1">
                  <a:solidFill>
                    <a:srgbClr val="008000"/>
                  </a:solidFill>
                  <a:latin typeface="Arial" pitchFamily="-106" charset="0"/>
                </a:rPr>
                <a:t>10 accidents</a:t>
              </a:r>
            </a:p>
            <a:p>
              <a:pPr algn="ctr"/>
              <a:r>
                <a:rPr lang="fr-FR" b="1">
                  <a:solidFill>
                    <a:srgbClr val="008000"/>
                  </a:solidFill>
                  <a:latin typeface="Arial" pitchFamily="-106" charset="0"/>
                </a:rPr>
                <a:t>0 victimes</a:t>
              </a:r>
            </a:p>
          </p:txBody>
        </p:sp>
      </p:grpSp>
      <p:grpSp>
        <p:nvGrpSpPr>
          <p:cNvPr id="6" name="Group 93"/>
          <p:cNvGrpSpPr>
            <a:grpSpLocks/>
          </p:cNvGrpSpPr>
          <p:nvPr/>
        </p:nvGrpSpPr>
        <p:grpSpPr bwMode="auto">
          <a:xfrm>
            <a:off x="1219200" y="4800600"/>
            <a:ext cx="2133600" cy="1524000"/>
            <a:chOff x="480" y="3024"/>
            <a:chExt cx="1344" cy="960"/>
          </a:xfrm>
        </p:grpSpPr>
        <p:grpSp>
          <p:nvGrpSpPr>
            <p:cNvPr id="7" name="Group 94"/>
            <p:cNvGrpSpPr>
              <a:grpSpLocks/>
            </p:cNvGrpSpPr>
            <p:nvPr/>
          </p:nvGrpSpPr>
          <p:grpSpPr bwMode="auto">
            <a:xfrm>
              <a:off x="480" y="3024"/>
              <a:ext cx="1344" cy="960"/>
              <a:chOff x="240" y="2784"/>
              <a:chExt cx="1965" cy="1422"/>
            </a:xfrm>
          </p:grpSpPr>
          <p:sp>
            <p:nvSpPr>
              <p:cNvPr id="22623" name="Freeform 95"/>
              <p:cNvSpPr>
                <a:spLocks/>
              </p:cNvSpPr>
              <p:nvPr/>
            </p:nvSpPr>
            <p:spPr bwMode="auto">
              <a:xfrm>
                <a:off x="240" y="2998"/>
                <a:ext cx="342" cy="1208"/>
              </a:xfrm>
              <a:custGeom>
                <a:avLst/>
                <a:gdLst/>
                <a:ahLst/>
                <a:cxnLst>
                  <a:cxn ang="0">
                    <a:pos x="195" y="1744"/>
                  </a:cxn>
                  <a:cxn ang="0">
                    <a:pos x="155" y="1728"/>
                  </a:cxn>
                  <a:cxn ang="0">
                    <a:pos x="136" y="1711"/>
                  </a:cxn>
                  <a:cxn ang="0">
                    <a:pos x="127" y="1698"/>
                  </a:cxn>
                  <a:cxn ang="0">
                    <a:pos x="119" y="1684"/>
                  </a:cxn>
                  <a:cxn ang="0">
                    <a:pos x="113" y="1671"/>
                  </a:cxn>
                  <a:cxn ang="0">
                    <a:pos x="108" y="1649"/>
                  </a:cxn>
                  <a:cxn ang="0">
                    <a:pos x="108" y="208"/>
                  </a:cxn>
                  <a:cxn ang="0">
                    <a:pos x="113" y="186"/>
                  </a:cxn>
                  <a:cxn ang="0">
                    <a:pos x="119" y="171"/>
                  </a:cxn>
                  <a:cxn ang="0">
                    <a:pos x="127" y="157"/>
                  </a:cxn>
                  <a:cxn ang="0">
                    <a:pos x="139" y="141"/>
                  </a:cxn>
                  <a:cxn ang="0">
                    <a:pos x="155" y="128"/>
                  </a:cxn>
                  <a:cxn ang="0">
                    <a:pos x="184" y="114"/>
                  </a:cxn>
                  <a:cxn ang="0">
                    <a:pos x="433" y="110"/>
                  </a:cxn>
                  <a:cxn ang="0">
                    <a:pos x="173" y="4"/>
                  </a:cxn>
                  <a:cxn ang="0">
                    <a:pos x="122" y="21"/>
                  </a:cxn>
                  <a:cxn ang="0">
                    <a:pos x="94" y="37"/>
                  </a:cxn>
                  <a:cxn ang="0">
                    <a:pos x="71" y="57"/>
                  </a:cxn>
                  <a:cxn ang="0">
                    <a:pos x="60" y="68"/>
                  </a:cxn>
                  <a:cxn ang="0">
                    <a:pos x="46" y="84"/>
                  </a:cxn>
                  <a:cxn ang="0">
                    <a:pos x="37" y="97"/>
                  </a:cxn>
                  <a:cxn ang="0">
                    <a:pos x="28" y="110"/>
                  </a:cxn>
                  <a:cxn ang="0">
                    <a:pos x="21" y="124"/>
                  </a:cxn>
                  <a:cxn ang="0">
                    <a:pos x="14" y="139"/>
                  </a:cxn>
                  <a:cxn ang="0">
                    <a:pos x="9" y="153"/>
                  </a:cxn>
                  <a:cxn ang="0">
                    <a:pos x="5" y="168"/>
                  </a:cxn>
                  <a:cxn ang="0">
                    <a:pos x="0" y="218"/>
                  </a:cxn>
                  <a:cxn ang="0">
                    <a:pos x="2" y="1672"/>
                  </a:cxn>
                  <a:cxn ang="0">
                    <a:pos x="6" y="1692"/>
                  </a:cxn>
                  <a:cxn ang="0">
                    <a:pos x="10" y="1707"/>
                  </a:cxn>
                  <a:cxn ang="0">
                    <a:pos x="16" y="1722"/>
                  </a:cxn>
                  <a:cxn ang="0">
                    <a:pos x="23" y="1737"/>
                  </a:cxn>
                  <a:cxn ang="0">
                    <a:pos x="31" y="1750"/>
                  </a:cxn>
                  <a:cxn ang="0">
                    <a:pos x="39" y="1764"/>
                  </a:cxn>
                  <a:cxn ang="0">
                    <a:pos x="48" y="1777"/>
                  </a:cxn>
                  <a:cxn ang="0">
                    <a:pos x="60" y="1788"/>
                  </a:cxn>
                  <a:cxn ang="0">
                    <a:pos x="71" y="1800"/>
                  </a:cxn>
                  <a:cxn ang="0">
                    <a:pos x="86" y="1813"/>
                  </a:cxn>
                  <a:cxn ang="0">
                    <a:pos x="113" y="1830"/>
                  </a:cxn>
                  <a:cxn ang="0">
                    <a:pos x="142" y="1843"/>
                  </a:cxn>
                  <a:cxn ang="0">
                    <a:pos x="195" y="1855"/>
                  </a:cxn>
                  <a:cxn ang="0">
                    <a:pos x="433" y="1747"/>
                  </a:cxn>
                </a:cxnLst>
                <a:rect l="0" t="0" r="r" b="b"/>
                <a:pathLst>
                  <a:path w="433" h="1856">
                    <a:moveTo>
                      <a:pt x="433" y="1747"/>
                    </a:moveTo>
                    <a:lnTo>
                      <a:pt x="217" y="1747"/>
                    </a:lnTo>
                    <a:lnTo>
                      <a:pt x="195" y="1744"/>
                    </a:lnTo>
                    <a:lnTo>
                      <a:pt x="174" y="1737"/>
                    </a:lnTo>
                    <a:lnTo>
                      <a:pt x="165" y="1734"/>
                    </a:lnTo>
                    <a:lnTo>
                      <a:pt x="155" y="1728"/>
                    </a:lnTo>
                    <a:lnTo>
                      <a:pt x="147" y="1721"/>
                    </a:lnTo>
                    <a:lnTo>
                      <a:pt x="139" y="1714"/>
                    </a:lnTo>
                    <a:lnTo>
                      <a:pt x="136" y="1711"/>
                    </a:lnTo>
                    <a:lnTo>
                      <a:pt x="132" y="1707"/>
                    </a:lnTo>
                    <a:lnTo>
                      <a:pt x="129" y="1703"/>
                    </a:lnTo>
                    <a:lnTo>
                      <a:pt x="127" y="1698"/>
                    </a:lnTo>
                    <a:lnTo>
                      <a:pt x="123" y="1695"/>
                    </a:lnTo>
                    <a:lnTo>
                      <a:pt x="121" y="1690"/>
                    </a:lnTo>
                    <a:lnTo>
                      <a:pt x="119" y="1684"/>
                    </a:lnTo>
                    <a:lnTo>
                      <a:pt x="116" y="1680"/>
                    </a:lnTo>
                    <a:lnTo>
                      <a:pt x="114" y="1675"/>
                    </a:lnTo>
                    <a:lnTo>
                      <a:pt x="113" y="1671"/>
                    </a:lnTo>
                    <a:lnTo>
                      <a:pt x="111" y="1665"/>
                    </a:lnTo>
                    <a:lnTo>
                      <a:pt x="111" y="1660"/>
                    </a:lnTo>
                    <a:lnTo>
                      <a:pt x="108" y="1649"/>
                    </a:lnTo>
                    <a:lnTo>
                      <a:pt x="108" y="1637"/>
                    </a:lnTo>
                    <a:lnTo>
                      <a:pt x="108" y="218"/>
                    </a:lnTo>
                    <a:lnTo>
                      <a:pt x="108" y="208"/>
                    </a:lnTo>
                    <a:lnTo>
                      <a:pt x="111" y="197"/>
                    </a:lnTo>
                    <a:lnTo>
                      <a:pt x="111" y="192"/>
                    </a:lnTo>
                    <a:lnTo>
                      <a:pt x="113" y="186"/>
                    </a:lnTo>
                    <a:lnTo>
                      <a:pt x="114" y="181"/>
                    </a:lnTo>
                    <a:lnTo>
                      <a:pt x="116" y="175"/>
                    </a:lnTo>
                    <a:lnTo>
                      <a:pt x="119" y="171"/>
                    </a:lnTo>
                    <a:lnTo>
                      <a:pt x="121" y="166"/>
                    </a:lnTo>
                    <a:lnTo>
                      <a:pt x="123" y="163"/>
                    </a:lnTo>
                    <a:lnTo>
                      <a:pt x="127" y="157"/>
                    </a:lnTo>
                    <a:lnTo>
                      <a:pt x="132" y="149"/>
                    </a:lnTo>
                    <a:lnTo>
                      <a:pt x="136" y="144"/>
                    </a:lnTo>
                    <a:lnTo>
                      <a:pt x="139" y="141"/>
                    </a:lnTo>
                    <a:lnTo>
                      <a:pt x="144" y="139"/>
                    </a:lnTo>
                    <a:lnTo>
                      <a:pt x="147" y="134"/>
                    </a:lnTo>
                    <a:lnTo>
                      <a:pt x="155" y="128"/>
                    </a:lnTo>
                    <a:lnTo>
                      <a:pt x="165" y="122"/>
                    </a:lnTo>
                    <a:lnTo>
                      <a:pt x="174" y="118"/>
                    </a:lnTo>
                    <a:lnTo>
                      <a:pt x="184" y="114"/>
                    </a:lnTo>
                    <a:lnTo>
                      <a:pt x="195" y="111"/>
                    </a:lnTo>
                    <a:lnTo>
                      <a:pt x="217" y="110"/>
                    </a:lnTo>
                    <a:lnTo>
                      <a:pt x="433" y="110"/>
                    </a:lnTo>
                    <a:lnTo>
                      <a:pt x="433" y="0"/>
                    </a:lnTo>
                    <a:lnTo>
                      <a:pt x="217" y="0"/>
                    </a:lnTo>
                    <a:lnTo>
                      <a:pt x="173" y="4"/>
                    </a:lnTo>
                    <a:lnTo>
                      <a:pt x="151" y="10"/>
                    </a:lnTo>
                    <a:lnTo>
                      <a:pt x="132" y="18"/>
                    </a:lnTo>
                    <a:lnTo>
                      <a:pt x="122" y="21"/>
                    </a:lnTo>
                    <a:lnTo>
                      <a:pt x="113" y="27"/>
                    </a:lnTo>
                    <a:lnTo>
                      <a:pt x="104" y="33"/>
                    </a:lnTo>
                    <a:lnTo>
                      <a:pt x="94" y="37"/>
                    </a:lnTo>
                    <a:lnTo>
                      <a:pt x="86" y="44"/>
                    </a:lnTo>
                    <a:lnTo>
                      <a:pt x="78" y="50"/>
                    </a:lnTo>
                    <a:lnTo>
                      <a:pt x="71" y="57"/>
                    </a:lnTo>
                    <a:lnTo>
                      <a:pt x="67" y="60"/>
                    </a:lnTo>
                    <a:lnTo>
                      <a:pt x="63" y="64"/>
                    </a:lnTo>
                    <a:lnTo>
                      <a:pt x="60" y="68"/>
                    </a:lnTo>
                    <a:lnTo>
                      <a:pt x="55" y="72"/>
                    </a:lnTo>
                    <a:lnTo>
                      <a:pt x="48" y="80"/>
                    </a:lnTo>
                    <a:lnTo>
                      <a:pt x="46" y="84"/>
                    </a:lnTo>
                    <a:lnTo>
                      <a:pt x="43" y="88"/>
                    </a:lnTo>
                    <a:lnTo>
                      <a:pt x="39" y="91"/>
                    </a:lnTo>
                    <a:lnTo>
                      <a:pt x="37" y="97"/>
                    </a:lnTo>
                    <a:lnTo>
                      <a:pt x="33" y="101"/>
                    </a:lnTo>
                    <a:lnTo>
                      <a:pt x="31" y="105"/>
                    </a:lnTo>
                    <a:lnTo>
                      <a:pt x="28" y="110"/>
                    </a:lnTo>
                    <a:lnTo>
                      <a:pt x="25" y="115"/>
                    </a:lnTo>
                    <a:lnTo>
                      <a:pt x="23" y="119"/>
                    </a:lnTo>
                    <a:lnTo>
                      <a:pt x="21" y="124"/>
                    </a:lnTo>
                    <a:lnTo>
                      <a:pt x="20" y="128"/>
                    </a:lnTo>
                    <a:lnTo>
                      <a:pt x="16" y="133"/>
                    </a:lnTo>
                    <a:lnTo>
                      <a:pt x="14" y="139"/>
                    </a:lnTo>
                    <a:lnTo>
                      <a:pt x="13" y="144"/>
                    </a:lnTo>
                    <a:lnTo>
                      <a:pt x="10" y="149"/>
                    </a:lnTo>
                    <a:lnTo>
                      <a:pt x="9" y="153"/>
                    </a:lnTo>
                    <a:lnTo>
                      <a:pt x="8" y="158"/>
                    </a:lnTo>
                    <a:lnTo>
                      <a:pt x="6" y="164"/>
                    </a:lnTo>
                    <a:lnTo>
                      <a:pt x="5" y="168"/>
                    </a:lnTo>
                    <a:lnTo>
                      <a:pt x="3" y="174"/>
                    </a:lnTo>
                    <a:lnTo>
                      <a:pt x="1" y="196"/>
                    </a:lnTo>
                    <a:lnTo>
                      <a:pt x="0" y="218"/>
                    </a:lnTo>
                    <a:lnTo>
                      <a:pt x="0" y="1637"/>
                    </a:lnTo>
                    <a:lnTo>
                      <a:pt x="1" y="1660"/>
                    </a:lnTo>
                    <a:lnTo>
                      <a:pt x="2" y="1672"/>
                    </a:lnTo>
                    <a:lnTo>
                      <a:pt x="3" y="1682"/>
                    </a:lnTo>
                    <a:lnTo>
                      <a:pt x="5" y="1687"/>
                    </a:lnTo>
                    <a:lnTo>
                      <a:pt x="6" y="1692"/>
                    </a:lnTo>
                    <a:lnTo>
                      <a:pt x="8" y="1697"/>
                    </a:lnTo>
                    <a:lnTo>
                      <a:pt x="9" y="1702"/>
                    </a:lnTo>
                    <a:lnTo>
                      <a:pt x="10" y="1707"/>
                    </a:lnTo>
                    <a:lnTo>
                      <a:pt x="13" y="1713"/>
                    </a:lnTo>
                    <a:lnTo>
                      <a:pt x="14" y="1718"/>
                    </a:lnTo>
                    <a:lnTo>
                      <a:pt x="16" y="1722"/>
                    </a:lnTo>
                    <a:lnTo>
                      <a:pt x="20" y="1727"/>
                    </a:lnTo>
                    <a:lnTo>
                      <a:pt x="21" y="1732"/>
                    </a:lnTo>
                    <a:lnTo>
                      <a:pt x="23" y="1737"/>
                    </a:lnTo>
                    <a:lnTo>
                      <a:pt x="25" y="1742"/>
                    </a:lnTo>
                    <a:lnTo>
                      <a:pt x="28" y="1747"/>
                    </a:lnTo>
                    <a:lnTo>
                      <a:pt x="31" y="1750"/>
                    </a:lnTo>
                    <a:lnTo>
                      <a:pt x="33" y="1756"/>
                    </a:lnTo>
                    <a:lnTo>
                      <a:pt x="37" y="1760"/>
                    </a:lnTo>
                    <a:lnTo>
                      <a:pt x="39" y="1764"/>
                    </a:lnTo>
                    <a:lnTo>
                      <a:pt x="43" y="1768"/>
                    </a:lnTo>
                    <a:lnTo>
                      <a:pt x="46" y="1773"/>
                    </a:lnTo>
                    <a:lnTo>
                      <a:pt x="48" y="1777"/>
                    </a:lnTo>
                    <a:lnTo>
                      <a:pt x="53" y="1780"/>
                    </a:lnTo>
                    <a:lnTo>
                      <a:pt x="55" y="1785"/>
                    </a:lnTo>
                    <a:lnTo>
                      <a:pt x="60" y="1788"/>
                    </a:lnTo>
                    <a:lnTo>
                      <a:pt x="63" y="1791"/>
                    </a:lnTo>
                    <a:lnTo>
                      <a:pt x="67" y="1796"/>
                    </a:lnTo>
                    <a:lnTo>
                      <a:pt x="71" y="1800"/>
                    </a:lnTo>
                    <a:lnTo>
                      <a:pt x="75" y="1803"/>
                    </a:lnTo>
                    <a:lnTo>
                      <a:pt x="78" y="1806"/>
                    </a:lnTo>
                    <a:lnTo>
                      <a:pt x="86" y="1813"/>
                    </a:lnTo>
                    <a:lnTo>
                      <a:pt x="94" y="1819"/>
                    </a:lnTo>
                    <a:lnTo>
                      <a:pt x="104" y="1825"/>
                    </a:lnTo>
                    <a:lnTo>
                      <a:pt x="113" y="1830"/>
                    </a:lnTo>
                    <a:lnTo>
                      <a:pt x="122" y="1834"/>
                    </a:lnTo>
                    <a:lnTo>
                      <a:pt x="132" y="1839"/>
                    </a:lnTo>
                    <a:lnTo>
                      <a:pt x="142" y="1843"/>
                    </a:lnTo>
                    <a:lnTo>
                      <a:pt x="151" y="1846"/>
                    </a:lnTo>
                    <a:lnTo>
                      <a:pt x="173" y="1851"/>
                    </a:lnTo>
                    <a:lnTo>
                      <a:pt x="195" y="1855"/>
                    </a:lnTo>
                    <a:lnTo>
                      <a:pt x="217" y="1856"/>
                    </a:lnTo>
                    <a:lnTo>
                      <a:pt x="433" y="1856"/>
                    </a:lnTo>
                    <a:lnTo>
                      <a:pt x="433" y="1747"/>
                    </a:lnTo>
                    <a:lnTo>
                      <a:pt x="433" y="1747"/>
                    </a:lnTo>
                    <a:close/>
                  </a:path>
                </a:pathLst>
              </a:custGeom>
              <a:solidFill>
                <a:srgbClr val="000000"/>
              </a:solidFill>
              <a:ln w="9525">
                <a:noFill/>
                <a:round/>
                <a:headEnd/>
                <a:tailEnd/>
              </a:ln>
            </p:spPr>
            <p:txBody>
              <a:bodyPr>
                <a:prstTxWarp prst="textNoShape">
                  <a:avLst/>
                </a:prstTxWarp>
              </a:bodyPr>
              <a:lstStyle/>
              <a:p>
                <a:endParaRPr lang="fr-FR"/>
              </a:p>
            </p:txBody>
          </p:sp>
          <p:sp>
            <p:nvSpPr>
              <p:cNvPr id="22624" name="Freeform 96"/>
              <p:cNvSpPr>
                <a:spLocks/>
              </p:cNvSpPr>
              <p:nvPr/>
            </p:nvSpPr>
            <p:spPr bwMode="auto">
              <a:xfrm>
                <a:off x="1820" y="2998"/>
                <a:ext cx="385" cy="1208"/>
              </a:xfrm>
              <a:custGeom>
                <a:avLst/>
                <a:gdLst/>
                <a:ahLst/>
                <a:cxnLst>
                  <a:cxn ang="0">
                    <a:pos x="292" y="1744"/>
                  </a:cxn>
                  <a:cxn ang="0">
                    <a:pos x="332" y="1728"/>
                  </a:cxn>
                  <a:cxn ang="0">
                    <a:pos x="351" y="1711"/>
                  </a:cxn>
                  <a:cxn ang="0">
                    <a:pos x="360" y="1698"/>
                  </a:cxn>
                  <a:cxn ang="0">
                    <a:pos x="368" y="1684"/>
                  </a:cxn>
                  <a:cxn ang="0">
                    <a:pos x="374" y="1671"/>
                  </a:cxn>
                  <a:cxn ang="0">
                    <a:pos x="379" y="1649"/>
                  </a:cxn>
                  <a:cxn ang="0">
                    <a:pos x="379" y="208"/>
                  </a:cxn>
                  <a:cxn ang="0">
                    <a:pos x="374" y="186"/>
                  </a:cxn>
                  <a:cxn ang="0">
                    <a:pos x="368" y="171"/>
                  </a:cxn>
                  <a:cxn ang="0">
                    <a:pos x="360" y="157"/>
                  </a:cxn>
                  <a:cxn ang="0">
                    <a:pos x="351" y="144"/>
                  </a:cxn>
                  <a:cxn ang="0">
                    <a:pos x="340" y="134"/>
                  </a:cxn>
                  <a:cxn ang="0">
                    <a:pos x="322" y="122"/>
                  </a:cxn>
                  <a:cxn ang="0">
                    <a:pos x="292" y="111"/>
                  </a:cxn>
                  <a:cxn ang="0">
                    <a:pos x="0" y="0"/>
                  </a:cxn>
                  <a:cxn ang="0">
                    <a:pos x="335" y="10"/>
                  </a:cxn>
                  <a:cxn ang="0">
                    <a:pos x="374" y="27"/>
                  </a:cxn>
                  <a:cxn ang="0">
                    <a:pos x="401" y="44"/>
                  </a:cxn>
                  <a:cxn ang="0">
                    <a:pos x="419" y="60"/>
                  </a:cxn>
                  <a:cxn ang="0">
                    <a:pos x="431" y="72"/>
                  </a:cxn>
                  <a:cxn ang="0">
                    <a:pos x="441" y="84"/>
                  </a:cxn>
                  <a:cxn ang="0">
                    <a:pos x="450" y="97"/>
                  </a:cxn>
                  <a:cxn ang="0">
                    <a:pos x="459" y="110"/>
                  </a:cxn>
                  <a:cxn ang="0">
                    <a:pos x="465" y="124"/>
                  </a:cxn>
                  <a:cxn ang="0">
                    <a:pos x="472" y="139"/>
                  </a:cxn>
                  <a:cxn ang="0">
                    <a:pos x="477" y="153"/>
                  </a:cxn>
                  <a:cxn ang="0">
                    <a:pos x="482" y="168"/>
                  </a:cxn>
                  <a:cxn ang="0">
                    <a:pos x="487" y="218"/>
                  </a:cxn>
                  <a:cxn ang="0">
                    <a:pos x="485" y="1672"/>
                  </a:cxn>
                  <a:cxn ang="0">
                    <a:pos x="481" y="1692"/>
                  </a:cxn>
                  <a:cxn ang="0">
                    <a:pos x="477" y="1707"/>
                  </a:cxn>
                  <a:cxn ang="0">
                    <a:pos x="471" y="1722"/>
                  </a:cxn>
                  <a:cxn ang="0">
                    <a:pos x="464" y="1737"/>
                  </a:cxn>
                  <a:cxn ang="0">
                    <a:pos x="456" y="1750"/>
                  </a:cxn>
                  <a:cxn ang="0">
                    <a:pos x="448" y="1764"/>
                  </a:cxn>
                  <a:cxn ang="0">
                    <a:pos x="435" y="1780"/>
                  </a:cxn>
                  <a:cxn ang="0">
                    <a:pos x="424" y="1791"/>
                  </a:cxn>
                  <a:cxn ang="0">
                    <a:pos x="412" y="1803"/>
                  </a:cxn>
                  <a:cxn ang="0">
                    <a:pos x="391" y="1819"/>
                  </a:cxn>
                  <a:cxn ang="0">
                    <a:pos x="364" y="1834"/>
                  </a:cxn>
                  <a:cxn ang="0">
                    <a:pos x="335" y="1846"/>
                  </a:cxn>
                  <a:cxn ang="0">
                    <a:pos x="270" y="1856"/>
                  </a:cxn>
                  <a:cxn ang="0">
                    <a:pos x="54" y="1747"/>
                  </a:cxn>
                </a:cxnLst>
                <a:rect l="0" t="0" r="r" b="b"/>
                <a:pathLst>
                  <a:path w="487" h="1856">
                    <a:moveTo>
                      <a:pt x="54" y="1747"/>
                    </a:moveTo>
                    <a:lnTo>
                      <a:pt x="270" y="1747"/>
                    </a:lnTo>
                    <a:lnTo>
                      <a:pt x="292" y="1744"/>
                    </a:lnTo>
                    <a:lnTo>
                      <a:pt x="312" y="1737"/>
                    </a:lnTo>
                    <a:lnTo>
                      <a:pt x="322" y="1734"/>
                    </a:lnTo>
                    <a:lnTo>
                      <a:pt x="332" y="1728"/>
                    </a:lnTo>
                    <a:lnTo>
                      <a:pt x="340" y="1721"/>
                    </a:lnTo>
                    <a:lnTo>
                      <a:pt x="346" y="1714"/>
                    </a:lnTo>
                    <a:lnTo>
                      <a:pt x="351" y="1711"/>
                    </a:lnTo>
                    <a:lnTo>
                      <a:pt x="355" y="1707"/>
                    </a:lnTo>
                    <a:lnTo>
                      <a:pt x="357" y="1703"/>
                    </a:lnTo>
                    <a:lnTo>
                      <a:pt x="360" y="1698"/>
                    </a:lnTo>
                    <a:lnTo>
                      <a:pt x="363" y="1695"/>
                    </a:lnTo>
                    <a:lnTo>
                      <a:pt x="366" y="1690"/>
                    </a:lnTo>
                    <a:lnTo>
                      <a:pt x="368" y="1684"/>
                    </a:lnTo>
                    <a:lnTo>
                      <a:pt x="371" y="1680"/>
                    </a:lnTo>
                    <a:lnTo>
                      <a:pt x="373" y="1675"/>
                    </a:lnTo>
                    <a:lnTo>
                      <a:pt x="374" y="1671"/>
                    </a:lnTo>
                    <a:lnTo>
                      <a:pt x="375" y="1665"/>
                    </a:lnTo>
                    <a:lnTo>
                      <a:pt x="376" y="1660"/>
                    </a:lnTo>
                    <a:lnTo>
                      <a:pt x="379" y="1649"/>
                    </a:lnTo>
                    <a:lnTo>
                      <a:pt x="380" y="1637"/>
                    </a:lnTo>
                    <a:lnTo>
                      <a:pt x="380" y="218"/>
                    </a:lnTo>
                    <a:lnTo>
                      <a:pt x="379" y="208"/>
                    </a:lnTo>
                    <a:lnTo>
                      <a:pt x="376" y="197"/>
                    </a:lnTo>
                    <a:lnTo>
                      <a:pt x="375" y="192"/>
                    </a:lnTo>
                    <a:lnTo>
                      <a:pt x="374" y="186"/>
                    </a:lnTo>
                    <a:lnTo>
                      <a:pt x="373" y="181"/>
                    </a:lnTo>
                    <a:lnTo>
                      <a:pt x="371" y="175"/>
                    </a:lnTo>
                    <a:lnTo>
                      <a:pt x="368" y="171"/>
                    </a:lnTo>
                    <a:lnTo>
                      <a:pt x="366" y="166"/>
                    </a:lnTo>
                    <a:lnTo>
                      <a:pt x="363" y="163"/>
                    </a:lnTo>
                    <a:lnTo>
                      <a:pt x="360" y="157"/>
                    </a:lnTo>
                    <a:lnTo>
                      <a:pt x="357" y="153"/>
                    </a:lnTo>
                    <a:lnTo>
                      <a:pt x="355" y="149"/>
                    </a:lnTo>
                    <a:lnTo>
                      <a:pt x="351" y="144"/>
                    </a:lnTo>
                    <a:lnTo>
                      <a:pt x="346" y="141"/>
                    </a:lnTo>
                    <a:lnTo>
                      <a:pt x="344" y="139"/>
                    </a:lnTo>
                    <a:lnTo>
                      <a:pt x="340" y="134"/>
                    </a:lnTo>
                    <a:lnTo>
                      <a:pt x="335" y="132"/>
                    </a:lnTo>
                    <a:lnTo>
                      <a:pt x="332" y="128"/>
                    </a:lnTo>
                    <a:lnTo>
                      <a:pt x="322" y="122"/>
                    </a:lnTo>
                    <a:lnTo>
                      <a:pt x="312" y="118"/>
                    </a:lnTo>
                    <a:lnTo>
                      <a:pt x="303" y="114"/>
                    </a:lnTo>
                    <a:lnTo>
                      <a:pt x="292" y="111"/>
                    </a:lnTo>
                    <a:lnTo>
                      <a:pt x="270" y="110"/>
                    </a:lnTo>
                    <a:lnTo>
                      <a:pt x="0" y="110"/>
                    </a:lnTo>
                    <a:lnTo>
                      <a:pt x="0" y="0"/>
                    </a:lnTo>
                    <a:lnTo>
                      <a:pt x="270" y="0"/>
                    </a:lnTo>
                    <a:lnTo>
                      <a:pt x="314" y="4"/>
                    </a:lnTo>
                    <a:lnTo>
                      <a:pt x="335" y="10"/>
                    </a:lnTo>
                    <a:lnTo>
                      <a:pt x="355" y="18"/>
                    </a:lnTo>
                    <a:lnTo>
                      <a:pt x="364" y="21"/>
                    </a:lnTo>
                    <a:lnTo>
                      <a:pt x="374" y="27"/>
                    </a:lnTo>
                    <a:lnTo>
                      <a:pt x="383" y="33"/>
                    </a:lnTo>
                    <a:lnTo>
                      <a:pt x="391" y="37"/>
                    </a:lnTo>
                    <a:lnTo>
                      <a:pt x="401" y="44"/>
                    </a:lnTo>
                    <a:lnTo>
                      <a:pt x="409" y="50"/>
                    </a:lnTo>
                    <a:lnTo>
                      <a:pt x="416" y="57"/>
                    </a:lnTo>
                    <a:lnTo>
                      <a:pt x="419" y="60"/>
                    </a:lnTo>
                    <a:lnTo>
                      <a:pt x="424" y="64"/>
                    </a:lnTo>
                    <a:lnTo>
                      <a:pt x="427" y="68"/>
                    </a:lnTo>
                    <a:lnTo>
                      <a:pt x="431" y="72"/>
                    </a:lnTo>
                    <a:lnTo>
                      <a:pt x="435" y="75"/>
                    </a:lnTo>
                    <a:lnTo>
                      <a:pt x="437" y="80"/>
                    </a:lnTo>
                    <a:lnTo>
                      <a:pt x="441" y="84"/>
                    </a:lnTo>
                    <a:lnTo>
                      <a:pt x="444" y="88"/>
                    </a:lnTo>
                    <a:lnTo>
                      <a:pt x="448" y="91"/>
                    </a:lnTo>
                    <a:lnTo>
                      <a:pt x="450" y="97"/>
                    </a:lnTo>
                    <a:lnTo>
                      <a:pt x="454" y="101"/>
                    </a:lnTo>
                    <a:lnTo>
                      <a:pt x="456" y="105"/>
                    </a:lnTo>
                    <a:lnTo>
                      <a:pt x="459" y="110"/>
                    </a:lnTo>
                    <a:lnTo>
                      <a:pt x="461" y="115"/>
                    </a:lnTo>
                    <a:lnTo>
                      <a:pt x="464" y="119"/>
                    </a:lnTo>
                    <a:lnTo>
                      <a:pt x="465" y="124"/>
                    </a:lnTo>
                    <a:lnTo>
                      <a:pt x="469" y="128"/>
                    </a:lnTo>
                    <a:lnTo>
                      <a:pt x="471" y="133"/>
                    </a:lnTo>
                    <a:lnTo>
                      <a:pt x="472" y="139"/>
                    </a:lnTo>
                    <a:lnTo>
                      <a:pt x="474" y="144"/>
                    </a:lnTo>
                    <a:lnTo>
                      <a:pt x="477" y="149"/>
                    </a:lnTo>
                    <a:lnTo>
                      <a:pt x="477" y="153"/>
                    </a:lnTo>
                    <a:lnTo>
                      <a:pt x="479" y="158"/>
                    </a:lnTo>
                    <a:lnTo>
                      <a:pt x="481" y="164"/>
                    </a:lnTo>
                    <a:lnTo>
                      <a:pt x="482" y="168"/>
                    </a:lnTo>
                    <a:lnTo>
                      <a:pt x="482" y="174"/>
                    </a:lnTo>
                    <a:lnTo>
                      <a:pt x="487" y="196"/>
                    </a:lnTo>
                    <a:lnTo>
                      <a:pt x="487" y="218"/>
                    </a:lnTo>
                    <a:lnTo>
                      <a:pt x="487" y="1637"/>
                    </a:lnTo>
                    <a:lnTo>
                      <a:pt x="487" y="1660"/>
                    </a:lnTo>
                    <a:lnTo>
                      <a:pt x="485" y="1672"/>
                    </a:lnTo>
                    <a:lnTo>
                      <a:pt x="482" y="1682"/>
                    </a:lnTo>
                    <a:lnTo>
                      <a:pt x="482" y="1687"/>
                    </a:lnTo>
                    <a:lnTo>
                      <a:pt x="481" y="1692"/>
                    </a:lnTo>
                    <a:lnTo>
                      <a:pt x="479" y="1697"/>
                    </a:lnTo>
                    <a:lnTo>
                      <a:pt x="477" y="1702"/>
                    </a:lnTo>
                    <a:lnTo>
                      <a:pt x="477" y="1707"/>
                    </a:lnTo>
                    <a:lnTo>
                      <a:pt x="474" y="1713"/>
                    </a:lnTo>
                    <a:lnTo>
                      <a:pt x="472" y="1718"/>
                    </a:lnTo>
                    <a:lnTo>
                      <a:pt x="471" y="1722"/>
                    </a:lnTo>
                    <a:lnTo>
                      <a:pt x="469" y="1727"/>
                    </a:lnTo>
                    <a:lnTo>
                      <a:pt x="465" y="1732"/>
                    </a:lnTo>
                    <a:lnTo>
                      <a:pt x="464" y="1737"/>
                    </a:lnTo>
                    <a:lnTo>
                      <a:pt x="461" y="1742"/>
                    </a:lnTo>
                    <a:lnTo>
                      <a:pt x="459" y="1747"/>
                    </a:lnTo>
                    <a:lnTo>
                      <a:pt x="456" y="1750"/>
                    </a:lnTo>
                    <a:lnTo>
                      <a:pt x="454" y="1756"/>
                    </a:lnTo>
                    <a:lnTo>
                      <a:pt x="450" y="1760"/>
                    </a:lnTo>
                    <a:lnTo>
                      <a:pt x="448" y="1764"/>
                    </a:lnTo>
                    <a:lnTo>
                      <a:pt x="444" y="1768"/>
                    </a:lnTo>
                    <a:lnTo>
                      <a:pt x="437" y="1777"/>
                    </a:lnTo>
                    <a:lnTo>
                      <a:pt x="435" y="1780"/>
                    </a:lnTo>
                    <a:lnTo>
                      <a:pt x="431" y="1785"/>
                    </a:lnTo>
                    <a:lnTo>
                      <a:pt x="427" y="1788"/>
                    </a:lnTo>
                    <a:lnTo>
                      <a:pt x="424" y="1791"/>
                    </a:lnTo>
                    <a:lnTo>
                      <a:pt x="419" y="1796"/>
                    </a:lnTo>
                    <a:lnTo>
                      <a:pt x="416" y="1800"/>
                    </a:lnTo>
                    <a:lnTo>
                      <a:pt x="412" y="1803"/>
                    </a:lnTo>
                    <a:lnTo>
                      <a:pt x="409" y="1806"/>
                    </a:lnTo>
                    <a:lnTo>
                      <a:pt x="401" y="1813"/>
                    </a:lnTo>
                    <a:lnTo>
                      <a:pt x="391" y="1819"/>
                    </a:lnTo>
                    <a:lnTo>
                      <a:pt x="383" y="1825"/>
                    </a:lnTo>
                    <a:lnTo>
                      <a:pt x="374" y="1830"/>
                    </a:lnTo>
                    <a:lnTo>
                      <a:pt x="364" y="1834"/>
                    </a:lnTo>
                    <a:lnTo>
                      <a:pt x="355" y="1839"/>
                    </a:lnTo>
                    <a:lnTo>
                      <a:pt x="345" y="1843"/>
                    </a:lnTo>
                    <a:lnTo>
                      <a:pt x="335" y="1846"/>
                    </a:lnTo>
                    <a:lnTo>
                      <a:pt x="314" y="1851"/>
                    </a:lnTo>
                    <a:lnTo>
                      <a:pt x="294" y="1855"/>
                    </a:lnTo>
                    <a:lnTo>
                      <a:pt x="270" y="1856"/>
                    </a:lnTo>
                    <a:lnTo>
                      <a:pt x="54" y="1856"/>
                    </a:lnTo>
                    <a:lnTo>
                      <a:pt x="54" y="1747"/>
                    </a:lnTo>
                    <a:lnTo>
                      <a:pt x="54" y="1747"/>
                    </a:lnTo>
                    <a:close/>
                  </a:path>
                </a:pathLst>
              </a:custGeom>
              <a:solidFill>
                <a:srgbClr val="000000"/>
              </a:solidFill>
              <a:ln w="9525">
                <a:noFill/>
                <a:round/>
                <a:headEnd/>
                <a:tailEnd/>
              </a:ln>
            </p:spPr>
            <p:txBody>
              <a:bodyPr>
                <a:prstTxWarp prst="textNoShape">
                  <a:avLst/>
                </a:prstTxWarp>
              </a:bodyPr>
              <a:lstStyle/>
              <a:p>
                <a:endParaRPr lang="fr-FR"/>
              </a:p>
            </p:txBody>
          </p:sp>
          <p:sp>
            <p:nvSpPr>
              <p:cNvPr id="22625" name="Freeform 97"/>
              <p:cNvSpPr>
                <a:spLocks/>
              </p:cNvSpPr>
              <p:nvPr/>
            </p:nvSpPr>
            <p:spPr bwMode="auto">
              <a:xfrm>
                <a:off x="524" y="4134"/>
                <a:ext cx="1406" cy="72"/>
              </a:xfrm>
              <a:custGeom>
                <a:avLst/>
                <a:gdLst/>
                <a:ahLst/>
                <a:cxnLst>
                  <a:cxn ang="0">
                    <a:pos x="0" y="109"/>
                  </a:cxn>
                  <a:cxn ang="0">
                    <a:pos x="1782" y="109"/>
                  </a:cxn>
                  <a:cxn ang="0">
                    <a:pos x="1782" y="0"/>
                  </a:cxn>
                  <a:cxn ang="0">
                    <a:pos x="0" y="0"/>
                  </a:cxn>
                  <a:cxn ang="0">
                    <a:pos x="0" y="109"/>
                  </a:cxn>
                  <a:cxn ang="0">
                    <a:pos x="0" y="109"/>
                  </a:cxn>
                </a:cxnLst>
                <a:rect l="0" t="0" r="r" b="b"/>
                <a:pathLst>
                  <a:path w="1782" h="109">
                    <a:moveTo>
                      <a:pt x="0" y="109"/>
                    </a:moveTo>
                    <a:lnTo>
                      <a:pt x="1782" y="109"/>
                    </a:lnTo>
                    <a:lnTo>
                      <a:pt x="1782" y="0"/>
                    </a:lnTo>
                    <a:lnTo>
                      <a:pt x="0" y="0"/>
                    </a:lnTo>
                    <a:lnTo>
                      <a:pt x="0" y="109"/>
                    </a:lnTo>
                    <a:lnTo>
                      <a:pt x="0" y="109"/>
                    </a:lnTo>
                    <a:close/>
                  </a:path>
                </a:pathLst>
              </a:custGeom>
              <a:solidFill>
                <a:srgbClr val="000000"/>
              </a:solidFill>
              <a:ln w="9525">
                <a:noFill/>
                <a:round/>
                <a:headEnd/>
                <a:tailEnd/>
              </a:ln>
            </p:spPr>
            <p:txBody>
              <a:bodyPr>
                <a:prstTxWarp prst="textNoShape">
                  <a:avLst/>
                </a:prstTxWarp>
              </a:bodyPr>
              <a:lstStyle/>
              <a:p>
                <a:endParaRPr lang="fr-FR"/>
              </a:p>
            </p:txBody>
          </p:sp>
          <p:sp>
            <p:nvSpPr>
              <p:cNvPr id="22626" name="Freeform 98"/>
              <p:cNvSpPr>
                <a:spLocks/>
              </p:cNvSpPr>
              <p:nvPr/>
            </p:nvSpPr>
            <p:spPr bwMode="auto">
              <a:xfrm>
                <a:off x="560" y="2998"/>
                <a:ext cx="1303" cy="71"/>
              </a:xfrm>
              <a:custGeom>
                <a:avLst/>
                <a:gdLst/>
                <a:ahLst/>
                <a:cxnLst>
                  <a:cxn ang="0">
                    <a:pos x="0" y="110"/>
                  </a:cxn>
                  <a:cxn ang="0">
                    <a:pos x="1650" y="110"/>
                  </a:cxn>
                  <a:cxn ang="0">
                    <a:pos x="1650" y="0"/>
                  </a:cxn>
                  <a:cxn ang="0">
                    <a:pos x="0" y="0"/>
                  </a:cxn>
                  <a:cxn ang="0">
                    <a:pos x="0" y="110"/>
                  </a:cxn>
                  <a:cxn ang="0">
                    <a:pos x="0" y="110"/>
                  </a:cxn>
                </a:cxnLst>
                <a:rect l="0" t="0" r="r" b="b"/>
                <a:pathLst>
                  <a:path w="1650" h="110">
                    <a:moveTo>
                      <a:pt x="0" y="110"/>
                    </a:moveTo>
                    <a:lnTo>
                      <a:pt x="1650" y="110"/>
                    </a:lnTo>
                    <a:lnTo>
                      <a:pt x="1650" y="0"/>
                    </a:lnTo>
                    <a:lnTo>
                      <a:pt x="0" y="0"/>
                    </a:lnTo>
                    <a:lnTo>
                      <a:pt x="0" y="110"/>
                    </a:lnTo>
                    <a:lnTo>
                      <a:pt x="0" y="110"/>
                    </a:lnTo>
                    <a:close/>
                  </a:path>
                </a:pathLst>
              </a:custGeom>
              <a:solidFill>
                <a:srgbClr val="000000"/>
              </a:solidFill>
              <a:ln w="9525">
                <a:noFill/>
                <a:round/>
                <a:headEnd/>
                <a:tailEnd/>
              </a:ln>
            </p:spPr>
            <p:txBody>
              <a:bodyPr>
                <a:prstTxWarp prst="textNoShape">
                  <a:avLst/>
                </a:prstTxWarp>
              </a:bodyPr>
              <a:lstStyle/>
              <a:p>
                <a:endParaRPr lang="fr-FR"/>
              </a:p>
            </p:txBody>
          </p:sp>
          <p:sp>
            <p:nvSpPr>
              <p:cNvPr id="22627" name="Freeform 99"/>
              <p:cNvSpPr>
                <a:spLocks/>
              </p:cNvSpPr>
              <p:nvPr/>
            </p:nvSpPr>
            <p:spPr bwMode="auto">
              <a:xfrm>
                <a:off x="1009" y="2784"/>
                <a:ext cx="426" cy="285"/>
              </a:xfrm>
              <a:custGeom>
                <a:avLst/>
                <a:gdLst/>
                <a:ahLst/>
                <a:cxnLst>
                  <a:cxn ang="0">
                    <a:pos x="0" y="109"/>
                  </a:cxn>
                  <a:cxn ang="0">
                    <a:pos x="3" y="88"/>
                  </a:cxn>
                  <a:cxn ang="0">
                    <a:pos x="5" y="77"/>
                  </a:cxn>
                  <a:cxn ang="0">
                    <a:pos x="10" y="67"/>
                  </a:cxn>
                  <a:cxn ang="0">
                    <a:pos x="13" y="58"/>
                  </a:cxn>
                  <a:cxn ang="0">
                    <a:pos x="19" y="48"/>
                  </a:cxn>
                  <a:cxn ang="0">
                    <a:pos x="28" y="36"/>
                  </a:cxn>
                  <a:cxn ang="0">
                    <a:pos x="36" y="29"/>
                  </a:cxn>
                  <a:cxn ang="0">
                    <a:pos x="49" y="18"/>
                  </a:cxn>
                  <a:cxn ang="0">
                    <a:pos x="67" y="9"/>
                  </a:cxn>
                  <a:cxn ang="0">
                    <a:pos x="87" y="2"/>
                  </a:cxn>
                  <a:cxn ang="0">
                    <a:pos x="432" y="0"/>
                  </a:cxn>
                  <a:cxn ang="0">
                    <a:pos x="475" y="9"/>
                  </a:cxn>
                  <a:cxn ang="0">
                    <a:pos x="493" y="18"/>
                  </a:cxn>
                  <a:cxn ang="0">
                    <a:pos x="509" y="32"/>
                  </a:cxn>
                  <a:cxn ang="0">
                    <a:pos x="517" y="40"/>
                  </a:cxn>
                  <a:cxn ang="0">
                    <a:pos x="523" y="48"/>
                  </a:cxn>
                  <a:cxn ang="0">
                    <a:pos x="529" y="58"/>
                  </a:cxn>
                  <a:cxn ang="0">
                    <a:pos x="532" y="67"/>
                  </a:cxn>
                  <a:cxn ang="0">
                    <a:pos x="536" y="77"/>
                  </a:cxn>
                  <a:cxn ang="0">
                    <a:pos x="539" y="88"/>
                  </a:cxn>
                  <a:cxn ang="0">
                    <a:pos x="541" y="109"/>
                  </a:cxn>
                  <a:cxn ang="0">
                    <a:pos x="432" y="382"/>
                  </a:cxn>
                  <a:cxn ang="0">
                    <a:pos x="432" y="159"/>
                  </a:cxn>
                  <a:cxn ang="0">
                    <a:pos x="431" y="147"/>
                  </a:cxn>
                  <a:cxn ang="0">
                    <a:pos x="426" y="138"/>
                  </a:cxn>
                  <a:cxn ang="0">
                    <a:pos x="421" y="130"/>
                  </a:cxn>
                  <a:cxn ang="0">
                    <a:pos x="409" y="119"/>
                  </a:cxn>
                  <a:cxn ang="0">
                    <a:pos x="390" y="111"/>
                  </a:cxn>
                  <a:cxn ang="0">
                    <a:pos x="163" y="109"/>
                  </a:cxn>
                  <a:cxn ang="0">
                    <a:pos x="133" y="119"/>
                  </a:cxn>
                  <a:cxn ang="0">
                    <a:pos x="118" y="134"/>
                  </a:cxn>
                  <a:cxn ang="0">
                    <a:pos x="113" y="143"/>
                  </a:cxn>
                  <a:cxn ang="0">
                    <a:pos x="109" y="165"/>
                  </a:cxn>
                  <a:cxn ang="0">
                    <a:pos x="0" y="438"/>
                  </a:cxn>
                </a:cxnLst>
                <a:rect l="0" t="0" r="r" b="b"/>
                <a:pathLst>
                  <a:path w="541" h="438">
                    <a:moveTo>
                      <a:pt x="0" y="438"/>
                    </a:moveTo>
                    <a:lnTo>
                      <a:pt x="0" y="109"/>
                    </a:lnTo>
                    <a:lnTo>
                      <a:pt x="0" y="99"/>
                    </a:lnTo>
                    <a:lnTo>
                      <a:pt x="3" y="88"/>
                    </a:lnTo>
                    <a:lnTo>
                      <a:pt x="4" y="83"/>
                    </a:lnTo>
                    <a:lnTo>
                      <a:pt x="5" y="77"/>
                    </a:lnTo>
                    <a:lnTo>
                      <a:pt x="7" y="71"/>
                    </a:lnTo>
                    <a:lnTo>
                      <a:pt x="10" y="67"/>
                    </a:lnTo>
                    <a:lnTo>
                      <a:pt x="11" y="62"/>
                    </a:lnTo>
                    <a:lnTo>
                      <a:pt x="13" y="58"/>
                    </a:lnTo>
                    <a:lnTo>
                      <a:pt x="16" y="53"/>
                    </a:lnTo>
                    <a:lnTo>
                      <a:pt x="19" y="48"/>
                    </a:lnTo>
                    <a:lnTo>
                      <a:pt x="26" y="40"/>
                    </a:lnTo>
                    <a:lnTo>
                      <a:pt x="28" y="36"/>
                    </a:lnTo>
                    <a:lnTo>
                      <a:pt x="33" y="32"/>
                    </a:lnTo>
                    <a:lnTo>
                      <a:pt x="36" y="29"/>
                    </a:lnTo>
                    <a:lnTo>
                      <a:pt x="40" y="25"/>
                    </a:lnTo>
                    <a:lnTo>
                      <a:pt x="49" y="18"/>
                    </a:lnTo>
                    <a:lnTo>
                      <a:pt x="57" y="14"/>
                    </a:lnTo>
                    <a:lnTo>
                      <a:pt x="67" y="9"/>
                    </a:lnTo>
                    <a:lnTo>
                      <a:pt x="76" y="6"/>
                    </a:lnTo>
                    <a:lnTo>
                      <a:pt x="87" y="2"/>
                    </a:lnTo>
                    <a:lnTo>
                      <a:pt x="109" y="0"/>
                    </a:lnTo>
                    <a:lnTo>
                      <a:pt x="432" y="0"/>
                    </a:lnTo>
                    <a:lnTo>
                      <a:pt x="455" y="2"/>
                    </a:lnTo>
                    <a:lnTo>
                      <a:pt x="475" y="9"/>
                    </a:lnTo>
                    <a:lnTo>
                      <a:pt x="484" y="14"/>
                    </a:lnTo>
                    <a:lnTo>
                      <a:pt x="493" y="18"/>
                    </a:lnTo>
                    <a:lnTo>
                      <a:pt x="501" y="25"/>
                    </a:lnTo>
                    <a:lnTo>
                      <a:pt x="509" y="32"/>
                    </a:lnTo>
                    <a:lnTo>
                      <a:pt x="513" y="36"/>
                    </a:lnTo>
                    <a:lnTo>
                      <a:pt x="517" y="40"/>
                    </a:lnTo>
                    <a:lnTo>
                      <a:pt x="520" y="44"/>
                    </a:lnTo>
                    <a:lnTo>
                      <a:pt x="523" y="48"/>
                    </a:lnTo>
                    <a:lnTo>
                      <a:pt x="526" y="53"/>
                    </a:lnTo>
                    <a:lnTo>
                      <a:pt x="529" y="58"/>
                    </a:lnTo>
                    <a:lnTo>
                      <a:pt x="530" y="62"/>
                    </a:lnTo>
                    <a:lnTo>
                      <a:pt x="532" y="67"/>
                    </a:lnTo>
                    <a:lnTo>
                      <a:pt x="535" y="71"/>
                    </a:lnTo>
                    <a:lnTo>
                      <a:pt x="536" y="77"/>
                    </a:lnTo>
                    <a:lnTo>
                      <a:pt x="538" y="83"/>
                    </a:lnTo>
                    <a:lnTo>
                      <a:pt x="539" y="88"/>
                    </a:lnTo>
                    <a:lnTo>
                      <a:pt x="541" y="99"/>
                    </a:lnTo>
                    <a:lnTo>
                      <a:pt x="541" y="109"/>
                    </a:lnTo>
                    <a:lnTo>
                      <a:pt x="541" y="438"/>
                    </a:lnTo>
                    <a:lnTo>
                      <a:pt x="432" y="382"/>
                    </a:lnTo>
                    <a:lnTo>
                      <a:pt x="432" y="165"/>
                    </a:lnTo>
                    <a:lnTo>
                      <a:pt x="432" y="159"/>
                    </a:lnTo>
                    <a:lnTo>
                      <a:pt x="432" y="153"/>
                    </a:lnTo>
                    <a:lnTo>
                      <a:pt x="431" y="147"/>
                    </a:lnTo>
                    <a:lnTo>
                      <a:pt x="429" y="143"/>
                    </a:lnTo>
                    <a:lnTo>
                      <a:pt x="426" y="138"/>
                    </a:lnTo>
                    <a:lnTo>
                      <a:pt x="424" y="134"/>
                    </a:lnTo>
                    <a:lnTo>
                      <a:pt x="421" y="130"/>
                    </a:lnTo>
                    <a:lnTo>
                      <a:pt x="417" y="126"/>
                    </a:lnTo>
                    <a:lnTo>
                      <a:pt x="409" y="119"/>
                    </a:lnTo>
                    <a:lnTo>
                      <a:pt x="400" y="114"/>
                    </a:lnTo>
                    <a:lnTo>
                      <a:pt x="390" y="111"/>
                    </a:lnTo>
                    <a:lnTo>
                      <a:pt x="379" y="109"/>
                    </a:lnTo>
                    <a:lnTo>
                      <a:pt x="163" y="109"/>
                    </a:lnTo>
                    <a:lnTo>
                      <a:pt x="141" y="114"/>
                    </a:lnTo>
                    <a:lnTo>
                      <a:pt x="133" y="119"/>
                    </a:lnTo>
                    <a:lnTo>
                      <a:pt x="124" y="126"/>
                    </a:lnTo>
                    <a:lnTo>
                      <a:pt x="118" y="134"/>
                    </a:lnTo>
                    <a:lnTo>
                      <a:pt x="116" y="138"/>
                    </a:lnTo>
                    <a:lnTo>
                      <a:pt x="113" y="143"/>
                    </a:lnTo>
                    <a:lnTo>
                      <a:pt x="110" y="153"/>
                    </a:lnTo>
                    <a:lnTo>
                      <a:pt x="109" y="165"/>
                    </a:lnTo>
                    <a:lnTo>
                      <a:pt x="109" y="382"/>
                    </a:lnTo>
                    <a:lnTo>
                      <a:pt x="0" y="438"/>
                    </a:lnTo>
                    <a:lnTo>
                      <a:pt x="0" y="438"/>
                    </a:lnTo>
                    <a:close/>
                  </a:path>
                </a:pathLst>
              </a:custGeom>
              <a:solidFill>
                <a:srgbClr val="000000"/>
              </a:solidFill>
              <a:ln w="9525">
                <a:noFill/>
                <a:round/>
                <a:headEnd/>
                <a:tailEnd/>
              </a:ln>
            </p:spPr>
            <p:txBody>
              <a:bodyPr>
                <a:prstTxWarp prst="textNoShape">
                  <a:avLst/>
                </a:prstTxWarp>
              </a:bodyPr>
              <a:lstStyle/>
              <a:p>
                <a:endParaRPr lang="fr-FR"/>
              </a:p>
            </p:txBody>
          </p:sp>
          <p:sp>
            <p:nvSpPr>
              <p:cNvPr id="22628" name="Freeform 100"/>
              <p:cNvSpPr>
                <a:spLocks/>
              </p:cNvSpPr>
              <p:nvPr/>
            </p:nvSpPr>
            <p:spPr bwMode="auto">
              <a:xfrm>
                <a:off x="496" y="2926"/>
                <a:ext cx="342" cy="107"/>
              </a:xfrm>
              <a:custGeom>
                <a:avLst/>
                <a:gdLst/>
                <a:ahLst/>
                <a:cxnLst>
                  <a:cxn ang="0">
                    <a:pos x="0" y="163"/>
                  </a:cxn>
                  <a:cxn ang="0">
                    <a:pos x="0" y="54"/>
                  </a:cxn>
                  <a:cxn ang="0">
                    <a:pos x="108" y="54"/>
                  </a:cxn>
                  <a:cxn ang="0">
                    <a:pos x="108" y="0"/>
                  </a:cxn>
                  <a:cxn ang="0">
                    <a:pos x="216" y="0"/>
                  </a:cxn>
                  <a:cxn ang="0">
                    <a:pos x="216" y="54"/>
                  </a:cxn>
                  <a:cxn ang="0">
                    <a:pos x="433" y="54"/>
                  </a:cxn>
                  <a:cxn ang="0">
                    <a:pos x="433" y="163"/>
                  </a:cxn>
                  <a:cxn ang="0">
                    <a:pos x="0" y="163"/>
                  </a:cxn>
                  <a:cxn ang="0">
                    <a:pos x="0" y="163"/>
                  </a:cxn>
                </a:cxnLst>
                <a:rect l="0" t="0" r="r" b="b"/>
                <a:pathLst>
                  <a:path w="433" h="163">
                    <a:moveTo>
                      <a:pt x="0" y="163"/>
                    </a:moveTo>
                    <a:lnTo>
                      <a:pt x="0" y="54"/>
                    </a:lnTo>
                    <a:lnTo>
                      <a:pt x="108" y="54"/>
                    </a:lnTo>
                    <a:lnTo>
                      <a:pt x="108" y="0"/>
                    </a:lnTo>
                    <a:lnTo>
                      <a:pt x="216" y="0"/>
                    </a:lnTo>
                    <a:lnTo>
                      <a:pt x="216" y="54"/>
                    </a:lnTo>
                    <a:lnTo>
                      <a:pt x="433" y="54"/>
                    </a:lnTo>
                    <a:lnTo>
                      <a:pt x="433" y="163"/>
                    </a:lnTo>
                    <a:lnTo>
                      <a:pt x="0" y="163"/>
                    </a:lnTo>
                    <a:lnTo>
                      <a:pt x="0" y="163"/>
                    </a:lnTo>
                    <a:close/>
                  </a:path>
                </a:pathLst>
              </a:custGeom>
              <a:solidFill>
                <a:srgbClr val="000000"/>
              </a:solidFill>
              <a:ln w="9525">
                <a:noFill/>
                <a:round/>
                <a:headEnd/>
                <a:tailEnd/>
              </a:ln>
            </p:spPr>
            <p:txBody>
              <a:bodyPr>
                <a:prstTxWarp prst="textNoShape">
                  <a:avLst/>
                </a:prstTxWarp>
              </a:bodyPr>
              <a:lstStyle/>
              <a:p>
                <a:endParaRPr lang="fr-FR"/>
              </a:p>
            </p:txBody>
          </p:sp>
          <p:sp>
            <p:nvSpPr>
              <p:cNvPr id="22629" name="Freeform 101"/>
              <p:cNvSpPr>
                <a:spLocks/>
              </p:cNvSpPr>
              <p:nvPr/>
            </p:nvSpPr>
            <p:spPr bwMode="auto">
              <a:xfrm>
                <a:off x="1607" y="2926"/>
                <a:ext cx="342" cy="107"/>
              </a:xfrm>
              <a:custGeom>
                <a:avLst/>
                <a:gdLst/>
                <a:ahLst/>
                <a:cxnLst>
                  <a:cxn ang="0">
                    <a:pos x="433" y="163"/>
                  </a:cxn>
                  <a:cxn ang="0">
                    <a:pos x="433" y="54"/>
                  </a:cxn>
                  <a:cxn ang="0">
                    <a:pos x="325" y="54"/>
                  </a:cxn>
                  <a:cxn ang="0">
                    <a:pos x="325" y="0"/>
                  </a:cxn>
                  <a:cxn ang="0">
                    <a:pos x="217" y="0"/>
                  </a:cxn>
                  <a:cxn ang="0">
                    <a:pos x="217" y="54"/>
                  </a:cxn>
                  <a:cxn ang="0">
                    <a:pos x="0" y="54"/>
                  </a:cxn>
                  <a:cxn ang="0">
                    <a:pos x="0" y="163"/>
                  </a:cxn>
                  <a:cxn ang="0">
                    <a:pos x="433" y="163"/>
                  </a:cxn>
                  <a:cxn ang="0">
                    <a:pos x="433" y="163"/>
                  </a:cxn>
                </a:cxnLst>
                <a:rect l="0" t="0" r="r" b="b"/>
                <a:pathLst>
                  <a:path w="433" h="163">
                    <a:moveTo>
                      <a:pt x="433" y="163"/>
                    </a:moveTo>
                    <a:lnTo>
                      <a:pt x="433" y="54"/>
                    </a:lnTo>
                    <a:lnTo>
                      <a:pt x="325" y="54"/>
                    </a:lnTo>
                    <a:lnTo>
                      <a:pt x="325" y="0"/>
                    </a:lnTo>
                    <a:lnTo>
                      <a:pt x="217" y="0"/>
                    </a:lnTo>
                    <a:lnTo>
                      <a:pt x="217" y="54"/>
                    </a:lnTo>
                    <a:lnTo>
                      <a:pt x="0" y="54"/>
                    </a:lnTo>
                    <a:lnTo>
                      <a:pt x="0" y="163"/>
                    </a:lnTo>
                    <a:lnTo>
                      <a:pt x="433" y="163"/>
                    </a:lnTo>
                    <a:lnTo>
                      <a:pt x="433" y="163"/>
                    </a:lnTo>
                    <a:close/>
                  </a:path>
                </a:pathLst>
              </a:custGeom>
              <a:solidFill>
                <a:srgbClr val="000000"/>
              </a:solidFill>
              <a:ln w="9525">
                <a:noFill/>
                <a:round/>
                <a:headEnd/>
                <a:tailEnd/>
              </a:ln>
            </p:spPr>
            <p:txBody>
              <a:bodyPr>
                <a:prstTxWarp prst="textNoShape">
                  <a:avLst/>
                </a:prstTxWarp>
              </a:bodyPr>
              <a:lstStyle/>
              <a:p>
                <a:endParaRPr lang="fr-FR"/>
              </a:p>
            </p:txBody>
          </p:sp>
          <p:sp>
            <p:nvSpPr>
              <p:cNvPr id="22630" name="Freeform 102"/>
              <p:cNvSpPr>
                <a:spLocks/>
              </p:cNvSpPr>
              <p:nvPr/>
            </p:nvSpPr>
            <p:spPr bwMode="auto">
              <a:xfrm>
                <a:off x="1872" y="3168"/>
                <a:ext cx="169" cy="141"/>
              </a:xfrm>
              <a:custGeom>
                <a:avLst/>
                <a:gdLst/>
                <a:ahLst/>
                <a:cxnLst>
                  <a:cxn ang="0">
                    <a:pos x="226" y="217"/>
                  </a:cxn>
                  <a:cxn ang="0">
                    <a:pos x="237" y="207"/>
                  </a:cxn>
                  <a:cxn ang="0">
                    <a:pos x="189" y="89"/>
                  </a:cxn>
                  <a:cxn ang="0">
                    <a:pos x="197" y="77"/>
                  </a:cxn>
                  <a:cxn ang="0">
                    <a:pos x="205" y="66"/>
                  </a:cxn>
                  <a:cxn ang="0">
                    <a:pos x="212" y="54"/>
                  </a:cxn>
                  <a:cxn ang="0">
                    <a:pos x="219" y="44"/>
                  </a:cxn>
                  <a:cxn ang="0">
                    <a:pos x="223" y="33"/>
                  </a:cxn>
                  <a:cxn ang="0">
                    <a:pos x="226" y="25"/>
                  </a:cxn>
                  <a:cxn ang="0">
                    <a:pos x="227" y="18"/>
                  </a:cxn>
                  <a:cxn ang="0">
                    <a:pos x="226" y="15"/>
                  </a:cxn>
                  <a:cxn ang="0">
                    <a:pos x="222" y="14"/>
                  </a:cxn>
                  <a:cxn ang="0">
                    <a:pos x="215" y="14"/>
                  </a:cxn>
                  <a:cxn ang="0">
                    <a:pos x="207" y="17"/>
                  </a:cxn>
                  <a:cxn ang="0">
                    <a:pos x="198" y="22"/>
                  </a:cxn>
                  <a:cxn ang="0">
                    <a:pos x="186" y="28"/>
                  </a:cxn>
                  <a:cxn ang="0">
                    <a:pos x="176" y="35"/>
                  </a:cxn>
                  <a:cxn ang="0">
                    <a:pos x="165" y="43"/>
                  </a:cxn>
                  <a:cxn ang="0">
                    <a:pos x="153" y="51"/>
                  </a:cxn>
                  <a:cxn ang="0">
                    <a:pos x="29" y="0"/>
                  </a:cxn>
                  <a:cxn ang="0">
                    <a:pos x="20" y="12"/>
                  </a:cxn>
                  <a:cxn ang="0">
                    <a:pos x="119" y="87"/>
                  </a:cxn>
                  <a:cxn ang="0">
                    <a:pos x="111" y="98"/>
                  </a:cxn>
                  <a:cxn ang="0">
                    <a:pos x="102" y="109"/>
                  </a:cxn>
                  <a:cxn ang="0">
                    <a:pos x="93" y="121"/>
                  </a:cxn>
                  <a:cxn ang="0">
                    <a:pos x="85" y="132"/>
                  </a:cxn>
                  <a:cxn ang="0">
                    <a:pos x="77" y="144"/>
                  </a:cxn>
                  <a:cxn ang="0">
                    <a:pos x="69" y="155"/>
                  </a:cxn>
                  <a:cxn ang="0">
                    <a:pos x="62" y="167"/>
                  </a:cxn>
                  <a:cxn ang="0">
                    <a:pos x="56" y="176"/>
                  </a:cxn>
                  <a:cxn ang="0">
                    <a:pos x="9" y="165"/>
                  </a:cxn>
                  <a:cxn ang="0">
                    <a:pos x="0" y="175"/>
                  </a:cxn>
                  <a:cxn ang="0">
                    <a:pos x="39" y="199"/>
                  </a:cxn>
                  <a:cxn ang="0">
                    <a:pos x="63" y="238"/>
                  </a:cxn>
                  <a:cxn ang="0">
                    <a:pos x="74" y="229"/>
                  </a:cxn>
                  <a:cxn ang="0">
                    <a:pos x="62" y="184"/>
                  </a:cxn>
                  <a:cxn ang="0">
                    <a:pos x="71" y="178"/>
                  </a:cxn>
                  <a:cxn ang="0">
                    <a:pos x="83" y="171"/>
                  </a:cxn>
                  <a:cxn ang="0">
                    <a:pos x="94" y="163"/>
                  </a:cxn>
                  <a:cxn ang="0">
                    <a:pos x="106" y="155"/>
                  </a:cxn>
                  <a:cxn ang="0">
                    <a:pos x="117" y="147"/>
                  </a:cxn>
                  <a:cxn ang="0">
                    <a:pos x="130" y="138"/>
                  </a:cxn>
                  <a:cxn ang="0">
                    <a:pos x="142" y="130"/>
                  </a:cxn>
                  <a:cxn ang="0">
                    <a:pos x="152" y="122"/>
                  </a:cxn>
                  <a:cxn ang="0">
                    <a:pos x="226" y="217"/>
                  </a:cxn>
                </a:cxnLst>
                <a:rect l="0" t="0" r="r" b="b"/>
                <a:pathLst>
                  <a:path w="237" h="238">
                    <a:moveTo>
                      <a:pt x="226" y="217"/>
                    </a:moveTo>
                    <a:lnTo>
                      <a:pt x="237" y="207"/>
                    </a:lnTo>
                    <a:lnTo>
                      <a:pt x="189" y="89"/>
                    </a:lnTo>
                    <a:lnTo>
                      <a:pt x="197" y="77"/>
                    </a:lnTo>
                    <a:lnTo>
                      <a:pt x="205" y="66"/>
                    </a:lnTo>
                    <a:lnTo>
                      <a:pt x="212" y="54"/>
                    </a:lnTo>
                    <a:lnTo>
                      <a:pt x="219" y="44"/>
                    </a:lnTo>
                    <a:lnTo>
                      <a:pt x="223" y="33"/>
                    </a:lnTo>
                    <a:lnTo>
                      <a:pt x="226" y="25"/>
                    </a:lnTo>
                    <a:lnTo>
                      <a:pt x="227" y="18"/>
                    </a:lnTo>
                    <a:lnTo>
                      <a:pt x="226" y="15"/>
                    </a:lnTo>
                    <a:lnTo>
                      <a:pt x="222" y="14"/>
                    </a:lnTo>
                    <a:lnTo>
                      <a:pt x="215" y="14"/>
                    </a:lnTo>
                    <a:lnTo>
                      <a:pt x="207" y="17"/>
                    </a:lnTo>
                    <a:lnTo>
                      <a:pt x="198" y="22"/>
                    </a:lnTo>
                    <a:lnTo>
                      <a:pt x="186" y="28"/>
                    </a:lnTo>
                    <a:lnTo>
                      <a:pt x="176" y="35"/>
                    </a:lnTo>
                    <a:lnTo>
                      <a:pt x="165" y="43"/>
                    </a:lnTo>
                    <a:lnTo>
                      <a:pt x="153" y="51"/>
                    </a:lnTo>
                    <a:lnTo>
                      <a:pt x="29" y="0"/>
                    </a:lnTo>
                    <a:lnTo>
                      <a:pt x="20" y="12"/>
                    </a:lnTo>
                    <a:lnTo>
                      <a:pt x="119" y="87"/>
                    </a:lnTo>
                    <a:lnTo>
                      <a:pt x="111" y="98"/>
                    </a:lnTo>
                    <a:lnTo>
                      <a:pt x="102" y="109"/>
                    </a:lnTo>
                    <a:lnTo>
                      <a:pt x="93" y="121"/>
                    </a:lnTo>
                    <a:lnTo>
                      <a:pt x="85" y="132"/>
                    </a:lnTo>
                    <a:lnTo>
                      <a:pt x="77" y="144"/>
                    </a:lnTo>
                    <a:lnTo>
                      <a:pt x="69" y="155"/>
                    </a:lnTo>
                    <a:lnTo>
                      <a:pt x="62" y="167"/>
                    </a:lnTo>
                    <a:lnTo>
                      <a:pt x="56" y="176"/>
                    </a:lnTo>
                    <a:lnTo>
                      <a:pt x="9" y="165"/>
                    </a:lnTo>
                    <a:lnTo>
                      <a:pt x="0" y="175"/>
                    </a:lnTo>
                    <a:lnTo>
                      <a:pt x="39" y="199"/>
                    </a:lnTo>
                    <a:lnTo>
                      <a:pt x="63" y="238"/>
                    </a:lnTo>
                    <a:lnTo>
                      <a:pt x="74" y="229"/>
                    </a:lnTo>
                    <a:lnTo>
                      <a:pt x="62" y="184"/>
                    </a:lnTo>
                    <a:lnTo>
                      <a:pt x="71" y="178"/>
                    </a:lnTo>
                    <a:lnTo>
                      <a:pt x="83" y="171"/>
                    </a:lnTo>
                    <a:lnTo>
                      <a:pt x="94" y="163"/>
                    </a:lnTo>
                    <a:lnTo>
                      <a:pt x="106" y="155"/>
                    </a:lnTo>
                    <a:lnTo>
                      <a:pt x="117" y="147"/>
                    </a:lnTo>
                    <a:lnTo>
                      <a:pt x="130" y="138"/>
                    </a:lnTo>
                    <a:lnTo>
                      <a:pt x="142" y="130"/>
                    </a:lnTo>
                    <a:lnTo>
                      <a:pt x="152" y="122"/>
                    </a:lnTo>
                    <a:lnTo>
                      <a:pt x="226" y="217"/>
                    </a:lnTo>
                    <a:close/>
                  </a:path>
                </a:pathLst>
              </a:custGeom>
              <a:solidFill>
                <a:srgbClr val="000000"/>
              </a:solidFill>
              <a:ln w="9525">
                <a:noFill/>
                <a:round/>
                <a:headEnd/>
                <a:tailEnd/>
              </a:ln>
            </p:spPr>
            <p:txBody>
              <a:bodyPr>
                <a:prstTxWarp prst="textNoShape">
                  <a:avLst/>
                </a:prstTxWarp>
              </a:bodyPr>
              <a:lstStyle/>
              <a:p>
                <a:endParaRPr lang="fr-FR"/>
              </a:p>
            </p:txBody>
          </p:sp>
        </p:grpSp>
        <p:sp>
          <p:nvSpPr>
            <p:cNvPr id="22631" name="Text Box 103"/>
            <p:cNvSpPr txBox="1">
              <a:spLocks noChangeArrowheads="1"/>
            </p:cNvSpPr>
            <p:nvPr/>
          </p:nvSpPr>
          <p:spPr bwMode="auto">
            <a:xfrm>
              <a:off x="528" y="3408"/>
              <a:ext cx="1238" cy="288"/>
            </a:xfrm>
            <a:prstGeom prst="rect">
              <a:avLst/>
            </a:prstGeom>
            <a:noFill/>
            <a:ln w="9525">
              <a:noFill/>
              <a:miter lim="800000"/>
              <a:headEnd/>
              <a:tailEnd/>
            </a:ln>
            <a:effectLst/>
          </p:spPr>
          <p:txBody>
            <a:bodyPr wrap="none" lIns="91429" tIns="45714" rIns="91429" bIns="45714">
              <a:prstTxWarp prst="textNoShape">
                <a:avLst/>
              </a:prstTxWarp>
              <a:spAutoFit/>
            </a:bodyPr>
            <a:lstStyle/>
            <a:p>
              <a:r>
                <a:rPr lang="fr-FR">
                  <a:latin typeface="Arial" pitchFamily="-106" charset="0"/>
                </a:rPr>
                <a:t>dédramatiser</a:t>
              </a:r>
            </a:p>
          </p:txBody>
        </p:sp>
      </p:grpSp>
      <p:grpSp>
        <p:nvGrpSpPr>
          <p:cNvPr id="8" name="Group 104"/>
          <p:cNvGrpSpPr>
            <a:grpSpLocks/>
          </p:cNvGrpSpPr>
          <p:nvPr/>
        </p:nvGrpSpPr>
        <p:grpSpPr bwMode="auto">
          <a:xfrm>
            <a:off x="4648200" y="228600"/>
            <a:ext cx="4495800" cy="3886200"/>
            <a:chOff x="2928" y="144"/>
            <a:chExt cx="2832" cy="2448"/>
          </a:xfrm>
        </p:grpSpPr>
        <p:sp>
          <p:nvSpPr>
            <p:cNvPr id="22633" name="Freeform 105"/>
            <p:cNvSpPr>
              <a:spLocks/>
            </p:cNvSpPr>
            <p:nvPr/>
          </p:nvSpPr>
          <p:spPr bwMode="auto">
            <a:xfrm>
              <a:off x="2941" y="144"/>
              <a:ext cx="2819" cy="1955"/>
            </a:xfrm>
            <a:custGeom>
              <a:avLst/>
              <a:gdLst/>
              <a:ahLst/>
              <a:cxnLst>
                <a:cxn ang="0">
                  <a:pos x="1882" y="0"/>
                </a:cxn>
                <a:cxn ang="0">
                  <a:pos x="1747" y="8"/>
                </a:cxn>
                <a:cxn ang="0">
                  <a:pos x="1607" y="61"/>
                </a:cxn>
                <a:cxn ang="0">
                  <a:pos x="1502" y="135"/>
                </a:cxn>
                <a:cxn ang="0">
                  <a:pos x="1390" y="187"/>
                </a:cxn>
                <a:cxn ang="0">
                  <a:pos x="1226" y="209"/>
                </a:cxn>
                <a:cxn ang="0">
                  <a:pos x="1086" y="268"/>
                </a:cxn>
                <a:cxn ang="0">
                  <a:pos x="968" y="380"/>
                </a:cxn>
                <a:cxn ang="0">
                  <a:pos x="915" y="493"/>
                </a:cxn>
                <a:cxn ang="0">
                  <a:pos x="907" y="605"/>
                </a:cxn>
                <a:cxn ang="0">
                  <a:pos x="922" y="707"/>
                </a:cxn>
                <a:cxn ang="0">
                  <a:pos x="848" y="791"/>
                </a:cxn>
                <a:cxn ang="0">
                  <a:pos x="789" y="865"/>
                </a:cxn>
                <a:cxn ang="0">
                  <a:pos x="728" y="998"/>
                </a:cxn>
                <a:cxn ang="0">
                  <a:pos x="736" y="1103"/>
                </a:cxn>
                <a:cxn ang="0">
                  <a:pos x="759" y="1185"/>
                </a:cxn>
                <a:cxn ang="0">
                  <a:pos x="707" y="1266"/>
                </a:cxn>
                <a:cxn ang="0">
                  <a:pos x="595" y="1297"/>
                </a:cxn>
                <a:cxn ang="0">
                  <a:pos x="454" y="1333"/>
                </a:cxn>
                <a:cxn ang="0">
                  <a:pos x="371" y="1416"/>
                </a:cxn>
                <a:cxn ang="0">
                  <a:pos x="327" y="1483"/>
                </a:cxn>
                <a:cxn ang="0">
                  <a:pos x="253" y="1506"/>
                </a:cxn>
                <a:cxn ang="0">
                  <a:pos x="133" y="1534"/>
                </a:cxn>
                <a:cxn ang="0">
                  <a:pos x="36" y="1580"/>
                </a:cxn>
                <a:cxn ang="0">
                  <a:pos x="0" y="1669"/>
                </a:cxn>
                <a:cxn ang="0">
                  <a:pos x="89" y="1759"/>
                </a:cxn>
                <a:cxn ang="0">
                  <a:pos x="2327" y="1639"/>
                </a:cxn>
                <a:cxn ang="0">
                  <a:pos x="3384" y="1856"/>
                </a:cxn>
                <a:cxn ang="0">
                  <a:pos x="3376" y="1795"/>
                </a:cxn>
                <a:cxn ang="0">
                  <a:pos x="3295" y="1721"/>
                </a:cxn>
                <a:cxn ang="0">
                  <a:pos x="3190" y="1646"/>
                </a:cxn>
                <a:cxn ang="0">
                  <a:pos x="3078" y="1595"/>
                </a:cxn>
                <a:cxn ang="0">
                  <a:pos x="3011" y="1542"/>
                </a:cxn>
                <a:cxn ang="0">
                  <a:pos x="2990" y="1460"/>
                </a:cxn>
                <a:cxn ang="0">
                  <a:pos x="2975" y="1386"/>
                </a:cxn>
                <a:cxn ang="0">
                  <a:pos x="2914" y="1304"/>
                </a:cxn>
                <a:cxn ang="0">
                  <a:pos x="2914" y="1236"/>
                </a:cxn>
                <a:cxn ang="0">
                  <a:pos x="2952" y="1162"/>
                </a:cxn>
                <a:cxn ang="0">
                  <a:pos x="2983" y="1036"/>
                </a:cxn>
                <a:cxn ang="0">
                  <a:pos x="2983" y="947"/>
                </a:cxn>
                <a:cxn ang="0">
                  <a:pos x="2945" y="827"/>
                </a:cxn>
                <a:cxn ang="0">
                  <a:pos x="2825" y="694"/>
                </a:cxn>
                <a:cxn ang="0">
                  <a:pos x="2641" y="605"/>
                </a:cxn>
                <a:cxn ang="0">
                  <a:pos x="2529" y="536"/>
                </a:cxn>
                <a:cxn ang="0">
                  <a:pos x="2490" y="439"/>
                </a:cxn>
                <a:cxn ang="0">
                  <a:pos x="2424" y="365"/>
                </a:cxn>
                <a:cxn ang="0">
                  <a:pos x="2291" y="329"/>
                </a:cxn>
                <a:cxn ang="0">
                  <a:pos x="2224" y="314"/>
                </a:cxn>
                <a:cxn ang="0">
                  <a:pos x="2224" y="240"/>
                </a:cxn>
                <a:cxn ang="0">
                  <a:pos x="2194" y="143"/>
                </a:cxn>
                <a:cxn ang="0">
                  <a:pos x="2082" y="74"/>
                </a:cxn>
                <a:cxn ang="0">
                  <a:pos x="1972" y="16"/>
                </a:cxn>
                <a:cxn ang="0">
                  <a:pos x="1882" y="0"/>
                </a:cxn>
                <a:cxn ang="0">
                  <a:pos x="1882" y="0"/>
                </a:cxn>
              </a:cxnLst>
              <a:rect l="0" t="0" r="r" b="b"/>
              <a:pathLst>
                <a:path w="3384" h="1856">
                  <a:moveTo>
                    <a:pt x="1882" y="0"/>
                  </a:moveTo>
                  <a:lnTo>
                    <a:pt x="1747" y="8"/>
                  </a:lnTo>
                  <a:lnTo>
                    <a:pt x="1607" y="61"/>
                  </a:lnTo>
                  <a:lnTo>
                    <a:pt x="1502" y="135"/>
                  </a:lnTo>
                  <a:lnTo>
                    <a:pt x="1390" y="187"/>
                  </a:lnTo>
                  <a:lnTo>
                    <a:pt x="1226" y="209"/>
                  </a:lnTo>
                  <a:lnTo>
                    <a:pt x="1086" y="268"/>
                  </a:lnTo>
                  <a:lnTo>
                    <a:pt x="968" y="380"/>
                  </a:lnTo>
                  <a:lnTo>
                    <a:pt x="915" y="493"/>
                  </a:lnTo>
                  <a:lnTo>
                    <a:pt x="907" y="605"/>
                  </a:lnTo>
                  <a:lnTo>
                    <a:pt x="922" y="707"/>
                  </a:lnTo>
                  <a:lnTo>
                    <a:pt x="848" y="791"/>
                  </a:lnTo>
                  <a:lnTo>
                    <a:pt x="789" y="865"/>
                  </a:lnTo>
                  <a:lnTo>
                    <a:pt x="728" y="998"/>
                  </a:lnTo>
                  <a:lnTo>
                    <a:pt x="736" y="1103"/>
                  </a:lnTo>
                  <a:lnTo>
                    <a:pt x="759" y="1185"/>
                  </a:lnTo>
                  <a:lnTo>
                    <a:pt x="707" y="1266"/>
                  </a:lnTo>
                  <a:lnTo>
                    <a:pt x="595" y="1297"/>
                  </a:lnTo>
                  <a:lnTo>
                    <a:pt x="454" y="1333"/>
                  </a:lnTo>
                  <a:lnTo>
                    <a:pt x="371" y="1416"/>
                  </a:lnTo>
                  <a:lnTo>
                    <a:pt x="327" y="1483"/>
                  </a:lnTo>
                  <a:lnTo>
                    <a:pt x="253" y="1506"/>
                  </a:lnTo>
                  <a:lnTo>
                    <a:pt x="133" y="1534"/>
                  </a:lnTo>
                  <a:lnTo>
                    <a:pt x="36" y="1580"/>
                  </a:lnTo>
                  <a:lnTo>
                    <a:pt x="0" y="1669"/>
                  </a:lnTo>
                  <a:lnTo>
                    <a:pt x="89" y="1759"/>
                  </a:lnTo>
                  <a:lnTo>
                    <a:pt x="2327" y="1639"/>
                  </a:lnTo>
                  <a:lnTo>
                    <a:pt x="3384" y="1856"/>
                  </a:lnTo>
                  <a:lnTo>
                    <a:pt x="3376" y="1795"/>
                  </a:lnTo>
                  <a:lnTo>
                    <a:pt x="3295" y="1721"/>
                  </a:lnTo>
                  <a:lnTo>
                    <a:pt x="3190" y="1646"/>
                  </a:lnTo>
                  <a:lnTo>
                    <a:pt x="3078" y="1595"/>
                  </a:lnTo>
                  <a:lnTo>
                    <a:pt x="3011" y="1542"/>
                  </a:lnTo>
                  <a:lnTo>
                    <a:pt x="2990" y="1460"/>
                  </a:lnTo>
                  <a:lnTo>
                    <a:pt x="2975" y="1386"/>
                  </a:lnTo>
                  <a:lnTo>
                    <a:pt x="2914" y="1304"/>
                  </a:lnTo>
                  <a:lnTo>
                    <a:pt x="2914" y="1236"/>
                  </a:lnTo>
                  <a:lnTo>
                    <a:pt x="2952" y="1162"/>
                  </a:lnTo>
                  <a:lnTo>
                    <a:pt x="2983" y="1036"/>
                  </a:lnTo>
                  <a:lnTo>
                    <a:pt x="2983" y="947"/>
                  </a:lnTo>
                  <a:lnTo>
                    <a:pt x="2945" y="827"/>
                  </a:lnTo>
                  <a:lnTo>
                    <a:pt x="2825" y="694"/>
                  </a:lnTo>
                  <a:lnTo>
                    <a:pt x="2641" y="605"/>
                  </a:lnTo>
                  <a:lnTo>
                    <a:pt x="2529" y="536"/>
                  </a:lnTo>
                  <a:lnTo>
                    <a:pt x="2490" y="439"/>
                  </a:lnTo>
                  <a:lnTo>
                    <a:pt x="2424" y="365"/>
                  </a:lnTo>
                  <a:lnTo>
                    <a:pt x="2291" y="329"/>
                  </a:lnTo>
                  <a:lnTo>
                    <a:pt x="2224" y="314"/>
                  </a:lnTo>
                  <a:lnTo>
                    <a:pt x="2224" y="240"/>
                  </a:lnTo>
                  <a:lnTo>
                    <a:pt x="2194" y="143"/>
                  </a:lnTo>
                  <a:lnTo>
                    <a:pt x="2082" y="74"/>
                  </a:lnTo>
                  <a:lnTo>
                    <a:pt x="1972" y="16"/>
                  </a:lnTo>
                  <a:lnTo>
                    <a:pt x="1882" y="0"/>
                  </a:lnTo>
                  <a:lnTo>
                    <a:pt x="1882" y="0"/>
                  </a:lnTo>
                  <a:close/>
                </a:path>
              </a:pathLst>
            </a:custGeom>
            <a:solidFill>
              <a:srgbClr val="969696">
                <a:alpha val="67999"/>
              </a:srgbClr>
            </a:solidFill>
            <a:ln w="9525">
              <a:noFill/>
              <a:round/>
              <a:headEnd/>
              <a:tailEnd/>
            </a:ln>
          </p:spPr>
          <p:txBody>
            <a:bodyPr>
              <a:prstTxWarp prst="textNoShape">
                <a:avLst/>
              </a:prstTxWarp>
            </a:bodyPr>
            <a:lstStyle/>
            <a:p>
              <a:endParaRPr lang="fr-FR"/>
            </a:p>
          </p:txBody>
        </p:sp>
        <p:sp>
          <p:nvSpPr>
            <p:cNvPr id="22634" name="Freeform 106"/>
            <p:cNvSpPr>
              <a:spLocks/>
            </p:cNvSpPr>
            <p:nvPr/>
          </p:nvSpPr>
          <p:spPr bwMode="auto">
            <a:xfrm>
              <a:off x="3576" y="384"/>
              <a:ext cx="538" cy="1064"/>
            </a:xfrm>
            <a:custGeom>
              <a:avLst/>
              <a:gdLst/>
              <a:ahLst/>
              <a:cxnLst>
                <a:cxn ang="0">
                  <a:pos x="111" y="998"/>
                </a:cxn>
                <a:cxn ang="0">
                  <a:pos x="48" y="934"/>
                </a:cxn>
                <a:cxn ang="0">
                  <a:pos x="0" y="804"/>
                </a:cxn>
                <a:cxn ang="0">
                  <a:pos x="10" y="715"/>
                </a:cxn>
                <a:cxn ang="0">
                  <a:pos x="59" y="614"/>
                </a:cxn>
                <a:cxn ang="0">
                  <a:pos x="111" y="559"/>
                </a:cxn>
                <a:cxn ang="0">
                  <a:pos x="143" y="527"/>
                </a:cxn>
                <a:cxn ang="0">
                  <a:pos x="128" y="451"/>
                </a:cxn>
                <a:cxn ang="0">
                  <a:pos x="122" y="350"/>
                </a:cxn>
                <a:cxn ang="0">
                  <a:pos x="143" y="249"/>
                </a:cxn>
                <a:cxn ang="0">
                  <a:pos x="202" y="166"/>
                </a:cxn>
                <a:cxn ang="0">
                  <a:pos x="291" y="90"/>
                </a:cxn>
                <a:cxn ang="0">
                  <a:pos x="388" y="38"/>
                </a:cxn>
                <a:cxn ang="0">
                  <a:pos x="472" y="18"/>
                </a:cxn>
                <a:cxn ang="0">
                  <a:pos x="556" y="0"/>
                </a:cxn>
                <a:cxn ang="0">
                  <a:pos x="622" y="0"/>
                </a:cxn>
                <a:cxn ang="0">
                  <a:pos x="647" y="48"/>
                </a:cxn>
                <a:cxn ang="0">
                  <a:pos x="590" y="63"/>
                </a:cxn>
                <a:cxn ang="0">
                  <a:pos x="514" y="73"/>
                </a:cxn>
                <a:cxn ang="0">
                  <a:pos x="421" y="94"/>
                </a:cxn>
                <a:cxn ang="0">
                  <a:pos x="354" y="132"/>
                </a:cxn>
                <a:cxn ang="0">
                  <a:pos x="287" y="185"/>
                </a:cxn>
                <a:cxn ang="0">
                  <a:pos x="229" y="261"/>
                </a:cxn>
                <a:cxn ang="0">
                  <a:pos x="202" y="329"/>
                </a:cxn>
                <a:cxn ang="0">
                  <a:pos x="194" y="384"/>
                </a:cxn>
                <a:cxn ang="0">
                  <a:pos x="198" y="434"/>
                </a:cxn>
                <a:cxn ang="0">
                  <a:pos x="219" y="476"/>
                </a:cxn>
                <a:cxn ang="0">
                  <a:pos x="236" y="531"/>
                </a:cxn>
                <a:cxn ang="0">
                  <a:pos x="232" y="565"/>
                </a:cxn>
                <a:cxn ang="0">
                  <a:pos x="177" y="597"/>
                </a:cxn>
                <a:cxn ang="0">
                  <a:pos x="111" y="681"/>
                </a:cxn>
                <a:cxn ang="0">
                  <a:pos x="76" y="757"/>
                </a:cxn>
                <a:cxn ang="0">
                  <a:pos x="69" y="822"/>
                </a:cxn>
                <a:cxn ang="0">
                  <a:pos x="94" y="892"/>
                </a:cxn>
                <a:cxn ang="0">
                  <a:pos x="128" y="972"/>
                </a:cxn>
                <a:cxn ang="0">
                  <a:pos x="170" y="1010"/>
                </a:cxn>
                <a:cxn ang="0">
                  <a:pos x="111" y="998"/>
                </a:cxn>
                <a:cxn ang="0">
                  <a:pos x="111" y="998"/>
                </a:cxn>
                <a:cxn ang="0">
                  <a:pos x="111" y="998"/>
                </a:cxn>
              </a:cxnLst>
              <a:rect l="0" t="0" r="r" b="b"/>
              <a:pathLst>
                <a:path w="647" h="1010">
                  <a:moveTo>
                    <a:pt x="111" y="998"/>
                  </a:moveTo>
                  <a:lnTo>
                    <a:pt x="48" y="934"/>
                  </a:lnTo>
                  <a:lnTo>
                    <a:pt x="0" y="804"/>
                  </a:lnTo>
                  <a:lnTo>
                    <a:pt x="10" y="715"/>
                  </a:lnTo>
                  <a:lnTo>
                    <a:pt x="59" y="614"/>
                  </a:lnTo>
                  <a:lnTo>
                    <a:pt x="111" y="559"/>
                  </a:lnTo>
                  <a:lnTo>
                    <a:pt x="143" y="527"/>
                  </a:lnTo>
                  <a:lnTo>
                    <a:pt x="128" y="451"/>
                  </a:lnTo>
                  <a:lnTo>
                    <a:pt x="122" y="350"/>
                  </a:lnTo>
                  <a:lnTo>
                    <a:pt x="143" y="249"/>
                  </a:lnTo>
                  <a:lnTo>
                    <a:pt x="202" y="166"/>
                  </a:lnTo>
                  <a:lnTo>
                    <a:pt x="291" y="90"/>
                  </a:lnTo>
                  <a:lnTo>
                    <a:pt x="388" y="38"/>
                  </a:lnTo>
                  <a:lnTo>
                    <a:pt x="472" y="18"/>
                  </a:lnTo>
                  <a:lnTo>
                    <a:pt x="556" y="0"/>
                  </a:lnTo>
                  <a:lnTo>
                    <a:pt x="622" y="0"/>
                  </a:lnTo>
                  <a:lnTo>
                    <a:pt x="647" y="48"/>
                  </a:lnTo>
                  <a:lnTo>
                    <a:pt x="590" y="63"/>
                  </a:lnTo>
                  <a:lnTo>
                    <a:pt x="514" y="73"/>
                  </a:lnTo>
                  <a:lnTo>
                    <a:pt x="421" y="94"/>
                  </a:lnTo>
                  <a:lnTo>
                    <a:pt x="354" y="132"/>
                  </a:lnTo>
                  <a:lnTo>
                    <a:pt x="287" y="185"/>
                  </a:lnTo>
                  <a:lnTo>
                    <a:pt x="229" y="261"/>
                  </a:lnTo>
                  <a:lnTo>
                    <a:pt x="202" y="329"/>
                  </a:lnTo>
                  <a:lnTo>
                    <a:pt x="194" y="384"/>
                  </a:lnTo>
                  <a:lnTo>
                    <a:pt x="198" y="434"/>
                  </a:lnTo>
                  <a:lnTo>
                    <a:pt x="219" y="476"/>
                  </a:lnTo>
                  <a:lnTo>
                    <a:pt x="236" y="531"/>
                  </a:lnTo>
                  <a:lnTo>
                    <a:pt x="232" y="565"/>
                  </a:lnTo>
                  <a:lnTo>
                    <a:pt x="177" y="597"/>
                  </a:lnTo>
                  <a:lnTo>
                    <a:pt x="111" y="681"/>
                  </a:lnTo>
                  <a:lnTo>
                    <a:pt x="76" y="757"/>
                  </a:lnTo>
                  <a:lnTo>
                    <a:pt x="69" y="822"/>
                  </a:lnTo>
                  <a:lnTo>
                    <a:pt x="94" y="892"/>
                  </a:lnTo>
                  <a:lnTo>
                    <a:pt x="128" y="972"/>
                  </a:lnTo>
                  <a:lnTo>
                    <a:pt x="170" y="1010"/>
                  </a:lnTo>
                  <a:lnTo>
                    <a:pt x="111" y="998"/>
                  </a:lnTo>
                  <a:lnTo>
                    <a:pt x="111" y="998"/>
                  </a:lnTo>
                  <a:lnTo>
                    <a:pt x="111" y="998"/>
                  </a:lnTo>
                  <a:close/>
                </a:path>
              </a:pathLst>
            </a:custGeom>
            <a:solidFill>
              <a:srgbClr val="000000">
                <a:alpha val="67999"/>
              </a:srgbClr>
            </a:solidFill>
            <a:ln w="9525">
              <a:noFill/>
              <a:round/>
              <a:headEnd/>
              <a:tailEnd/>
            </a:ln>
          </p:spPr>
          <p:txBody>
            <a:bodyPr>
              <a:prstTxWarp prst="textNoShape">
                <a:avLst/>
              </a:prstTxWarp>
            </a:bodyPr>
            <a:lstStyle/>
            <a:p>
              <a:endParaRPr lang="fr-FR"/>
            </a:p>
          </p:txBody>
        </p:sp>
        <p:sp>
          <p:nvSpPr>
            <p:cNvPr id="22635" name="Freeform 107"/>
            <p:cNvSpPr>
              <a:spLocks/>
            </p:cNvSpPr>
            <p:nvPr/>
          </p:nvSpPr>
          <p:spPr bwMode="auto">
            <a:xfrm>
              <a:off x="4169" y="159"/>
              <a:ext cx="487" cy="297"/>
            </a:xfrm>
            <a:custGeom>
              <a:avLst/>
              <a:gdLst/>
              <a:ahLst/>
              <a:cxnLst>
                <a:cxn ang="0">
                  <a:pos x="0" y="273"/>
                </a:cxn>
                <a:cxn ang="0">
                  <a:pos x="38" y="186"/>
                </a:cxn>
                <a:cxn ang="0">
                  <a:pos x="97" y="106"/>
                </a:cxn>
                <a:cxn ang="0">
                  <a:pos x="181" y="51"/>
                </a:cxn>
                <a:cxn ang="0">
                  <a:pos x="286" y="13"/>
                </a:cxn>
                <a:cxn ang="0">
                  <a:pos x="373" y="0"/>
                </a:cxn>
                <a:cxn ang="0">
                  <a:pos x="470" y="9"/>
                </a:cxn>
                <a:cxn ang="0">
                  <a:pos x="571" y="34"/>
                </a:cxn>
                <a:cxn ang="0">
                  <a:pos x="584" y="68"/>
                </a:cxn>
                <a:cxn ang="0">
                  <a:pos x="578" y="89"/>
                </a:cxn>
                <a:cxn ang="0">
                  <a:pos x="525" y="85"/>
                </a:cxn>
                <a:cxn ang="0">
                  <a:pos x="441" y="68"/>
                </a:cxn>
                <a:cxn ang="0">
                  <a:pos x="345" y="68"/>
                </a:cxn>
                <a:cxn ang="0">
                  <a:pos x="276" y="97"/>
                </a:cxn>
                <a:cxn ang="0">
                  <a:pos x="175" y="155"/>
                </a:cxn>
                <a:cxn ang="0">
                  <a:pos x="113" y="220"/>
                </a:cxn>
                <a:cxn ang="0">
                  <a:pos x="71" y="256"/>
                </a:cxn>
                <a:cxn ang="0">
                  <a:pos x="25" y="283"/>
                </a:cxn>
                <a:cxn ang="0">
                  <a:pos x="0" y="273"/>
                </a:cxn>
                <a:cxn ang="0">
                  <a:pos x="0" y="273"/>
                </a:cxn>
                <a:cxn ang="0">
                  <a:pos x="0" y="273"/>
                </a:cxn>
              </a:cxnLst>
              <a:rect l="0" t="0" r="r" b="b"/>
              <a:pathLst>
                <a:path w="584" h="283">
                  <a:moveTo>
                    <a:pt x="0" y="273"/>
                  </a:moveTo>
                  <a:lnTo>
                    <a:pt x="38" y="186"/>
                  </a:lnTo>
                  <a:lnTo>
                    <a:pt x="97" y="106"/>
                  </a:lnTo>
                  <a:lnTo>
                    <a:pt x="181" y="51"/>
                  </a:lnTo>
                  <a:lnTo>
                    <a:pt x="286" y="13"/>
                  </a:lnTo>
                  <a:lnTo>
                    <a:pt x="373" y="0"/>
                  </a:lnTo>
                  <a:lnTo>
                    <a:pt x="470" y="9"/>
                  </a:lnTo>
                  <a:lnTo>
                    <a:pt x="571" y="34"/>
                  </a:lnTo>
                  <a:lnTo>
                    <a:pt x="584" y="68"/>
                  </a:lnTo>
                  <a:lnTo>
                    <a:pt x="578" y="89"/>
                  </a:lnTo>
                  <a:lnTo>
                    <a:pt x="525" y="85"/>
                  </a:lnTo>
                  <a:lnTo>
                    <a:pt x="441" y="68"/>
                  </a:lnTo>
                  <a:lnTo>
                    <a:pt x="345" y="68"/>
                  </a:lnTo>
                  <a:lnTo>
                    <a:pt x="276" y="97"/>
                  </a:lnTo>
                  <a:lnTo>
                    <a:pt x="175" y="155"/>
                  </a:lnTo>
                  <a:lnTo>
                    <a:pt x="113" y="220"/>
                  </a:lnTo>
                  <a:lnTo>
                    <a:pt x="71" y="256"/>
                  </a:lnTo>
                  <a:lnTo>
                    <a:pt x="25" y="283"/>
                  </a:lnTo>
                  <a:lnTo>
                    <a:pt x="0" y="273"/>
                  </a:lnTo>
                  <a:lnTo>
                    <a:pt x="0" y="273"/>
                  </a:lnTo>
                  <a:lnTo>
                    <a:pt x="0" y="273"/>
                  </a:lnTo>
                  <a:close/>
                </a:path>
              </a:pathLst>
            </a:custGeom>
            <a:solidFill>
              <a:srgbClr val="000000">
                <a:alpha val="67999"/>
              </a:srgbClr>
            </a:solidFill>
            <a:ln w="9525">
              <a:noFill/>
              <a:round/>
              <a:headEnd/>
              <a:tailEnd/>
            </a:ln>
          </p:spPr>
          <p:txBody>
            <a:bodyPr>
              <a:prstTxWarp prst="textNoShape">
                <a:avLst/>
              </a:prstTxWarp>
            </a:bodyPr>
            <a:lstStyle/>
            <a:p>
              <a:endParaRPr lang="fr-FR"/>
            </a:p>
          </p:txBody>
        </p:sp>
        <p:sp>
          <p:nvSpPr>
            <p:cNvPr id="22636" name="Freeform 108"/>
            <p:cNvSpPr>
              <a:spLocks/>
            </p:cNvSpPr>
            <p:nvPr/>
          </p:nvSpPr>
          <p:spPr bwMode="auto">
            <a:xfrm>
              <a:off x="4734" y="289"/>
              <a:ext cx="78" cy="194"/>
            </a:xfrm>
            <a:custGeom>
              <a:avLst/>
              <a:gdLst/>
              <a:ahLst/>
              <a:cxnLst>
                <a:cxn ang="0">
                  <a:pos x="34" y="0"/>
                </a:cxn>
                <a:cxn ang="0">
                  <a:pos x="69" y="32"/>
                </a:cxn>
                <a:cxn ang="0">
                  <a:pos x="93" y="74"/>
                </a:cxn>
                <a:cxn ang="0">
                  <a:pos x="86" y="133"/>
                </a:cxn>
                <a:cxn ang="0">
                  <a:pos x="65" y="185"/>
                </a:cxn>
                <a:cxn ang="0">
                  <a:pos x="51" y="122"/>
                </a:cxn>
                <a:cxn ang="0">
                  <a:pos x="48" y="80"/>
                </a:cxn>
                <a:cxn ang="0">
                  <a:pos x="27" y="50"/>
                </a:cxn>
                <a:cxn ang="0">
                  <a:pos x="0" y="25"/>
                </a:cxn>
                <a:cxn ang="0">
                  <a:pos x="10" y="0"/>
                </a:cxn>
                <a:cxn ang="0">
                  <a:pos x="34" y="0"/>
                </a:cxn>
                <a:cxn ang="0">
                  <a:pos x="34" y="0"/>
                </a:cxn>
                <a:cxn ang="0">
                  <a:pos x="34" y="0"/>
                </a:cxn>
              </a:cxnLst>
              <a:rect l="0" t="0" r="r" b="b"/>
              <a:pathLst>
                <a:path w="93" h="185">
                  <a:moveTo>
                    <a:pt x="34" y="0"/>
                  </a:moveTo>
                  <a:lnTo>
                    <a:pt x="69" y="32"/>
                  </a:lnTo>
                  <a:lnTo>
                    <a:pt x="93" y="74"/>
                  </a:lnTo>
                  <a:lnTo>
                    <a:pt x="86" y="133"/>
                  </a:lnTo>
                  <a:lnTo>
                    <a:pt x="65" y="185"/>
                  </a:lnTo>
                  <a:lnTo>
                    <a:pt x="51" y="122"/>
                  </a:lnTo>
                  <a:lnTo>
                    <a:pt x="48" y="80"/>
                  </a:lnTo>
                  <a:lnTo>
                    <a:pt x="27" y="50"/>
                  </a:lnTo>
                  <a:lnTo>
                    <a:pt x="0" y="25"/>
                  </a:lnTo>
                  <a:lnTo>
                    <a:pt x="10" y="0"/>
                  </a:lnTo>
                  <a:lnTo>
                    <a:pt x="34" y="0"/>
                  </a:lnTo>
                  <a:lnTo>
                    <a:pt x="34" y="0"/>
                  </a:lnTo>
                  <a:lnTo>
                    <a:pt x="34" y="0"/>
                  </a:lnTo>
                  <a:close/>
                </a:path>
              </a:pathLst>
            </a:custGeom>
            <a:solidFill>
              <a:srgbClr val="000000">
                <a:alpha val="67999"/>
              </a:srgbClr>
            </a:solidFill>
            <a:ln w="9525">
              <a:noFill/>
              <a:round/>
              <a:headEnd/>
              <a:tailEnd/>
            </a:ln>
          </p:spPr>
          <p:txBody>
            <a:bodyPr>
              <a:prstTxWarp prst="textNoShape">
                <a:avLst/>
              </a:prstTxWarp>
            </a:bodyPr>
            <a:lstStyle/>
            <a:p>
              <a:endParaRPr lang="fr-FR"/>
            </a:p>
          </p:txBody>
        </p:sp>
        <p:sp>
          <p:nvSpPr>
            <p:cNvPr id="22637" name="Freeform 109"/>
            <p:cNvSpPr>
              <a:spLocks/>
            </p:cNvSpPr>
            <p:nvPr/>
          </p:nvSpPr>
          <p:spPr bwMode="auto">
            <a:xfrm>
              <a:off x="4784" y="492"/>
              <a:ext cx="283" cy="301"/>
            </a:xfrm>
            <a:custGeom>
              <a:avLst/>
              <a:gdLst/>
              <a:ahLst/>
              <a:cxnLst>
                <a:cxn ang="0">
                  <a:pos x="0" y="51"/>
                </a:cxn>
                <a:cxn ang="0">
                  <a:pos x="63" y="10"/>
                </a:cxn>
                <a:cxn ang="0">
                  <a:pos x="127" y="0"/>
                </a:cxn>
                <a:cxn ang="0">
                  <a:pos x="202" y="13"/>
                </a:cxn>
                <a:cxn ang="0">
                  <a:pos x="249" y="38"/>
                </a:cxn>
                <a:cxn ang="0">
                  <a:pos x="308" y="101"/>
                </a:cxn>
                <a:cxn ang="0">
                  <a:pos x="337" y="166"/>
                </a:cxn>
                <a:cxn ang="0">
                  <a:pos x="340" y="236"/>
                </a:cxn>
                <a:cxn ang="0">
                  <a:pos x="316" y="287"/>
                </a:cxn>
                <a:cxn ang="0">
                  <a:pos x="281" y="270"/>
                </a:cxn>
                <a:cxn ang="0">
                  <a:pos x="270" y="160"/>
                </a:cxn>
                <a:cxn ang="0">
                  <a:pos x="236" y="110"/>
                </a:cxn>
                <a:cxn ang="0">
                  <a:pos x="190" y="76"/>
                </a:cxn>
                <a:cxn ang="0">
                  <a:pos x="139" y="69"/>
                </a:cxn>
                <a:cxn ang="0">
                  <a:pos x="76" y="76"/>
                </a:cxn>
                <a:cxn ang="0">
                  <a:pos x="30" y="93"/>
                </a:cxn>
                <a:cxn ang="0">
                  <a:pos x="6" y="80"/>
                </a:cxn>
                <a:cxn ang="0">
                  <a:pos x="0" y="51"/>
                </a:cxn>
                <a:cxn ang="0">
                  <a:pos x="0" y="51"/>
                </a:cxn>
                <a:cxn ang="0">
                  <a:pos x="0" y="51"/>
                </a:cxn>
              </a:cxnLst>
              <a:rect l="0" t="0" r="r" b="b"/>
              <a:pathLst>
                <a:path w="340" h="287">
                  <a:moveTo>
                    <a:pt x="0" y="51"/>
                  </a:moveTo>
                  <a:lnTo>
                    <a:pt x="63" y="10"/>
                  </a:lnTo>
                  <a:lnTo>
                    <a:pt x="127" y="0"/>
                  </a:lnTo>
                  <a:lnTo>
                    <a:pt x="202" y="13"/>
                  </a:lnTo>
                  <a:lnTo>
                    <a:pt x="249" y="38"/>
                  </a:lnTo>
                  <a:lnTo>
                    <a:pt x="308" y="101"/>
                  </a:lnTo>
                  <a:lnTo>
                    <a:pt x="337" y="166"/>
                  </a:lnTo>
                  <a:lnTo>
                    <a:pt x="340" y="236"/>
                  </a:lnTo>
                  <a:lnTo>
                    <a:pt x="316" y="287"/>
                  </a:lnTo>
                  <a:lnTo>
                    <a:pt x="281" y="270"/>
                  </a:lnTo>
                  <a:lnTo>
                    <a:pt x="270" y="160"/>
                  </a:lnTo>
                  <a:lnTo>
                    <a:pt x="236" y="110"/>
                  </a:lnTo>
                  <a:lnTo>
                    <a:pt x="190" y="76"/>
                  </a:lnTo>
                  <a:lnTo>
                    <a:pt x="139" y="69"/>
                  </a:lnTo>
                  <a:lnTo>
                    <a:pt x="76" y="76"/>
                  </a:lnTo>
                  <a:lnTo>
                    <a:pt x="30" y="93"/>
                  </a:lnTo>
                  <a:lnTo>
                    <a:pt x="6" y="80"/>
                  </a:lnTo>
                  <a:lnTo>
                    <a:pt x="0" y="51"/>
                  </a:lnTo>
                  <a:lnTo>
                    <a:pt x="0" y="51"/>
                  </a:lnTo>
                  <a:lnTo>
                    <a:pt x="0" y="51"/>
                  </a:lnTo>
                  <a:close/>
                </a:path>
              </a:pathLst>
            </a:custGeom>
            <a:solidFill>
              <a:srgbClr val="000000">
                <a:alpha val="67999"/>
              </a:srgbClr>
            </a:solidFill>
            <a:ln w="9525">
              <a:noFill/>
              <a:round/>
              <a:headEnd/>
              <a:tailEnd/>
            </a:ln>
          </p:spPr>
          <p:txBody>
            <a:bodyPr>
              <a:prstTxWarp prst="textNoShape">
                <a:avLst/>
              </a:prstTxWarp>
            </a:bodyPr>
            <a:lstStyle/>
            <a:p>
              <a:endParaRPr lang="fr-FR"/>
            </a:p>
          </p:txBody>
        </p:sp>
        <p:sp>
          <p:nvSpPr>
            <p:cNvPr id="22638" name="Freeform 110"/>
            <p:cNvSpPr>
              <a:spLocks/>
            </p:cNvSpPr>
            <p:nvPr/>
          </p:nvSpPr>
          <p:spPr bwMode="auto">
            <a:xfrm>
              <a:off x="4574" y="816"/>
              <a:ext cx="863" cy="1091"/>
            </a:xfrm>
            <a:custGeom>
              <a:avLst/>
              <a:gdLst/>
              <a:ahLst/>
              <a:cxnLst>
                <a:cxn ang="0">
                  <a:pos x="660" y="21"/>
                </a:cxn>
                <a:cxn ang="0">
                  <a:pos x="692" y="0"/>
                </a:cxn>
                <a:cxn ang="0">
                  <a:pos x="764" y="8"/>
                </a:cxn>
                <a:cxn ang="0">
                  <a:pos x="861" y="46"/>
                </a:cxn>
                <a:cxn ang="0">
                  <a:pos x="935" y="118"/>
                </a:cxn>
                <a:cxn ang="0">
                  <a:pos x="987" y="181"/>
                </a:cxn>
                <a:cxn ang="0">
                  <a:pos x="1015" y="257"/>
                </a:cxn>
                <a:cxn ang="0">
                  <a:pos x="1029" y="361"/>
                </a:cxn>
                <a:cxn ang="0">
                  <a:pos x="1015" y="441"/>
                </a:cxn>
                <a:cxn ang="0">
                  <a:pos x="987" y="500"/>
                </a:cxn>
                <a:cxn ang="0">
                  <a:pos x="945" y="559"/>
                </a:cxn>
                <a:cxn ang="0">
                  <a:pos x="920" y="589"/>
                </a:cxn>
                <a:cxn ang="0">
                  <a:pos x="956" y="643"/>
                </a:cxn>
                <a:cxn ang="0">
                  <a:pos x="1011" y="715"/>
                </a:cxn>
                <a:cxn ang="0">
                  <a:pos x="1036" y="785"/>
                </a:cxn>
                <a:cxn ang="0">
                  <a:pos x="1036" y="840"/>
                </a:cxn>
                <a:cxn ang="0">
                  <a:pos x="998" y="895"/>
                </a:cxn>
                <a:cxn ang="0">
                  <a:pos x="953" y="907"/>
                </a:cxn>
                <a:cxn ang="0">
                  <a:pos x="928" y="971"/>
                </a:cxn>
                <a:cxn ang="0">
                  <a:pos x="844" y="1030"/>
                </a:cxn>
                <a:cxn ang="0">
                  <a:pos x="785" y="1038"/>
                </a:cxn>
                <a:cxn ang="0">
                  <a:pos x="705" y="1034"/>
                </a:cxn>
                <a:cxn ang="0">
                  <a:pos x="580" y="1013"/>
                </a:cxn>
                <a:cxn ang="0">
                  <a:pos x="500" y="996"/>
                </a:cxn>
                <a:cxn ang="0">
                  <a:pos x="396" y="992"/>
                </a:cxn>
                <a:cxn ang="0">
                  <a:pos x="306" y="958"/>
                </a:cxn>
                <a:cxn ang="0">
                  <a:pos x="202" y="899"/>
                </a:cxn>
                <a:cxn ang="0">
                  <a:pos x="135" y="886"/>
                </a:cxn>
                <a:cxn ang="0">
                  <a:pos x="50" y="895"/>
                </a:cxn>
                <a:cxn ang="0">
                  <a:pos x="0" y="899"/>
                </a:cxn>
                <a:cxn ang="0">
                  <a:pos x="8" y="865"/>
                </a:cxn>
                <a:cxn ang="0">
                  <a:pos x="101" y="844"/>
                </a:cxn>
                <a:cxn ang="0">
                  <a:pos x="243" y="874"/>
                </a:cxn>
                <a:cxn ang="0">
                  <a:pos x="416" y="924"/>
                </a:cxn>
                <a:cxn ang="0">
                  <a:pos x="487" y="912"/>
                </a:cxn>
                <a:cxn ang="0">
                  <a:pos x="629" y="871"/>
                </a:cxn>
                <a:cxn ang="0">
                  <a:pos x="726" y="861"/>
                </a:cxn>
                <a:cxn ang="0">
                  <a:pos x="823" y="844"/>
                </a:cxn>
                <a:cxn ang="0">
                  <a:pos x="873" y="795"/>
                </a:cxn>
                <a:cxn ang="0">
                  <a:pos x="914" y="740"/>
                </a:cxn>
                <a:cxn ang="0">
                  <a:pos x="924" y="694"/>
                </a:cxn>
                <a:cxn ang="0">
                  <a:pos x="865" y="639"/>
                </a:cxn>
                <a:cxn ang="0">
                  <a:pos x="831" y="576"/>
                </a:cxn>
                <a:cxn ang="0">
                  <a:pos x="852" y="538"/>
                </a:cxn>
                <a:cxn ang="0">
                  <a:pos x="907" y="492"/>
                </a:cxn>
                <a:cxn ang="0">
                  <a:pos x="945" y="413"/>
                </a:cxn>
                <a:cxn ang="0">
                  <a:pos x="962" y="340"/>
                </a:cxn>
                <a:cxn ang="0">
                  <a:pos x="953" y="240"/>
                </a:cxn>
                <a:cxn ang="0">
                  <a:pos x="897" y="139"/>
                </a:cxn>
                <a:cxn ang="0">
                  <a:pos x="823" y="80"/>
                </a:cxn>
                <a:cxn ang="0">
                  <a:pos x="743" y="55"/>
                </a:cxn>
                <a:cxn ang="0">
                  <a:pos x="684" y="55"/>
                </a:cxn>
                <a:cxn ang="0">
                  <a:pos x="660" y="21"/>
                </a:cxn>
                <a:cxn ang="0">
                  <a:pos x="660" y="21"/>
                </a:cxn>
                <a:cxn ang="0">
                  <a:pos x="660" y="21"/>
                </a:cxn>
              </a:cxnLst>
              <a:rect l="0" t="0" r="r" b="b"/>
              <a:pathLst>
                <a:path w="1036" h="1038">
                  <a:moveTo>
                    <a:pt x="660" y="21"/>
                  </a:moveTo>
                  <a:lnTo>
                    <a:pt x="692" y="0"/>
                  </a:lnTo>
                  <a:lnTo>
                    <a:pt x="764" y="8"/>
                  </a:lnTo>
                  <a:lnTo>
                    <a:pt x="861" y="46"/>
                  </a:lnTo>
                  <a:lnTo>
                    <a:pt x="935" y="118"/>
                  </a:lnTo>
                  <a:lnTo>
                    <a:pt x="987" y="181"/>
                  </a:lnTo>
                  <a:lnTo>
                    <a:pt x="1015" y="257"/>
                  </a:lnTo>
                  <a:lnTo>
                    <a:pt x="1029" y="361"/>
                  </a:lnTo>
                  <a:lnTo>
                    <a:pt x="1015" y="441"/>
                  </a:lnTo>
                  <a:lnTo>
                    <a:pt x="987" y="500"/>
                  </a:lnTo>
                  <a:lnTo>
                    <a:pt x="945" y="559"/>
                  </a:lnTo>
                  <a:lnTo>
                    <a:pt x="920" y="589"/>
                  </a:lnTo>
                  <a:lnTo>
                    <a:pt x="956" y="643"/>
                  </a:lnTo>
                  <a:lnTo>
                    <a:pt x="1011" y="715"/>
                  </a:lnTo>
                  <a:lnTo>
                    <a:pt x="1036" y="785"/>
                  </a:lnTo>
                  <a:lnTo>
                    <a:pt x="1036" y="840"/>
                  </a:lnTo>
                  <a:lnTo>
                    <a:pt x="998" y="895"/>
                  </a:lnTo>
                  <a:lnTo>
                    <a:pt x="953" y="907"/>
                  </a:lnTo>
                  <a:lnTo>
                    <a:pt x="928" y="971"/>
                  </a:lnTo>
                  <a:lnTo>
                    <a:pt x="844" y="1030"/>
                  </a:lnTo>
                  <a:lnTo>
                    <a:pt x="785" y="1038"/>
                  </a:lnTo>
                  <a:lnTo>
                    <a:pt x="705" y="1034"/>
                  </a:lnTo>
                  <a:lnTo>
                    <a:pt x="580" y="1013"/>
                  </a:lnTo>
                  <a:lnTo>
                    <a:pt x="500" y="996"/>
                  </a:lnTo>
                  <a:lnTo>
                    <a:pt x="396" y="992"/>
                  </a:lnTo>
                  <a:lnTo>
                    <a:pt x="306" y="958"/>
                  </a:lnTo>
                  <a:lnTo>
                    <a:pt x="202" y="899"/>
                  </a:lnTo>
                  <a:lnTo>
                    <a:pt x="135" y="886"/>
                  </a:lnTo>
                  <a:lnTo>
                    <a:pt x="50" y="895"/>
                  </a:lnTo>
                  <a:lnTo>
                    <a:pt x="0" y="899"/>
                  </a:lnTo>
                  <a:lnTo>
                    <a:pt x="8" y="865"/>
                  </a:lnTo>
                  <a:lnTo>
                    <a:pt x="101" y="844"/>
                  </a:lnTo>
                  <a:lnTo>
                    <a:pt x="243" y="874"/>
                  </a:lnTo>
                  <a:lnTo>
                    <a:pt x="416" y="924"/>
                  </a:lnTo>
                  <a:lnTo>
                    <a:pt x="487" y="912"/>
                  </a:lnTo>
                  <a:lnTo>
                    <a:pt x="629" y="871"/>
                  </a:lnTo>
                  <a:lnTo>
                    <a:pt x="726" y="861"/>
                  </a:lnTo>
                  <a:lnTo>
                    <a:pt x="823" y="844"/>
                  </a:lnTo>
                  <a:lnTo>
                    <a:pt x="873" y="795"/>
                  </a:lnTo>
                  <a:lnTo>
                    <a:pt x="914" y="740"/>
                  </a:lnTo>
                  <a:lnTo>
                    <a:pt x="924" y="694"/>
                  </a:lnTo>
                  <a:lnTo>
                    <a:pt x="865" y="639"/>
                  </a:lnTo>
                  <a:lnTo>
                    <a:pt x="831" y="576"/>
                  </a:lnTo>
                  <a:lnTo>
                    <a:pt x="852" y="538"/>
                  </a:lnTo>
                  <a:lnTo>
                    <a:pt x="907" y="492"/>
                  </a:lnTo>
                  <a:lnTo>
                    <a:pt x="945" y="413"/>
                  </a:lnTo>
                  <a:lnTo>
                    <a:pt x="962" y="340"/>
                  </a:lnTo>
                  <a:lnTo>
                    <a:pt x="953" y="240"/>
                  </a:lnTo>
                  <a:lnTo>
                    <a:pt x="897" y="139"/>
                  </a:lnTo>
                  <a:lnTo>
                    <a:pt x="823" y="80"/>
                  </a:lnTo>
                  <a:lnTo>
                    <a:pt x="743" y="55"/>
                  </a:lnTo>
                  <a:lnTo>
                    <a:pt x="684" y="55"/>
                  </a:lnTo>
                  <a:lnTo>
                    <a:pt x="660" y="21"/>
                  </a:lnTo>
                  <a:lnTo>
                    <a:pt x="660" y="21"/>
                  </a:lnTo>
                  <a:lnTo>
                    <a:pt x="660" y="21"/>
                  </a:lnTo>
                  <a:close/>
                </a:path>
              </a:pathLst>
            </a:custGeom>
            <a:solidFill>
              <a:srgbClr val="000000">
                <a:alpha val="67999"/>
              </a:srgbClr>
            </a:solidFill>
            <a:ln w="9525">
              <a:noFill/>
              <a:round/>
              <a:headEnd/>
              <a:tailEnd/>
            </a:ln>
          </p:spPr>
          <p:txBody>
            <a:bodyPr>
              <a:prstTxWarp prst="textNoShape">
                <a:avLst/>
              </a:prstTxWarp>
            </a:bodyPr>
            <a:lstStyle/>
            <a:p>
              <a:endParaRPr lang="fr-FR"/>
            </a:p>
          </p:txBody>
        </p:sp>
        <p:sp>
          <p:nvSpPr>
            <p:cNvPr id="22639" name="Freeform 111"/>
            <p:cNvSpPr>
              <a:spLocks/>
            </p:cNvSpPr>
            <p:nvPr/>
          </p:nvSpPr>
          <p:spPr bwMode="auto">
            <a:xfrm>
              <a:off x="3784" y="1389"/>
              <a:ext cx="738" cy="329"/>
            </a:xfrm>
            <a:custGeom>
              <a:avLst/>
              <a:gdLst/>
              <a:ahLst/>
              <a:cxnLst>
                <a:cxn ang="0">
                  <a:pos x="265" y="0"/>
                </a:cxn>
                <a:cxn ang="0">
                  <a:pos x="310" y="59"/>
                </a:cxn>
                <a:cxn ang="0">
                  <a:pos x="362" y="110"/>
                </a:cxn>
                <a:cxn ang="0">
                  <a:pos x="462" y="152"/>
                </a:cxn>
                <a:cxn ang="0">
                  <a:pos x="529" y="159"/>
                </a:cxn>
                <a:cxn ang="0">
                  <a:pos x="592" y="155"/>
                </a:cxn>
                <a:cxn ang="0">
                  <a:pos x="637" y="142"/>
                </a:cxn>
                <a:cxn ang="0">
                  <a:pos x="679" y="117"/>
                </a:cxn>
                <a:cxn ang="0">
                  <a:pos x="730" y="117"/>
                </a:cxn>
                <a:cxn ang="0">
                  <a:pos x="776" y="121"/>
                </a:cxn>
                <a:cxn ang="0">
                  <a:pos x="839" y="110"/>
                </a:cxn>
                <a:cxn ang="0">
                  <a:pos x="886" y="93"/>
                </a:cxn>
                <a:cxn ang="0">
                  <a:pos x="856" y="135"/>
                </a:cxn>
                <a:cxn ang="0">
                  <a:pos x="807" y="176"/>
                </a:cxn>
                <a:cxn ang="0">
                  <a:pos x="710" y="197"/>
                </a:cxn>
                <a:cxn ang="0">
                  <a:pos x="654" y="201"/>
                </a:cxn>
                <a:cxn ang="0">
                  <a:pos x="601" y="245"/>
                </a:cxn>
                <a:cxn ang="0">
                  <a:pos x="559" y="260"/>
                </a:cxn>
                <a:cxn ang="0">
                  <a:pos x="516" y="273"/>
                </a:cxn>
                <a:cxn ang="0">
                  <a:pos x="466" y="260"/>
                </a:cxn>
                <a:cxn ang="0">
                  <a:pos x="432" y="239"/>
                </a:cxn>
                <a:cxn ang="0">
                  <a:pos x="383" y="239"/>
                </a:cxn>
                <a:cxn ang="0">
                  <a:pos x="348" y="273"/>
                </a:cxn>
                <a:cxn ang="0">
                  <a:pos x="320" y="311"/>
                </a:cxn>
                <a:cxn ang="0">
                  <a:pos x="282" y="308"/>
                </a:cxn>
                <a:cxn ang="0">
                  <a:pos x="213" y="260"/>
                </a:cxn>
                <a:cxn ang="0">
                  <a:pos x="160" y="218"/>
                </a:cxn>
                <a:cxn ang="0">
                  <a:pos x="130" y="194"/>
                </a:cxn>
                <a:cxn ang="0">
                  <a:pos x="80" y="186"/>
                </a:cxn>
                <a:cxn ang="0">
                  <a:pos x="46" y="165"/>
                </a:cxn>
                <a:cxn ang="0">
                  <a:pos x="25" y="148"/>
                </a:cxn>
                <a:cxn ang="0">
                  <a:pos x="0" y="114"/>
                </a:cxn>
                <a:cxn ang="0">
                  <a:pos x="16" y="93"/>
                </a:cxn>
                <a:cxn ang="0">
                  <a:pos x="71" y="97"/>
                </a:cxn>
                <a:cxn ang="0">
                  <a:pos x="105" y="121"/>
                </a:cxn>
                <a:cxn ang="0">
                  <a:pos x="134" y="155"/>
                </a:cxn>
                <a:cxn ang="0">
                  <a:pos x="160" y="142"/>
                </a:cxn>
                <a:cxn ang="0">
                  <a:pos x="192" y="114"/>
                </a:cxn>
                <a:cxn ang="0">
                  <a:pos x="234" y="76"/>
                </a:cxn>
                <a:cxn ang="0">
                  <a:pos x="240" y="43"/>
                </a:cxn>
                <a:cxn ang="0">
                  <a:pos x="240" y="9"/>
                </a:cxn>
                <a:cxn ang="0">
                  <a:pos x="265" y="0"/>
                </a:cxn>
                <a:cxn ang="0">
                  <a:pos x="265" y="0"/>
                </a:cxn>
                <a:cxn ang="0">
                  <a:pos x="265" y="0"/>
                </a:cxn>
              </a:cxnLst>
              <a:rect l="0" t="0" r="r" b="b"/>
              <a:pathLst>
                <a:path w="886" h="311">
                  <a:moveTo>
                    <a:pt x="265" y="0"/>
                  </a:moveTo>
                  <a:lnTo>
                    <a:pt x="310" y="59"/>
                  </a:lnTo>
                  <a:lnTo>
                    <a:pt x="362" y="110"/>
                  </a:lnTo>
                  <a:lnTo>
                    <a:pt x="462" y="152"/>
                  </a:lnTo>
                  <a:lnTo>
                    <a:pt x="529" y="159"/>
                  </a:lnTo>
                  <a:lnTo>
                    <a:pt x="592" y="155"/>
                  </a:lnTo>
                  <a:lnTo>
                    <a:pt x="637" y="142"/>
                  </a:lnTo>
                  <a:lnTo>
                    <a:pt x="679" y="117"/>
                  </a:lnTo>
                  <a:lnTo>
                    <a:pt x="730" y="117"/>
                  </a:lnTo>
                  <a:lnTo>
                    <a:pt x="776" y="121"/>
                  </a:lnTo>
                  <a:lnTo>
                    <a:pt x="839" y="110"/>
                  </a:lnTo>
                  <a:lnTo>
                    <a:pt x="886" y="93"/>
                  </a:lnTo>
                  <a:lnTo>
                    <a:pt x="856" y="135"/>
                  </a:lnTo>
                  <a:lnTo>
                    <a:pt x="807" y="176"/>
                  </a:lnTo>
                  <a:lnTo>
                    <a:pt x="710" y="197"/>
                  </a:lnTo>
                  <a:lnTo>
                    <a:pt x="654" y="201"/>
                  </a:lnTo>
                  <a:lnTo>
                    <a:pt x="601" y="245"/>
                  </a:lnTo>
                  <a:lnTo>
                    <a:pt x="559" y="260"/>
                  </a:lnTo>
                  <a:lnTo>
                    <a:pt x="516" y="273"/>
                  </a:lnTo>
                  <a:lnTo>
                    <a:pt x="466" y="260"/>
                  </a:lnTo>
                  <a:lnTo>
                    <a:pt x="432" y="239"/>
                  </a:lnTo>
                  <a:lnTo>
                    <a:pt x="383" y="239"/>
                  </a:lnTo>
                  <a:lnTo>
                    <a:pt x="348" y="273"/>
                  </a:lnTo>
                  <a:lnTo>
                    <a:pt x="320" y="311"/>
                  </a:lnTo>
                  <a:lnTo>
                    <a:pt x="282" y="308"/>
                  </a:lnTo>
                  <a:lnTo>
                    <a:pt x="213" y="260"/>
                  </a:lnTo>
                  <a:lnTo>
                    <a:pt x="160" y="218"/>
                  </a:lnTo>
                  <a:lnTo>
                    <a:pt x="130" y="194"/>
                  </a:lnTo>
                  <a:lnTo>
                    <a:pt x="80" y="186"/>
                  </a:lnTo>
                  <a:lnTo>
                    <a:pt x="46" y="165"/>
                  </a:lnTo>
                  <a:lnTo>
                    <a:pt x="25" y="148"/>
                  </a:lnTo>
                  <a:lnTo>
                    <a:pt x="0" y="114"/>
                  </a:lnTo>
                  <a:lnTo>
                    <a:pt x="16" y="93"/>
                  </a:lnTo>
                  <a:lnTo>
                    <a:pt x="71" y="97"/>
                  </a:lnTo>
                  <a:lnTo>
                    <a:pt x="105" y="121"/>
                  </a:lnTo>
                  <a:lnTo>
                    <a:pt x="134" y="155"/>
                  </a:lnTo>
                  <a:lnTo>
                    <a:pt x="160" y="142"/>
                  </a:lnTo>
                  <a:lnTo>
                    <a:pt x="192" y="114"/>
                  </a:lnTo>
                  <a:lnTo>
                    <a:pt x="234" y="76"/>
                  </a:lnTo>
                  <a:lnTo>
                    <a:pt x="240" y="43"/>
                  </a:lnTo>
                  <a:lnTo>
                    <a:pt x="240" y="9"/>
                  </a:lnTo>
                  <a:lnTo>
                    <a:pt x="265" y="0"/>
                  </a:lnTo>
                  <a:lnTo>
                    <a:pt x="265" y="0"/>
                  </a:lnTo>
                  <a:lnTo>
                    <a:pt x="265" y="0"/>
                  </a:lnTo>
                  <a:close/>
                </a:path>
              </a:pathLst>
            </a:custGeom>
            <a:solidFill>
              <a:srgbClr val="000000">
                <a:alpha val="67999"/>
              </a:srgbClr>
            </a:solidFill>
            <a:ln w="9525">
              <a:noFill/>
              <a:round/>
              <a:headEnd/>
              <a:tailEnd/>
            </a:ln>
          </p:spPr>
          <p:txBody>
            <a:bodyPr>
              <a:prstTxWarp prst="textNoShape">
                <a:avLst/>
              </a:prstTxWarp>
            </a:bodyPr>
            <a:lstStyle/>
            <a:p>
              <a:endParaRPr lang="fr-FR"/>
            </a:p>
          </p:txBody>
        </p:sp>
        <p:sp>
          <p:nvSpPr>
            <p:cNvPr id="22640" name="Freeform 112"/>
            <p:cNvSpPr>
              <a:spLocks/>
            </p:cNvSpPr>
            <p:nvPr/>
          </p:nvSpPr>
          <p:spPr bwMode="auto">
            <a:xfrm>
              <a:off x="3538" y="1444"/>
              <a:ext cx="110" cy="185"/>
            </a:xfrm>
            <a:custGeom>
              <a:avLst/>
              <a:gdLst/>
              <a:ahLst/>
              <a:cxnLst>
                <a:cxn ang="0">
                  <a:pos x="121" y="32"/>
                </a:cxn>
                <a:cxn ang="0">
                  <a:pos x="80" y="70"/>
                </a:cxn>
                <a:cxn ang="0">
                  <a:pos x="51" y="108"/>
                </a:cxn>
                <a:cxn ang="0">
                  <a:pos x="17" y="177"/>
                </a:cxn>
                <a:cxn ang="0">
                  <a:pos x="0" y="135"/>
                </a:cxn>
                <a:cxn ang="0">
                  <a:pos x="13" y="70"/>
                </a:cxn>
                <a:cxn ang="0">
                  <a:pos x="55" y="25"/>
                </a:cxn>
                <a:cxn ang="0">
                  <a:pos x="97" y="0"/>
                </a:cxn>
                <a:cxn ang="0">
                  <a:pos x="131" y="8"/>
                </a:cxn>
                <a:cxn ang="0">
                  <a:pos x="121" y="32"/>
                </a:cxn>
                <a:cxn ang="0">
                  <a:pos x="121" y="32"/>
                </a:cxn>
                <a:cxn ang="0">
                  <a:pos x="121" y="32"/>
                </a:cxn>
              </a:cxnLst>
              <a:rect l="0" t="0" r="r" b="b"/>
              <a:pathLst>
                <a:path w="131" h="177">
                  <a:moveTo>
                    <a:pt x="121" y="32"/>
                  </a:moveTo>
                  <a:lnTo>
                    <a:pt x="80" y="70"/>
                  </a:lnTo>
                  <a:lnTo>
                    <a:pt x="51" y="108"/>
                  </a:lnTo>
                  <a:lnTo>
                    <a:pt x="17" y="177"/>
                  </a:lnTo>
                  <a:lnTo>
                    <a:pt x="0" y="135"/>
                  </a:lnTo>
                  <a:lnTo>
                    <a:pt x="13" y="70"/>
                  </a:lnTo>
                  <a:lnTo>
                    <a:pt x="55" y="25"/>
                  </a:lnTo>
                  <a:lnTo>
                    <a:pt x="97" y="0"/>
                  </a:lnTo>
                  <a:lnTo>
                    <a:pt x="131" y="8"/>
                  </a:lnTo>
                  <a:lnTo>
                    <a:pt x="121" y="32"/>
                  </a:lnTo>
                  <a:lnTo>
                    <a:pt x="121" y="32"/>
                  </a:lnTo>
                  <a:lnTo>
                    <a:pt x="121" y="32"/>
                  </a:lnTo>
                  <a:close/>
                </a:path>
              </a:pathLst>
            </a:custGeom>
            <a:solidFill>
              <a:srgbClr val="000000">
                <a:alpha val="67999"/>
              </a:srgbClr>
            </a:solidFill>
            <a:ln w="9525">
              <a:noFill/>
              <a:round/>
              <a:headEnd/>
              <a:tailEnd/>
            </a:ln>
          </p:spPr>
          <p:txBody>
            <a:bodyPr>
              <a:prstTxWarp prst="textNoShape">
                <a:avLst/>
              </a:prstTxWarp>
            </a:bodyPr>
            <a:lstStyle/>
            <a:p>
              <a:endParaRPr lang="fr-FR"/>
            </a:p>
          </p:txBody>
        </p:sp>
        <p:sp>
          <p:nvSpPr>
            <p:cNvPr id="22641" name="Freeform 113"/>
            <p:cNvSpPr>
              <a:spLocks/>
            </p:cNvSpPr>
            <p:nvPr/>
          </p:nvSpPr>
          <p:spPr bwMode="auto">
            <a:xfrm>
              <a:off x="2940" y="1496"/>
              <a:ext cx="628" cy="405"/>
            </a:xfrm>
            <a:custGeom>
              <a:avLst/>
              <a:gdLst/>
              <a:ahLst/>
              <a:cxnLst>
                <a:cxn ang="0">
                  <a:pos x="0" y="384"/>
                </a:cxn>
                <a:cxn ang="0">
                  <a:pos x="42" y="299"/>
                </a:cxn>
                <a:cxn ang="0">
                  <a:pos x="101" y="261"/>
                </a:cxn>
                <a:cxn ang="0">
                  <a:pos x="190" y="236"/>
                </a:cxn>
                <a:cxn ang="0">
                  <a:pos x="274" y="232"/>
                </a:cxn>
                <a:cxn ang="0">
                  <a:pos x="341" y="249"/>
                </a:cxn>
                <a:cxn ang="0">
                  <a:pos x="365" y="240"/>
                </a:cxn>
                <a:cxn ang="0">
                  <a:pos x="399" y="156"/>
                </a:cxn>
                <a:cxn ang="0">
                  <a:pos x="455" y="76"/>
                </a:cxn>
                <a:cxn ang="0">
                  <a:pos x="531" y="31"/>
                </a:cxn>
                <a:cxn ang="0">
                  <a:pos x="614" y="6"/>
                </a:cxn>
                <a:cxn ang="0">
                  <a:pos x="677" y="0"/>
                </a:cxn>
                <a:cxn ang="0">
                  <a:pos x="753" y="42"/>
                </a:cxn>
                <a:cxn ang="0">
                  <a:pos x="740" y="101"/>
                </a:cxn>
                <a:cxn ang="0">
                  <a:pos x="677" y="90"/>
                </a:cxn>
                <a:cxn ang="0">
                  <a:pos x="590" y="90"/>
                </a:cxn>
                <a:cxn ang="0">
                  <a:pos x="504" y="132"/>
                </a:cxn>
                <a:cxn ang="0">
                  <a:pos x="455" y="187"/>
                </a:cxn>
                <a:cxn ang="0">
                  <a:pos x="426" y="274"/>
                </a:cxn>
                <a:cxn ang="0">
                  <a:pos x="409" y="316"/>
                </a:cxn>
                <a:cxn ang="0">
                  <a:pos x="341" y="312"/>
                </a:cxn>
                <a:cxn ang="0">
                  <a:pos x="236" y="299"/>
                </a:cxn>
                <a:cxn ang="0">
                  <a:pos x="152" y="305"/>
                </a:cxn>
                <a:cxn ang="0">
                  <a:pos x="101" y="325"/>
                </a:cxn>
                <a:cxn ang="0">
                  <a:pos x="52" y="367"/>
                </a:cxn>
                <a:cxn ang="0">
                  <a:pos x="27" y="384"/>
                </a:cxn>
                <a:cxn ang="0">
                  <a:pos x="0" y="384"/>
                </a:cxn>
                <a:cxn ang="0">
                  <a:pos x="0" y="384"/>
                </a:cxn>
                <a:cxn ang="0">
                  <a:pos x="0" y="384"/>
                </a:cxn>
              </a:cxnLst>
              <a:rect l="0" t="0" r="r" b="b"/>
              <a:pathLst>
                <a:path w="753" h="384">
                  <a:moveTo>
                    <a:pt x="0" y="384"/>
                  </a:moveTo>
                  <a:lnTo>
                    <a:pt x="42" y="299"/>
                  </a:lnTo>
                  <a:lnTo>
                    <a:pt x="101" y="261"/>
                  </a:lnTo>
                  <a:lnTo>
                    <a:pt x="190" y="236"/>
                  </a:lnTo>
                  <a:lnTo>
                    <a:pt x="274" y="232"/>
                  </a:lnTo>
                  <a:lnTo>
                    <a:pt x="341" y="249"/>
                  </a:lnTo>
                  <a:lnTo>
                    <a:pt x="365" y="240"/>
                  </a:lnTo>
                  <a:lnTo>
                    <a:pt x="399" y="156"/>
                  </a:lnTo>
                  <a:lnTo>
                    <a:pt x="455" y="76"/>
                  </a:lnTo>
                  <a:lnTo>
                    <a:pt x="531" y="31"/>
                  </a:lnTo>
                  <a:lnTo>
                    <a:pt x="614" y="6"/>
                  </a:lnTo>
                  <a:lnTo>
                    <a:pt x="677" y="0"/>
                  </a:lnTo>
                  <a:lnTo>
                    <a:pt x="753" y="42"/>
                  </a:lnTo>
                  <a:lnTo>
                    <a:pt x="740" y="101"/>
                  </a:lnTo>
                  <a:lnTo>
                    <a:pt x="677" y="90"/>
                  </a:lnTo>
                  <a:lnTo>
                    <a:pt x="590" y="90"/>
                  </a:lnTo>
                  <a:lnTo>
                    <a:pt x="504" y="132"/>
                  </a:lnTo>
                  <a:lnTo>
                    <a:pt x="455" y="187"/>
                  </a:lnTo>
                  <a:lnTo>
                    <a:pt x="426" y="274"/>
                  </a:lnTo>
                  <a:lnTo>
                    <a:pt x="409" y="316"/>
                  </a:lnTo>
                  <a:lnTo>
                    <a:pt x="341" y="312"/>
                  </a:lnTo>
                  <a:lnTo>
                    <a:pt x="236" y="299"/>
                  </a:lnTo>
                  <a:lnTo>
                    <a:pt x="152" y="305"/>
                  </a:lnTo>
                  <a:lnTo>
                    <a:pt x="101" y="325"/>
                  </a:lnTo>
                  <a:lnTo>
                    <a:pt x="52" y="367"/>
                  </a:lnTo>
                  <a:lnTo>
                    <a:pt x="27" y="384"/>
                  </a:lnTo>
                  <a:lnTo>
                    <a:pt x="0" y="384"/>
                  </a:lnTo>
                  <a:lnTo>
                    <a:pt x="0" y="384"/>
                  </a:lnTo>
                  <a:lnTo>
                    <a:pt x="0" y="384"/>
                  </a:lnTo>
                  <a:close/>
                </a:path>
              </a:pathLst>
            </a:custGeom>
            <a:solidFill>
              <a:srgbClr val="000000">
                <a:alpha val="67999"/>
              </a:srgbClr>
            </a:solidFill>
            <a:ln w="9525">
              <a:noFill/>
              <a:round/>
              <a:headEnd/>
              <a:tailEnd/>
            </a:ln>
          </p:spPr>
          <p:txBody>
            <a:bodyPr>
              <a:prstTxWarp prst="textNoShape">
                <a:avLst/>
              </a:prstTxWarp>
            </a:bodyPr>
            <a:lstStyle/>
            <a:p>
              <a:endParaRPr lang="fr-FR"/>
            </a:p>
          </p:txBody>
        </p:sp>
        <p:sp>
          <p:nvSpPr>
            <p:cNvPr id="22642" name="Freeform 114"/>
            <p:cNvSpPr>
              <a:spLocks/>
            </p:cNvSpPr>
            <p:nvPr/>
          </p:nvSpPr>
          <p:spPr bwMode="auto">
            <a:xfrm>
              <a:off x="2968" y="1890"/>
              <a:ext cx="2784" cy="270"/>
            </a:xfrm>
            <a:custGeom>
              <a:avLst/>
              <a:gdLst/>
              <a:ahLst/>
              <a:cxnLst>
                <a:cxn ang="0">
                  <a:pos x="67" y="127"/>
                </a:cxn>
                <a:cxn ang="0">
                  <a:pos x="223" y="135"/>
                </a:cxn>
                <a:cxn ang="0">
                  <a:pos x="337" y="110"/>
                </a:cxn>
                <a:cxn ang="0">
                  <a:pos x="546" y="177"/>
                </a:cxn>
                <a:cxn ang="0">
                  <a:pos x="689" y="177"/>
                </a:cxn>
                <a:cxn ang="0">
                  <a:pos x="924" y="152"/>
                </a:cxn>
                <a:cxn ang="0">
                  <a:pos x="1109" y="218"/>
                </a:cxn>
                <a:cxn ang="0">
                  <a:pos x="2331" y="207"/>
                </a:cxn>
                <a:cxn ang="0">
                  <a:pos x="2578" y="201"/>
                </a:cxn>
                <a:cxn ang="0">
                  <a:pos x="2772" y="256"/>
                </a:cxn>
                <a:cxn ang="0">
                  <a:pos x="2949" y="211"/>
                </a:cxn>
                <a:cxn ang="0">
                  <a:pos x="3145" y="207"/>
                </a:cxn>
                <a:cxn ang="0">
                  <a:pos x="3322" y="198"/>
                </a:cxn>
                <a:cxn ang="0">
                  <a:pos x="3308" y="144"/>
                </a:cxn>
                <a:cxn ang="0">
                  <a:pos x="3057" y="83"/>
                </a:cxn>
                <a:cxn ang="0">
                  <a:pos x="2922" y="118"/>
                </a:cxn>
                <a:cxn ang="0">
                  <a:pos x="2780" y="173"/>
                </a:cxn>
                <a:cxn ang="0">
                  <a:pos x="2605" y="127"/>
                </a:cxn>
                <a:cxn ang="0">
                  <a:pos x="2519" y="110"/>
                </a:cxn>
                <a:cxn ang="0">
                  <a:pos x="2348" y="80"/>
                </a:cxn>
                <a:cxn ang="0">
                  <a:pos x="2112" y="51"/>
                </a:cxn>
                <a:cxn ang="0">
                  <a:pos x="1974" y="76"/>
                </a:cxn>
                <a:cxn ang="0">
                  <a:pos x="1844" y="118"/>
                </a:cxn>
                <a:cxn ang="0">
                  <a:pos x="1575" y="68"/>
                </a:cxn>
                <a:cxn ang="0">
                  <a:pos x="1377" y="0"/>
                </a:cxn>
                <a:cxn ang="0">
                  <a:pos x="1369" y="63"/>
                </a:cxn>
                <a:cxn ang="0">
                  <a:pos x="1462" y="110"/>
                </a:cxn>
                <a:cxn ang="0">
                  <a:pos x="1362" y="114"/>
                </a:cxn>
                <a:cxn ang="0">
                  <a:pos x="1251" y="72"/>
                </a:cxn>
                <a:cxn ang="0">
                  <a:pos x="1143" y="93"/>
                </a:cxn>
                <a:cxn ang="0">
                  <a:pos x="907" y="25"/>
                </a:cxn>
                <a:cxn ang="0">
                  <a:pos x="768" y="47"/>
                </a:cxn>
                <a:cxn ang="0">
                  <a:pos x="576" y="42"/>
                </a:cxn>
                <a:cxn ang="0">
                  <a:pos x="449" y="9"/>
                </a:cxn>
                <a:cxn ang="0">
                  <a:pos x="483" y="83"/>
                </a:cxn>
                <a:cxn ang="0">
                  <a:pos x="550" y="135"/>
                </a:cxn>
                <a:cxn ang="0">
                  <a:pos x="407" y="72"/>
                </a:cxn>
                <a:cxn ang="0">
                  <a:pos x="268" y="72"/>
                </a:cxn>
                <a:cxn ang="0">
                  <a:pos x="132" y="97"/>
                </a:cxn>
                <a:cxn ang="0">
                  <a:pos x="42" y="51"/>
                </a:cxn>
                <a:cxn ang="0">
                  <a:pos x="0" y="80"/>
                </a:cxn>
                <a:cxn ang="0">
                  <a:pos x="0" y="80"/>
                </a:cxn>
              </a:cxnLst>
              <a:rect l="0" t="0" r="r" b="b"/>
              <a:pathLst>
                <a:path w="3342" h="256">
                  <a:moveTo>
                    <a:pt x="0" y="80"/>
                  </a:moveTo>
                  <a:lnTo>
                    <a:pt x="67" y="127"/>
                  </a:lnTo>
                  <a:lnTo>
                    <a:pt x="143" y="144"/>
                  </a:lnTo>
                  <a:lnTo>
                    <a:pt x="223" y="135"/>
                  </a:lnTo>
                  <a:lnTo>
                    <a:pt x="286" y="110"/>
                  </a:lnTo>
                  <a:lnTo>
                    <a:pt x="337" y="110"/>
                  </a:lnTo>
                  <a:lnTo>
                    <a:pt x="421" y="144"/>
                  </a:lnTo>
                  <a:lnTo>
                    <a:pt x="546" y="177"/>
                  </a:lnTo>
                  <a:lnTo>
                    <a:pt x="614" y="180"/>
                  </a:lnTo>
                  <a:lnTo>
                    <a:pt x="689" y="177"/>
                  </a:lnTo>
                  <a:lnTo>
                    <a:pt x="827" y="156"/>
                  </a:lnTo>
                  <a:lnTo>
                    <a:pt x="924" y="152"/>
                  </a:lnTo>
                  <a:lnTo>
                    <a:pt x="1038" y="180"/>
                  </a:lnTo>
                  <a:lnTo>
                    <a:pt x="1109" y="218"/>
                  </a:lnTo>
                  <a:lnTo>
                    <a:pt x="2202" y="218"/>
                  </a:lnTo>
                  <a:lnTo>
                    <a:pt x="2331" y="207"/>
                  </a:lnTo>
                  <a:lnTo>
                    <a:pt x="2419" y="184"/>
                  </a:lnTo>
                  <a:lnTo>
                    <a:pt x="2578" y="201"/>
                  </a:lnTo>
                  <a:lnTo>
                    <a:pt x="2683" y="243"/>
                  </a:lnTo>
                  <a:lnTo>
                    <a:pt x="2772" y="256"/>
                  </a:lnTo>
                  <a:lnTo>
                    <a:pt x="2839" y="249"/>
                  </a:lnTo>
                  <a:lnTo>
                    <a:pt x="2949" y="211"/>
                  </a:lnTo>
                  <a:lnTo>
                    <a:pt x="3033" y="198"/>
                  </a:lnTo>
                  <a:lnTo>
                    <a:pt x="3145" y="207"/>
                  </a:lnTo>
                  <a:lnTo>
                    <a:pt x="3251" y="228"/>
                  </a:lnTo>
                  <a:lnTo>
                    <a:pt x="3322" y="198"/>
                  </a:lnTo>
                  <a:lnTo>
                    <a:pt x="3342" y="156"/>
                  </a:lnTo>
                  <a:lnTo>
                    <a:pt x="3308" y="144"/>
                  </a:lnTo>
                  <a:lnTo>
                    <a:pt x="3196" y="121"/>
                  </a:lnTo>
                  <a:lnTo>
                    <a:pt x="3057" y="83"/>
                  </a:lnTo>
                  <a:lnTo>
                    <a:pt x="2998" y="93"/>
                  </a:lnTo>
                  <a:lnTo>
                    <a:pt x="2922" y="118"/>
                  </a:lnTo>
                  <a:lnTo>
                    <a:pt x="2842" y="160"/>
                  </a:lnTo>
                  <a:lnTo>
                    <a:pt x="2780" y="173"/>
                  </a:lnTo>
                  <a:lnTo>
                    <a:pt x="2692" y="169"/>
                  </a:lnTo>
                  <a:lnTo>
                    <a:pt x="2605" y="127"/>
                  </a:lnTo>
                  <a:lnTo>
                    <a:pt x="2561" y="110"/>
                  </a:lnTo>
                  <a:lnTo>
                    <a:pt x="2519" y="110"/>
                  </a:lnTo>
                  <a:lnTo>
                    <a:pt x="2455" y="97"/>
                  </a:lnTo>
                  <a:lnTo>
                    <a:pt x="2348" y="80"/>
                  </a:lnTo>
                  <a:lnTo>
                    <a:pt x="2179" y="68"/>
                  </a:lnTo>
                  <a:lnTo>
                    <a:pt x="2112" y="51"/>
                  </a:lnTo>
                  <a:lnTo>
                    <a:pt x="2057" y="38"/>
                  </a:lnTo>
                  <a:lnTo>
                    <a:pt x="1974" y="76"/>
                  </a:lnTo>
                  <a:lnTo>
                    <a:pt x="1919" y="110"/>
                  </a:lnTo>
                  <a:lnTo>
                    <a:pt x="1844" y="118"/>
                  </a:lnTo>
                  <a:lnTo>
                    <a:pt x="1744" y="110"/>
                  </a:lnTo>
                  <a:lnTo>
                    <a:pt x="1575" y="68"/>
                  </a:lnTo>
                  <a:lnTo>
                    <a:pt x="1432" y="9"/>
                  </a:lnTo>
                  <a:lnTo>
                    <a:pt x="1377" y="0"/>
                  </a:lnTo>
                  <a:lnTo>
                    <a:pt x="1352" y="30"/>
                  </a:lnTo>
                  <a:lnTo>
                    <a:pt x="1369" y="63"/>
                  </a:lnTo>
                  <a:lnTo>
                    <a:pt x="1441" y="83"/>
                  </a:lnTo>
                  <a:lnTo>
                    <a:pt x="1462" y="110"/>
                  </a:lnTo>
                  <a:lnTo>
                    <a:pt x="1436" y="121"/>
                  </a:lnTo>
                  <a:lnTo>
                    <a:pt x="1362" y="114"/>
                  </a:lnTo>
                  <a:lnTo>
                    <a:pt x="1303" y="76"/>
                  </a:lnTo>
                  <a:lnTo>
                    <a:pt x="1251" y="72"/>
                  </a:lnTo>
                  <a:lnTo>
                    <a:pt x="1198" y="89"/>
                  </a:lnTo>
                  <a:lnTo>
                    <a:pt x="1143" y="93"/>
                  </a:lnTo>
                  <a:lnTo>
                    <a:pt x="1050" y="76"/>
                  </a:lnTo>
                  <a:lnTo>
                    <a:pt x="907" y="25"/>
                  </a:lnTo>
                  <a:lnTo>
                    <a:pt x="848" y="25"/>
                  </a:lnTo>
                  <a:lnTo>
                    <a:pt x="768" y="47"/>
                  </a:lnTo>
                  <a:lnTo>
                    <a:pt x="651" y="59"/>
                  </a:lnTo>
                  <a:lnTo>
                    <a:pt x="576" y="42"/>
                  </a:lnTo>
                  <a:lnTo>
                    <a:pt x="500" y="9"/>
                  </a:lnTo>
                  <a:lnTo>
                    <a:pt x="449" y="9"/>
                  </a:lnTo>
                  <a:lnTo>
                    <a:pt x="449" y="51"/>
                  </a:lnTo>
                  <a:lnTo>
                    <a:pt x="483" y="83"/>
                  </a:lnTo>
                  <a:lnTo>
                    <a:pt x="550" y="110"/>
                  </a:lnTo>
                  <a:lnTo>
                    <a:pt x="550" y="135"/>
                  </a:lnTo>
                  <a:lnTo>
                    <a:pt x="483" y="110"/>
                  </a:lnTo>
                  <a:lnTo>
                    <a:pt x="407" y="72"/>
                  </a:lnTo>
                  <a:lnTo>
                    <a:pt x="348" y="63"/>
                  </a:lnTo>
                  <a:lnTo>
                    <a:pt x="268" y="72"/>
                  </a:lnTo>
                  <a:lnTo>
                    <a:pt x="215" y="93"/>
                  </a:lnTo>
                  <a:lnTo>
                    <a:pt x="132" y="97"/>
                  </a:lnTo>
                  <a:lnTo>
                    <a:pt x="80" y="76"/>
                  </a:lnTo>
                  <a:lnTo>
                    <a:pt x="42" y="51"/>
                  </a:lnTo>
                  <a:lnTo>
                    <a:pt x="14" y="55"/>
                  </a:lnTo>
                  <a:lnTo>
                    <a:pt x="0" y="80"/>
                  </a:lnTo>
                  <a:lnTo>
                    <a:pt x="0" y="80"/>
                  </a:lnTo>
                  <a:lnTo>
                    <a:pt x="0" y="80"/>
                  </a:lnTo>
                  <a:close/>
                </a:path>
              </a:pathLst>
            </a:custGeom>
            <a:solidFill>
              <a:srgbClr val="000000">
                <a:alpha val="67999"/>
              </a:srgbClr>
            </a:solidFill>
            <a:ln w="9525">
              <a:noFill/>
              <a:round/>
              <a:headEnd/>
              <a:tailEnd/>
            </a:ln>
          </p:spPr>
          <p:txBody>
            <a:bodyPr>
              <a:prstTxWarp prst="textNoShape">
                <a:avLst/>
              </a:prstTxWarp>
            </a:bodyPr>
            <a:lstStyle/>
            <a:p>
              <a:endParaRPr lang="fr-FR"/>
            </a:p>
          </p:txBody>
        </p:sp>
        <p:grpSp>
          <p:nvGrpSpPr>
            <p:cNvPr id="9" name="Group 115"/>
            <p:cNvGrpSpPr>
              <a:grpSpLocks/>
            </p:cNvGrpSpPr>
            <p:nvPr/>
          </p:nvGrpSpPr>
          <p:grpSpPr bwMode="auto">
            <a:xfrm>
              <a:off x="2928" y="528"/>
              <a:ext cx="2825" cy="2064"/>
              <a:chOff x="2928" y="528"/>
              <a:chExt cx="2825" cy="2064"/>
            </a:xfrm>
          </p:grpSpPr>
          <p:sp>
            <p:nvSpPr>
              <p:cNvPr id="22644" name="Freeform 116"/>
              <p:cNvSpPr>
                <a:spLocks/>
              </p:cNvSpPr>
              <p:nvPr/>
            </p:nvSpPr>
            <p:spPr bwMode="auto">
              <a:xfrm>
                <a:off x="2928" y="1109"/>
                <a:ext cx="2825" cy="1028"/>
              </a:xfrm>
              <a:custGeom>
                <a:avLst/>
                <a:gdLst/>
                <a:ahLst/>
                <a:cxnLst>
                  <a:cxn ang="0">
                    <a:pos x="148" y="729"/>
                  </a:cxn>
                  <a:cxn ang="0">
                    <a:pos x="342" y="766"/>
                  </a:cxn>
                  <a:cxn ang="0">
                    <a:pos x="469" y="671"/>
                  </a:cxn>
                  <a:cxn ang="0">
                    <a:pos x="625" y="520"/>
                  </a:cxn>
                  <a:cxn ang="0">
                    <a:pos x="804" y="558"/>
                  </a:cxn>
                  <a:cxn ang="0">
                    <a:pos x="1019" y="671"/>
                  </a:cxn>
                  <a:cxn ang="0">
                    <a:pos x="1241" y="655"/>
                  </a:cxn>
                  <a:cxn ang="0">
                    <a:pos x="1264" y="536"/>
                  </a:cxn>
                  <a:cxn ang="0">
                    <a:pos x="1057" y="416"/>
                  </a:cxn>
                  <a:cxn ang="0">
                    <a:pos x="960" y="163"/>
                  </a:cxn>
                  <a:cxn ang="0">
                    <a:pos x="1190" y="112"/>
                  </a:cxn>
                  <a:cxn ang="0">
                    <a:pos x="1458" y="66"/>
                  </a:cxn>
                  <a:cxn ang="0">
                    <a:pos x="1660" y="15"/>
                  </a:cxn>
                  <a:cxn ang="0">
                    <a:pos x="1815" y="163"/>
                  </a:cxn>
                  <a:cxn ang="0">
                    <a:pos x="2015" y="283"/>
                  </a:cxn>
                  <a:cxn ang="0">
                    <a:pos x="2217" y="260"/>
                  </a:cxn>
                  <a:cxn ang="0">
                    <a:pos x="2380" y="155"/>
                  </a:cxn>
                  <a:cxn ang="0">
                    <a:pos x="2595" y="186"/>
                  </a:cxn>
                  <a:cxn ang="0">
                    <a:pos x="2589" y="342"/>
                  </a:cxn>
                  <a:cxn ang="0">
                    <a:pos x="2380" y="416"/>
                  </a:cxn>
                  <a:cxn ang="0">
                    <a:pos x="2291" y="513"/>
                  </a:cxn>
                  <a:cxn ang="0">
                    <a:pos x="2454" y="558"/>
                  </a:cxn>
                  <a:cxn ang="0">
                    <a:pos x="2684" y="461"/>
                  </a:cxn>
                  <a:cxn ang="0">
                    <a:pos x="2863" y="454"/>
                  </a:cxn>
                  <a:cxn ang="0">
                    <a:pos x="2909" y="566"/>
                  </a:cxn>
                  <a:cxn ang="0">
                    <a:pos x="2796" y="737"/>
                  </a:cxn>
                  <a:cxn ang="0">
                    <a:pos x="2929" y="766"/>
                  </a:cxn>
                  <a:cxn ang="0">
                    <a:pos x="3123" y="729"/>
                  </a:cxn>
                  <a:cxn ang="0">
                    <a:pos x="3228" y="811"/>
                  </a:cxn>
                  <a:cxn ang="0">
                    <a:pos x="3391" y="893"/>
                  </a:cxn>
                  <a:cxn ang="0">
                    <a:pos x="3272" y="946"/>
                  </a:cxn>
                  <a:cxn ang="0">
                    <a:pos x="3057" y="901"/>
                  </a:cxn>
                  <a:cxn ang="0">
                    <a:pos x="2819" y="975"/>
                  </a:cxn>
                  <a:cxn ang="0">
                    <a:pos x="2505" y="908"/>
                  </a:cxn>
                  <a:cxn ang="0">
                    <a:pos x="2023" y="959"/>
                  </a:cxn>
                  <a:cxn ang="0">
                    <a:pos x="1257" y="916"/>
                  </a:cxn>
                  <a:cxn ang="0">
                    <a:pos x="692" y="885"/>
                  </a:cxn>
                  <a:cxn ang="0">
                    <a:pos x="357" y="834"/>
                  </a:cxn>
                  <a:cxn ang="0">
                    <a:pos x="59" y="842"/>
                  </a:cxn>
                  <a:cxn ang="0">
                    <a:pos x="38" y="722"/>
                  </a:cxn>
                </a:cxnLst>
                <a:rect l="0" t="0" r="r" b="b"/>
                <a:pathLst>
                  <a:path w="3391" h="975">
                    <a:moveTo>
                      <a:pt x="38" y="722"/>
                    </a:moveTo>
                    <a:lnTo>
                      <a:pt x="148" y="729"/>
                    </a:lnTo>
                    <a:lnTo>
                      <a:pt x="245" y="766"/>
                    </a:lnTo>
                    <a:lnTo>
                      <a:pt x="342" y="766"/>
                    </a:lnTo>
                    <a:lnTo>
                      <a:pt x="447" y="737"/>
                    </a:lnTo>
                    <a:lnTo>
                      <a:pt x="469" y="671"/>
                    </a:lnTo>
                    <a:lnTo>
                      <a:pt x="490" y="594"/>
                    </a:lnTo>
                    <a:lnTo>
                      <a:pt x="625" y="520"/>
                    </a:lnTo>
                    <a:lnTo>
                      <a:pt x="722" y="528"/>
                    </a:lnTo>
                    <a:lnTo>
                      <a:pt x="804" y="558"/>
                    </a:lnTo>
                    <a:lnTo>
                      <a:pt x="893" y="617"/>
                    </a:lnTo>
                    <a:lnTo>
                      <a:pt x="1019" y="671"/>
                    </a:lnTo>
                    <a:lnTo>
                      <a:pt x="1131" y="678"/>
                    </a:lnTo>
                    <a:lnTo>
                      <a:pt x="1241" y="655"/>
                    </a:lnTo>
                    <a:lnTo>
                      <a:pt x="1279" y="617"/>
                    </a:lnTo>
                    <a:lnTo>
                      <a:pt x="1264" y="536"/>
                    </a:lnTo>
                    <a:lnTo>
                      <a:pt x="1167" y="469"/>
                    </a:lnTo>
                    <a:lnTo>
                      <a:pt x="1057" y="416"/>
                    </a:lnTo>
                    <a:lnTo>
                      <a:pt x="945" y="283"/>
                    </a:lnTo>
                    <a:lnTo>
                      <a:pt x="960" y="163"/>
                    </a:lnTo>
                    <a:lnTo>
                      <a:pt x="1064" y="112"/>
                    </a:lnTo>
                    <a:lnTo>
                      <a:pt x="1190" y="112"/>
                    </a:lnTo>
                    <a:lnTo>
                      <a:pt x="1353" y="127"/>
                    </a:lnTo>
                    <a:lnTo>
                      <a:pt x="1458" y="66"/>
                    </a:lnTo>
                    <a:lnTo>
                      <a:pt x="1525" y="0"/>
                    </a:lnTo>
                    <a:lnTo>
                      <a:pt x="1660" y="15"/>
                    </a:lnTo>
                    <a:lnTo>
                      <a:pt x="1739" y="74"/>
                    </a:lnTo>
                    <a:lnTo>
                      <a:pt x="1815" y="163"/>
                    </a:lnTo>
                    <a:lnTo>
                      <a:pt x="1905" y="245"/>
                    </a:lnTo>
                    <a:lnTo>
                      <a:pt x="2015" y="283"/>
                    </a:lnTo>
                    <a:lnTo>
                      <a:pt x="2112" y="290"/>
                    </a:lnTo>
                    <a:lnTo>
                      <a:pt x="2217" y="260"/>
                    </a:lnTo>
                    <a:lnTo>
                      <a:pt x="2291" y="209"/>
                    </a:lnTo>
                    <a:lnTo>
                      <a:pt x="2380" y="155"/>
                    </a:lnTo>
                    <a:lnTo>
                      <a:pt x="2500" y="148"/>
                    </a:lnTo>
                    <a:lnTo>
                      <a:pt x="2595" y="186"/>
                    </a:lnTo>
                    <a:lnTo>
                      <a:pt x="2633" y="290"/>
                    </a:lnTo>
                    <a:lnTo>
                      <a:pt x="2589" y="342"/>
                    </a:lnTo>
                    <a:lnTo>
                      <a:pt x="2477" y="387"/>
                    </a:lnTo>
                    <a:lnTo>
                      <a:pt x="2380" y="416"/>
                    </a:lnTo>
                    <a:lnTo>
                      <a:pt x="2298" y="454"/>
                    </a:lnTo>
                    <a:lnTo>
                      <a:pt x="2291" y="513"/>
                    </a:lnTo>
                    <a:lnTo>
                      <a:pt x="2380" y="574"/>
                    </a:lnTo>
                    <a:lnTo>
                      <a:pt x="2454" y="558"/>
                    </a:lnTo>
                    <a:lnTo>
                      <a:pt x="2582" y="505"/>
                    </a:lnTo>
                    <a:lnTo>
                      <a:pt x="2684" y="461"/>
                    </a:lnTo>
                    <a:lnTo>
                      <a:pt x="2781" y="439"/>
                    </a:lnTo>
                    <a:lnTo>
                      <a:pt x="2863" y="454"/>
                    </a:lnTo>
                    <a:lnTo>
                      <a:pt x="2901" y="484"/>
                    </a:lnTo>
                    <a:lnTo>
                      <a:pt x="2909" y="566"/>
                    </a:lnTo>
                    <a:lnTo>
                      <a:pt x="2827" y="671"/>
                    </a:lnTo>
                    <a:lnTo>
                      <a:pt x="2796" y="737"/>
                    </a:lnTo>
                    <a:lnTo>
                      <a:pt x="2848" y="781"/>
                    </a:lnTo>
                    <a:lnTo>
                      <a:pt x="2929" y="766"/>
                    </a:lnTo>
                    <a:lnTo>
                      <a:pt x="3034" y="729"/>
                    </a:lnTo>
                    <a:lnTo>
                      <a:pt x="3123" y="729"/>
                    </a:lnTo>
                    <a:lnTo>
                      <a:pt x="3184" y="766"/>
                    </a:lnTo>
                    <a:lnTo>
                      <a:pt x="3228" y="811"/>
                    </a:lnTo>
                    <a:lnTo>
                      <a:pt x="3317" y="857"/>
                    </a:lnTo>
                    <a:lnTo>
                      <a:pt x="3391" y="893"/>
                    </a:lnTo>
                    <a:lnTo>
                      <a:pt x="3376" y="952"/>
                    </a:lnTo>
                    <a:lnTo>
                      <a:pt x="3272" y="946"/>
                    </a:lnTo>
                    <a:lnTo>
                      <a:pt x="3146" y="908"/>
                    </a:lnTo>
                    <a:lnTo>
                      <a:pt x="3057" y="901"/>
                    </a:lnTo>
                    <a:lnTo>
                      <a:pt x="2945" y="939"/>
                    </a:lnTo>
                    <a:lnTo>
                      <a:pt x="2819" y="975"/>
                    </a:lnTo>
                    <a:lnTo>
                      <a:pt x="2671" y="946"/>
                    </a:lnTo>
                    <a:lnTo>
                      <a:pt x="2505" y="908"/>
                    </a:lnTo>
                    <a:lnTo>
                      <a:pt x="2336" y="908"/>
                    </a:lnTo>
                    <a:lnTo>
                      <a:pt x="2023" y="959"/>
                    </a:lnTo>
                    <a:lnTo>
                      <a:pt x="1622" y="946"/>
                    </a:lnTo>
                    <a:lnTo>
                      <a:pt x="1257" y="916"/>
                    </a:lnTo>
                    <a:lnTo>
                      <a:pt x="907" y="862"/>
                    </a:lnTo>
                    <a:lnTo>
                      <a:pt x="692" y="885"/>
                    </a:lnTo>
                    <a:lnTo>
                      <a:pt x="551" y="893"/>
                    </a:lnTo>
                    <a:lnTo>
                      <a:pt x="357" y="834"/>
                    </a:lnTo>
                    <a:lnTo>
                      <a:pt x="163" y="878"/>
                    </a:lnTo>
                    <a:lnTo>
                      <a:pt x="59" y="842"/>
                    </a:lnTo>
                    <a:lnTo>
                      <a:pt x="0" y="804"/>
                    </a:lnTo>
                    <a:lnTo>
                      <a:pt x="38" y="722"/>
                    </a:lnTo>
                    <a:lnTo>
                      <a:pt x="38" y="722"/>
                    </a:lnTo>
                    <a:close/>
                  </a:path>
                </a:pathLst>
              </a:custGeom>
              <a:solidFill>
                <a:srgbClr val="777777">
                  <a:alpha val="67999"/>
                </a:srgbClr>
              </a:solidFill>
              <a:ln w="9525">
                <a:noFill/>
                <a:round/>
                <a:headEnd/>
                <a:tailEnd/>
              </a:ln>
            </p:spPr>
            <p:txBody>
              <a:bodyPr>
                <a:prstTxWarp prst="textNoShape">
                  <a:avLst/>
                </a:prstTxWarp>
              </a:bodyPr>
              <a:lstStyle/>
              <a:p>
                <a:endParaRPr lang="fr-FR"/>
              </a:p>
            </p:txBody>
          </p:sp>
          <p:sp>
            <p:nvSpPr>
              <p:cNvPr id="22645" name="AutoShape 117"/>
              <p:cNvSpPr>
                <a:spLocks noChangeArrowheads="1"/>
              </p:cNvSpPr>
              <p:nvPr/>
            </p:nvSpPr>
            <p:spPr bwMode="auto">
              <a:xfrm flipH="1">
                <a:off x="3600" y="2064"/>
                <a:ext cx="240" cy="528"/>
              </a:xfrm>
              <a:prstGeom prst="lightningBolt">
                <a:avLst/>
              </a:prstGeom>
              <a:solidFill>
                <a:srgbClr val="FFFF00">
                  <a:alpha val="67999"/>
                </a:srgbClr>
              </a:solidFill>
              <a:ln w="9525">
                <a:solidFill>
                  <a:srgbClr val="FFFF00"/>
                </a:solidFill>
                <a:miter lim="800000"/>
                <a:headEnd/>
                <a:tailEnd/>
              </a:ln>
              <a:effectLst/>
            </p:spPr>
            <p:txBody>
              <a:bodyPr wrap="none" anchor="ctr">
                <a:prstTxWarp prst="textNoShape">
                  <a:avLst/>
                </a:prstTxWarp>
              </a:bodyPr>
              <a:lstStyle/>
              <a:p>
                <a:endParaRPr lang="fr-FR"/>
              </a:p>
            </p:txBody>
          </p:sp>
          <p:sp>
            <p:nvSpPr>
              <p:cNvPr id="22646" name="Text Box 118"/>
              <p:cNvSpPr txBox="1">
                <a:spLocks noChangeArrowheads="1"/>
              </p:cNvSpPr>
              <p:nvPr/>
            </p:nvSpPr>
            <p:spPr bwMode="auto">
              <a:xfrm>
                <a:off x="3792" y="528"/>
                <a:ext cx="1584" cy="1285"/>
              </a:xfrm>
              <a:prstGeom prst="rect">
                <a:avLst/>
              </a:prstGeom>
              <a:noFill/>
              <a:ln w="9525">
                <a:noFill/>
                <a:miter lim="800000"/>
                <a:headEnd/>
                <a:tailEnd/>
              </a:ln>
              <a:effectLst/>
            </p:spPr>
            <p:txBody>
              <a:bodyPr lIns="91429" tIns="45714" rIns="91429" bIns="45714">
                <a:prstTxWarp prst="textNoShape">
                  <a:avLst/>
                </a:prstTxWarp>
                <a:spAutoFit/>
              </a:bodyPr>
              <a:lstStyle/>
              <a:p>
                <a:r>
                  <a:rPr lang="fr-FR">
                    <a:solidFill>
                      <a:srgbClr val="FF0000"/>
                    </a:solidFill>
                    <a:effectLst>
                      <a:outerShdw blurRad="38100" dist="38100" dir="2700000" algn="tl">
                        <a:srgbClr val="DDDDDD"/>
                      </a:outerShdw>
                    </a:effectLst>
                    <a:latin typeface="Arial" pitchFamily="-106" charset="0"/>
                  </a:rPr>
                  <a:t>P sociale : </a:t>
                </a:r>
                <a:r>
                  <a:rPr lang="fr-FR" sz="3200" b="1">
                    <a:solidFill>
                      <a:srgbClr val="FF0000"/>
                    </a:solidFill>
                    <a:effectLst>
                      <a:outerShdw blurRad="38100" dist="38100" dir="2700000" algn="tl">
                        <a:srgbClr val="DDDDDD"/>
                      </a:outerShdw>
                    </a:effectLst>
                    <a:latin typeface="Arial" pitchFamily="-106" charset="0"/>
                  </a:rPr>
                  <a:t>énorme</a:t>
                </a:r>
              </a:p>
              <a:p>
                <a:r>
                  <a:rPr lang="fr-FR">
                    <a:solidFill>
                      <a:srgbClr val="FF0000"/>
                    </a:solidFill>
                    <a:effectLst>
                      <a:outerShdw blurRad="38100" dist="38100" dir="2700000" algn="tl">
                        <a:srgbClr val="DDDDDD"/>
                      </a:outerShdw>
                    </a:effectLst>
                    <a:latin typeface="Arial" pitchFamily="-106" charset="0"/>
                  </a:rPr>
                  <a:t>P temps #  mn</a:t>
                </a:r>
              </a:p>
              <a:p>
                <a:r>
                  <a:rPr lang="fr-FR">
                    <a:solidFill>
                      <a:srgbClr val="FF0000"/>
                    </a:solidFill>
                    <a:effectLst>
                      <a:outerShdw blurRad="38100" dist="38100" dir="2700000" algn="tl">
                        <a:srgbClr val="DDDDDD"/>
                      </a:outerShdw>
                    </a:effectLst>
                    <a:latin typeface="Arial" pitchFamily="-106" charset="0"/>
                  </a:rPr>
                  <a:t>Stress : situation inconnue</a:t>
                </a:r>
              </a:p>
            </p:txBody>
          </p:sp>
        </p:grpSp>
      </p:grpSp>
      <p:sp>
        <p:nvSpPr>
          <p:cNvPr id="22647" name="Rectangle 119"/>
          <p:cNvSpPr>
            <a:spLocks noGrp="1" noChangeArrowheads="1"/>
          </p:cNvSpPr>
          <p:nvPr>
            <p:ph type="title"/>
          </p:nvPr>
        </p:nvSpPr>
        <p:spPr/>
        <p:txBody>
          <a:bodyPr>
            <a:normAutofit/>
          </a:bodyPr>
          <a:lstStyle/>
          <a:p>
            <a:r>
              <a:rPr lang="fr-FR" sz="4000" dirty="0">
                <a:solidFill>
                  <a:schemeClr val="accent2">
                    <a:lumMod val="75000"/>
                  </a:schemeClr>
                </a:solidFill>
                <a:effectLst>
                  <a:outerShdw blurRad="38100" dist="38100" dir="2700000" algn="tl">
                    <a:srgbClr val="DDDDDD"/>
                  </a:outerShdw>
                </a:effectLst>
                <a:ea typeface="Arial" pitchFamily="-106" charset="0"/>
                <a:cs typeface="Arial" pitchFamily="-106" charset="0"/>
              </a:rPr>
              <a:t>Interruption volontaire</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fr-FR" smtClean="0"/>
              <a:t>Le grignotage des marges</a:t>
            </a:r>
            <a:endParaRPr lang="fr-FR"/>
          </a:p>
        </p:txBody>
      </p:sp>
      <p:sp>
        <p:nvSpPr>
          <p:cNvPr id="162819" name="Text Box 3"/>
          <p:cNvSpPr txBox="1">
            <a:spLocks noChangeArrowheads="1"/>
          </p:cNvSpPr>
          <p:nvPr/>
        </p:nvSpPr>
        <p:spPr bwMode="auto">
          <a:xfrm>
            <a:off x="533400" y="1916113"/>
            <a:ext cx="8229600" cy="3967162"/>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sz="2800">
                <a:latin typeface="Arial Unicode MS" pitchFamily="-106" charset="0"/>
              </a:rPr>
              <a:t>Que ce soit :</a:t>
            </a:r>
          </a:p>
          <a:p>
            <a:pPr>
              <a:spcBef>
                <a:spcPct val="50000"/>
              </a:spcBef>
              <a:buFontTx/>
              <a:buChar char="•"/>
            </a:pPr>
            <a:r>
              <a:rPr lang="fr-FR" sz="2800">
                <a:latin typeface="Arial Unicode MS" pitchFamily="-106" charset="0"/>
              </a:rPr>
              <a:t>La masse max,</a:t>
            </a:r>
          </a:p>
          <a:p>
            <a:pPr>
              <a:spcBef>
                <a:spcPct val="50000"/>
              </a:spcBef>
              <a:buFontTx/>
              <a:buChar char="•"/>
            </a:pPr>
            <a:r>
              <a:rPr lang="fr-FR" sz="2800">
                <a:latin typeface="Arial Unicode MS" pitchFamily="-106" charset="0"/>
              </a:rPr>
              <a:t>La hauteur sol,</a:t>
            </a:r>
          </a:p>
          <a:p>
            <a:pPr>
              <a:spcBef>
                <a:spcPct val="50000"/>
              </a:spcBef>
              <a:buFontTx/>
              <a:buChar char="•"/>
            </a:pPr>
            <a:r>
              <a:rPr lang="fr-FR" sz="2800">
                <a:latin typeface="Arial Unicode MS" pitchFamily="-106" charset="0"/>
              </a:rPr>
              <a:t>La distance aux autres avions…</a:t>
            </a:r>
            <a:endParaRPr lang="fr-FR" sz="2800" b="1">
              <a:solidFill>
                <a:schemeClr val="accent2"/>
              </a:solidFill>
              <a:effectLst>
                <a:outerShdw blurRad="38100" dist="38100" dir="2700000" algn="tl">
                  <a:srgbClr val="DDDDDD"/>
                </a:outerShdw>
              </a:effectLst>
              <a:latin typeface="Arial Unicode MS" pitchFamily="-106" charset="0"/>
            </a:endParaRPr>
          </a:p>
          <a:p>
            <a:pPr>
              <a:spcBef>
                <a:spcPct val="50000"/>
              </a:spcBef>
            </a:pPr>
            <a:r>
              <a:rPr lang="fr-FR" sz="2800" b="1">
                <a:solidFill>
                  <a:schemeClr val="accent2"/>
                </a:solidFill>
                <a:effectLst>
                  <a:outerShdw blurRad="38100" dist="38100" dir="2700000" algn="tl">
                    <a:srgbClr val="DDDDDD"/>
                  </a:outerShdw>
                </a:effectLst>
                <a:latin typeface="Arial Unicode MS" pitchFamily="-106" charset="0"/>
              </a:rPr>
              <a:t>Ces </a:t>
            </a:r>
            <a:r>
              <a:rPr lang="fr-FR" sz="4000" b="1">
                <a:solidFill>
                  <a:schemeClr val="accent2"/>
                </a:solidFill>
                <a:effectLst>
                  <a:outerShdw blurRad="38100" dist="38100" dir="2700000" algn="tl">
                    <a:srgbClr val="DDDDDD"/>
                  </a:outerShdw>
                </a:effectLst>
                <a:latin typeface="Arial Unicode MS" pitchFamily="-106" charset="0"/>
              </a:rPr>
              <a:t>marges</a:t>
            </a:r>
            <a:r>
              <a:rPr lang="fr-FR" sz="2800" b="1">
                <a:solidFill>
                  <a:schemeClr val="accent2"/>
                </a:solidFill>
                <a:effectLst>
                  <a:outerShdw blurRad="38100" dist="38100" dir="2700000" algn="tl">
                    <a:srgbClr val="DDDDDD"/>
                  </a:outerShdw>
                </a:effectLst>
                <a:latin typeface="Arial Unicode MS" pitchFamily="-106" charset="0"/>
              </a:rPr>
              <a:t> (maxima ou minima) </a:t>
            </a:r>
            <a:r>
              <a:rPr lang="fr-FR" sz="2800">
                <a:solidFill>
                  <a:schemeClr val="accent2"/>
                </a:solidFill>
                <a:effectLst>
                  <a:outerShdw blurRad="38100" dist="38100" dir="2700000" algn="tl">
                    <a:srgbClr val="DDDDDD"/>
                  </a:outerShdw>
                </a:effectLst>
                <a:latin typeface="Arial Unicode MS" pitchFamily="-106" charset="0"/>
              </a:rPr>
              <a:t>sont là pour notre</a:t>
            </a:r>
            <a:r>
              <a:rPr lang="fr-FR" sz="2800" b="1">
                <a:solidFill>
                  <a:schemeClr val="accent2"/>
                </a:solidFill>
                <a:effectLst>
                  <a:outerShdw blurRad="38100" dist="38100" dir="2700000" algn="tl">
                    <a:srgbClr val="DDDDDD"/>
                  </a:outerShdw>
                </a:effectLst>
                <a:latin typeface="Arial Unicode MS" pitchFamily="-106" charset="0"/>
              </a:rPr>
              <a:t> </a:t>
            </a:r>
            <a:r>
              <a:rPr lang="fr-FR" sz="4000" b="1">
                <a:solidFill>
                  <a:schemeClr val="accent2"/>
                </a:solidFill>
                <a:effectLst>
                  <a:outerShdw blurRad="38100" dist="38100" dir="2700000" algn="tl">
                    <a:srgbClr val="DDDDDD"/>
                  </a:outerShdw>
                </a:effectLst>
                <a:latin typeface="Arial Unicode MS" pitchFamily="-106" charset="0"/>
              </a:rPr>
              <a:t>sécurité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755650" y="620713"/>
            <a:ext cx="7772400" cy="1143000"/>
          </a:xfrm>
        </p:spPr>
        <p:txBody>
          <a:bodyPr/>
          <a:lstStyle/>
          <a:p>
            <a:r>
              <a:rPr lang="fr-FR">
                <a:effectLst>
                  <a:outerShdw blurRad="38100" dist="38100" dir="2700000" algn="tl">
                    <a:srgbClr val="DDDDDD"/>
                  </a:outerShdw>
                </a:effectLst>
                <a:latin typeface="Arial" pitchFamily="-106" charset="0"/>
                <a:ea typeface="Arial" pitchFamily="-106" charset="0"/>
                <a:cs typeface="Arial" pitchFamily="-106" charset="0"/>
              </a:rPr>
              <a:t>Étude de cas</a:t>
            </a:r>
          </a:p>
        </p:txBody>
      </p:sp>
      <p:sp>
        <p:nvSpPr>
          <p:cNvPr id="74755" name="Rectangle 3"/>
          <p:cNvSpPr>
            <a:spLocks noGrp="1" noChangeArrowheads="1"/>
          </p:cNvSpPr>
          <p:nvPr>
            <p:ph type="subTitle" idx="1"/>
          </p:nvPr>
        </p:nvSpPr>
        <p:spPr>
          <a:xfrm>
            <a:off x="1187450" y="2708275"/>
            <a:ext cx="6872288" cy="1752600"/>
          </a:xfrm>
        </p:spPr>
        <p:txBody>
          <a:bodyPr/>
          <a:lstStyle/>
          <a:p>
            <a:pPr algn="l">
              <a:buFontTx/>
              <a:buChar char="•"/>
            </a:pPr>
            <a:r>
              <a:rPr lang="fr-FR" sz="2800" dirty="0" smtClean="0">
                <a:latin typeface="Arial" pitchFamily="-106" charset="0"/>
                <a:ea typeface="Arial" pitchFamily="-106" charset="0"/>
                <a:cs typeface="Arial" pitchFamily="-106" charset="0"/>
              </a:rPr>
              <a:t>Accident </a:t>
            </a:r>
            <a:r>
              <a:rPr lang="fr-FR" sz="2800" dirty="0">
                <a:latin typeface="Arial" pitchFamily="-106" charset="0"/>
                <a:ea typeface="Arial" pitchFamily="-106" charset="0"/>
                <a:cs typeface="Arial" pitchFamily="-106" charset="0"/>
              </a:rPr>
              <a:t>MCR 01 à </a:t>
            </a:r>
            <a:r>
              <a:rPr lang="fr-FR" sz="2800" dirty="0" smtClean="0">
                <a:latin typeface="Arial" pitchFamily="-106" charset="0"/>
                <a:ea typeface="Arial" pitchFamily="-106" charset="0"/>
                <a:cs typeface="Arial" pitchFamily="-106" charset="0"/>
              </a:rPr>
              <a:t>Montauban</a:t>
            </a:r>
            <a:endParaRPr lang="fr-FR" sz="2800" dirty="0">
              <a:latin typeface="Arial" pitchFamily="-106" charset="0"/>
              <a:ea typeface="Arial" pitchFamily="-106" charset="0"/>
              <a:cs typeface="Arial" pitchFamily="-10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269776"/>
            <a:ext cx="8229600" cy="1143000"/>
          </a:xfrm>
        </p:spPr>
        <p:txBody>
          <a:bodyPr>
            <a:noAutofit/>
          </a:bodyPr>
          <a:lstStyle/>
          <a:p>
            <a:r>
              <a:rPr lang="fr-FR" sz="3600" dirty="0" smtClean="0">
                <a:effectLst>
                  <a:outerShdw blurRad="38100" dist="38100" dir="2700000" algn="tl">
                    <a:srgbClr val="000000">
                      <a:alpha val="43137"/>
                    </a:srgbClr>
                  </a:outerShdw>
                </a:effectLst>
              </a:rPr>
              <a:t>Mode de production de « l'agir »  ou comment faire l’erreur !</a:t>
            </a:r>
            <a:endParaRPr lang="fr-FR" sz="3600" dirty="0">
              <a:effectLst>
                <a:outerShdw blurRad="38100" dist="38100" dir="2700000" algn="tl">
                  <a:srgbClr val="000000">
                    <a:alpha val="43137"/>
                  </a:srgbClr>
                </a:outerShdw>
              </a:effectLst>
            </a:endParaRPr>
          </a:p>
        </p:txBody>
      </p:sp>
      <p:sp>
        <p:nvSpPr>
          <p:cNvPr id="148483" name="Rectangle 3"/>
          <p:cNvSpPr>
            <a:spLocks noGrp="1" noChangeArrowheads="1"/>
          </p:cNvSpPr>
          <p:nvPr>
            <p:ph idx="1"/>
          </p:nvPr>
        </p:nvSpPr>
        <p:spPr>
          <a:xfrm>
            <a:off x="457200" y="1524000"/>
            <a:ext cx="8229600" cy="5145360"/>
          </a:xfrm>
        </p:spPr>
        <p:txBody>
          <a:bodyPr>
            <a:normAutofit fontScale="92500" lnSpcReduction="20000"/>
          </a:bodyPr>
          <a:lstStyle/>
          <a:p>
            <a:r>
              <a:rPr lang="fr-FR" dirty="0" smtClean="0"/>
              <a:t>Dans le "feu de l’action", la décision d'agir face à une situation ou un événement est prise selon un :</a:t>
            </a:r>
          </a:p>
          <a:p>
            <a:endParaRPr lang="fr-FR" dirty="0" smtClean="0"/>
          </a:p>
          <a:p>
            <a:pPr lvl="1"/>
            <a:r>
              <a:rPr lang="fr-FR" dirty="0" smtClean="0">
                <a:solidFill>
                  <a:schemeClr val="accent1"/>
                </a:solidFill>
              </a:rPr>
              <a:t>Mode </a:t>
            </a:r>
            <a:r>
              <a:rPr lang="fr-FR" dirty="0" smtClean="0">
                <a:solidFill>
                  <a:schemeClr val="accent1"/>
                </a:solidFill>
              </a:rPr>
              <a:t>machinal (basé sur les habilités) </a:t>
            </a:r>
            <a:r>
              <a:rPr lang="fr-FR" dirty="0" smtClean="0">
                <a:solidFill>
                  <a:schemeClr val="accent1"/>
                </a:solidFill>
              </a:rPr>
              <a:t>: </a:t>
            </a:r>
            <a:r>
              <a:rPr lang="fr-FR" dirty="0" smtClean="0"/>
              <a:t>la routine permet la libération des ressources pour mieux fonctionner dans les deux autres modes</a:t>
            </a:r>
          </a:p>
          <a:p>
            <a:pPr lvl="1">
              <a:buNone/>
            </a:pPr>
            <a:r>
              <a:rPr lang="fr-FR" dirty="0" smtClean="0">
                <a:sym typeface="Wingdings" pitchFamily="-106" charset="2"/>
              </a:rPr>
              <a:t>		</a:t>
            </a:r>
            <a:r>
              <a:rPr lang="fr-FR" dirty="0" smtClean="0">
                <a:solidFill>
                  <a:schemeClr val="accent2">
                    <a:lumMod val="60000"/>
                    <a:lumOff val="40000"/>
                  </a:schemeClr>
                </a:solidFill>
                <a:sym typeface="Wingdings" pitchFamily="-106" charset="2"/>
              </a:rPr>
              <a:t></a:t>
            </a:r>
            <a:r>
              <a:rPr lang="fr-FR" dirty="0" smtClean="0">
                <a:solidFill>
                  <a:schemeClr val="accent2">
                    <a:lumMod val="60000"/>
                    <a:lumOff val="40000"/>
                  </a:schemeClr>
                </a:solidFill>
              </a:rPr>
              <a:t> erreur de routine</a:t>
            </a:r>
          </a:p>
          <a:p>
            <a:pPr lvl="1"/>
            <a:r>
              <a:rPr lang="fr-FR" dirty="0" smtClean="0">
                <a:solidFill>
                  <a:srgbClr val="0F6FC6"/>
                </a:solidFill>
              </a:rPr>
              <a:t>Mode </a:t>
            </a:r>
            <a:r>
              <a:rPr lang="fr-FR" dirty="0" smtClean="0">
                <a:solidFill>
                  <a:srgbClr val="0F6FC6"/>
                </a:solidFill>
              </a:rPr>
              <a:t>analytique (basé sur les règle) </a:t>
            </a:r>
            <a:r>
              <a:rPr lang="fr-FR" dirty="0" smtClean="0">
                <a:solidFill>
                  <a:srgbClr val="0F6FC6"/>
                </a:solidFill>
              </a:rPr>
              <a:t>: </a:t>
            </a:r>
            <a:r>
              <a:rPr lang="fr-FR" dirty="0" smtClean="0"/>
              <a:t>résolution du problème selon des règles ou avec des solutions connues (procédures)</a:t>
            </a:r>
          </a:p>
          <a:p>
            <a:pPr lvl="1">
              <a:buNone/>
            </a:pPr>
            <a:r>
              <a:rPr lang="fr-FR" dirty="0" smtClean="0">
                <a:sym typeface="Wingdings" pitchFamily="-106" charset="2"/>
              </a:rPr>
              <a:t>		 </a:t>
            </a:r>
            <a:r>
              <a:rPr lang="fr-FR" dirty="0" smtClean="0">
                <a:solidFill>
                  <a:schemeClr val="accent2">
                    <a:lumMod val="60000"/>
                    <a:lumOff val="40000"/>
                  </a:schemeClr>
                </a:solidFill>
                <a:sym typeface="Wingdings" pitchFamily="-106" charset="2"/>
              </a:rPr>
              <a:t>erreur de connaissances techniques</a:t>
            </a:r>
            <a:endParaRPr lang="fr-FR" dirty="0" smtClean="0">
              <a:solidFill>
                <a:schemeClr val="accent2">
                  <a:lumMod val="60000"/>
                  <a:lumOff val="40000"/>
                </a:schemeClr>
              </a:solidFill>
            </a:endParaRPr>
          </a:p>
          <a:p>
            <a:pPr lvl="1"/>
            <a:r>
              <a:rPr lang="fr-FR" dirty="0" smtClean="0">
                <a:solidFill>
                  <a:srgbClr val="0F6FC6"/>
                </a:solidFill>
              </a:rPr>
              <a:t>Mode </a:t>
            </a:r>
            <a:r>
              <a:rPr lang="fr-FR" dirty="0" smtClean="0">
                <a:solidFill>
                  <a:srgbClr val="0F6FC6"/>
                </a:solidFill>
              </a:rPr>
              <a:t>créatif (basé sur les connaissances) </a:t>
            </a:r>
            <a:r>
              <a:rPr lang="fr-FR" dirty="0" smtClean="0">
                <a:solidFill>
                  <a:srgbClr val="0F6FC6"/>
                </a:solidFill>
              </a:rPr>
              <a:t>: </a:t>
            </a:r>
            <a:r>
              <a:rPr lang="fr-FR" dirty="0" smtClean="0"/>
              <a:t>invention de toute pièce d'une solution au problème</a:t>
            </a:r>
          </a:p>
          <a:p>
            <a:pPr lvl="1">
              <a:buNone/>
            </a:pPr>
            <a:r>
              <a:rPr lang="fr-FR" dirty="0" smtClean="0">
                <a:sym typeface="Wingdings" pitchFamily="-106" charset="2"/>
              </a:rPr>
              <a:t>		 t</a:t>
            </a:r>
            <a:r>
              <a:rPr lang="fr-FR" dirty="0" smtClean="0"/>
              <a:t>rès coûteux en ressources (nécessite de réfléchir)</a:t>
            </a:r>
            <a:endParaRPr lang="fr-FR" dirty="0" smtClean="0">
              <a:sym typeface="Wingdings" pitchFamily="-106" charset="2"/>
            </a:endParaRPr>
          </a:p>
          <a:p>
            <a:pPr lvl="1">
              <a:buNone/>
            </a:pPr>
            <a:r>
              <a:rPr lang="fr-FR" dirty="0" smtClean="0">
                <a:sym typeface="Wingdings" pitchFamily="-106" charset="2"/>
              </a:rPr>
              <a:t>		 </a:t>
            </a:r>
            <a:r>
              <a:rPr lang="fr-FR" dirty="0" smtClean="0"/>
              <a:t>production "lente" </a:t>
            </a:r>
          </a:p>
          <a:p>
            <a:pPr lvl="1">
              <a:buNone/>
            </a:pPr>
            <a:r>
              <a:rPr lang="fr-FR" dirty="0" smtClean="0">
                <a:sym typeface="Wingdings" pitchFamily="-106" charset="2"/>
              </a:rPr>
              <a:t>		 </a:t>
            </a:r>
            <a:r>
              <a:rPr lang="fr-FR" dirty="0" smtClean="0">
                <a:solidFill>
                  <a:schemeClr val="accent2">
                    <a:lumMod val="60000"/>
                    <a:lumOff val="40000"/>
                  </a:schemeClr>
                </a:solidFill>
                <a:sym typeface="Wingdings" pitchFamily="-106" charset="2"/>
              </a:rPr>
              <a:t>erreur de conception</a:t>
            </a:r>
            <a:endParaRPr lang="fr-FR" dirty="0">
              <a:solidFill>
                <a:schemeClr val="accent2">
                  <a:lumMod val="60000"/>
                  <a:lumOff val="40000"/>
                </a:schemeClr>
              </a:solidFill>
              <a:sym typeface="Wingdings" pitchFamily="-106" charset="2"/>
            </a:endParaRPr>
          </a:p>
        </p:txBody>
      </p:sp>
      <p:sp>
        <p:nvSpPr>
          <p:cNvPr id="4" name="ZoneTexte 3"/>
          <p:cNvSpPr txBox="1"/>
          <p:nvPr/>
        </p:nvSpPr>
        <p:spPr>
          <a:xfrm>
            <a:off x="0" y="11668"/>
            <a:ext cx="1390573" cy="369332"/>
          </a:xfrm>
          <a:prstGeom prst="rect">
            <a:avLst/>
          </a:prstGeom>
          <a:noFill/>
        </p:spPr>
        <p:txBody>
          <a:bodyPr wrap="none" rtlCol="0">
            <a:spAutoFit/>
          </a:bodyPr>
          <a:lstStyle/>
          <a:p>
            <a:r>
              <a:rPr lang="fr-FR" b="1" dirty="0" smtClean="0">
                <a:solidFill>
                  <a:schemeClr val="bg1"/>
                </a:solidFill>
              </a:rPr>
              <a:t>Les erreurs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a:ln/>
        </p:spPr>
        <p:txBody>
          <a:bodyPr/>
          <a:lstStyle/>
          <a:p>
            <a:r>
              <a:rPr lang="fr-FR" sz="4000" b="1" dirty="0">
                <a:solidFill>
                  <a:schemeClr val="tx1"/>
                </a:solidFill>
                <a:effectLst>
                  <a:outerShdw blurRad="38100" dist="38100" dir="2700000" algn="tl">
                    <a:srgbClr val="DDDDDD"/>
                  </a:outerShdw>
                </a:effectLst>
                <a:latin typeface="Arial" pitchFamily="-106" charset="0"/>
              </a:rPr>
              <a:t>Accident MCR 01 à Montauban</a:t>
            </a:r>
          </a:p>
        </p:txBody>
      </p:sp>
      <p:pic>
        <p:nvPicPr>
          <p:cNvPr id="51203" name="Picture 3" descr="MONTAUBAN"/>
          <p:cNvPicPr>
            <a:picLocks noChangeAspect="1" noChangeArrowheads="1"/>
          </p:cNvPicPr>
          <p:nvPr/>
        </p:nvPicPr>
        <p:blipFill>
          <a:blip r:embed="rId3"/>
          <a:srcRect/>
          <a:stretch>
            <a:fillRect/>
          </a:stretch>
        </p:blipFill>
        <p:spPr bwMode="auto">
          <a:xfrm>
            <a:off x="1524000" y="1371600"/>
            <a:ext cx="6424613" cy="4586288"/>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23850" y="1576387"/>
            <a:ext cx="8424863" cy="5357813"/>
          </a:xfrm>
          <a:prstGeom prst="rect">
            <a:avLst/>
          </a:prstGeom>
          <a:noFill/>
          <a:ln w="12700">
            <a:noFill/>
            <a:miter lim="800000"/>
            <a:headEnd type="none" w="sm" len="sm"/>
            <a:tailEnd type="none" w="sm" len="sm"/>
          </a:ln>
          <a:effectLst/>
        </p:spPr>
        <p:txBody>
          <a:bodyPr>
            <a:prstTxWarp prst="textNoShape">
              <a:avLst/>
            </a:prstTxWarp>
            <a:spAutoFit/>
          </a:bodyPr>
          <a:lstStyle/>
          <a:p>
            <a:pPr marL="266700" indent="-266700" algn="just" eaLnBrk="0" hangingPunct="0">
              <a:buFontTx/>
              <a:buChar char="•"/>
            </a:pPr>
            <a:r>
              <a:rPr lang="fr-FR" dirty="0">
                <a:solidFill>
                  <a:srgbClr val="003366"/>
                </a:solidFill>
                <a:latin typeface="Arial" pitchFamily="-106" charset="0"/>
                <a:ea typeface="Times New Roman" pitchFamily="-106" charset="0"/>
                <a:cs typeface="Times New Roman" pitchFamily="-106" charset="0"/>
              </a:rPr>
              <a:t>L'avion décolle à partir de l'entrée de piste 32 pour un vol à destination d'Auch dans le cadre du "Tour de France ATL".</a:t>
            </a:r>
          </a:p>
          <a:p>
            <a:pPr marL="266700" indent="-266700" algn="just" eaLnBrk="0" hangingPunct="0">
              <a:buFontTx/>
              <a:buChar char="•"/>
            </a:pPr>
            <a:endParaRPr lang="fr-FR" sz="1200" dirty="0">
              <a:solidFill>
                <a:srgbClr val="003366"/>
              </a:solidFill>
              <a:latin typeface="Arial" pitchFamily="-106" charset="0"/>
              <a:ea typeface="Times New Roman" pitchFamily="-106" charset="0"/>
              <a:cs typeface="Times New Roman" pitchFamily="-106" charset="0"/>
            </a:endParaRPr>
          </a:p>
          <a:p>
            <a:pPr marL="266700" indent="-266700" algn="just" eaLnBrk="0" hangingPunct="0">
              <a:buFontTx/>
              <a:buChar char="•"/>
            </a:pPr>
            <a:r>
              <a:rPr lang="fr-FR" dirty="0">
                <a:solidFill>
                  <a:srgbClr val="003366"/>
                </a:solidFill>
                <a:latin typeface="Arial" pitchFamily="-106" charset="0"/>
                <a:ea typeface="Times New Roman" pitchFamily="-106" charset="0"/>
                <a:cs typeface="Times New Roman" pitchFamily="-106" charset="0"/>
              </a:rPr>
              <a:t>Lors du roulement au décollage, les témoins voient l'assiette de l'avion augmenter fortement trois fois alors qu'il est encore au sol. Le sabot arrière frotte la piste à trois reprises.</a:t>
            </a:r>
          </a:p>
          <a:p>
            <a:pPr marL="266700" indent="-266700" algn="just" eaLnBrk="0" hangingPunct="0">
              <a:buFontTx/>
              <a:buChar char="•"/>
            </a:pPr>
            <a:endParaRPr lang="fr-FR" sz="1400" dirty="0">
              <a:solidFill>
                <a:srgbClr val="003366"/>
              </a:solidFill>
              <a:latin typeface="Arial" pitchFamily="-106" charset="0"/>
              <a:ea typeface="Times New Roman" pitchFamily="-106" charset="0"/>
              <a:cs typeface="Times New Roman" pitchFamily="-106" charset="0"/>
            </a:endParaRPr>
          </a:p>
          <a:p>
            <a:pPr marL="266700" indent="-266700" algn="just" eaLnBrk="0" hangingPunct="0">
              <a:buFontTx/>
              <a:buChar char="•"/>
            </a:pPr>
            <a:r>
              <a:rPr lang="fr-FR" dirty="0">
                <a:solidFill>
                  <a:srgbClr val="003366"/>
                </a:solidFill>
                <a:latin typeface="Arial" pitchFamily="-106" charset="0"/>
                <a:ea typeface="Times New Roman" pitchFamily="-106" charset="0"/>
                <a:cs typeface="Times New Roman" pitchFamily="-106" charset="0"/>
              </a:rPr>
              <a:t>L'avion décolle après six cents mètres de course mais ne parvient à prendre que quelques mètres de hauteur.</a:t>
            </a:r>
          </a:p>
          <a:p>
            <a:pPr marL="266700" indent="-266700" algn="just" eaLnBrk="0" hangingPunct="0">
              <a:buFontTx/>
              <a:buChar char="•"/>
            </a:pPr>
            <a:endParaRPr lang="fr-FR" sz="1600" dirty="0">
              <a:solidFill>
                <a:srgbClr val="003366"/>
              </a:solidFill>
              <a:latin typeface="Arial" pitchFamily="-106" charset="0"/>
              <a:ea typeface="Times New Roman" pitchFamily="-106" charset="0"/>
              <a:cs typeface="Times New Roman" pitchFamily="-106" charset="0"/>
            </a:endParaRPr>
          </a:p>
          <a:p>
            <a:pPr marL="266700" indent="-266700" algn="just" eaLnBrk="0" hangingPunct="0">
              <a:buFontTx/>
              <a:buChar char="•"/>
            </a:pPr>
            <a:r>
              <a:rPr lang="fr-FR" dirty="0">
                <a:solidFill>
                  <a:srgbClr val="003366"/>
                </a:solidFill>
                <a:latin typeface="Arial" pitchFamily="-106" charset="0"/>
                <a:ea typeface="Times New Roman" pitchFamily="-106" charset="0"/>
                <a:cs typeface="Times New Roman" pitchFamily="-106" charset="0"/>
              </a:rPr>
              <a:t>Après avoir volé six cents mètres environ il décroche avec une légère inclinaison à droite et heurte un bosquet d'arbres.</a:t>
            </a:r>
          </a:p>
          <a:p>
            <a:pPr marL="266700" indent="-266700" algn="just" eaLnBrk="0" hangingPunct="0">
              <a:buFontTx/>
              <a:buChar char="•"/>
            </a:pPr>
            <a:endParaRPr lang="fr-FR" sz="1600" dirty="0">
              <a:solidFill>
                <a:srgbClr val="003366"/>
              </a:solidFill>
              <a:latin typeface="Arial" pitchFamily="-106" charset="0"/>
              <a:ea typeface="Times New Roman" pitchFamily="-106" charset="0"/>
              <a:cs typeface="Times New Roman" pitchFamily="-106" charset="0"/>
            </a:endParaRPr>
          </a:p>
          <a:p>
            <a:pPr marL="266700" indent="-266700" algn="just" eaLnBrk="0" hangingPunct="0">
              <a:buFontTx/>
              <a:buChar char="•"/>
            </a:pPr>
            <a:r>
              <a:rPr lang="fr-FR" dirty="0">
                <a:solidFill>
                  <a:srgbClr val="003366"/>
                </a:solidFill>
                <a:latin typeface="Arial" pitchFamily="-106" charset="0"/>
                <a:ea typeface="Times New Roman" pitchFamily="-106" charset="0"/>
                <a:cs typeface="Times New Roman" pitchFamily="-106" charset="0"/>
              </a:rPr>
              <a:t>Il termine sa course dans un jardin et prend feu.</a:t>
            </a:r>
          </a:p>
        </p:txBody>
      </p:sp>
      <p:sp>
        <p:nvSpPr>
          <p:cNvPr id="52227" name="Rectangle 3"/>
          <p:cNvSpPr>
            <a:spLocks noGrp="1" noChangeArrowheads="1"/>
          </p:cNvSpPr>
          <p:nvPr>
            <p:ph type="title"/>
          </p:nvPr>
        </p:nvSpPr>
        <p:spPr/>
        <p:txBody>
          <a:bodyPr/>
          <a:lstStyle/>
          <a:p>
            <a:r>
              <a:rPr lang="fr-FR" sz="4000" b="1">
                <a:effectLst>
                  <a:outerShdw blurRad="38100" dist="38100" dir="2700000" algn="tl">
                    <a:srgbClr val="DDDDDD"/>
                  </a:outerShdw>
                </a:effectLst>
                <a:latin typeface="Arial" pitchFamily="-106" charset="0"/>
                <a:ea typeface="Arial" pitchFamily="-106" charset="0"/>
                <a:cs typeface="Arial" pitchFamily="-106" charset="0"/>
              </a:rPr>
              <a:t>Circonstances</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50825" y="1409700"/>
            <a:ext cx="8675688" cy="579438"/>
          </a:xfrm>
          <a:prstGeom prst="rect">
            <a:avLst/>
          </a:prstGeom>
          <a:noFill/>
          <a:ln w="9525">
            <a:noFill/>
            <a:miter lim="800000"/>
            <a:headEnd/>
            <a:tailEnd/>
          </a:ln>
          <a:effectLst/>
        </p:spPr>
        <p:txBody>
          <a:bodyPr>
            <a:prstTxWarp prst="textNoShape">
              <a:avLst/>
            </a:prstTxWarp>
            <a:spAutoFit/>
          </a:bodyPr>
          <a:lstStyle/>
          <a:p>
            <a:pPr algn="ctr"/>
            <a:r>
              <a:rPr lang="fr-FR" sz="3200">
                <a:latin typeface="Arial" pitchFamily="-106" charset="0"/>
              </a:rPr>
              <a:t>Le problème des "marges"</a:t>
            </a:r>
          </a:p>
        </p:txBody>
      </p:sp>
      <p:sp>
        <p:nvSpPr>
          <p:cNvPr id="53251" name="Text Box 3"/>
          <p:cNvSpPr txBox="1">
            <a:spLocks noChangeArrowheads="1"/>
          </p:cNvSpPr>
          <p:nvPr/>
        </p:nvSpPr>
        <p:spPr bwMode="auto">
          <a:xfrm>
            <a:off x="684213" y="4365625"/>
            <a:ext cx="2168525" cy="457200"/>
          </a:xfrm>
          <a:prstGeom prst="rect">
            <a:avLst/>
          </a:prstGeom>
          <a:noFill/>
          <a:ln w="9525">
            <a:noFill/>
            <a:miter lim="800000"/>
            <a:headEnd/>
            <a:tailEnd/>
          </a:ln>
          <a:effectLst/>
        </p:spPr>
        <p:txBody>
          <a:bodyPr wrap="none">
            <a:prstTxWarp prst="textNoShape">
              <a:avLst/>
            </a:prstTxWarp>
            <a:spAutoFit/>
          </a:bodyPr>
          <a:lstStyle/>
          <a:p>
            <a:r>
              <a:rPr lang="fr-FR">
                <a:latin typeface="Arial" pitchFamily="-106" charset="0"/>
                <a:ea typeface="Arial" pitchFamily="-106" charset="0"/>
                <a:cs typeface="Arial" pitchFamily="-106" charset="0"/>
              </a:rPr>
              <a:t>Pénalisations :</a:t>
            </a:r>
          </a:p>
        </p:txBody>
      </p:sp>
      <p:sp>
        <p:nvSpPr>
          <p:cNvPr id="53253" name="Line 5"/>
          <p:cNvSpPr>
            <a:spLocks noChangeShapeType="1"/>
          </p:cNvSpPr>
          <p:nvPr/>
        </p:nvSpPr>
        <p:spPr bwMode="auto">
          <a:xfrm flipH="1">
            <a:off x="2987675" y="4637088"/>
            <a:ext cx="609600" cy="0"/>
          </a:xfrm>
          <a:prstGeom prst="line">
            <a:avLst/>
          </a:prstGeom>
          <a:noFill/>
          <a:ln w="9525">
            <a:solidFill>
              <a:schemeClr val="tx1"/>
            </a:solidFill>
            <a:round/>
            <a:headEnd/>
            <a:tailEnd type="triangle" w="med" len="med"/>
          </a:ln>
          <a:effectLst/>
        </p:spPr>
        <p:txBody>
          <a:bodyPr>
            <a:prstTxWarp prst="textNoShape">
              <a:avLst/>
            </a:prstTxWarp>
          </a:bodyPr>
          <a:lstStyle/>
          <a:p>
            <a:endParaRPr lang="fr-FR"/>
          </a:p>
        </p:txBody>
      </p:sp>
      <p:sp>
        <p:nvSpPr>
          <p:cNvPr id="53254" name="Text Box 6"/>
          <p:cNvSpPr txBox="1">
            <a:spLocks noChangeArrowheads="1"/>
          </p:cNvSpPr>
          <p:nvPr/>
        </p:nvSpPr>
        <p:spPr bwMode="auto">
          <a:xfrm>
            <a:off x="3902075" y="4406900"/>
            <a:ext cx="2709863" cy="457200"/>
          </a:xfrm>
          <a:prstGeom prst="rect">
            <a:avLst/>
          </a:prstGeom>
          <a:noFill/>
          <a:ln w="9525">
            <a:noFill/>
            <a:miter lim="800000"/>
            <a:headEnd/>
            <a:tailEnd/>
          </a:ln>
          <a:effectLst/>
        </p:spPr>
        <p:txBody>
          <a:bodyPr wrap="none">
            <a:prstTxWarp prst="textNoShape">
              <a:avLst/>
            </a:prstTxWarp>
            <a:spAutoFit/>
          </a:bodyPr>
          <a:lstStyle/>
          <a:p>
            <a:r>
              <a:rPr lang="fr-FR">
                <a:latin typeface="Arial" pitchFamily="-106" charset="0"/>
                <a:ea typeface="Arial" pitchFamily="-106" charset="0"/>
                <a:cs typeface="Arial" pitchFamily="-106" charset="0"/>
              </a:rPr>
              <a:t>Limite masse maxi</a:t>
            </a:r>
          </a:p>
        </p:txBody>
      </p:sp>
      <p:sp>
        <p:nvSpPr>
          <p:cNvPr id="53255" name="Line 7"/>
          <p:cNvSpPr>
            <a:spLocks noChangeShapeType="1"/>
          </p:cNvSpPr>
          <p:nvPr/>
        </p:nvSpPr>
        <p:spPr bwMode="auto">
          <a:xfrm flipH="1">
            <a:off x="5883275" y="3640138"/>
            <a:ext cx="609600" cy="0"/>
          </a:xfrm>
          <a:prstGeom prst="line">
            <a:avLst/>
          </a:prstGeom>
          <a:noFill/>
          <a:ln w="9525">
            <a:solidFill>
              <a:schemeClr val="tx1"/>
            </a:solidFill>
            <a:round/>
            <a:headEnd/>
            <a:tailEnd type="triangle" w="med" len="med"/>
          </a:ln>
          <a:effectLst/>
        </p:spPr>
        <p:txBody>
          <a:bodyPr>
            <a:prstTxWarp prst="textNoShape">
              <a:avLst/>
            </a:prstTxWarp>
          </a:bodyPr>
          <a:lstStyle/>
          <a:p>
            <a:endParaRPr lang="fr-FR"/>
          </a:p>
        </p:txBody>
      </p:sp>
      <p:sp>
        <p:nvSpPr>
          <p:cNvPr id="53257" name="Line 9"/>
          <p:cNvSpPr>
            <a:spLocks noChangeShapeType="1"/>
          </p:cNvSpPr>
          <p:nvPr/>
        </p:nvSpPr>
        <p:spPr bwMode="auto">
          <a:xfrm flipH="1">
            <a:off x="2987675" y="5446713"/>
            <a:ext cx="609600" cy="0"/>
          </a:xfrm>
          <a:prstGeom prst="line">
            <a:avLst/>
          </a:prstGeom>
          <a:noFill/>
          <a:ln w="9525">
            <a:solidFill>
              <a:schemeClr val="tx1"/>
            </a:solidFill>
            <a:round/>
            <a:headEnd/>
            <a:tailEnd type="triangle" w="med" len="med"/>
          </a:ln>
          <a:effectLst/>
        </p:spPr>
        <p:txBody>
          <a:bodyPr>
            <a:prstTxWarp prst="textNoShape">
              <a:avLst/>
            </a:prstTxWarp>
          </a:bodyPr>
          <a:lstStyle/>
          <a:p>
            <a:endParaRPr lang="fr-FR"/>
          </a:p>
        </p:txBody>
      </p:sp>
      <p:sp>
        <p:nvSpPr>
          <p:cNvPr id="53258" name="Text Box 10"/>
          <p:cNvSpPr txBox="1">
            <a:spLocks noChangeArrowheads="1"/>
          </p:cNvSpPr>
          <p:nvPr/>
        </p:nvSpPr>
        <p:spPr bwMode="auto">
          <a:xfrm>
            <a:off x="3902075" y="5168900"/>
            <a:ext cx="4899025" cy="457200"/>
          </a:xfrm>
          <a:prstGeom prst="rect">
            <a:avLst/>
          </a:prstGeom>
          <a:noFill/>
          <a:ln w="9525">
            <a:noFill/>
            <a:miter lim="800000"/>
            <a:headEnd/>
            <a:tailEnd/>
          </a:ln>
          <a:effectLst/>
        </p:spPr>
        <p:txBody>
          <a:bodyPr wrap="none">
            <a:prstTxWarp prst="textNoShape">
              <a:avLst/>
            </a:prstTxWarp>
            <a:spAutoFit/>
          </a:bodyPr>
          <a:lstStyle/>
          <a:p>
            <a:r>
              <a:rPr lang="fr-FR">
                <a:latin typeface="Arial" pitchFamily="-106" charset="0"/>
                <a:ea typeface="Arial" pitchFamily="-106" charset="0"/>
                <a:cs typeface="Arial" pitchFamily="-106" charset="0"/>
              </a:rPr>
              <a:t>Imprécision / technique de pilotage</a:t>
            </a:r>
          </a:p>
        </p:txBody>
      </p:sp>
      <p:sp>
        <p:nvSpPr>
          <p:cNvPr id="53259" name="Line 11"/>
          <p:cNvSpPr>
            <a:spLocks noChangeShapeType="1"/>
          </p:cNvSpPr>
          <p:nvPr/>
        </p:nvSpPr>
        <p:spPr bwMode="auto">
          <a:xfrm flipH="1">
            <a:off x="4808538" y="3944938"/>
            <a:ext cx="609600" cy="0"/>
          </a:xfrm>
          <a:prstGeom prst="line">
            <a:avLst/>
          </a:prstGeom>
          <a:noFill/>
          <a:ln w="9525">
            <a:solidFill>
              <a:schemeClr val="tx1"/>
            </a:solidFill>
            <a:round/>
            <a:headEnd/>
            <a:tailEnd type="triangle" w="med" len="med"/>
          </a:ln>
          <a:effectLst/>
        </p:spPr>
        <p:txBody>
          <a:bodyPr>
            <a:prstTxWarp prst="textNoShape">
              <a:avLst/>
            </a:prstTxWarp>
          </a:bodyPr>
          <a:lstStyle/>
          <a:p>
            <a:endParaRPr lang="fr-FR"/>
          </a:p>
        </p:txBody>
      </p:sp>
      <p:sp>
        <p:nvSpPr>
          <p:cNvPr id="53261" name="Line 13"/>
          <p:cNvSpPr>
            <a:spLocks noChangeShapeType="1"/>
          </p:cNvSpPr>
          <p:nvPr/>
        </p:nvSpPr>
        <p:spPr bwMode="auto">
          <a:xfrm flipH="1">
            <a:off x="2987675" y="5856288"/>
            <a:ext cx="609600" cy="0"/>
          </a:xfrm>
          <a:prstGeom prst="line">
            <a:avLst/>
          </a:prstGeom>
          <a:noFill/>
          <a:ln w="9525">
            <a:solidFill>
              <a:schemeClr val="tx1"/>
            </a:solidFill>
            <a:round/>
            <a:headEnd/>
            <a:tailEnd type="triangle" w="med" len="med"/>
          </a:ln>
          <a:effectLst/>
        </p:spPr>
        <p:txBody>
          <a:bodyPr>
            <a:prstTxWarp prst="textNoShape">
              <a:avLst/>
            </a:prstTxWarp>
          </a:bodyPr>
          <a:lstStyle/>
          <a:p>
            <a:endParaRPr lang="fr-FR"/>
          </a:p>
        </p:txBody>
      </p:sp>
      <p:sp>
        <p:nvSpPr>
          <p:cNvPr id="53262" name="Text Box 14"/>
          <p:cNvSpPr txBox="1">
            <a:spLocks noChangeArrowheads="1"/>
          </p:cNvSpPr>
          <p:nvPr/>
        </p:nvSpPr>
        <p:spPr bwMode="auto">
          <a:xfrm>
            <a:off x="3902075" y="5549900"/>
            <a:ext cx="2609850" cy="457200"/>
          </a:xfrm>
          <a:prstGeom prst="rect">
            <a:avLst/>
          </a:prstGeom>
          <a:noFill/>
          <a:ln w="9525">
            <a:noFill/>
            <a:miter lim="800000"/>
            <a:headEnd/>
            <a:tailEnd/>
          </a:ln>
          <a:effectLst/>
        </p:spPr>
        <p:txBody>
          <a:bodyPr wrap="none">
            <a:prstTxWarp prst="textNoShape">
              <a:avLst/>
            </a:prstTxWarp>
            <a:spAutoFit/>
          </a:bodyPr>
          <a:lstStyle/>
          <a:p>
            <a:r>
              <a:rPr lang="fr-FR">
                <a:latin typeface="Arial" pitchFamily="-106" charset="0"/>
                <a:ea typeface="Arial" pitchFamily="-106" charset="0"/>
                <a:cs typeface="Arial" pitchFamily="-106" charset="0"/>
              </a:rPr>
              <a:t>Erreur de pilotage</a:t>
            </a:r>
          </a:p>
        </p:txBody>
      </p:sp>
      <p:sp>
        <p:nvSpPr>
          <p:cNvPr id="53263" name="Line 15"/>
          <p:cNvSpPr>
            <a:spLocks noChangeShapeType="1"/>
          </p:cNvSpPr>
          <p:nvPr/>
        </p:nvSpPr>
        <p:spPr bwMode="auto">
          <a:xfrm flipH="1">
            <a:off x="4356100" y="4165600"/>
            <a:ext cx="609600" cy="0"/>
          </a:xfrm>
          <a:prstGeom prst="line">
            <a:avLst/>
          </a:prstGeom>
          <a:noFill/>
          <a:ln w="9525">
            <a:solidFill>
              <a:schemeClr val="tx1"/>
            </a:solidFill>
            <a:round/>
            <a:headEnd/>
            <a:tailEnd type="triangle" w="med" len="med"/>
          </a:ln>
          <a:effectLst/>
        </p:spPr>
        <p:txBody>
          <a:bodyPr>
            <a:prstTxWarp prst="textNoShape">
              <a:avLst/>
            </a:prstTxWarp>
          </a:bodyPr>
          <a:lstStyle/>
          <a:p>
            <a:endParaRPr lang="fr-FR"/>
          </a:p>
        </p:txBody>
      </p:sp>
      <p:sp>
        <p:nvSpPr>
          <p:cNvPr id="53265" name="Text Box 17"/>
          <p:cNvSpPr txBox="1">
            <a:spLocks noChangeArrowheads="1"/>
          </p:cNvSpPr>
          <p:nvPr/>
        </p:nvSpPr>
        <p:spPr bwMode="auto">
          <a:xfrm>
            <a:off x="684213" y="2292350"/>
            <a:ext cx="7794625" cy="457200"/>
          </a:xfrm>
          <a:prstGeom prst="rect">
            <a:avLst/>
          </a:prstGeom>
          <a:noFill/>
          <a:ln w="9525">
            <a:noFill/>
            <a:miter lim="800000"/>
            <a:headEnd/>
            <a:tailEnd/>
          </a:ln>
          <a:effectLst/>
        </p:spPr>
        <p:txBody>
          <a:bodyPr wrap="none">
            <a:prstTxWarp prst="textNoShape">
              <a:avLst/>
            </a:prstTxWarp>
            <a:spAutoFit/>
          </a:bodyPr>
          <a:lstStyle/>
          <a:p>
            <a:r>
              <a:rPr lang="fr-FR">
                <a:latin typeface="Arial" pitchFamily="-106" charset="0"/>
                <a:ea typeface="Arial" pitchFamily="-106" charset="0"/>
                <a:cs typeface="Arial" pitchFamily="-106" charset="0"/>
              </a:rPr>
              <a:t>Situation dangereuse                                  Situation sûre</a:t>
            </a:r>
          </a:p>
        </p:txBody>
      </p:sp>
      <p:sp>
        <p:nvSpPr>
          <p:cNvPr id="53266" name="Text Box 18"/>
          <p:cNvSpPr txBox="1">
            <a:spLocks noChangeArrowheads="1"/>
          </p:cNvSpPr>
          <p:nvPr/>
        </p:nvSpPr>
        <p:spPr bwMode="auto">
          <a:xfrm>
            <a:off x="6551613" y="3284538"/>
            <a:ext cx="1711325" cy="822325"/>
          </a:xfrm>
          <a:prstGeom prst="rect">
            <a:avLst/>
          </a:prstGeom>
          <a:noFill/>
          <a:ln w="9525">
            <a:noFill/>
            <a:miter lim="800000"/>
            <a:headEnd/>
            <a:tailEnd/>
          </a:ln>
          <a:effectLst/>
        </p:spPr>
        <p:txBody>
          <a:bodyPr wrap="none">
            <a:prstTxWarp prst="textNoShape">
              <a:avLst/>
            </a:prstTxWarp>
            <a:spAutoFit/>
          </a:bodyPr>
          <a:lstStyle/>
          <a:p>
            <a:r>
              <a:rPr lang="fr-FR">
                <a:solidFill>
                  <a:srgbClr val="008000"/>
                </a:solidFill>
                <a:latin typeface="Arial" pitchFamily="-106" charset="0"/>
                <a:ea typeface="Arial" pitchFamily="-106" charset="0"/>
                <a:cs typeface="Arial" pitchFamily="-106" charset="0"/>
              </a:rPr>
              <a:t>Situation</a:t>
            </a:r>
          </a:p>
          <a:p>
            <a:r>
              <a:rPr lang="fr-FR">
                <a:solidFill>
                  <a:srgbClr val="008000"/>
                </a:solidFill>
                <a:latin typeface="Arial" pitchFamily="-106" charset="0"/>
                <a:ea typeface="Arial" pitchFamily="-106" charset="0"/>
                <a:cs typeface="Arial" pitchFamily="-106" charset="0"/>
              </a:rPr>
              <a:t>recherchée</a:t>
            </a:r>
          </a:p>
        </p:txBody>
      </p:sp>
      <p:sp>
        <p:nvSpPr>
          <p:cNvPr id="53267" name="Rectangle 19"/>
          <p:cNvSpPr>
            <a:spLocks noChangeArrowheads="1"/>
          </p:cNvSpPr>
          <p:nvPr/>
        </p:nvSpPr>
        <p:spPr bwMode="auto">
          <a:xfrm>
            <a:off x="760413" y="2979738"/>
            <a:ext cx="6859587" cy="306387"/>
          </a:xfrm>
          <a:prstGeom prst="rect">
            <a:avLst/>
          </a:prstGeom>
          <a:gradFill rotWithShape="0">
            <a:gsLst>
              <a:gs pos="0">
                <a:srgbClr val="FF0000"/>
              </a:gs>
              <a:gs pos="100000">
                <a:srgbClr val="00FF00"/>
              </a:gs>
            </a:gsLst>
            <a:lin ang="0" scaled="1"/>
          </a:gra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fr-FR">
              <a:latin typeface="Arial" pitchFamily="-106" charset="0"/>
              <a:ea typeface="Arial" pitchFamily="-106" charset="0"/>
              <a:cs typeface="Arial" pitchFamily="-106" charset="0"/>
            </a:endParaRPr>
          </a:p>
        </p:txBody>
      </p:sp>
      <p:sp>
        <p:nvSpPr>
          <p:cNvPr id="53268" name="Line 20"/>
          <p:cNvSpPr>
            <a:spLocks noChangeShapeType="1"/>
          </p:cNvSpPr>
          <p:nvPr/>
        </p:nvSpPr>
        <p:spPr bwMode="auto">
          <a:xfrm>
            <a:off x="6629400" y="2827338"/>
            <a:ext cx="0" cy="611187"/>
          </a:xfrm>
          <a:prstGeom prst="line">
            <a:avLst/>
          </a:prstGeom>
          <a:noFill/>
          <a:ln w="28575">
            <a:solidFill>
              <a:schemeClr val="tx1"/>
            </a:solidFill>
            <a:round/>
            <a:headEnd/>
            <a:tailEnd/>
          </a:ln>
          <a:effectLst/>
        </p:spPr>
        <p:txBody>
          <a:bodyPr>
            <a:prstTxWarp prst="textNoShape">
              <a:avLst/>
            </a:prstTxWarp>
          </a:bodyPr>
          <a:lstStyle/>
          <a:p>
            <a:endParaRPr lang="fr-FR"/>
          </a:p>
        </p:txBody>
      </p:sp>
      <p:sp>
        <p:nvSpPr>
          <p:cNvPr id="53269" name="Line 21"/>
          <p:cNvSpPr>
            <a:spLocks noChangeShapeType="1"/>
          </p:cNvSpPr>
          <p:nvPr/>
        </p:nvSpPr>
        <p:spPr bwMode="auto">
          <a:xfrm flipH="1">
            <a:off x="5435600" y="3792538"/>
            <a:ext cx="609600" cy="0"/>
          </a:xfrm>
          <a:prstGeom prst="line">
            <a:avLst/>
          </a:prstGeom>
          <a:noFill/>
          <a:ln w="9525">
            <a:solidFill>
              <a:schemeClr val="tx1"/>
            </a:solidFill>
            <a:round/>
            <a:headEnd/>
            <a:tailEnd type="triangle" w="med" len="med"/>
          </a:ln>
          <a:effectLst/>
        </p:spPr>
        <p:txBody>
          <a:bodyPr>
            <a:prstTxWarp prst="textNoShape">
              <a:avLst/>
            </a:prstTxWarp>
          </a:bodyPr>
          <a:lstStyle/>
          <a:p>
            <a:endParaRPr lang="fr-FR"/>
          </a:p>
        </p:txBody>
      </p:sp>
      <p:sp>
        <p:nvSpPr>
          <p:cNvPr id="53271" name="Line 23"/>
          <p:cNvSpPr>
            <a:spLocks noChangeShapeType="1"/>
          </p:cNvSpPr>
          <p:nvPr/>
        </p:nvSpPr>
        <p:spPr bwMode="auto">
          <a:xfrm flipH="1">
            <a:off x="2987675" y="5014913"/>
            <a:ext cx="609600" cy="0"/>
          </a:xfrm>
          <a:prstGeom prst="line">
            <a:avLst/>
          </a:prstGeom>
          <a:noFill/>
          <a:ln w="9525">
            <a:solidFill>
              <a:schemeClr val="tx1"/>
            </a:solidFill>
            <a:round/>
            <a:headEnd/>
            <a:tailEnd type="triangle" w="med" len="med"/>
          </a:ln>
          <a:effectLst/>
        </p:spPr>
        <p:txBody>
          <a:bodyPr>
            <a:prstTxWarp prst="textNoShape">
              <a:avLst/>
            </a:prstTxWarp>
          </a:bodyPr>
          <a:lstStyle/>
          <a:p>
            <a:endParaRPr lang="fr-FR"/>
          </a:p>
        </p:txBody>
      </p:sp>
      <p:sp>
        <p:nvSpPr>
          <p:cNvPr id="53272" name="Text Box 24"/>
          <p:cNvSpPr txBox="1">
            <a:spLocks noChangeArrowheads="1"/>
          </p:cNvSpPr>
          <p:nvPr/>
        </p:nvSpPr>
        <p:spPr bwMode="auto">
          <a:xfrm>
            <a:off x="3902075" y="4770438"/>
            <a:ext cx="3271838" cy="457200"/>
          </a:xfrm>
          <a:prstGeom prst="rect">
            <a:avLst/>
          </a:prstGeom>
          <a:noFill/>
          <a:ln w="9525">
            <a:noFill/>
            <a:miter lim="800000"/>
            <a:headEnd/>
            <a:tailEnd/>
          </a:ln>
          <a:effectLst/>
        </p:spPr>
        <p:txBody>
          <a:bodyPr wrap="none">
            <a:prstTxWarp prst="textNoShape">
              <a:avLst/>
            </a:prstTxWarp>
            <a:spAutoFit/>
          </a:bodyPr>
          <a:lstStyle/>
          <a:p>
            <a:r>
              <a:rPr lang="fr-FR">
                <a:latin typeface="Arial" pitchFamily="-106" charset="0"/>
                <a:ea typeface="Arial" pitchFamily="-106" charset="0"/>
                <a:cs typeface="Arial" pitchFamily="-106" charset="0"/>
              </a:rPr>
              <a:t>Longueur de piste mini</a:t>
            </a:r>
          </a:p>
        </p:txBody>
      </p:sp>
      <p:sp>
        <p:nvSpPr>
          <p:cNvPr id="53273" name="Line 25"/>
          <p:cNvSpPr>
            <a:spLocks noChangeShapeType="1"/>
          </p:cNvSpPr>
          <p:nvPr/>
        </p:nvSpPr>
        <p:spPr bwMode="auto">
          <a:xfrm flipH="1">
            <a:off x="3708400" y="4308475"/>
            <a:ext cx="609600" cy="0"/>
          </a:xfrm>
          <a:prstGeom prst="line">
            <a:avLst/>
          </a:prstGeom>
          <a:noFill/>
          <a:ln w="9525">
            <a:solidFill>
              <a:schemeClr val="tx1"/>
            </a:solidFill>
            <a:round/>
            <a:headEnd/>
            <a:tailEnd type="triangle" w="med" len="med"/>
          </a:ln>
          <a:effectLst/>
        </p:spPr>
        <p:txBody>
          <a:bodyPr>
            <a:prstTxWarp prst="textNoShape">
              <a:avLst/>
            </a:prstTxWarp>
          </a:bodyPr>
          <a:lstStyle/>
          <a:p>
            <a:endParaRPr lang="fr-FR"/>
          </a:p>
        </p:txBody>
      </p:sp>
      <p:sp>
        <p:nvSpPr>
          <p:cNvPr id="53274" name="Rectangle 26"/>
          <p:cNvSpPr>
            <a:spLocks noGrp="1" noChangeArrowheads="1"/>
          </p:cNvSpPr>
          <p:nvPr>
            <p:ph type="title"/>
          </p:nvPr>
        </p:nvSpPr>
        <p:spPr/>
        <p:txBody>
          <a:bodyPr>
            <a:normAutofit fontScale="90000"/>
          </a:bodyPr>
          <a:lstStyle/>
          <a:p>
            <a:r>
              <a:rPr lang="fr-FR" sz="4000" b="1">
                <a:solidFill>
                  <a:schemeClr val="tx1"/>
                </a:solidFill>
                <a:effectLst>
                  <a:outerShdw blurRad="38100" dist="38100" dir="2700000" algn="tl">
                    <a:srgbClr val="DDDDDD"/>
                  </a:outerShdw>
                </a:effectLst>
                <a:latin typeface="Arial" pitchFamily="-106" charset="0"/>
                <a:ea typeface="Arial" pitchFamily="-106" charset="0"/>
                <a:cs typeface="Arial" pitchFamily="-106" charset="0"/>
              </a:rPr>
              <a:t>Processus de dégradation du niveau de sécurité</a:t>
            </a:r>
          </a:p>
        </p:txBody>
      </p:sp>
      <p:sp>
        <p:nvSpPr>
          <p:cNvPr id="53276" name="Line 28"/>
          <p:cNvSpPr>
            <a:spLocks noChangeShapeType="1"/>
          </p:cNvSpPr>
          <p:nvPr/>
        </p:nvSpPr>
        <p:spPr bwMode="auto">
          <a:xfrm>
            <a:off x="3963988" y="4102100"/>
            <a:ext cx="1524000" cy="0"/>
          </a:xfrm>
          <a:prstGeom prst="line">
            <a:avLst/>
          </a:prstGeom>
          <a:noFill/>
          <a:ln w="38100">
            <a:noFill/>
            <a:round/>
            <a:headEnd/>
            <a:tailEnd type="triangle" w="med" len="med"/>
          </a:ln>
          <a:effectLst/>
        </p:spPr>
        <p:txBody>
          <a:bodyPr>
            <a:prstTxWarp prst="textNoShape">
              <a:avLst/>
            </a:prstTxWarp>
          </a:bodyPr>
          <a:lstStyle/>
          <a:p>
            <a:endParaRPr lang="fr-FR"/>
          </a:p>
        </p:txBody>
      </p:sp>
      <p:sp>
        <p:nvSpPr>
          <p:cNvPr id="53277" name="Line 29"/>
          <p:cNvSpPr>
            <a:spLocks noChangeShapeType="1"/>
          </p:cNvSpPr>
          <p:nvPr/>
        </p:nvSpPr>
        <p:spPr bwMode="auto">
          <a:xfrm>
            <a:off x="2058988" y="6235700"/>
            <a:ext cx="1524000" cy="0"/>
          </a:xfrm>
          <a:prstGeom prst="line">
            <a:avLst/>
          </a:prstGeom>
          <a:noFill/>
          <a:ln w="38100">
            <a:noFill/>
            <a:round/>
            <a:headEnd/>
            <a:tailEnd type="triangle" w="med" len="med"/>
          </a:ln>
          <a:effectLst/>
        </p:spPr>
        <p:txBody>
          <a:bodyPr>
            <a:prstTxWarp prst="textNoShape">
              <a:avLst/>
            </a:prstTxWarp>
          </a:bodyPr>
          <a:lstStyle/>
          <a:p>
            <a:endParaRPr lang="fr-FR"/>
          </a:p>
        </p:txBody>
      </p:sp>
      <p:sp>
        <p:nvSpPr>
          <p:cNvPr id="53278" name="Text Box 30"/>
          <p:cNvSpPr txBox="1">
            <a:spLocks noChangeArrowheads="1"/>
          </p:cNvSpPr>
          <p:nvPr/>
        </p:nvSpPr>
        <p:spPr bwMode="auto">
          <a:xfrm>
            <a:off x="4716463" y="6021388"/>
            <a:ext cx="3541712" cy="457200"/>
          </a:xfrm>
          <a:prstGeom prst="rect">
            <a:avLst/>
          </a:prstGeom>
          <a:noFill/>
          <a:ln w="9525">
            <a:noFill/>
            <a:miter lim="800000"/>
            <a:headEnd/>
            <a:tailEnd/>
          </a:ln>
          <a:effectLst/>
        </p:spPr>
        <p:txBody>
          <a:bodyPr wrap="none">
            <a:prstTxWarp prst="textNoShape">
              <a:avLst/>
            </a:prstTxWarp>
            <a:spAutoFit/>
          </a:bodyPr>
          <a:lstStyle/>
          <a:p>
            <a:r>
              <a:rPr lang="fr-FR">
                <a:solidFill>
                  <a:srgbClr val="008000"/>
                </a:solidFill>
                <a:latin typeface="Arial" pitchFamily="-106" charset="0"/>
                <a:ea typeface="Arial" pitchFamily="-106" charset="0"/>
                <a:cs typeface="Arial" pitchFamily="-106" charset="0"/>
              </a:rPr>
              <a:t>Présence de l’instructeur</a:t>
            </a:r>
          </a:p>
        </p:txBody>
      </p:sp>
      <p:sp>
        <p:nvSpPr>
          <p:cNvPr id="53279" name="Line 31"/>
          <p:cNvSpPr>
            <a:spLocks noChangeShapeType="1"/>
          </p:cNvSpPr>
          <p:nvPr/>
        </p:nvSpPr>
        <p:spPr bwMode="auto">
          <a:xfrm>
            <a:off x="2698750" y="6237288"/>
            <a:ext cx="1944688" cy="0"/>
          </a:xfrm>
          <a:prstGeom prst="line">
            <a:avLst/>
          </a:prstGeom>
          <a:noFill/>
          <a:ln w="57150">
            <a:solidFill>
              <a:srgbClr val="008000"/>
            </a:solidFill>
            <a:round/>
            <a:headEnd/>
            <a:tailEnd type="triangle" w="med" len="med"/>
          </a:ln>
          <a:effectLst/>
        </p:spPr>
        <p:txBody>
          <a:bodyPr>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fr-FR" smtClean="0"/>
              <a:t>Erreurs latentes- erreurs actives</a:t>
            </a:r>
            <a:endParaRPr lang="fr-FR"/>
          </a:p>
        </p:txBody>
      </p:sp>
      <p:grpSp>
        <p:nvGrpSpPr>
          <p:cNvPr id="2" name="Group 4"/>
          <p:cNvGrpSpPr>
            <a:grpSpLocks/>
          </p:cNvGrpSpPr>
          <p:nvPr/>
        </p:nvGrpSpPr>
        <p:grpSpPr bwMode="auto">
          <a:xfrm>
            <a:off x="900113" y="3227388"/>
            <a:ext cx="7620000" cy="3298825"/>
            <a:chOff x="1296" y="768"/>
            <a:chExt cx="4279" cy="1480"/>
          </a:xfrm>
        </p:grpSpPr>
        <p:grpSp>
          <p:nvGrpSpPr>
            <p:cNvPr id="3" name="Group 5"/>
            <p:cNvGrpSpPr>
              <a:grpSpLocks/>
            </p:cNvGrpSpPr>
            <p:nvPr/>
          </p:nvGrpSpPr>
          <p:grpSpPr bwMode="auto">
            <a:xfrm>
              <a:off x="1296" y="768"/>
              <a:ext cx="4279" cy="1233"/>
              <a:chOff x="1344" y="720"/>
              <a:chExt cx="4279" cy="1233"/>
            </a:xfrm>
          </p:grpSpPr>
          <p:sp>
            <p:nvSpPr>
              <p:cNvPr id="77830" name="AutoShape 6"/>
              <p:cNvSpPr>
                <a:spLocks noChangeArrowheads="1"/>
              </p:cNvSpPr>
              <p:nvPr/>
            </p:nvSpPr>
            <p:spPr bwMode="auto">
              <a:xfrm>
                <a:off x="1824" y="1104"/>
                <a:ext cx="720" cy="432"/>
              </a:xfrm>
              <a:custGeom>
                <a:avLst/>
                <a:gdLst>
                  <a:gd name="G0" fmla="+- 2760 0 0"/>
                  <a:gd name="G1" fmla="+- 21600 0 2760"/>
                  <a:gd name="G2" fmla="+- 21600 0 27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60" y="10800"/>
                    </a:moveTo>
                    <a:cubicBezTo>
                      <a:pt x="2760" y="15240"/>
                      <a:pt x="6360" y="18840"/>
                      <a:pt x="10800" y="18840"/>
                    </a:cubicBezTo>
                    <a:cubicBezTo>
                      <a:pt x="15240" y="18840"/>
                      <a:pt x="18840" y="15240"/>
                      <a:pt x="18840" y="10800"/>
                    </a:cubicBezTo>
                    <a:cubicBezTo>
                      <a:pt x="18840" y="6360"/>
                      <a:pt x="15240" y="2760"/>
                      <a:pt x="10800" y="2760"/>
                    </a:cubicBezTo>
                    <a:cubicBezTo>
                      <a:pt x="6360" y="2760"/>
                      <a:pt x="2760" y="6360"/>
                      <a:pt x="2760" y="10800"/>
                    </a:cubicBezTo>
                    <a:close/>
                  </a:path>
                </a:pathLst>
              </a:custGeom>
              <a:solidFill>
                <a:schemeClr val="accent1"/>
              </a:solidFill>
              <a:ln w="12700">
                <a:noFill/>
                <a:round/>
                <a:headEnd type="none" w="sm" len="sm"/>
                <a:tailEnd type="none" w="sm" len="sm"/>
              </a:ln>
              <a:effectLst/>
            </p:spPr>
            <p:txBody>
              <a:bodyPr wrap="none" anchor="ctr">
                <a:prstTxWarp prst="textNoShape">
                  <a:avLst/>
                </a:prstTxWarp>
              </a:bodyPr>
              <a:lstStyle/>
              <a:p>
                <a:endParaRPr lang="fr-FR"/>
              </a:p>
            </p:txBody>
          </p:sp>
          <p:sp>
            <p:nvSpPr>
              <p:cNvPr id="77831" name="AutoShape 7"/>
              <p:cNvSpPr>
                <a:spLocks noChangeArrowheads="1"/>
              </p:cNvSpPr>
              <p:nvPr/>
            </p:nvSpPr>
            <p:spPr bwMode="auto">
              <a:xfrm>
                <a:off x="1344" y="1104"/>
                <a:ext cx="720" cy="432"/>
              </a:xfrm>
              <a:custGeom>
                <a:avLst/>
                <a:gdLst>
                  <a:gd name="G0" fmla="+- 2760 0 0"/>
                  <a:gd name="G1" fmla="+- 21600 0 2760"/>
                  <a:gd name="G2" fmla="+- 21600 0 27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60" y="10800"/>
                    </a:moveTo>
                    <a:cubicBezTo>
                      <a:pt x="2760" y="15240"/>
                      <a:pt x="6360" y="18840"/>
                      <a:pt x="10800" y="18840"/>
                    </a:cubicBezTo>
                    <a:cubicBezTo>
                      <a:pt x="15240" y="18840"/>
                      <a:pt x="18840" y="15240"/>
                      <a:pt x="18840" y="10800"/>
                    </a:cubicBezTo>
                    <a:cubicBezTo>
                      <a:pt x="18840" y="6360"/>
                      <a:pt x="15240" y="2760"/>
                      <a:pt x="10800" y="2760"/>
                    </a:cubicBezTo>
                    <a:cubicBezTo>
                      <a:pt x="6360" y="2760"/>
                      <a:pt x="2760" y="6360"/>
                      <a:pt x="2760" y="10800"/>
                    </a:cubicBezTo>
                    <a:close/>
                  </a:path>
                </a:pathLst>
              </a:custGeom>
              <a:solidFill>
                <a:schemeClr val="accent1"/>
              </a:solidFill>
              <a:ln w="12700">
                <a:noFill/>
                <a:round/>
                <a:headEnd type="none" w="sm" len="sm"/>
                <a:tailEnd type="none" w="sm" len="sm"/>
              </a:ln>
              <a:effectLst/>
            </p:spPr>
            <p:txBody>
              <a:bodyPr wrap="none" anchor="ctr">
                <a:prstTxWarp prst="textNoShape">
                  <a:avLst/>
                </a:prstTxWarp>
              </a:bodyPr>
              <a:lstStyle/>
              <a:p>
                <a:endParaRPr lang="fr-FR"/>
              </a:p>
            </p:txBody>
          </p:sp>
          <p:sp>
            <p:nvSpPr>
              <p:cNvPr id="77832" name="AutoShape 8"/>
              <p:cNvSpPr>
                <a:spLocks noChangeArrowheads="1"/>
              </p:cNvSpPr>
              <p:nvPr/>
            </p:nvSpPr>
            <p:spPr bwMode="auto">
              <a:xfrm>
                <a:off x="2784" y="1104"/>
                <a:ext cx="720" cy="432"/>
              </a:xfrm>
              <a:custGeom>
                <a:avLst/>
                <a:gdLst>
                  <a:gd name="G0" fmla="+- 2760 0 0"/>
                  <a:gd name="G1" fmla="+- 21600 0 2760"/>
                  <a:gd name="G2" fmla="+- 21600 0 27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60" y="10800"/>
                    </a:moveTo>
                    <a:cubicBezTo>
                      <a:pt x="2760" y="15240"/>
                      <a:pt x="6360" y="18840"/>
                      <a:pt x="10800" y="18840"/>
                    </a:cubicBezTo>
                    <a:cubicBezTo>
                      <a:pt x="15240" y="18840"/>
                      <a:pt x="18840" y="15240"/>
                      <a:pt x="18840" y="10800"/>
                    </a:cubicBezTo>
                    <a:cubicBezTo>
                      <a:pt x="18840" y="6360"/>
                      <a:pt x="15240" y="2760"/>
                      <a:pt x="10800" y="2760"/>
                    </a:cubicBezTo>
                    <a:cubicBezTo>
                      <a:pt x="6360" y="2760"/>
                      <a:pt x="2760" y="6360"/>
                      <a:pt x="2760" y="10800"/>
                    </a:cubicBezTo>
                    <a:close/>
                  </a:path>
                </a:pathLst>
              </a:custGeom>
              <a:solidFill>
                <a:schemeClr val="accent1"/>
              </a:solidFill>
              <a:ln w="12700">
                <a:noFill/>
                <a:round/>
                <a:headEnd type="none" w="sm" len="sm"/>
                <a:tailEnd type="none" w="sm" len="sm"/>
              </a:ln>
              <a:effectLst/>
            </p:spPr>
            <p:txBody>
              <a:bodyPr wrap="none" anchor="ctr">
                <a:prstTxWarp prst="textNoShape">
                  <a:avLst/>
                </a:prstTxWarp>
              </a:bodyPr>
              <a:lstStyle/>
              <a:p>
                <a:endParaRPr lang="fr-FR"/>
              </a:p>
            </p:txBody>
          </p:sp>
          <p:sp>
            <p:nvSpPr>
              <p:cNvPr id="77833" name="AutoShape 9"/>
              <p:cNvSpPr>
                <a:spLocks noChangeArrowheads="1"/>
              </p:cNvSpPr>
              <p:nvPr/>
            </p:nvSpPr>
            <p:spPr bwMode="auto">
              <a:xfrm>
                <a:off x="3264" y="1104"/>
                <a:ext cx="720" cy="432"/>
              </a:xfrm>
              <a:custGeom>
                <a:avLst/>
                <a:gdLst>
                  <a:gd name="G0" fmla="+- 2760 0 0"/>
                  <a:gd name="G1" fmla="+- 21600 0 2760"/>
                  <a:gd name="G2" fmla="+- 21600 0 27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60" y="10800"/>
                    </a:moveTo>
                    <a:cubicBezTo>
                      <a:pt x="2760" y="15240"/>
                      <a:pt x="6360" y="18840"/>
                      <a:pt x="10800" y="18840"/>
                    </a:cubicBezTo>
                    <a:cubicBezTo>
                      <a:pt x="15240" y="18840"/>
                      <a:pt x="18840" y="15240"/>
                      <a:pt x="18840" y="10800"/>
                    </a:cubicBezTo>
                    <a:cubicBezTo>
                      <a:pt x="18840" y="6360"/>
                      <a:pt x="15240" y="2760"/>
                      <a:pt x="10800" y="2760"/>
                    </a:cubicBezTo>
                    <a:cubicBezTo>
                      <a:pt x="6360" y="2760"/>
                      <a:pt x="2760" y="6360"/>
                      <a:pt x="2760" y="10800"/>
                    </a:cubicBezTo>
                    <a:close/>
                  </a:path>
                </a:pathLst>
              </a:custGeom>
              <a:solidFill>
                <a:schemeClr val="accent1"/>
              </a:solidFill>
              <a:ln w="12700">
                <a:noFill/>
                <a:round/>
                <a:headEnd type="none" w="sm" len="sm"/>
                <a:tailEnd type="none" w="sm" len="sm"/>
              </a:ln>
              <a:effectLst/>
            </p:spPr>
            <p:txBody>
              <a:bodyPr wrap="none" anchor="ctr">
                <a:prstTxWarp prst="textNoShape">
                  <a:avLst/>
                </a:prstTxWarp>
              </a:bodyPr>
              <a:lstStyle/>
              <a:p>
                <a:endParaRPr lang="fr-FR"/>
              </a:p>
            </p:txBody>
          </p:sp>
          <p:sp>
            <p:nvSpPr>
              <p:cNvPr id="77834" name="AutoShape 10"/>
              <p:cNvSpPr>
                <a:spLocks noChangeArrowheads="1"/>
              </p:cNvSpPr>
              <p:nvPr/>
            </p:nvSpPr>
            <p:spPr bwMode="auto">
              <a:xfrm>
                <a:off x="2304" y="1104"/>
                <a:ext cx="720" cy="432"/>
              </a:xfrm>
              <a:custGeom>
                <a:avLst/>
                <a:gdLst>
                  <a:gd name="G0" fmla="+- 2760 0 0"/>
                  <a:gd name="G1" fmla="+- 21600 0 2760"/>
                  <a:gd name="G2" fmla="+- 21600 0 27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60" y="10800"/>
                    </a:moveTo>
                    <a:cubicBezTo>
                      <a:pt x="2760" y="15240"/>
                      <a:pt x="6360" y="18840"/>
                      <a:pt x="10800" y="18840"/>
                    </a:cubicBezTo>
                    <a:cubicBezTo>
                      <a:pt x="15240" y="18840"/>
                      <a:pt x="18840" y="15240"/>
                      <a:pt x="18840" y="10800"/>
                    </a:cubicBezTo>
                    <a:cubicBezTo>
                      <a:pt x="18840" y="6360"/>
                      <a:pt x="15240" y="2760"/>
                      <a:pt x="10800" y="2760"/>
                    </a:cubicBezTo>
                    <a:cubicBezTo>
                      <a:pt x="6360" y="2760"/>
                      <a:pt x="2760" y="6360"/>
                      <a:pt x="2760" y="10800"/>
                    </a:cubicBezTo>
                    <a:close/>
                  </a:path>
                </a:pathLst>
              </a:custGeom>
              <a:solidFill>
                <a:schemeClr val="accent1"/>
              </a:solidFill>
              <a:ln w="12700">
                <a:noFill/>
                <a:round/>
                <a:headEnd type="none" w="sm" len="sm"/>
                <a:tailEnd type="none" w="sm" len="sm"/>
              </a:ln>
              <a:effectLst/>
            </p:spPr>
            <p:txBody>
              <a:bodyPr wrap="none" anchor="ctr">
                <a:prstTxWarp prst="textNoShape">
                  <a:avLst/>
                </a:prstTxWarp>
              </a:bodyPr>
              <a:lstStyle/>
              <a:p>
                <a:endParaRPr lang="fr-FR"/>
              </a:p>
            </p:txBody>
          </p:sp>
          <p:grpSp>
            <p:nvGrpSpPr>
              <p:cNvPr id="4" name="Group 11"/>
              <p:cNvGrpSpPr>
                <a:grpSpLocks/>
              </p:cNvGrpSpPr>
              <p:nvPr/>
            </p:nvGrpSpPr>
            <p:grpSpPr bwMode="auto">
              <a:xfrm>
                <a:off x="3888" y="720"/>
                <a:ext cx="1735" cy="1233"/>
                <a:chOff x="4745" y="2928"/>
                <a:chExt cx="1735" cy="1233"/>
              </a:xfrm>
            </p:grpSpPr>
            <p:sp>
              <p:nvSpPr>
                <p:cNvPr id="77836" name="Freeform 12"/>
                <p:cNvSpPr>
                  <a:spLocks/>
                </p:cNvSpPr>
                <p:nvPr/>
              </p:nvSpPr>
              <p:spPr bwMode="auto">
                <a:xfrm>
                  <a:off x="4745" y="2928"/>
                  <a:ext cx="1735" cy="1233"/>
                </a:xfrm>
                <a:custGeom>
                  <a:avLst/>
                  <a:gdLst/>
                  <a:ahLst/>
                  <a:cxnLst>
                    <a:cxn ang="0">
                      <a:pos x="866" y="331"/>
                    </a:cxn>
                    <a:cxn ang="0">
                      <a:pos x="671" y="131"/>
                    </a:cxn>
                    <a:cxn ang="0">
                      <a:pos x="587" y="360"/>
                    </a:cxn>
                    <a:cxn ang="0">
                      <a:pos x="29" y="131"/>
                    </a:cxn>
                    <a:cxn ang="0">
                      <a:pos x="371" y="434"/>
                    </a:cxn>
                    <a:cxn ang="0">
                      <a:pos x="0" y="491"/>
                    </a:cxn>
                    <a:cxn ang="0">
                      <a:pos x="299" y="672"/>
                    </a:cxn>
                    <a:cxn ang="0">
                      <a:pos x="11" y="832"/>
                    </a:cxn>
                    <a:cxn ang="0">
                      <a:pos x="455" y="795"/>
                    </a:cxn>
                    <a:cxn ang="0">
                      <a:pos x="383" y="1005"/>
                    </a:cxn>
                    <a:cxn ang="0">
                      <a:pos x="619" y="891"/>
                    </a:cxn>
                    <a:cxn ang="0">
                      <a:pos x="681" y="1232"/>
                    </a:cxn>
                    <a:cxn ang="0">
                      <a:pos x="845" y="852"/>
                    </a:cxn>
                    <a:cxn ang="0">
                      <a:pos x="1063" y="1126"/>
                    </a:cxn>
                    <a:cxn ang="0">
                      <a:pos x="1125" y="825"/>
                    </a:cxn>
                    <a:cxn ang="0">
                      <a:pos x="1457" y="1032"/>
                    </a:cxn>
                    <a:cxn ang="0">
                      <a:pos x="1351" y="738"/>
                    </a:cxn>
                    <a:cxn ang="0">
                      <a:pos x="1734" y="758"/>
                    </a:cxn>
                    <a:cxn ang="0">
                      <a:pos x="1413" y="597"/>
                    </a:cxn>
                    <a:cxn ang="0">
                      <a:pos x="1693" y="464"/>
                    </a:cxn>
                    <a:cxn ang="0">
                      <a:pos x="1341" y="417"/>
                    </a:cxn>
                    <a:cxn ang="0">
                      <a:pos x="1475" y="254"/>
                    </a:cxn>
                    <a:cxn ang="0">
                      <a:pos x="1136" y="304"/>
                    </a:cxn>
                    <a:cxn ang="0">
                      <a:pos x="1166" y="0"/>
                    </a:cxn>
                    <a:cxn ang="0">
                      <a:pos x="866" y="331"/>
                    </a:cxn>
                  </a:cxnLst>
                  <a:rect l="0" t="0" r="r" b="b"/>
                  <a:pathLst>
                    <a:path w="1735" h="1233">
                      <a:moveTo>
                        <a:pt x="866" y="331"/>
                      </a:moveTo>
                      <a:lnTo>
                        <a:pt x="671" y="131"/>
                      </a:lnTo>
                      <a:lnTo>
                        <a:pt x="587" y="360"/>
                      </a:lnTo>
                      <a:lnTo>
                        <a:pt x="29" y="131"/>
                      </a:lnTo>
                      <a:lnTo>
                        <a:pt x="371" y="434"/>
                      </a:lnTo>
                      <a:lnTo>
                        <a:pt x="0" y="491"/>
                      </a:lnTo>
                      <a:lnTo>
                        <a:pt x="299" y="672"/>
                      </a:lnTo>
                      <a:lnTo>
                        <a:pt x="11" y="832"/>
                      </a:lnTo>
                      <a:lnTo>
                        <a:pt x="455" y="795"/>
                      </a:lnTo>
                      <a:lnTo>
                        <a:pt x="383" y="1005"/>
                      </a:lnTo>
                      <a:lnTo>
                        <a:pt x="619" y="891"/>
                      </a:lnTo>
                      <a:lnTo>
                        <a:pt x="681" y="1232"/>
                      </a:lnTo>
                      <a:lnTo>
                        <a:pt x="845" y="852"/>
                      </a:lnTo>
                      <a:lnTo>
                        <a:pt x="1063" y="1126"/>
                      </a:lnTo>
                      <a:lnTo>
                        <a:pt x="1125" y="825"/>
                      </a:lnTo>
                      <a:lnTo>
                        <a:pt x="1457" y="1032"/>
                      </a:lnTo>
                      <a:lnTo>
                        <a:pt x="1351" y="738"/>
                      </a:lnTo>
                      <a:lnTo>
                        <a:pt x="1734" y="758"/>
                      </a:lnTo>
                      <a:lnTo>
                        <a:pt x="1413" y="597"/>
                      </a:lnTo>
                      <a:lnTo>
                        <a:pt x="1693" y="464"/>
                      </a:lnTo>
                      <a:lnTo>
                        <a:pt x="1341" y="417"/>
                      </a:lnTo>
                      <a:lnTo>
                        <a:pt x="1475" y="254"/>
                      </a:lnTo>
                      <a:lnTo>
                        <a:pt x="1136" y="304"/>
                      </a:lnTo>
                      <a:lnTo>
                        <a:pt x="1166" y="0"/>
                      </a:lnTo>
                      <a:lnTo>
                        <a:pt x="866" y="331"/>
                      </a:lnTo>
                    </a:path>
                  </a:pathLst>
                </a:custGeom>
                <a:solidFill>
                  <a:srgbClr val="FF0000"/>
                </a:solidFill>
                <a:ln w="12700" cap="rnd" cmpd="sng">
                  <a:noFill/>
                  <a:prstDash val="solid"/>
                  <a:round/>
                  <a:headEnd type="none" w="med" len="med"/>
                  <a:tailEnd type="none" w="med" len="med"/>
                </a:ln>
                <a:effectLst/>
              </p:spPr>
              <p:txBody>
                <a:bodyPr>
                  <a:prstTxWarp prst="textNoShape">
                    <a:avLst/>
                  </a:prstTxWarp>
                </a:bodyPr>
                <a:lstStyle/>
                <a:p>
                  <a:endParaRPr lang="fr-FR"/>
                </a:p>
              </p:txBody>
            </p:sp>
            <p:grpSp>
              <p:nvGrpSpPr>
                <p:cNvPr id="5" name="Group 13"/>
                <p:cNvGrpSpPr>
                  <a:grpSpLocks/>
                </p:cNvGrpSpPr>
                <p:nvPr/>
              </p:nvGrpSpPr>
              <p:grpSpPr bwMode="auto">
                <a:xfrm>
                  <a:off x="5045" y="3018"/>
                  <a:ext cx="1135" cy="944"/>
                  <a:chOff x="5045" y="3018"/>
                  <a:chExt cx="1135" cy="944"/>
                </a:xfrm>
              </p:grpSpPr>
              <p:sp>
                <p:nvSpPr>
                  <p:cNvPr id="77838" name="Freeform 14"/>
                  <p:cNvSpPr>
                    <a:spLocks/>
                  </p:cNvSpPr>
                  <p:nvPr/>
                </p:nvSpPr>
                <p:spPr bwMode="auto">
                  <a:xfrm>
                    <a:off x="5045" y="3126"/>
                    <a:ext cx="1135" cy="836"/>
                  </a:xfrm>
                  <a:custGeom>
                    <a:avLst/>
                    <a:gdLst/>
                    <a:ahLst/>
                    <a:cxnLst>
                      <a:cxn ang="0">
                        <a:pos x="567" y="224"/>
                      </a:cxn>
                      <a:cxn ang="0">
                        <a:pos x="439" y="89"/>
                      </a:cxn>
                      <a:cxn ang="0">
                        <a:pos x="384" y="244"/>
                      </a:cxn>
                      <a:cxn ang="0">
                        <a:pos x="19" y="89"/>
                      </a:cxn>
                      <a:cxn ang="0">
                        <a:pos x="243" y="294"/>
                      </a:cxn>
                      <a:cxn ang="0">
                        <a:pos x="0" y="333"/>
                      </a:cxn>
                      <a:cxn ang="0">
                        <a:pos x="196" y="455"/>
                      </a:cxn>
                      <a:cxn ang="0">
                        <a:pos x="7" y="564"/>
                      </a:cxn>
                      <a:cxn ang="0">
                        <a:pos x="297" y="539"/>
                      </a:cxn>
                      <a:cxn ang="0">
                        <a:pos x="250" y="681"/>
                      </a:cxn>
                      <a:cxn ang="0">
                        <a:pos x="405" y="604"/>
                      </a:cxn>
                      <a:cxn ang="0">
                        <a:pos x="445" y="835"/>
                      </a:cxn>
                      <a:cxn ang="0">
                        <a:pos x="552" y="577"/>
                      </a:cxn>
                      <a:cxn ang="0">
                        <a:pos x="695" y="763"/>
                      </a:cxn>
                      <a:cxn ang="0">
                        <a:pos x="736" y="559"/>
                      </a:cxn>
                      <a:cxn ang="0">
                        <a:pos x="953" y="700"/>
                      </a:cxn>
                      <a:cxn ang="0">
                        <a:pos x="884" y="500"/>
                      </a:cxn>
                      <a:cxn ang="0">
                        <a:pos x="1134" y="514"/>
                      </a:cxn>
                      <a:cxn ang="0">
                        <a:pos x="925" y="405"/>
                      </a:cxn>
                      <a:cxn ang="0">
                        <a:pos x="1108" y="315"/>
                      </a:cxn>
                      <a:cxn ang="0">
                        <a:pos x="876" y="283"/>
                      </a:cxn>
                      <a:cxn ang="0">
                        <a:pos x="965" y="172"/>
                      </a:cxn>
                      <a:cxn ang="0">
                        <a:pos x="744" y="206"/>
                      </a:cxn>
                      <a:cxn ang="0">
                        <a:pos x="763" y="0"/>
                      </a:cxn>
                      <a:cxn ang="0">
                        <a:pos x="567" y="224"/>
                      </a:cxn>
                    </a:cxnLst>
                    <a:rect l="0" t="0" r="r" b="b"/>
                    <a:pathLst>
                      <a:path w="1135" h="836">
                        <a:moveTo>
                          <a:pt x="567" y="224"/>
                        </a:moveTo>
                        <a:lnTo>
                          <a:pt x="439" y="89"/>
                        </a:lnTo>
                        <a:lnTo>
                          <a:pt x="384" y="244"/>
                        </a:lnTo>
                        <a:lnTo>
                          <a:pt x="19" y="89"/>
                        </a:lnTo>
                        <a:lnTo>
                          <a:pt x="243" y="294"/>
                        </a:lnTo>
                        <a:lnTo>
                          <a:pt x="0" y="333"/>
                        </a:lnTo>
                        <a:lnTo>
                          <a:pt x="196" y="455"/>
                        </a:lnTo>
                        <a:lnTo>
                          <a:pt x="7" y="564"/>
                        </a:lnTo>
                        <a:lnTo>
                          <a:pt x="297" y="539"/>
                        </a:lnTo>
                        <a:lnTo>
                          <a:pt x="250" y="681"/>
                        </a:lnTo>
                        <a:lnTo>
                          <a:pt x="405" y="604"/>
                        </a:lnTo>
                        <a:lnTo>
                          <a:pt x="445" y="835"/>
                        </a:lnTo>
                        <a:lnTo>
                          <a:pt x="552" y="577"/>
                        </a:lnTo>
                        <a:lnTo>
                          <a:pt x="695" y="763"/>
                        </a:lnTo>
                        <a:lnTo>
                          <a:pt x="736" y="559"/>
                        </a:lnTo>
                        <a:lnTo>
                          <a:pt x="953" y="700"/>
                        </a:lnTo>
                        <a:lnTo>
                          <a:pt x="884" y="500"/>
                        </a:lnTo>
                        <a:lnTo>
                          <a:pt x="1134" y="514"/>
                        </a:lnTo>
                        <a:lnTo>
                          <a:pt x="925" y="405"/>
                        </a:lnTo>
                        <a:lnTo>
                          <a:pt x="1108" y="315"/>
                        </a:lnTo>
                        <a:lnTo>
                          <a:pt x="876" y="283"/>
                        </a:lnTo>
                        <a:lnTo>
                          <a:pt x="965" y="172"/>
                        </a:lnTo>
                        <a:lnTo>
                          <a:pt x="744" y="206"/>
                        </a:lnTo>
                        <a:lnTo>
                          <a:pt x="763" y="0"/>
                        </a:lnTo>
                        <a:lnTo>
                          <a:pt x="567" y="224"/>
                        </a:lnTo>
                      </a:path>
                    </a:pathLst>
                  </a:custGeom>
                  <a:solidFill>
                    <a:srgbClr val="FFFF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39" name="Rectangle 15"/>
                  <p:cNvSpPr>
                    <a:spLocks noChangeArrowheads="1"/>
                  </p:cNvSpPr>
                  <p:nvPr/>
                </p:nvSpPr>
                <p:spPr bwMode="auto">
                  <a:xfrm>
                    <a:off x="5097" y="3644"/>
                    <a:ext cx="1063" cy="259"/>
                  </a:xfrm>
                  <a:prstGeom prst="rect">
                    <a:avLst/>
                  </a:prstGeom>
                  <a:noFill/>
                  <a:ln w="12700">
                    <a:noFill/>
                    <a:miter lim="800000"/>
                    <a:headEnd/>
                    <a:tailEnd/>
                  </a:ln>
                  <a:effectLst/>
                </p:spPr>
                <p:txBody>
                  <a:bodyPr wrap="none" lIns="90488" tIns="44450" rIns="90488" bIns="44450" anchor="ctr">
                    <a:prstTxWarp prst="textNoShape">
                      <a:avLst/>
                    </a:prstTxWarp>
                    <a:spAutoFit/>
                  </a:bodyPr>
                  <a:lstStyle/>
                  <a:p>
                    <a:pPr algn="ctr" eaLnBrk="0" hangingPunct="0"/>
                    <a:r>
                      <a:rPr lang="en-US" sz="3200" b="1">
                        <a:latin typeface="Arial" pitchFamily="-106" charset="0"/>
                        <a:ea typeface="Arial" pitchFamily="-106" charset="0"/>
                        <a:cs typeface="Arial" pitchFamily="-106" charset="0"/>
                      </a:rPr>
                      <a:t>Accident</a:t>
                    </a:r>
                  </a:p>
                </p:txBody>
              </p:sp>
              <p:grpSp>
                <p:nvGrpSpPr>
                  <p:cNvPr id="6" name="Group 16"/>
                  <p:cNvGrpSpPr>
                    <a:grpSpLocks/>
                  </p:cNvGrpSpPr>
                  <p:nvPr/>
                </p:nvGrpSpPr>
                <p:grpSpPr bwMode="auto">
                  <a:xfrm>
                    <a:off x="5097" y="3018"/>
                    <a:ext cx="800" cy="713"/>
                    <a:chOff x="5097" y="3018"/>
                    <a:chExt cx="800" cy="713"/>
                  </a:xfrm>
                </p:grpSpPr>
                <p:sp>
                  <p:nvSpPr>
                    <p:cNvPr id="77841" name="Freeform 17"/>
                    <p:cNvSpPr>
                      <a:spLocks/>
                    </p:cNvSpPr>
                    <p:nvPr/>
                  </p:nvSpPr>
                  <p:spPr bwMode="auto">
                    <a:xfrm>
                      <a:off x="5106" y="3022"/>
                      <a:ext cx="781" cy="704"/>
                    </a:xfrm>
                    <a:custGeom>
                      <a:avLst/>
                      <a:gdLst/>
                      <a:ahLst/>
                      <a:cxnLst>
                        <a:cxn ang="0">
                          <a:pos x="524" y="164"/>
                        </a:cxn>
                        <a:cxn ang="0">
                          <a:pos x="481" y="155"/>
                        </a:cxn>
                        <a:cxn ang="0">
                          <a:pos x="512" y="323"/>
                        </a:cxn>
                        <a:cxn ang="0">
                          <a:pos x="564" y="327"/>
                        </a:cxn>
                        <a:cxn ang="0">
                          <a:pos x="556" y="459"/>
                        </a:cxn>
                        <a:cxn ang="0">
                          <a:pos x="582" y="489"/>
                        </a:cxn>
                        <a:cxn ang="0">
                          <a:pos x="749" y="432"/>
                        </a:cxn>
                        <a:cxn ang="0">
                          <a:pos x="780" y="518"/>
                        </a:cxn>
                        <a:cxn ang="0">
                          <a:pos x="746" y="611"/>
                        </a:cxn>
                        <a:cxn ang="0">
                          <a:pos x="546" y="648"/>
                        </a:cxn>
                        <a:cxn ang="0">
                          <a:pos x="405" y="703"/>
                        </a:cxn>
                        <a:cxn ang="0">
                          <a:pos x="347" y="613"/>
                        </a:cxn>
                        <a:cxn ang="0">
                          <a:pos x="418" y="627"/>
                        </a:cxn>
                        <a:cxn ang="0">
                          <a:pos x="366" y="559"/>
                        </a:cxn>
                        <a:cxn ang="0">
                          <a:pos x="482" y="558"/>
                        </a:cxn>
                        <a:cxn ang="0">
                          <a:pos x="526" y="487"/>
                        </a:cxn>
                        <a:cxn ang="0">
                          <a:pos x="366" y="559"/>
                        </a:cxn>
                        <a:cxn ang="0">
                          <a:pos x="322" y="635"/>
                        </a:cxn>
                        <a:cxn ang="0">
                          <a:pos x="271" y="648"/>
                        </a:cxn>
                        <a:cxn ang="0">
                          <a:pos x="200" y="652"/>
                        </a:cxn>
                        <a:cxn ang="0">
                          <a:pos x="191" y="618"/>
                        </a:cxn>
                        <a:cxn ang="0">
                          <a:pos x="138" y="581"/>
                        </a:cxn>
                        <a:cxn ang="0">
                          <a:pos x="163" y="514"/>
                        </a:cxn>
                        <a:cxn ang="0">
                          <a:pos x="69" y="501"/>
                        </a:cxn>
                        <a:cxn ang="0">
                          <a:pos x="9" y="468"/>
                        </a:cxn>
                        <a:cxn ang="0">
                          <a:pos x="11" y="423"/>
                        </a:cxn>
                        <a:cxn ang="0">
                          <a:pos x="59" y="376"/>
                        </a:cxn>
                        <a:cxn ang="0">
                          <a:pos x="132" y="404"/>
                        </a:cxn>
                        <a:cxn ang="0">
                          <a:pos x="138" y="447"/>
                        </a:cxn>
                        <a:cxn ang="0">
                          <a:pos x="183" y="491"/>
                        </a:cxn>
                        <a:cxn ang="0">
                          <a:pos x="237" y="321"/>
                        </a:cxn>
                        <a:cxn ang="0">
                          <a:pos x="311" y="210"/>
                        </a:cxn>
                        <a:cxn ang="0">
                          <a:pos x="416" y="92"/>
                        </a:cxn>
                        <a:cxn ang="0">
                          <a:pos x="440" y="64"/>
                        </a:cxn>
                        <a:cxn ang="0">
                          <a:pos x="539" y="11"/>
                        </a:cxn>
                        <a:cxn ang="0">
                          <a:pos x="593" y="52"/>
                        </a:cxn>
                        <a:cxn ang="0">
                          <a:pos x="623" y="103"/>
                        </a:cxn>
                      </a:cxnLst>
                      <a:rect l="0" t="0" r="r" b="b"/>
                      <a:pathLst>
                        <a:path w="781" h="704">
                          <a:moveTo>
                            <a:pt x="623" y="103"/>
                          </a:moveTo>
                          <a:lnTo>
                            <a:pt x="524" y="164"/>
                          </a:lnTo>
                          <a:lnTo>
                            <a:pt x="492" y="161"/>
                          </a:lnTo>
                          <a:lnTo>
                            <a:pt x="481" y="155"/>
                          </a:lnTo>
                          <a:lnTo>
                            <a:pt x="428" y="385"/>
                          </a:lnTo>
                          <a:lnTo>
                            <a:pt x="512" y="323"/>
                          </a:lnTo>
                          <a:lnTo>
                            <a:pt x="541" y="313"/>
                          </a:lnTo>
                          <a:lnTo>
                            <a:pt x="564" y="327"/>
                          </a:lnTo>
                          <a:lnTo>
                            <a:pt x="572" y="357"/>
                          </a:lnTo>
                          <a:lnTo>
                            <a:pt x="556" y="459"/>
                          </a:lnTo>
                          <a:lnTo>
                            <a:pt x="550" y="471"/>
                          </a:lnTo>
                          <a:lnTo>
                            <a:pt x="582" y="489"/>
                          </a:lnTo>
                          <a:lnTo>
                            <a:pt x="706" y="440"/>
                          </a:lnTo>
                          <a:lnTo>
                            <a:pt x="749" y="432"/>
                          </a:lnTo>
                          <a:lnTo>
                            <a:pt x="769" y="448"/>
                          </a:lnTo>
                          <a:lnTo>
                            <a:pt x="780" y="518"/>
                          </a:lnTo>
                          <a:lnTo>
                            <a:pt x="771" y="585"/>
                          </a:lnTo>
                          <a:lnTo>
                            <a:pt x="746" y="611"/>
                          </a:lnTo>
                          <a:lnTo>
                            <a:pt x="702" y="621"/>
                          </a:lnTo>
                          <a:lnTo>
                            <a:pt x="546" y="648"/>
                          </a:lnTo>
                          <a:lnTo>
                            <a:pt x="470" y="672"/>
                          </a:lnTo>
                          <a:lnTo>
                            <a:pt x="405" y="703"/>
                          </a:lnTo>
                          <a:lnTo>
                            <a:pt x="410" y="658"/>
                          </a:lnTo>
                          <a:lnTo>
                            <a:pt x="347" y="613"/>
                          </a:lnTo>
                          <a:lnTo>
                            <a:pt x="359" y="595"/>
                          </a:lnTo>
                          <a:lnTo>
                            <a:pt x="418" y="627"/>
                          </a:lnTo>
                          <a:lnTo>
                            <a:pt x="427" y="601"/>
                          </a:lnTo>
                          <a:lnTo>
                            <a:pt x="366" y="559"/>
                          </a:lnTo>
                          <a:lnTo>
                            <a:pt x="434" y="526"/>
                          </a:lnTo>
                          <a:lnTo>
                            <a:pt x="482" y="558"/>
                          </a:lnTo>
                          <a:lnTo>
                            <a:pt x="559" y="508"/>
                          </a:lnTo>
                          <a:lnTo>
                            <a:pt x="526" y="487"/>
                          </a:lnTo>
                          <a:lnTo>
                            <a:pt x="429" y="521"/>
                          </a:lnTo>
                          <a:lnTo>
                            <a:pt x="366" y="559"/>
                          </a:lnTo>
                          <a:lnTo>
                            <a:pt x="351" y="593"/>
                          </a:lnTo>
                          <a:lnTo>
                            <a:pt x="322" y="635"/>
                          </a:lnTo>
                          <a:lnTo>
                            <a:pt x="299" y="644"/>
                          </a:lnTo>
                          <a:lnTo>
                            <a:pt x="271" y="648"/>
                          </a:lnTo>
                          <a:lnTo>
                            <a:pt x="228" y="641"/>
                          </a:lnTo>
                          <a:lnTo>
                            <a:pt x="200" y="652"/>
                          </a:lnTo>
                          <a:lnTo>
                            <a:pt x="189" y="642"/>
                          </a:lnTo>
                          <a:lnTo>
                            <a:pt x="191" y="618"/>
                          </a:lnTo>
                          <a:lnTo>
                            <a:pt x="150" y="598"/>
                          </a:lnTo>
                          <a:lnTo>
                            <a:pt x="138" y="581"/>
                          </a:lnTo>
                          <a:lnTo>
                            <a:pt x="138" y="559"/>
                          </a:lnTo>
                          <a:lnTo>
                            <a:pt x="163" y="514"/>
                          </a:lnTo>
                          <a:lnTo>
                            <a:pt x="108" y="486"/>
                          </a:lnTo>
                          <a:lnTo>
                            <a:pt x="69" y="501"/>
                          </a:lnTo>
                          <a:lnTo>
                            <a:pt x="32" y="492"/>
                          </a:lnTo>
                          <a:lnTo>
                            <a:pt x="9" y="468"/>
                          </a:lnTo>
                          <a:lnTo>
                            <a:pt x="0" y="443"/>
                          </a:lnTo>
                          <a:lnTo>
                            <a:pt x="11" y="423"/>
                          </a:lnTo>
                          <a:lnTo>
                            <a:pt x="26" y="392"/>
                          </a:lnTo>
                          <a:lnTo>
                            <a:pt x="59" y="376"/>
                          </a:lnTo>
                          <a:lnTo>
                            <a:pt x="107" y="384"/>
                          </a:lnTo>
                          <a:lnTo>
                            <a:pt x="132" y="404"/>
                          </a:lnTo>
                          <a:lnTo>
                            <a:pt x="142" y="424"/>
                          </a:lnTo>
                          <a:lnTo>
                            <a:pt x="138" y="447"/>
                          </a:lnTo>
                          <a:lnTo>
                            <a:pt x="132" y="454"/>
                          </a:lnTo>
                          <a:lnTo>
                            <a:pt x="183" y="491"/>
                          </a:lnTo>
                          <a:lnTo>
                            <a:pt x="210" y="405"/>
                          </a:lnTo>
                          <a:lnTo>
                            <a:pt x="237" y="321"/>
                          </a:lnTo>
                          <a:lnTo>
                            <a:pt x="272" y="260"/>
                          </a:lnTo>
                          <a:lnTo>
                            <a:pt x="311" y="210"/>
                          </a:lnTo>
                          <a:lnTo>
                            <a:pt x="330" y="198"/>
                          </a:lnTo>
                          <a:lnTo>
                            <a:pt x="416" y="92"/>
                          </a:lnTo>
                          <a:lnTo>
                            <a:pt x="412" y="52"/>
                          </a:lnTo>
                          <a:lnTo>
                            <a:pt x="440" y="64"/>
                          </a:lnTo>
                          <a:lnTo>
                            <a:pt x="517" y="0"/>
                          </a:lnTo>
                          <a:lnTo>
                            <a:pt x="539" y="11"/>
                          </a:lnTo>
                          <a:lnTo>
                            <a:pt x="540" y="45"/>
                          </a:lnTo>
                          <a:lnTo>
                            <a:pt x="593" y="52"/>
                          </a:lnTo>
                          <a:lnTo>
                            <a:pt x="625" y="83"/>
                          </a:lnTo>
                          <a:lnTo>
                            <a:pt x="623" y="103"/>
                          </a:lnTo>
                        </a:path>
                      </a:pathLst>
                    </a:custGeom>
                    <a:solidFill>
                      <a:srgbClr val="FF5328"/>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42" name="Freeform 18"/>
                    <p:cNvSpPr>
                      <a:spLocks/>
                    </p:cNvSpPr>
                    <p:nvPr/>
                  </p:nvSpPr>
                  <p:spPr bwMode="auto">
                    <a:xfrm>
                      <a:off x="5438" y="3206"/>
                      <a:ext cx="132" cy="193"/>
                    </a:xfrm>
                    <a:custGeom>
                      <a:avLst/>
                      <a:gdLst/>
                      <a:ahLst/>
                      <a:cxnLst>
                        <a:cxn ang="0">
                          <a:pos x="131" y="22"/>
                        </a:cxn>
                        <a:cxn ang="0">
                          <a:pos x="96" y="6"/>
                        </a:cxn>
                        <a:cxn ang="0">
                          <a:pos x="56" y="0"/>
                        </a:cxn>
                        <a:cxn ang="0">
                          <a:pos x="18" y="9"/>
                        </a:cxn>
                        <a:cxn ang="0">
                          <a:pos x="11" y="94"/>
                        </a:cxn>
                        <a:cxn ang="0">
                          <a:pos x="0" y="144"/>
                        </a:cxn>
                        <a:cxn ang="0">
                          <a:pos x="30" y="144"/>
                        </a:cxn>
                        <a:cxn ang="0">
                          <a:pos x="58" y="154"/>
                        </a:cxn>
                        <a:cxn ang="0">
                          <a:pos x="76" y="168"/>
                        </a:cxn>
                        <a:cxn ang="0">
                          <a:pos x="91" y="192"/>
                        </a:cxn>
                        <a:cxn ang="0">
                          <a:pos x="131" y="22"/>
                        </a:cxn>
                      </a:cxnLst>
                      <a:rect l="0" t="0" r="r" b="b"/>
                      <a:pathLst>
                        <a:path w="132" h="193">
                          <a:moveTo>
                            <a:pt x="131" y="22"/>
                          </a:moveTo>
                          <a:lnTo>
                            <a:pt x="96" y="6"/>
                          </a:lnTo>
                          <a:lnTo>
                            <a:pt x="56" y="0"/>
                          </a:lnTo>
                          <a:lnTo>
                            <a:pt x="18" y="9"/>
                          </a:lnTo>
                          <a:lnTo>
                            <a:pt x="11" y="94"/>
                          </a:lnTo>
                          <a:lnTo>
                            <a:pt x="0" y="144"/>
                          </a:lnTo>
                          <a:lnTo>
                            <a:pt x="30" y="144"/>
                          </a:lnTo>
                          <a:lnTo>
                            <a:pt x="58" y="154"/>
                          </a:lnTo>
                          <a:lnTo>
                            <a:pt x="76" y="168"/>
                          </a:lnTo>
                          <a:lnTo>
                            <a:pt x="91" y="192"/>
                          </a:lnTo>
                          <a:lnTo>
                            <a:pt x="131" y="22"/>
                          </a:lnTo>
                        </a:path>
                      </a:pathLst>
                    </a:custGeom>
                    <a:solidFill>
                      <a:srgbClr val="FF7878"/>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43" name="Freeform 19"/>
                    <p:cNvSpPr>
                      <a:spLocks/>
                    </p:cNvSpPr>
                    <p:nvPr/>
                  </p:nvSpPr>
                  <p:spPr bwMode="auto">
                    <a:xfrm>
                      <a:off x="5330" y="3551"/>
                      <a:ext cx="126" cy="110"/>
                    </a:xfrm>
                    <a:custGeom>
                      <a:avLst/>
                      <a:gdLst/>
                      <a:ahLst/>
                      <a:cxnLst>
                        <a:cxn ang="0">
                          <a:pos x="125" y="71"/>
                        </a:cxn>
                        <a:cxn ang="0">
                          <a:pos x="60" y="17"/>
                        </a:cxn>
                        <a:cxn ang="0">
                          <a:pos x="27" y="0"/>
                        </a:cxn>
                        <a:cxn ang="0">
                          <a:pos x="0" y="40"/>
                        </a:cxn>
                        <a:cxn ang="0">
                          <a:pos x="60" y="75"/>
                        </a:cxn>
                        <a:cxn ang="0">
                          <a:pos x="92" y="109"/>
                        </a:cxn>
                        <a:cxn ang="0">
                          <a:pos x="125" y="71"/>
                        </a:cxn>
                      </a:cxnLst>
                      <a:rect l="0" t="0" r="r" b="b"/>
                      <a:pathLst>
                        <a:path w="126" h="110">
                          <a:moveTo>
                            <a:pt x="125" y="71"/>
                          </a:moveTo>
                          <a:lnTo>
                            <a:pt x="60" y="17"/>
                          </a:lnTo>
                          <a:lnTo>
                            <a:pt x="27" y="0"/>
                          </a:lnTo>
                          <a:lnTo>
                            <a:pt x="0" y="40"/>
                          </a:lnTo>
                          <a:lnTo>
                            <a:pt x="60" y="75"/>
                          </a:lnTo>
                          <a:lnTo>
                            <a:pt x="92" y="109"/>
                          </a:lnTo>
                          <a:lnTo>
                            <a:pt x="125" y="71"/>
                          </a:lnTo>
                        </a:path>
                      </a:pathLst>
                    </a:custGeom>
                    <a:solidFill>
                      <a:srgbClr val="FF7878"/>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44" name="Freeform 20"/>
                    <p:cNvSpPr>
                      <a:spLocks/>
                    </p:cNvSpPr>
                    <p:nvPr/>
                  </p:nvSpPr>
                  <p:spPr bwMode="auto">
                    <a:xfrm>
                      <a:off x="5301" y="3624"/>
                      <a:ext cx="53" cy="50"/>
                    </a:xfrm>
                    <a:custGeom>
                      <a:avLst/>
                      <a:gdLst/>
                      <a:ahLst/>
                      <a:cxnLst>
                        <a:cxn ang="0">
                          <a:pos x="52" y="14"/>
                        </a:cxn>
                        <a:cxn ang="0">
                          <a:pos x="25" y="38"/>
                        </a:cxn>
                        <a:cxn ang="0">
                          <a:pos x="0" y="49"/>
                        </a:cxn>
                        <a:cxn ang="0">
                          <a:pos x="42" y="0"/>
                        </a:cxn>
                        <a:cxn ang="0">
                          <a:pos x="52" y="14"/>
                        </a:cxn>
                      </a:cxnLst>
                      <a:rect l="0" t="0" r="r" b="b"/>
                      <a:pathLst>
                        <a:path w="53" h="50">
                          <a:moveTo>
                            <a:pt x="52" y="14"/>
                          </a:moveTo>
                          <a:lnTo>
                            <a:pt x="25" y="38"/>
                          </a:lnTo>
                          <a:lnTo>
                            <a:pt x="0" y="49"/>
                          </a:lnTo>
                          <a:lnTo>
                            <a:pt x="42" y="0"/>
                          </a:lnTo>
                          <a:lnTo>
                            <a:pt x="52" y="14"/>
                          </a:lnTo>
                        </a:path>
                      </a:pathLst>
                    </a:custGeom>
                    <a:solidFill>
                      <a:srgbClr val="FF7878"/>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45" name="Freeform 21"/>
                    <p:cNvSpPr>
                      <a:spLocks/>
                    </p:cNvSpPr>
                    <p:nvPr/>
                  </p:nvSpPr>
                  <p:spPr bwMode="auto">
                    <a:xfrm>
                      <a:off x="5152" y="3416"/>
                      <a:ext cx="69" cy="56"/>
                    </a:xfrm>
                    <a:custGeom>
                      <a:avLst/>
                      <a:gdLst/>
                      <a:ahLst/>
                      <a:cxnLst>
                        <a:cxn ang="0">
                          <a:pos x="64" y="46"/>
                        </a:cxn>
                        <a:cxn ang="0">
                          <a:pos x="68" y="26"/>
                        </a:cxn>
                        <a:cxn ang="0">
                          <a:pos x="54" y="10"/>
                        </a:cxn>
                        <a:cxn ang="0">
                          <a:pos x="27" y="0"/>
                        </a:cxn>
                        <a:cxn ang="0">
                          <a:pos x="8" y="7"/>
                        </a:cxn>
                        <a:cxn ang="0">
                          <a:pos x="0" y="26"/>
                        </a:cxn>
                        <a:cxn ang="0">
                          <a:pos x="14" y="44"/>
                        </a:cxn>
                        <a:cxn ang="0">
                          <a:pos x="40" y="55"/>
                        </a:cxn>
                        <a:cxn ang="0">
                          <a:pos x="53" y="53"/>
                        </a:cxn>
                        <a:cxn ang="0">
                          <a:pos x="64" y="46"/>
                        </a:cxn>
                      </a:cxnLst>
                      <a:rect l="0" t="0" r="r" b="b"/>
                      <a:pathLst>
                        <a:path w="69" h="56">
                          <a:moveTo>
                            <a:pt x="64" y="46"/>
                          </a:moveTo>
                          <a:lnTo>
                            <a:pt x="68" y="26"/>
                          </a:lnTo>
                          <a:lnTo>
                            <a:pt x="54" y="10"/>
                          </a:lnTo>
                          <a:lnTo>
                            <a:pt x="27" y="0"/>
                          </a:lnTo>
                          <a:lnTo>
                            <a:pt x="8" y="7"/>
                          </a:lnTo>
                          <a:lnTo>
                            <a:pt x="0" y="26"/>
                          </a:lnTo>
                          <a:lnTo>
                            <a:pt x="14" y="44"/>
                          </a:lnTo>
                          <a:lnTo>
                            <a:pt x="40" y="55"/>
                          </a:lnTo>
                          <a:lnTo>
                            <a:pt x="53" y="53"/>
                          </a:lnTo>
                          <a:lnTo>
                            <a:pt x="64" y="46"/>
                          </a:lnTo>
                        </a:path>
                      </a:pathLst>
                    </a:custGeom>
                    <a:solidFill>
                      <a:srgbClr val="FF7878"/>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46" name="Freeform 22"/>
                    <p:cNvSpPr>
                      <a:spLocks/>
                    </p:cNvSpPr>
                    <p:nvPr/>
                  </p:nvSpPr>
                  <p:spPr bwMode="auto">
                    <a:xfrm>
                      <a:off x="5519" y="3462"/>
                      <a:ext cx="346" cy="238"/>
                    </a:xfrm>
                    <a:custGeom>
                      <a:avLst/>
                      <a:gdLst/>
                      <a:ahLst/>
                      <a:cxnLst>
                        <a:cxn ang="0">
                          <a:pos x="324" y="153"/>
                        </a:cxn>
                        <a:cxn ang="0">
                          <a:pos x="340" y="104"/>
                        </a:cxn>
                        <a:cxn ang="0">
                          <a:pos x="345" y="54"/>
                        </a:cxn>
                        <a:cxn ang="0">
                          <a:pos x="338" y="22"/>
                        </a:cxn>
                        <a:cxn ang="0">
                          <a:pos x="324" y="0"/>
                        </a:cxn>
                        <a:cxn ang="0">
                          <a:pos x="239" y="20"/>
                        </a:cxn>
                        <a:cxn ang="0">
                          <a:pos x="167" y="49"/>
                        </a:cxn>
                        <a:cxn ang="0">
                          <a:pos x="270" y="118"/>
                        </a:cxn>
                        <a:cxn ang="0">
                          <a:pos x="259" y="134"/>
                        </a:cxn>
                        <a:cxn ang="0">
                          <a:pos x="242" y="131"/>
                        </a:cxn>
                        <a:cxn ang="0">
                          <a:pos x="145" y="68"/>
                        </a:cxn>
                        <a:cxn ang="0">
                          <a:pos x="97" y="96"/>
                        </a:cxn>
                        <a:cxn ang="0">
                          <a:pos x="67" y="118"/>
                        </a:cxn>
                        <a:cxn ang="0">
                          <a:pos x="113" y="154"/>
                        </a:cxn>
                        <a:cxn ang="0">
                          <a:pos x="108" y="171"/>
                        </a:cxn>
                        <a:cxn ang="0">
                          <a:pos x="92" y="173"/>
                        </a:cxn>
                        <a:cxn ang="0">
                          <a:pos x="76" y="165"/>
                        </a:cxn>
                        <a:cxn ang="0">
                          <a:pos x="60" y="183"/>
                        </a:cxn>
                        <a:cxn ang="0">
                          <a:pos x="44" y="183"/>
                        </a:cxn>
                        <a:cxn ang="0">
                          <a:pos x="17" y="165"/>
                        </a:cxn>
                        <a:cxn ang="0">
                          <a:pos x="4" y="196"/>
                        </a:cxn>
                        <a:cxn ang="0">
                          <a:pos x="20" y="212"/>
                        </a:cxn>
                        <a:cxn ang="0">
                          <a:pos x="0" y="237"/>
                        </a:cxn>
                        <a:cxn ang="0">
                          <a:pos x="67" y="208"/>
                        </a:cxn>
                        <a:cxn ang="0">
                          <a:pos x="145" y="186"/>
                        </a:cxn>
                        <a:cxn ang="0">
                          <a:pos x="228" y="172"/>
                        </a:cxn>
                        <a:cxn ang="0">
                          <a:pos x="295" y="163"/>
                        </a:cxn>
                        <a:cxn ang="0">
                          <a:pos x="324" y="153"/>
                        </a:cxn>
                      </a:cxnLst>
                      <a:rect l="0" t="0" r="r" b="b"/>
                      <a:pathLst>
                        <a:path w="346" h="238">
                          <a:moveTo>
                            <a:pt x="324" y="153"/>
                          </a:moveTo>
                          <a:lnTo>
                            <a:pt x="340" y="104"/>
                          </a:lnTo>
                          <a:lnTo>
                            <a:pt x="345" y="54"/>
                          </a:lnTo>
                          <a:lnTo>
                            <a:pt x="338" y="22"/>
                          </a:lnTo>
                          <a:lnTo>
                            <a:pt x="324" y="0"/>
                          </a:lnTo>
                          <a:lnTo>
                            <a:pt x="239" y="20"/>
                          </a:lnTo>
                          <a:lnTo>
                            <a:pt x="167" y="49"/>
                          </a:lnTo>
                          <a:lnTo>
                            <a:pt x="270" y="118"/>
                          </a:lnTo>
                          <a:lnTo>
                            <a:pt x="259" y="134"/>
                          </a:lnTo>
                          <a:lnTo>
                            <a:pt x="242" y="131"/>
                          </a:lnTo>
                          <a:lnTo>
                            <a:pt x="145" y="68"/>
                          </a:lnTo>
                          <a:lnTo>
                            <a:pt x="97" y="96"/>
                          </a:lnTo>
                          <a:lnTo>
                            <a:pt x="67" y="118"/>
                          </a:lnTo>
                          <a:lnTo>
                            <a:pt x="113" y="154"/>
                          </a:lnTo>
                          <a:lnTo>
                            <a:pt x="108" y="171"/>
                          </a:lnTo>
                          <a:lnTo>
                            <a:pt x="92" y="173"/>
                          </a:lnTo>
                          <a:lnTo>
                            <a:pt x="76" y="165"/>
                          </a:lnTo>
                          <a:lnTo>
                            <a:pt x="60" y="183"/>
                          </a:lnTo>
                          <a:lnTo>
                            <a:pt x="44" y="183"/>
                          </a:lnTo>
                          <a:lnTo>
                            <a:pt x="17" y="165"/>
                          </a:lnTo>
                          <a:lnTo>
                            <a:pt x="4" y="196"/>
                          </a:lnTo>
                          <a:lnTo>
                            <a:pt x="20" y="212"/>
                          </a:lnTo>
                          <a:lnTo>
                            <a:pt x="0" y="237"/>
                          </a:lnTo>
                          <a:lnTo>
                            <a:pt x="67" y="208"/>
                          </a:lnTo>
                          <a:lnTo>
                            <a:pt x="145" y="186"/>
                          </a:lnTo>
                          <a:lnTo>
                            <a:pt x="228" y="172"/>
                          </a:lnTo>
                          <a:lnTo>
                            <a:pt x="295" y="163"/>
                          </a:lnTo>
                          <a:lnTo>
                            <a:pt x="324" y="153"/>
                          </a:lnTo>
                        </a:path>
                      </a:pathLst>
                    </a:custGeom>
                    <a:solidFill>
                      <a:srgbClr val="DC2C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47" name="Freeform 23"/>
                    <p:cNvSpPr>
                      <a:spLocks/>
                    </p:cNvSpPr>
                    <p:nvPr/>
                  </p:nvSpPr>
                  <p:spPr bwMode="auto">
                    <a:xfrm>
                      <a:off x="5476" y="3340"/>
                      <a:ext cx="178" cy="218"/>
                    </a:xfrm>
                    <a:custGeom>
                      <a:avLst/>
                      <a:gdLst/>
                      <a:ahLst/>
                      <a:cxnLst>
                        <a:cxn ang="0">
                          <a:pos x="159" y="139"/>
                        </a:cxn>
                        <a:cxn ang="0">
                          <a:pos x="176" y="74"/>
                        </a:cxn>
                        <a:cxn ang="0">
                          <a:pos x="177" y="27"/>
                        </a:cxn>
                        <a:cxn ang="0">
                          <a:pos x="169" y="0"/>
                        </a:cxn>
                        <a:cxn ang="0">
                          <a:pos x="127" y="19"/>
                        </a:cxn>
                        <a:cxn ang="0">
                          <a:pos x="60" y="71"/>
                        </a:cxn>
                        <a:cxn ang="0">
                          <a:pos x="110" y="107"/>
                        </a:cxn>
                        <a:cxn ang="0">
                          <a:pos x="117" y="125"/>
                        </a:cxn>
                        <a:cxn ang="0">
                          <a:pos x="107" y="143"/>
                        </a:cxn>
                        <a:cxn ang="0">
                          <a:pos x="89" y="135"/>
                        </a:cxn>
                        <a:cxn ang="0">
                          <a:pos x="44" y="106"/>
                        </a:cxn>
                        <a:cxn ang="0">
                          <a:pos x="29" y="131"/>
                        </a:cxn>
                        <a:cxn ang="0">
                          <a:pos x="0" y="217"/>
                        </a:cxn>
                        <a:cxn ang="0">
                          <a:pos x="43" y="196"/>
                        </a:cxn>
                        <a:cxn ang="0">
                          <a:pos x="113" y="168"/>
                        </a:cxn>
                        <a:cxn ang="0">
                          <a:pos x="141" y="154"/>
                        </a:cxn>
                        <a:cxn ang="0">
                          <a:pos x="159" y="139"/>
                        </a:cxn>
                      </a:cxnLst>
                      <a:rect l="0" t="0" r="r" b="b"/>
                      <a:pathLst>
                        <a:path w="178" h="218">
                          <a:moveTo>
                            <a:pt x="159" y="139"/>
                          </a:moveTo>
                          <a:lnTo>
                            <a:pt x="176" y="74"/>
                          </a:lnTo>
                          <a:lnTo>
                            <a:pt x="177" y="27"/>
                          </a:lnTo>
                          <a:lnTo>
                            <a:pt x="169" y="0"/>
                          </a:lnTo>
                          <a:lnTo>
                            <a:pt x="127" y="19"/>
                          </a:lnTo>
                          <a:lnTo>
                            <a:pt x="60" y="71"/>
                          </a:lnTo>
                          <a:lnTo>
                            <a:pt x="110" y="107"/>
                          </a:lnTo>
                          <a:lnTo>
                            <a:pt x="117" y="125"/>
                          </a:lnTo>
                          <a:lnTo>
                            <a:pt x="107" y="143"/>
                          </a:lnTo>
                          <a:lnTo>
                            <a:pt x="89" y="135"/>
                          </a:lnTo>
                          <a:lnTo>
                            <a:pt x="44" y="106"/>
                          </a:lnTo>
                          <a:lnTo>
                            <a:pt x="29" y="131"/>
                          </a:lnTo>
                          <a:lnTo>
                            <a:pt x="0" y="217"/>
                          </a:lnTo>
                          <a:lnTo>
                            <a:pt x="43" y="196"/>
                          </a:lnTo>
                          <a:lnTo>
                            <a:pt x="113" y="168"/>
                          </a:lnTo>
                          <a:lnTo>
                            <a:pt x="141" y="154"/>
                          </a:lnTo>
                          <a:lnTo>
                            <a:pt x="159" y="139"/>
                          </a:lnTo>
                        </a:path>
                      </a:pathLst>
                    </a:custGeom>
                    <a:solidFill>
                      <a:srgbClr val="DC2C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48" name="Freeform 24"/>
                    <p:cNvSpPr>
                      <a:spLocks/>
                    </p:cNvSpPr>
                    <p:nvPr/>
                  </p:nvSpPr>
                  <p:spPr bwMode="auto">
                    <a:xfrm>
                      <a:off x="5324" y="3228"/>
                      <a:ext cx="113" cy="203"/>
                    </a:xfrm>
                    <a:custGeom>
                      <a:avLst/>
                      <a:gdLst/>
                      <a:ahLst/>
                      <a:cxnLst>
                        <a:cxn ang="0">
                          <a:pos x="0" y="202"/>
                        </a:cxn>
                        <a:cxn ang="0">
                          <a:pos x="31" y="173"/>
                        </a:cxn>
                        <a:cxn ang="0">
                          <a:pos x="76" y="139"/>
                        </a:cxn>
                        <a:cxn ang="0">
                          <a:pos x="94" y="117"/>
                        </a:cxn>
                        <a:cxn ang="0">
                          <a:pos x="112" y="0"/>
                        </a:cxn>
                        <a:cxn ang="0">
                          <a:pos x="69" y="38"/>
                        </a:cxn>
                        <a:cxn ang="0">
                          <a:pos x="27" y="109"/>
                        </a:cxn>
                        <a:cxn ang="0">
                          <a:pos x="1" y="164"/>
                        </a:cxn>
                        <a:cxn ang="0">
                          <a:pos x="0" y="202"/>
                        </a:cxn>
                      </a:cxnLst>
                      <a:rect l="0" t="0" r="r" b="b"/>
                      <a:pathLst>
                        <a:path w="113" h="203">
                          <a:moveTo>
                            <a:pt x="0" y="202"/>
                          </a:moveTo>
                          <a:lnTo>
                            <a:pt x="31" y="173"/>
                          </a:lnTo>
                          <a:lnTo>
                            <a:pt x="76" y="139"/>
                          </a:lnTo>
                          <a:lnTo>
                            <a:pt x="94" y="117"/>
                          </a:lnTo>
                          <a:lnTo>
                            <a:pt x="112" y="0"/>
                          </a:lnTo>
                          <a:lnTo>
                            <a:pt x="69" y="38"/>
                          </a:lnTo>
                          <a:lnTo>
                            <a:pt x="27" y="109"/>
                          </a:lnTo>
                          <a:lnTo>
                            <a:pt x="1" y="164"/>
                          </a:lnTo>
                          <a:lnTo>
                            <a:pt x="0" y="202"/>
                          </a:lnTo>
                        </a:path>
                      </a:pathLst>
                    </a:custGeom>
                    <a:solidFill>
                      <a:srgbClr val="DC2C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49" name="Freeform 25"/>
                    <p:cNvSpPr>
                      <a:spLocks/>
                    </p:cNvSpPr>
                    <p:nvPr/>
                  </p:nvSpPr>
                  <p:spPr bwMode="auto">
                    <a:xfrm>
                      <a:off x="5584" y="3028"/>
                      <a:ext cx="50" cy="114"/>
                    </a:xfrm>
                    <a:custGeom>
                      <a:avLst/>
                      <a:gdLst/>
                      <a:ahLst/>
                      <a:cxnLst>
                        <a:cxn ang="0">
                          <a:pos x="8" y="113"/>
                        </a:cxn>
                        <a:cxn ang="0">
                          <a:pos x="42" y="76"/>
                        </a:cxn>
                        <a:cxn ang="0">
                          <a:pos x="49" y="1"/>
                        </a:cxn>
                        <a:cxn ang="0">
                          <a:pos x="32" y="0"/>
                        </a:cxn>
                        <a:cxn ang="0">
                          <a:pos x="0" y="35"/>
                        </a:cxn>
                        <a:cxn ang="0">
                          <a:pos x="16" y="64"/>
                        </a:cxn>
                        <a:cxn ang="0">
                          <a:pos x="8" y="113"/>
                        </a:cxn>
                      </a:cxnLst>
                      <a:rect l="0" t="0" r="r" b="b"/>
                      <a:pathLst>
                        <a:path w="50" h="114">
                          <a:moveTo>
                            <a:pt x="8" y="113"/>
                          </a:moveTo>
                          <a:lnTo>
                            <a:pt x="42" y="76"/>
                          </a:lnTo>
                          <a:lnTo>
                            <a:pt x="49" y="1"/>
                          </a:lnTo>
                          <a:lnTo>
                            <a:pt x="32" y="0"/>
                          </a:lnTo>
                          <a:lnTo>
                            <a:pt x="0" y="35"/>
                          </a:lnTo>
                          <a:lnTo>
                            <a:pt x="16" y="64"/>
                          </a:lnTo>
                          <a:lnTo>
                            <a:pt x="8" y="113"/>
                          </a:lnTo>
                        </a:path>
                      </a:pathLst>
                    </a:custGeom>
                    <a:solidFill>
                      <a:srgbClr val="DC2C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50" name="Freeform 26"/>
                    <p:cNvSpPr>
                      <a:spLocks/>
                    </p:cNvSpPr>
                    <p:nvPr/>
                  </p:nvSpPr>
                  <p:spPr bwMode="auto">
                    <a:xfrm>
                      <a:off x="5457" y="3070"/>
                      <a:ext cx="123" cy="146"/>
                    </a:xfrm>
                    <a:custGeom>
                      <a:avLst/>
                      <a:gdLst/>
                      <a:ahLst/>
                      <a:cxnLst>
                        <a:cxn ang="0">
                          <a:pos x="108" y="15"/>
                        </a:cxn>
                        <a:cxn ang="0">
                          <a:pos x="32" y="101"/>
                        </a:cxn>
                        <a:cxn ang="0">
                          <a:pos x="0" y="145"/>
                        </a:cxn>
                        <a:cxn ang="0">
                          <a:pos x="59" y="136"/>
                        </a:cxn>
                        <a:cxn ang="0">
                          <a:pos x="82" y="87"/>
                        </a:cxn>
                        <a:cxn ang="0">
                          <a:pos x="108" y="42"/>
                        </a:cxn>
                        <a:cxn ang="0">
                          <a:pos x="122" y="0"/>
                        </a:cxn>
                        <a:cxn ang="0">
                          <a:pos x="108" y="15"/>
                        </a:cxn>
                      </a:cxnLst>
                      <a:rect l="0" t="0" r="r" b="b"/>
                      <a:pathLst>
                        <a:path w="123" h="146">
                          <a:moveTo>
                            <a:pt x="108" y="15"/>
                          </a:moveTo>
                          <a:lnTo>
                            <a:pt x="32" y="101"/>
                          </a:lnTo>
                          <a:lnTo>
                            <a:pt x="0" y="145"/>
                          </a:lnTo>
                          <a:lnTo>
                            <a:pt x="59" y="136"/>
                          </a:lnTo>
                          <a:lnTo>
                            <a:pt x="82" y="87"/>
                          </a:lnTo>
                          <a:lnTo>
                            <a:pt x="108" y="42"/>
                          </a:lnTo>
                          <a:lnTo>
                            <a:pt x="122" y="0"/>
                          </a:lnTo>
                          <a:lnTo>
                            <a:pt x="108" y="15"/>
                          </a:lnTo>
                        </a:path>
                      </a:pathLst>
                    </a:custGeom>
                    <a:solidFill>
                      <a:srgbClr val="DC2C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51" name="Freeform 27"/>
                    <p:cNvSpPr>
                      <a:spLocks/>
                    </p:cNvSpPr>
                    <p:nvPr/>
                  </p:nvSpPr>
                  <p:spPr bwMode="auto">
                    <a:xfrm>
                      <a:off x="5246" y="3381"/>
                      <a:ext cx="239" cy="200"/>
                    </a:xfrm>
                    <a:custGeom>
                      <a:avLst/>
                      <a:gdLst/>
                      <a:ahLst/>
                      <a:cxnLst>
                        <a:cxn ang="0">
                          <a:pos x="194" y="21"/>
                        </a:cxn>
                        <a:cxn ang="0">
                          <a:pos x="238" y="132"/>
                        </a:cxn>
                        <a:cxn ang="0">
                          <a:pos x="214" y="191"/>
                        </a:cxn>
                        <a:cxn ang="0">
                          <a:pos x="181" y="130"/>
                        </a:cxn>
                        <a:cxn ang="0">
                          <a:pos x="154" y="99"/>
                        </a:cxn>
                        <a:cxn ang="0">
                          <a:pos x="129" y="83"/>
                        </a:cxn>
                        <a:cxn ang="0">
                          <a:pos x="118" y="96"/>
                        </a:cxn>
                        <a:cxn ang="0">
                          <a:pos x="82" y="159"/>
                        </a:cxn>
                        <a:cxn ang="0">
                          <a:pos x="64" y="163"/>
                        </a:cxn>
                        <a:cxn ang="0">
                          <a:pos x="45" y="197"/>
                        </a:cxn>
                        <a:cxn ang="0">
                          <a:pos x="0" y="199"/>
                        </a:cxn>
                        <a:cxn ang="0">
                          <a:pos x="24" y="159"/>
                        </a:cxn>
                        <a:cxn ang="0">
                          <a:pos x="44" y="144"/>
                        </a:cxn>
                        <a:cxn ang="0">
                          <a:pos x="76" y="70"/>
                        </a:cxn>
                        <a:cxn ang="0">
                          <a:pos x="107" y="46"/>
                        </a:cxn>
                        <a:cxn ang="0">
                          <a:pos x="167" y="0"/>
                        </a:cxn>
                        <a:cxn ang="0">
                          <a:pos x="194" y="21"/>
                        </a:cxn>
                      </a:cxnLst>
                      <a:rect l="0" t="0" r="r" b="b"/>
                      <a:pathLst>
                        <a:path w="239" h="200">
                          <a:moveTo>
                            <a:pt x="194" y="21"/>
                          </a:moveTo>
                          <a:lnTo>
                            <a:pt x="238" y="132"/>
                          </a:lnTo>
                          <a:lnTo>
                            <a:pt x="214" y="191"/>
                          </a:lnTo>
                          <a:lnTo>
                            <a:pt x="181" y="130"/>
                          </a:lnTo>
                          <a:lnTo>
                            <a:pt x="154" y="99"/>
                          </a:lnTo>
                          <a:lnTo>
                            <a:pt x="129" y="83"/>
                          </a:lnTo>
                          <a:lnTo>
                            <a:pt x="118" y="96"/>
                          </a:lnTo>
                          <a:lnTo>
                            <a:pt x="82" y="159"/>
                          </a:lnTo>
                          <a:lnTo>
                            <a:pt x="64" y="163"/>
                          </a:lnTo>
                          <a:lnTo>
                            <a:pt x="45" y="197"/>
                          </a:lnTo>
                          <a:lnTo>
                            <a:pt x="0" y="199"/>
                          </a:lnTo>
                          <a:lnTo>
                            <a:pt x="24" y="159"/>
                          </a:lnTo>
                          <a:lnTo>
                            <a:pt x="44" y="144"/>
                          </a:lnTo>
                          <a:lnTo>
                            <a:pt x="76" y="70"/>
                          </a:lnTo>
                          <a:lnTo>
                            <a:pt x="107" y="46"/>
                          </a:lnTo>
                          <a:lnTo>
                            <a:pt x="167" y="0"/>
                          </a:lnTo>
                          <a:lnTo>
                            <a:pt x="194" y="21"/>
                          </a:lnTo>
                        </a:path>
                      </a:pathLst>
                    </a:custGeom>
                    <a:solidFill>
                      <a:srgbClr val="DC2C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52" name="Freeform 28"/>
                    <p:cNvSpPr>
                      <a:spLocks/>
                    </p:cNvSpPr>
                    <p:nvPr/>
                  </p:nvSpPr>
                  <p:spPr bwMode="auto">
                    <a:xfrm>
                      <a:off x="5464" y="3450"/>
                      <a:ext cx="433" cy="281"/>
                    </a:xfrm>
                    <a:custGeom>
                      <a:avLst/>
                      <a:gdLst/>
                      <a:ahLst/>
                      <a:cxnLst>
                        <a:cxn ang="0">
                          <a:pos x="33" y="273"/>
                        </a:cxn>
                        <a:cxn ang="0">
                          <a:pos x="43" y="247"/>
                        </a:cxn>
                        <a:cxn ang="0">
                          <a:pos x="44" y="229"/>
                        </a:cxn>
                        <a:cxn ang="0">
                          <a:pos x="1" y="196"/>
                        </a:cxn>
                        <a:cxn ang="0">
                          <a:pos x="3" y="190"/>
                        </a:cxn>
                        <a:cxn ang="0">
                          <a:pos x="12" y="195"/>
                        </a:cxn>
                        <a:cxn ang="0">
                          <a:pos x="46" y="217"/>
                        </a:cxn>
                        <a:cxn ang="0">
                          <a:pos x="53" y="223"/>
                        </a:cxn>
                        <a:cxn ang="0">
                          <a:pos x="61" y="226"/>
                        </a:cxn>
                        <a:cxn ang="0">
                          <a:pos x="73" y="216"/>
                        </a:cxn>
                        <a:cxn ang="0">
                          <a:pos x="82" y="219"/>
                        </a:cxn>
                        <a:cxn ang="0">
                          <a:pos x="69" y="238"/>
                        </a:cxn>
                        <a:cxn ang="0">
                          <a:pos x="65" y="251"/>
                        </a:cxn>
                        <a:cxn ang="0">
                          <a:pos x="69" y="253"/>
                        </a:cxn>
                        <a:cxn ang="0">
                          <a:pos x="87" y="244"/>
                        </a:cxn>
                        <a:cxn ang="0">
                          <a:pos x="106" y="237"/>
                        </a:cxn>
                        <a:cxn ang="0">
                          <a:pos x="145" y="223"/>
                        </a:cxn>
                        <a:cxn ang="0">
                          <a:pos x="172" y="215"/>
                        </a:cxn>
                        <a:cxn ang="0">
                          <a:pos x="201" y="208"/>
                        </a:cxn>
                        <a:cxn ang="0">
                          <a:pos x="295" y="191"/>
                        </a:cxn>
                        <a:cxn ang="0">
                          <a:pos x="381" y="178"/>
                        </a:cxn>
                        <a:cxn ang="0">
                          <a:pos x="398" y="149"/>
                        </a:cxn>
                        <a:cxn ang="0">
                          <a:pos x="409" y="96"/>
                        </a:cxn>
                        <a:cxn ang="0">
                          <a:pos x="407" y="69"/>
                        </a:cxn>
                        <a:cxn ang="0">
                          <a:pos x="409" y="63"/>
                        </a:cxn>
                        <a:cxn ang="0">
                          <a:pos x="404" y="32"/>
                        </a:cxn>
                        <a:cxn ang="0">
                          <a:pos x="390" y="13"/>
                        </a:cxn>
                        <a:cxn ang="0">
                          <a:pos x="376" y="6"/>
                        </a:cxn>
                        <a:cxn ang="0">
                          <a:pos x="380" y="1"/>
                        </a:cxn>
                        <a:cxn ang="0">
                          <a:pos x="399" y="2"/>
                        </a:cxn>
                        <a:cxn ang="0">
                          <a:pos x="416" y="18"/>
                        </a:cxn>
                        <a:cxn ang="0">
                          <a:pos x="430" y="62"/>
                        </a:cxn>
                        <a:cxn ang="0">
                          <a:pos x="430" y="97"/>
                        </a:cxn>
                        <a:cxn ang="0">
                          <a:pos x="413" y="167"/>
                        </a:cxn>
                        <a:cxn ang="0">
                          <a:pos x="397" y="185"/>
                        </a:cxn>
                        <a:cxn ang="0">
                          <a:pos x="303" y="202"/>
                        </a:cxn>
                        <a:cxn ang="0">
                          <a:pos x="245" y="214"/>
                        </a:cxn>
                        <a:cxn ang="0">
                          <a:pos x="228" y="218"/>
                        </a:cxn>
                        <a:cxn ang="0">
                          <a:pos x="136" y="243"/>
                        </a:cxn>
                        <a:cxn ang="0">
                          <a:pos x="90" y="259"/>
                        </a:cxn>
                        <a:cxn ang="0">
                          <a:pos x="49" y="279"/>
                        </a:cxn>
                        <a:cxn ang="0">
                          <a:pos x="37" y="280"/>
                        </a:cxn>
                      </a:cxnLst>
                      <a:rect l="0" t="0" r="r" b="b"/>
                      <a:pathLst>
                        <a:path w="433" h="281">
                          <a:moveTo>
                            <a:pt x="34" y="278"/>
                          </a:moveTo>
                          <a:lnTo>
                            <a:pt x="33" y="273"/>
                          </a:lnTo>
                          <a:lnTo>
                            <a:pt x="39" y="262"/>
                          </a:lnTo>
                          <a:lnTo>
                            <a:pt x="43" y="247"/>
                          </a:lnTo>
                          <a:lnTo>
                            <a:pt x="43" y="236"/>
                          </a:lnTo>
                          <a:lnTo>
                            <a:pt x="44" y="229"/>
                          </a:lnTo>
                          <a:lnTo>
                            <a:pt x="15" y="208"/>
                          </a:lnTo>
                          <a:lnTo>
                            <a:pt x="1" y="196"/>
                          </a:lnTo>
                          <a:lnTo>
                            <a:pt x="0" y="193"/>
                          </a:lnTo>
                          <a:lnTo>
                            <a:pt x="3" y="190"/>
                          </a:lnTo>
                          <a:lnTo>
                            <a:pt x="3" y="189"/>
                          </a:lnTo>
                          <a:lnTo>
                            <a:pt x="12" y="195"/>
                          </a:lnTo>
                          <a:lnTo>
                            <a:pt x="22" y="202"/>
                          </a:lnTo>
                          <a:lnTo>
                            <a:pt x="46" y="217"/>
                          </a:lnTo>
                          <a:lnTo>
                            <a:pt x="53" y="222"/>
                          </a:lnTo>
                          <a:lnTo>
                            <a:pt x="53" y="223"/>
                          </a:lnTo>
                          <a:lnTo>
                            <a:pt x="57" y="226"/>
                          </a:lnTo>
                          <a:lnTo>
                            <a:pt x="61" y="226"/>
                          </a:lnTo>
                          <a:lnTo>
                            <a:pt x="65" y="219"/>
                          </a:lnTo>
                          <a:lnTo>
                            <a:pt x="73" y="216"/>
                          </a:lnTo>
                          <a:lnTo>
                            <a:pt x="79" y="218"/>
                          </a:lnTo>
                          <a:lnTo>
                            <a:pt x="82" y="219"/>
                          </a:lnTo>
                          <a:lnTo>
                            <a:pt x="82" y="225"/>
                          </a:lnTo>
                          <a:lnTo>
                            <a:pt x="69" y="238"/>
                          </a:lnTo>
                          <a:lnTo>
                            <a:pt x="70" y="242"/>
                          </a:lnTo>
                          <a:lnTo>
                            <a:pt x="65" y="251"/>
                          </a:lnTo>
                          <a:lnTo>
                            <a:pt x="66" y="252"/>
                          </a:lnTo>
                          <a:lnTo>
                            <a:pt x="69" y="253"/>
                          </a:lnTo>
                          <a:lnTo>
                            <a:pt x="84" y="245"/>
                          </a:lnTo>
                          <a:lnTo>
                            <a:pt x="87" y="244"/>
                          </a:lnTo>
                          <a:lnTo>
                            <a:pt x="92" y="242"/>
                          </a:lnTo>
                          <a:lnTo>
                            <a:pt x="106" y="237"/>
                          </a:lnTo>
                          <a:lnTo>
                            <a:pt x="127" y="231"/>
                          </a:lnTo>
                          <a:lnTo>
                            <a:pt x="145" y="223"/>
                          </a:lnTo>
                          <a:lnTo>
                            <a:pt x="165" y="217"/>
                          </a:lnTo>
                          <a:lnTo>
                            <a:pt x="172" y="215"/>
                          </a:lnTo>
                          <a:lnTo>
                            <a:pt x="175" y="213"/>
                          </a:lnTo>
                          <a:lnTo>
                            <a:pt x="201" y="208"/>
                          </a:lnTo>
                          <a:lnTo>
                            <a:pt x="237" y="202"/>
                          </a:lnTo>
                          <a:lnTo>
                            <a:pt x="295" y="191"/>
                          </a:lnTo>
                          <a:lnTo>
                            <a:pt x="368" y="183"/>
                          </a:lnTo>
                          <a:lnTo>
                            <a:pt x="381" y="178"/>
                          </a:lnTo>
                          <a:lnTo>
                            <a:pt x="391" y="166"/>
                          </a:lnTo>
                          <a:lnTo>
                            <a:pt x="398" y="149"/>
                          </a:lnTo>
                          <a:lnTo>
                            <a:pt x="407" y="114"/>
                          </a:lnTo>
                          <a:lnTo>
                            <a:pt x="409" y="96"/>
                          </a:lnTo>
                          <a:lnTo>
                            <a:pt x="408" y="78"/>
                          </a:lnTo>
                          <a:lnTo>
                            <a:pt x="407" y="69"/>
                          </a:lnTo>
                          <a:lnTo>
                            <a:pt x="407" y="67"/>
                          </a:lnTo>
                          <a:lnTo>
                            <a:pt x="409" y="63"/>
                          </a:lnTo>
                          <a:lnTo>
                            <a:pt x="404" y="40"/>
                          </a:lnTo>
                          <a:lnTo>
                            <a:pt x="404" y="32"/>
                          </a:lnTo>
                          <a:lnTo>
                            <a:pt x="394" y="15"/>
                          </a:lnTo>
                          <a:lnTo>
                            <a:pt x="390" y="13"/>
                          </a:lnTo>
                          <a:lnTo>
                            <a:pt x="381" y="9"/>
                          </a:lnTo>
                          <a:lnTo>
                            <a:pt x="376" y="6"/>
                          </a:lnTo>
                          <a:lnTo>
                            <a:pt x="375" y="4"/>
                          </a:lnTo>
                          <a:lnTo>
                            <a:pt x="380" y="1"/>
                          </a:lnTo>
                          <a:lnTo>
                            <a:pt x="391" y="0"/>
                          </a:lnTo>
                          <a:lnTo>
                            <a:pt x="399" y="2"/>
                          </a:lnTo>
                          <a:lnTo>
                            <a:pt x="408" y="8"/>
                          </a:lnTo>
                          <a:lnTo>
                            <a:pt x="416" y="18"/>
                          </a:lnTo>
                          <a:lnTo>
                            <a:pt x="426" y="43"/>
                          </a:lnTo>
                          <a:lnTo>
                            <a:pt x="430" y="62"/>
                          </a:lnTo>
                          <a:lnTo>
                            <a:pt x="432" y="84"/>
                          </a:lnTo>
                          <a:lnTo>
                            <a:pt x="430" y="97"/>
                          </a:lnTo>
                          <a:lnTo>
                            <a:pt x="423" y="138"/>
                          </a:lnTo>
                          <a:lnTo>
                            <a:pt x="413" y="167"/>
                          </a:lnTo>
                          <a:lnTo>
                            <a:pt x="405" y="178"/>
                          </a:lnTo>
                          <a:lnTo>
                            <a:pt x="397" y="185"/>
                          </a:lnTo>
                          <a:lnTo>
                            <a:pt x="371" y="194"/>
                          </a:lnTo>
                          <a:lnTo>
                            <a:pt x="303" y="202"/>
                          </a:lnTo>
                          <a:lnTo>
                            <a:pt x="273" y="207"/>
                          </a:lnTo>
                          <a:lnTo>
                            <a:pt x="245" y="214"/>
                          </a:lnTo>
                          <a:lnTo>
                            <a:pt x="238" y="216"/>
                          </a:lnTo>
                          <a:lnTo>
                            <a:pt x="228" y="218"/>
                          </a:lnTo>
                          <a:lnTo>
                            <a:pt x="182" y="227"/>
                          </a:lnTo>
                          <a:lnTo>
                            <a:pt x="136" y="243"/>
                          </a:lnTo>
                          <a:lnTo>
                            <a:pt x="106" y="253"/>
                          </a:lnTo>
                          <a:lnTo>
                            <a:pt x="90" y="259"/>
                          </a:lnTo>
                          <a:lnTo>
                            <a:pt x="60" y="275"/>
                          </a:lnTo>
                          <a:lnTo>
                            <a:pt x="49" y="279"/>
                          </a:lnTo>
                          <a:lnTo>
                            <a:pt x="46" y="280"/>
                          </a:lnTo>
                          <a:lnTo>
                            <a:pt x="37" y="280"/>
                          </a:lnTo>
                          <a:lnTo>
                            <a:pt x="34" y="278"/>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53" name="Freeform 29"/>
                    <p:cNvSpPr>
                      <a:spLocks/>
                    </p:cNvSpPr>
                    <p:nvPr/>
                  </p:nvSpPr>
                  <p:spPr bwMode="auto">
                    <a:xfrm>
                      <a:off x="5476" y="3569"/>
                      <a:ext cx="164" cy="92"/>
                    </a:xfrm>
                    <a:custGeom>
                      <a:avLst/>
                      <a:gdLst/>
                      <a:ahLst/>
                      <a:cxnLst>
                        <a:cxn ang="0">
                          <a:pos x="29" y="79"/>
                        </a:cxn>
                        <a:cxn ang="0">
                          <a:pos x="3" y="59"/>
                        </a:cxn>
                        <a:cxn ang="0">
                          <a:pos x="0" y="55"/>
                        </a:cxn>
                        <a:cxn ang="0">
                          <a:pos x="3" y="50"/>
                        </a:cxn>
                        <a:cxn ang="0">
                          <a:pos x="20" y="61"/>
                        </a:cxn>
                        <a:cxn ang="0">
                          <a:pos x="43" y="73"/>
                        </a:cxn>
                        <a:cxn ang="0">
                          <a:pos x="45" y="72"/>
                        </a:cxn>
                        <a:cxn ang="0">
                          <a:pos x="46" y="69"/>
                        </a:cxn>
                        <a:cxn ang="0">
                          <a:pos x="46" y="67"/>
                        </a:cxn>
                        <a:cxn ang="0">
                          <a:pos x="48" y="61"/>
                        </a:cxn>
                        <a:cxn ang="0">
                          <a:pos x="47" y="59"/>
                        </a:cxn>
                        <a:cxn ang="0">
                          <a:pos x="52" y="53"/>
                        </a:cxn>
                        <a:cxn ang="0">
                          <a:pos x="18" y="24"/>
                        </a:cxn>
                        <a:cxn ang="0">
                          <a:pos x="6" y="18"/>
                        </a:cxn>
                        <a:cxn ang="0">
                          <a:pos x="16" y="13"/>
                        </a:cxn>
                        <a:cxn ang="0">
                          <a:pos x="24" y="17"/>
                        </a:cxn>
                        <a:cxn ang="0">
                          <a:pos x="34" y="26"/>
                        </a:cxn>
                        <a:cxn ang="0">
                          <a:pos x="53" y="40"/>
                        </a:cxn>
                        <a:cxn ang="0">
                          <a:pos x="62" y="46"/>
                        </a:cxn>
                        <a:cxn ang="0">
                          <a:pos x="88" y="62"/>
                        </a:cxn>
                        <a:cxn ang="0">
                          <a:pos x="99" y="68"/>
                        </a:cxn>
                        <a:cxn ang="0">
                          <a:pos x="100" y="68"/>
                        </a:cxn>
                        <a:cxn ang="0">
                          <a:pos x="108" y="59"/>
                        </a:cxn>
                        <a:cxn ang="0">
                          <a:pos x="101" y="52"/>
                        </a:cxn>
                        <a:cxn ang="0">
                          <a:pos x="90" y="45"/>
                        </a:cxn>
                        <a:cxn ang="0">
                          <a:pos x="85" y="39"/>
                        </a:cxn>
                        <a:cxn ang="0">
                          <a:pos x="80" y="35"/>
                        </a:cxn>
                        <a:cxn ang="0">
                          <a:pos x="66" y="24"/>
                        </a:cxn>
                        <a:cxn ang="0">
                          <a:pos x="52" y="15"/>
                        </a:cxn>
                        <a:cxn ang="0">
                          <a:pos x="35" y="6"/>
                        </a:cxn>
                        <a:cxn ang="0">
                          <a:pos x="47" y="0"/>
                        </a:cxn>
                        <a:cxn ang="0">
                          <a:pos x="75" y="17"/>
                        </a:cxn>
                        <a:cxn ang="0">
                          <a:pos x="103" y="35"/>
                        </a:cxn>
                        <a:cxn ang="0">
                          <a:pos x="108" y="40"/>
                        </a:cxn>
                        <a:cxn ang="0">
                          <a:pos x="121" y="48"/>
                        </a:cxn>
                        <a:cxn ang="0">
                          <a:pos x="134" y="57"/>
                        </a:cxn>
                        <a:cxn ang="0">
                          <a:pos x="135" y="60"/>
                        </a:cxn>
                        <a:cxn ang="0">
                          <a:pos x="139" y="62"/>
                        </a:cxn>
                        <a:cxn ang="0">
                          <a:pos x="145" y="61"/>
                        </a:cxn>
                        <a:cxn ang="0">
                          <a:pos x="146" y="60"/>
                        </a:cxn>
                        <a:cxn ang="0">
                          <a:pos x="146" y="57"/>
                        </a:cxn>
                        <a:cxn ang="0">
                          <a:pos x="151" y="52"/>
                        </a:cxn>
                        <a:cxn ang="0">
                          <a:pos x="160" y="52"/>
                        </a:cxn>
                        <a:cxn ang="0">
                          <a:pos x="163" y="53"/>
                        </a:cxn>
                        <a:cxn ang="0">
                          <a:pos x="163" y="62"/>
                        </a:cxn>
                        <a:cxn ang="0">
                          <a:pos x="157" y="68"/>
                        </a:cxn>
                        <a:cxn ang="0">
                          <a:pos x="149" y="71"/>
                        </a:cxn>
                        <a:cxn ang="0">
                          <a:pos x="138" y="69"/>
                        </a:cxn>
                        <a:cxn ang="0">
                          <a:pos x="131" y="67"/>
                        </a:cxn>
                        <a:cxn ang="0">
                          <a:pos x="124" y="67"/>
                        </a:cxn>
                        <a:cxn ang="0">
                          <a:pos x="120" y="67"/>
                        </a:cxn>
                        <a:cxn ang="0">
                          <a:pos x="111" y="78"/>
                        </a:cxn>
                        <a:cxn ang="0">
                          <a:pos x="107" y="80"/>
                        </a:cxn>
                        <a:cxn ang="0">
                          <a:pos x="95" y="80"/>
                        </a:cxn>
                        <a:cxn ang="0">
                          <a:pos x="88" y="77"/>
                        </a:cxn>
                        <a:cxn ang="0">
                          <a:pos x="76" y="70"/>
                        </a:cxn>
                        <a:cxn ang="0">
                          <a:pos x="71" y="68"/>
                        </a:cxn>
                        <a:cxn ang="0">
                          <a:pos x="66" y="73"/>
                        </a:cxn>
                        <a:cxn ang="0">
                          <a:pos x="64" y="81"/>
                        </a:cxn>
                        <a:cxn ang="0">
                          <a:pos x="60" y="87"/>
                        </a:cxn>
                        <a:cxn ang="0">
                          <a:pos x="56" y="91"/>
                        </a:cxn>
                        <a:cxn ang="0">
                          <a:pos x="49" y="91"/>
                        </a:cxn>
                        <a:cxn ang="0">
                          <a:pos x="29" y="79"/>
                        </a:cxn>
                      </a:cxnLst>
                      <a:rect l="0" t="0" r="r" b="b"/>
                      <a:pathLst>
                        <a:path w="164" h="92">
                          <a:moveTo>
                            <a:pt x="29" y="79"/>
                          </a:moveTo>
                          <a:lnTo>
                            <a:pt x="3" y="59"/>
                          </a:lnTo>
                          <a:lnTo>
                            <a:pt x="0" y="55"/>
                          </a:lnTo>
                          <a:lnTo>
                            <a:pt x="3" y="50"/>
                          </a:lnTo>
                          <a:lnTo>
                            <a:pt x="20" y="61"/>
                          </a:lnTo>
                          <a:lnTo>
                            <a:pt x="43" y="73"/>
                          </a:lnTo>
                          <a:lnTo>
                            <a:pt x="45" y="72"/>
                          </a:lnTo>
                          <a:lnTo>
                            <a:pt x="46" y="69"/>
                          </a:lnTo>
                          <a:lnTo>
                            <a:pt x="46" y="67"/>
                          </a:lnTo>
                          <a:lnTo>
                            <a:pt x="48" y="61"/>
                          </a:lnTo>
                          <a:lnTo>
                            <a:pt x="47" y="59"/>
                          </a:lnTo>
                          <a:lnTo>
                            <a:pt x="52" y="53"/>
                          </a:lnTo>
                          <a:lnTo>
                            <a:pt x="18" y="24"/>
                          </a:lnTo>
                          <a:lnTo>
                            <a:pt x="6" y="18"/>
                          </a:lnTo>
                          <a:lnTo>
                            <a:pt x="16" y="13"/>
                          </a:lnTo>
                          <a:lnTo>
                            <a:pt x="24" y="17"/>
                          </a:lnTo>
                          <a:lnTo>
                            <a:pt x="34" y="26"/>
                          </a:lnTo>
                          <a:lnTo>
                            <a:pt x="53" y="40"/>
                          </a:lnTo>
                          <a:lnTo>
                            <a:pt x="62" y="46"/>
                          </a:lnTo>
                          <a:lnTo>
                            <a:pt x="88" y="62"/>
                          </a:lnTo>
                          <a:lnTo>
                            <a:pt x="99" y="68"/>
                          </a:lnTo>
                          <a:lnTo>
                            <a:pt x="100" y="68"/>
                          </a:lnTo>
                          <a:lnTo>
                            <a:pt x="108" y="59"/>
                          </a:lnTo>
                          <a:lnTo>
                            <a:pt x="101" y="52"/>
                          </a:lnTo>
                          <a:lnTo>
                            <a:pt x="90" y="45"/>
                          </a:lnTo>
                          <a:lnTo>
                            <a:pt x="85" y="39"/>
                          </a:lnTo>
                          <a:lnTo>
                            <a:pt x="80" y="35"/>
                          </a:lnTo>
                          <a:lnTo>
                            <a:pt x="66" y="24"/>
                          </a:lnTo>
                          <a:lnTo>
                            <a:pt x="52" y="15"/>
                          </a:lnTo>
                          <a:lnTo>
                            <a:pt x="35" y="6"/>
                          </a:lnTo>
                          <a:lnTo>
                            <a:pt x="47" y="0"/>
                          </a:lnTo>
                          <a:lnTo>
                            <a:pt x="75" y="17"/>
                          </a:lnTo>
                          <a:lnTo>
                            <a:pt x="103" y="35"/>
                          </a:lnTo>
                          <a:lnTo>
                            <a:pt x="108" y="40"/>
                          </a:lnTo>
                          <a:lnTo>
                            <a:pt x="121" y="48"/>
                          </a:lnTo>
                          <a:lnTo>
                            <a:pt x="134" y="57"/>
                          </a:lnTo>
                          <a:lnTo>
                            <a:pt x="135" y="60"/>
                          </a:lnTo>
                          <a:lnTo>
                            <a:pt x="139" y="62"/>
                          </a:lnTo>
                          <a:lnTo>
                            <a:pt x="145" y="61"/>
                          </a:lnTo>
                          <a:lnTo>
                            <a:pt x="146" y="60"/>
                          </a:lnTo>
                          <a:lnTo>
                            <a:pt x="146" y="57"/>
                          </a:lnTo>
                          <a:lnTo>
                            <a:pt x="151" y="52"/>
                          </a:lnTo>
                          <a:lnTo>
                            <a:pt x="160" y="52"/>
                          </a:lnTo>
                          <a:lnTo>
                            <a:pt x="163" y="53"/>
                          </a:lnTo>
                          <a:lnTo>
                            <a:pt x="163" y="62"/>
                          </a:lnTo>
                          <a:lnTo>
                            <a:pt x="157" y="68"/>
                          </a:lnTo>
                          <a:lnTo>
                            <a:pt x="149" y="71"/>
                          </a:lnTo>
                          <a:lnTo>
                            <a:pt x="138" y="69"/>
                          </a:lnTo>
                          <a:lnTo>
                            <a:pt x="131" y="67"/>
                          </a:lnTo>
                          <a:lnTo>
                            <a:pt x="124" y="67"/>
                          </a:lnTo>
                          <a:lnTo>
                            <a:pt x="120" y="67"/>
                          </a:lnTo>
                          <a:lnTo>
                            <a:pt x="111" y="78"/>
                          </a:lnTo>
                          <a:lnTo>
                            <a:pt x="107" y="80"/>
                          </a:lnTo>
                          <a:lnTo>
                            <a:pt x="95" y="80"/>
                          </a:lnTo>
                          <a:lnTo>
                            <a:pt x="88" y="77"/>
                          </a:lnTo>
                          <a:lnTo>
                            <a:pt x="76" y="70"/>
                          </a:lnTo>
                          <a:lnTo>
                            <a:pt x="71" y="68"/>
                          </a:lnTo>
                          <a:lnTo>
                            <a:pt x="66" y="73"/>
                          </a:lnTo>
                          <a:lnTo>
                            <a:pt x="64" y="81"/>
                          </a:lnTo>
                          <a:lnTo>
                            <a:pt x="60" y="87"/>
                          </a:lnTo>
                          <a:lnTo>
                            <a:pt x="56" y="91"/>
                          </a:lnTo>
                          <a:lnTo>
                            <a:pt x="49" y="91"/>
                          </a:lnTo>
                          <a:lnTo>
                            <a:pt x="29" y="79"/>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54" name="Freeform 30"/>
                    <p:cNvSpPr>
                      <a:spLocks/>
                    </p:cNvSpPr>
                    <p:nvPr/>
                  </p:nvSpPr>
                  <p:spPr bwMode="auto">
                    <a:xfrm>
                      <a:off x="5345" y="3588"/>
                      <a:ext cx="132" cy="87"/>
                    </a:xfrm>
                    <a:custGeom>
                      <a:avLst/>
                      <a:gdLst/>
                      <a:ahLst/>
                      <a:cxnLst>
                        <a:cxn ang="0">
                          <a:pos x="0" y="81"/>
                        </a:cxn>
                        <a:cxn ang="0">
                          <a:pos x="0" y="80"/>
                        </a:cxn>
                        <a:cxn ang="0">
                          <a:pos x="10" y="70"/>
                        </a:cxn>
                        <a:cxn ang="0">
                          <a:pos x="34" y="75"/>
                        </a:cxn>
                        <a:cxn ang="0">
                          <a:pos x="49" y="74"/>
                        </a:cxn>
                        <a:cxn ang="0">
                          <a:pos x="62" y="72"/>
                        </a:cxn>
                        <a:cxn ang="0">
                          <a:pos x="67" y="70"/>
                        </a:cxn>
                        <a:cxn ang="0">
                          <a:pos x="65" y="63"/>
                        </a:cxn>
                        <a:cxn ang="0">
                          <a:pos x="55" y="53"/>
                        </a:cxn>
                        <a:cxn ang="0">
                          <a:pos x="48" y="46"/>
                        </a:cxn>
                        <a:cxn ang="0">
                          <a:pos x="47" y="43"/>
                        </a:cxn>
                        <a:cxn ang="0">
                          <a:pos x="37" y="37"/>
                        </a:cxn>
                        <a:cxn ang="0">
                          <a:pos x="29" y="30"/>
                        </a:cxn>
                        <a:cxn ang="0">
                          <a:pos x="17" y="21"/>
                        </a:cxn>
                        <a:cxn ang="0">
                          <a:pos x="16" y="20"/>
                        </a:cxn>
                        <a:cxn ang="0">
                          <a:pos x="18" y="19"/>
                        </a:cxn>
                        <a:cxn ang="0">
                          <a:pos x="22" y="19"/>
                        </a:cxn>
                        <a:cxn ang="0">
                          <a:pos x="60" y="42"/>
                        </a:cxn>
                        <a:cxn ang="0">
                          <a:pos x="69" y="50"/>
                        </a:cxn>
                        <a:cxn ang="0">
                          <a:pos x="77" y="59"/>
                        </a:cxn>
                        <a:cxn ang="0">
                          <a:pos x="78" y="60"/>
                        </a:cxn>
                        <a:cxn ang="0">
                          <a:pos x="83" y="58"/>
                        </a:cxn>
                        <a:cxn ang="0">
                          <a:pos x="103" y="29"/>
                        </a:cxn>
                        <a:cxn ang="0">
                          <a:pos x="105" y="21"/>
                        </a:cxn>
                        <a:cxn ang="0">
                          <a:pos x="111" y="13"/>
                        </a:cxn>
                        <a:cxn ang="0">
                          <a:pos x="116" y="3"/>
                        </a:cxn>
                        <a:cxn ang="0">
                          <a:pos x="119" y="0"/>
                        </a:cxn>
                        <a:cxn ang="0">
                          <a:pos x="130" y="1"/>
                        </a:cxn>
                        <a:cxn ang="0">
                          <a:pos x="131" y="6"/>
                        </a:cxn>
                        <a:cxn ang="0">
                          <a:pos x="128" y="16"/>
                        </a:cxn>
                        <a:cxn ang="0">
                          <a:pos x="125" y="20"/>
                        </a:cxn>
                        <a:cxn ang="0">
                          <a:pos x="122" y="28"/>
                        </a:cxn>
                        <a:cxn ang="0">
                          <a:pos x="116" y="37"/>
                        </a:cxn>
                        <a:cxn ang="0">
                          <a:pos x="115" y="43"/>
                        </a:cxn>
                        <a:cxn ang="0">
                          <a:pos x="95" y="68"/>
                        </a:cxn>
                        <a:cxn ang="0">
                          <a:pos x="82" y="78"/>
                        </a:cxn>
                        <a:cxn ang="0">
                          <a:pos x="69" y="83"/>
                        </a:cxn>
                        <a:cxn ang="0">
                          <a:pos x="63" y="84"/>
                        </a:cxn>
                        <a:cxn ang="0">
                          <a:pos x="35" y="86"/>
                        </a:cxn>
                        <a:cxn ang="0">
                          <a:pos x="0" y="81"/>
                        </a:cxn>
                      </a:cxnLst>
                      <a:rect l="0" t="0" r="r" b="b"/>
                      <a:pathLst>
                        <a:path w="132" h="87">
                          <a:moveTo>
                            <a:pt x="0" y="81"/>
                          </a:moveTo>
                          <a:lnTo>
                            <a:pt x="0" y="80"/>
                          </a:lnTo>
                          <a:lnTo>
                            <a:pt x="10" y="70"/>
                          </a:lnTo>
                          <a:lnTo>
                            <a:pt x="34" y="75"/>
                          </a:lnTo>
                          <a:lnTo>
                            <a:pt x="49" y="74"/>
                          </a:lnTo>
                          <a:lnTo>
                            <a:pt x="62" y="72"/>
                          </a:lnTo>
                          <a:lnTo>
                            <a:pt x="67" y="70"/>
                          </a:lnTo>
                          <a:lnTo>
                            <a:pt x="65" y="63"/>
                          </a:lnTo>
                          <a:lnTo>
                            <a:pt x="55" y="53"/>
                          </a:lnTo>
                          <a:lnTo>
                            <a:pt x="48" y="46"/>
                          </a:lnTo>
                          <a:lnTo>
                            <a:pt x="47" y="43"/>
                          </a:lnTo>
                          <a:lnTo>
                            <a:pt x="37" y="37"/>
                          </a:lnTo>
                          <a:lnTo>
                            <a:pt x="29" y="30"/>
                          </a:lnTo>
                          <a:lnTo>
                            <a:pt x="17" y="21"/>
                          </a:lnTo>
                          <a:lnTo>
                            <a:pt x="16" y="20"/>
                          </a:lnTo>
                          <a:lnTo>
                            <a:pt x="18" y="19"/>
                          </a:lnTo>
                          <a:lnTo>
                            <a:pt x="22" y="19"/>
                          </a:lnTo>
                          <a:lnTo>
                            <a:pt x="60" y="42"/>
                          </a:lnTo>
                          <a:lnTo>
                            <a:pt x="69" y="50"/>
                          </a:lnTo>
                          <a:lnTo>
                            <a:pt x="77" y="59"/>
                          </a:lnTo>
                          <a:lnTo>
                            <a:pt x="78" y="60"/>
                          </a:lnTo>
                          <a:lnTo>
                            <a:pt x="83" y="58"/>
                          </a:lnTo>
                          <a:lnTo>
                            <a:pt x="103" y="29"/>
                          </a:lnTo>
                          <a:lnTo>
                            <a:pt x="105" y="21"/>
                          </a:lnTo>
                          <a:lnTo>
                            <a:pt x="111" y="13"/>
                          </a:lnTo>
                          <a:lnTo>
                            <a:pt x="116" y="3"/>
                          </a:lnTo>
                          <a:lnTo>
                            <a:pt x="119" y="0"/>
                          </a:lnTo>
                          <a:lnTo>
                            <a:pt x="130" y="1"/>
                          </a:lnTo>
                          <a:lnTo>
                            <a:pt x="131" y="6"/>
                          </a:lnTo>
                          <a:lnTo>
                            <a:pt x="128" y="16"/>
                          </a:lnTo>
                          <a:lnTo>
                            <a:pt x="125" y="20"/>
                          </a:lnTo>
                          <a:lnTo>
                            <a:pt x="122" y="28"/>
                          </a:lnTo>
                          <a:lnTo>
                            <a:pt x="116" y="37"/>
                          </a:lnTo>
                          <a:lnTo>
                            <a:pt x="115" y="43"/>
                          </a:lnTo>
                          <a:lnTo>
                            <a:pt x="95" y="68"/>
                          </a:lnTo>
                          <a:lnTo>
                            <a:pt x="82" y="78"/>
                          </a:lnTo>
                          <a:lnTo>
                            <a:pt x="69" y="83"/>
                          </a:lnTo>
                          <a:lnTo>
                            <a:pt x="63" y="84"/>
                          </a:lnTo>
                          <a:lnTo>
                            <a:pt x="35" y="86"/>
                          </a:lnTo>
                          <a:lnTo>
                            <a:pt x="0" y="81"/>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55" name="Freeform 31"/>
                    <p:cNvSpPr>
                      <a:spLocks/>
                    </p:cNvSpPr>
                    <p:nvPr/>
                  </p:nvSpPr>
                  <p:spPr bwMode="auto">
                    <a:xfrm>
                      <a:off x="5097" y="3396"/>
                      <a:ext cx="241" cy="280"/>
                    </a:xfrm>
                    <a:custGeom>
                      <a:avLst/>
                      <a:gdLst/>
                      <a:ahLst/>
                      <a:cxnLst>
                        <a:cxn ang="0">
                          <a:pos x="193" y="266"/>
                        </a:cxn>
                        <a:cxn ang="0">
                          <a:pos x="195" y="249"/>
                        </a:cxn>
                        <a:cxn ang="0">
                          <a:pos x="159" y="232"/>
                        </a:cxn>
                        <a:cxn ang="0">
                          <a:pos x="135" y="200"/>
                        </a:cxn>
                        <a:cxn ang="0">
                          <a:pos x="160" y="144"/>
                        </a:cxn>
                        <a:cxn ang="0">
                          <a:pos x="125" y="117"/>
                        </a:cxn>
                        <a:cxn ang="0">
                          <a:pos x="107" y="125"/>
                        </a:cxn>
                        <a:cxn ang="0">
                          <a:pos x="51" y="128"/>
                        </a:cxn>
                        <a:cxn ang="0">
                          <a:pos x="9" y="101"/>
                        </a:cxn>
                        <a:cxn ang="0">
                          <a:pos x="2" y="71"/>
                        </a:cxn>
                        <a:cxn ang="0">
                          <a:pos x="23" y="80"/>
                        </a:cxn>
                        <a:cxn ang="0">
                          <a:pos x="51" y="109"/>
                        </a:cxn>
                        <a:cxn ang="0">
                          <a:pos x="90" y="117"/>
                        </a:cxn>
                        <a:cxn ang="0">
                          <a:pos x="130" y="113"/>
                        </a:cxn>
                        <a:cxn ang="0">
                          <a:pos x="136" y="107"/>
                        </a:cxn>
                        <a:cxn ang="0">
                          <a:pos x="122" y="95"/>
                        </a:cxn>
                        <a:cxn ang="0">
                          <a:pos x="82" y="96"/>
                        </a:cxn>
                        <a:cxn ang="0">
                          <a:pos x="89" y="84"/>
                        </a:cxn>
                        <a:cxn ang="0">
                          <a:pos x="131" y="65"/>
                        </a:cxn>
                        <a:cxn ang="0">
                          <a:pos x="113" y="22"/>
                        </a:cxn>
                        <a:cxn ang="0">
                          <a:pos x="74" y="12"/>
                        </a:cxn>
                        <a:cxn ang="0">
                          <a:pos x="46" y="36"/>
                        </a:cxn>
                        <a:cxn ang="0">
                          <a:pos x="54" y="69"/>
                        </a:cxn>
                        <a:cxn ang="0">
                          <a:pos x="61" y="91"/>
                        </a:cxn>
                        <a:cxn ang="0">
                          <a:pos x="29" y="71"/>
                        </a:cxn>
                        <a:cxn ang="0">
                          <a:pos x="18" y="56"/>
                        </a:cxn>
                        <a:cxn ang="0">
                          <a:pos x="23" y="26"/>
                        </a:cxn>
                        <a:cxn ang="0">
                          <a:pos x="64" y="0"/>
                        </a:cxn>
                        <a:cxn ang="0">
                          <a:pos x="101" y="4"/>
                        </a:cxn>
                        <a:cxn ang="0">
                          <a:pos x="142" y="26"/>
                        </a:cxn>
                        <a:cxn ang="0">
                          <a:pos x="155" y="58"/>
                        </a:cxn>
                        <a:cxn ang="0">
                          <a:pos x="136" y="89"/>
                        </a:cxn>
                        <a:cxn ang="0">
                          <a:pos x="139" y="101"/>
                        </a:cxn>
                        <a:cxn ang="0">
                          <a:pos x="184" y="133"/>
                        </a:cxn>
                        <a:cxn ang="0">
                          <a:pos x="175" y="144"/>
                        </a:cxn>
                        <a:cxn ang="0">
                          <a:pos x="155" y="195"/>
                        </a:cxn>
                        <a:cxn ang="0">
                          <a:pos x="164" y="216"/>
                        </a:cxn>
                        <a:cxn ang="0">
                          <a:pos x="198" y="237"/>
                        </a:cxn>
                        <a:cxn ang="0">
                          <a:pos x="199" y="225"/>
                        </a:cxn>
                        <a:cxn ang="0">
                          <a:pos x="181" y="212"/>
                        </a:cxn>
                        <a:cxn ang="0">
                          <a:pos x="208" y="212"/>
                        </a:cxn>
                        <a:cxn ang="0">
                          <a:pos x="240" y="227"/>
                        </a:cxn>
                        <a:cxn ang="0">
                          <a:pos x="229" y="226"/>
                        </a:cxn>
                        <a:cxn ang="0">
                          <a:pos x="212" y="241"/>
                        </a:cxn>
                        <a:cxn ang="0">
                          <a:pos x="214" y="274"/>
                        </a:cxn>
                        <a:cxn ang="0">
                          <a:pos x="204" y="279"/>
                        </a:cxn>
                      </a:cxnLst>
                      <a:rect l="0" t="0" r="r" b="b"/>
                      <a:pathLst>
                        <a:path w="241" h="280">
                          <a:moveTo>
                            <a:pt x="198" y="276"/>
                          </a:moveTo>
                          <a:lnTo>
                            <a:pt x="195" y="274"/>
                          </a:lnTo>
                          <a:lnTo>
                            <a:pt x="193" y="266"/>
                          </a:lnTo>
                          <a:lnTo>
                            <a:pt x="195" y="257"/>
                          </a:lnTo>
                          <a:lnTo>
                            <a:pt x="195" y="250"/>
                          </a:lnTo>
                          <a:lnTo>
                            <a:pt x="195" y="249"/>
                          </a:lnTo>
                          <a:lnTo>
                            <a:pt x="194" y="247"/>
                          </a:lnTo>
                          <a:lnTo>
                            <a:pt x="177" y="242"/>
                          </a:lnTo>
                          <a:lnTo>
                            <a:pt x="159" y="232"/>
                          </a:lnTo>
                          <a:lnTo>
                            <a:pt x="142" y="217"/>
                          </a:lnTo>
                          <a:lnTo>
                            <a:pt x="136" y="211"/>
                          </a:lnTo>
                          <a:lnTo>
                            <a:pt x="135" y="200"/>
                          </a:lnTo>
                          <a:lnTo>
                            <a:pt x="134" y="191"/>
                          </a:lnTo>
                          <a:lnTo>
                            <a:pt x="153" y="150"/>
                          </a:lnTo>
                          <a:lnTo>
                            <a:pt x="160" y="144"/>
                          </a:lnTo>
                          <a:lnTo>
                            <a:pt x="163" y="144"/>
                          </a:lnTo>
                          <a:lnTo>
                            <a:pt x="166" y="142"/>
                          </a:lnTo>
                          <a:lnTo>
                            <a:pt x="125" y="117"/>
                          </a:lnTo>
                          <a:lnTo>
                            <a:pt x="122" y="116"/>
                          </a:lnTo>
                          <a:lnTo>
                            <a:pt x="111" y="122"/>
                          </a:lnTo>
                          <a:lnTo>
                            <a:pt x="107" y="125"/>
                          </a:lnTo>
                          <a:lnTo>
                            <a:pt x="87" y="130"/>
                          </a:lnTo>
                          <a:lnTo>
                            <a:pt x="70" y="131"/>
                          </a:lnTo>
                          <a:lnTo>
                            <a:pt x="51" y="128"/>
                          </a:lnTo>
                          <a:lnTo>
                            <a:pt x="39" y="124"/>
                          </a:lnTo>
                          <a:lnTo>
                            <a:pt x="23" y="113"/>
                          </a:lnTo>
                          <a:lnTo>
                            <a:pt x="9" y="101"/>
                          </a:lnTo>
                          <a:lnTo>
                            <a:pt x="5" y="97"/>
                          </a:lnTo>
                          <a:lnTo>
                            <a:pt x="0" y="82"/>
                          </a:lnTo>
                          <a:lnTo>
                            <a:pt x="2" y="71"/>
                          </a:lnTo>
                          <a:lnTo>
                            <a:pt x="6" y="65"/>
                          </a:lnTo>
                          <a:lnTo>
                            <a:pt x="7" y="63"/>
                          </a:lnTo>
                          <a:lnTo>
                            <a:pt x="23" y="80"/>
                          </a:lnTo>
                          <a:lnTo>
                            <a:pt x="29" y="84"/>
                          </a:lnTo>
                          <a:lnTo>
                            <a:pt x="33" y="94"/>
                          </a:lnTo>
                          <a:lnTo>
                            <a:pt x="51" y="109"/>
                          </a:lnTo>
                          <a:lnTo>
                            <a:pt x="68" y="117"/>
                          </a:lnTo>
                          <a:lnTo>
                            <a:pt x="74" y="119"/>
                          </a:lnTo>
                          <a:lnTo>
                            <a:pt x="90" y="117"/>
                          </a:lnTo>
                          <a:lnTo>
                            <a:pt x="106" y="110"/>
                          </a:lnTo>
                          <a:lnTo>
                            <a:pt x="114" y="105"/>
                          </a:lnTo>
                          <a:lnTo>
                            <a:pt x="130" y="113"/>
                          </a:lnTo>
                          <a:lnTo>
                            <a:pt x="134" y="112"/>
                          </a:lnTo>
                          <a:lnTo>
                            <a:pt x="136" y="109"/>
                          </a:lnTo>
                          <a:lnTo>
                            <a:pt x="136" y="107"/>
                          </a:lnTo>
                          <a:lnTo>
                            <a:pt x="131" y="104"/>
                          </a:lnTo>
                          <a:lnTo>
                            <a:pt x="124" y="96"/>
                          </a:lnTo>
                          <a:lnTo>
                            <a:pt x="122" y="95"/>
                          </a:lnTo>
                          <a:lnTo>
                            <a:pt x="101" y="98"/>
                          </a:lnTo>
                          <a:lnTo>
                            <a:pt x="84" y="98"/>
                          </a:lnTo>
                          <a:lnTo>
                            <a:pt x="82" y="96"/>
                          </a:lnTo>
                          <a:lnTo>
                            <a:pt x="89" y="89"/>
                          </a:lnTo>
                          <a:lnTo>
                            <a:pt x="89" y="85"/>
                          </a:lnTo>
                          <a:lnTo>
                            <a:pt x="89" y="84"/>
                          </a:lnTo>
                          <a:lnTo>
                            <a:pt x="106" y="82"/>
                          </a:lnTo>
                          <a:lnTo>
                            <a:pt x="124" y="76"/>
                          </a:lnTo>
                          <a:lnTo>
                            <a:pt x="131" y="65"/>
                          </a:lnTo>
                          <a:lnTo>
                            <a:pt x="133" y="52"/>
                          </a:lnTo>
                          <a:lnTo>
                            <a:pt x="124" y="33"/>
                          </a:lnTo>
                          <a:lnTo>
                            <a:pt x="113" y="22"/>
                          </a:lnTo>
                          <a:lnTo>
                            <a:pt x="100" y="17"/>
                          </a:lnTo>
                          <a:lnTo>
                            <a:pt x="83" y="13"/>
                          </a:lnTo>
                          <a:lnTo>
                            <a:pt x="74" y="12"/>
                          </a:lnTo>
                          <a:lnTo>
                            <a:pt x="64" y="14"/>
                          </a:lnTo>
                          <a:lnTo>
                            <a:pt x="52" y="25"/>
                          </a:lnTo>
                          <a:lnTo>
                            <a:pt x="46" y="36"/>
                          </a:lnTo>
                          <a:lnTo>
                            <a:pt x="44" y="44"/>
                          </a:lnTo>
                          <a:lnTo>
                            <a:pt x="45" y="55"/>
                          </a:lnTo>
                          <a:lnTo>
                            <a:pt x="54" y="69"/>
                          </a:lnTo>
                          <a:lnTo>
                            <a:pt x="70" y="78"/>
                          </a:lnTo>
                          <a:lnTo>
                            <a:pt x="68" y="88"/>
                          </a:lnTo>
                          <a:lnTo>
                            <a:pt x="61" y="91"/>
                          </a:lnTo>
                          <a:lnTo>
                            <a:pt x="44" y="85"/>
                          </a:lnTo>
                          <a:lnTo>
                            <a:pt x="29" y="73"/>
                          </a:lnTo>
                          <a:lnTo>
                            <a:pt x="29" y="71"/>
                          </a:lnTo>
                          <a:lnTo>
                            <a:pt x="23" y="66"/>
                          </a:lnTo>
                          <a:lnTo>
                            <a:pt x="19" y="61"/>
                          </a:lnTo>
                          <a:lnTo>
                            <a:pt x="18" y="56"/>
                          </a:lnTo>
                          <a:lnTo>
                            <a:pt x="17" y="49"/>
                          </a:lnTo>
                          <a:lnTo>
                            <a:pt x="18" y="35"/>
                          </a:lnTo>
                          <a:lnTo>
                            <a:pt x="23" y="26"/>
                          </a:lnTo>
                          <a:lnTo>
                            <a:pt x="38" y="10"/>
                          </a:lnTo>
                          <a:lnTo>
                            <a:pt x="47" y="5"/>
                          </a:lnTo>
                          <a:lnTo>
                            <a:pt x="64" y="0"/>
                          </a:lnTo>
                          <a:lnTo>
                            <a:pt x="80" y="0"/>
                          </a:lnTo>
                          <a:lnTo>
                            <a:pt x="90" y="2"/>
                          </a:lnTo>
                          <a:lnTo>
                            <a:pt x="101" y="4"/>
                          </a:lnTo>
                          <a:lnTo>
                            <a:pt x="117" y="8"/>
                          </a:lnTo>
                          <a:lnTo>
                            <a:pt x="134" y="16"/>
                          </a:lnTo>
                          <a:lnTo>
                            <a:pt x="142" y="26"/>
                          </a:lnTo>
                          <a:lnTo>
                            <a:pt x="151" y="36"/>
                          </a:lnTo>
                          <a:lnTo>
                            <a:pt x="158" y="56"/>
                          </a:lnTo>
                          <a:lnTo>
                            <a:pt x="155" y="58"/>
                          </a:lnTo>
                          <a:lnTo>
                            <a:pt x="158" y="63"/>
                          </a:lnTo>
                          <a:lnTo>
                            <a:pt x="152" y="76"/>
                          </a:lnTo>
                          <a:lnTo>
                            <a:pt x="136" y="89"/>
                          </a:lnTo>
                          <a:lnTo>
                            <a:pt x="131" y="90"/>
                          </a:lnTo>
                          <a:lnTo>
                            <a:pt x="130" y="93"/>
                          </a:lnTo>
                          <a:lnTo>
                            <a:pt x="139" y="101"/>
                          </a:lnTo>
                          <a:lnTo>
                            <a:pt x="149" y="107"/>
                          </a:lnTo>
                          <a:lnTo>
                            <a:pt x="173" y="124"/>
                          </a:lnTo>
                          <a:lnTo>
                            <a:pt x="184" y="133"/>
                          </a:lnTo>
                          <a:lnTo>
                            <a:pt x="187" y="141"/>
                          </a:lnTo>
                          <a:lnTo>
                            <a:pt x="182" y="142"/>
                          </a:lnTo>
                          <a:lnTo>
                            <a:pt x="175" y="144"/>
                          </a:lnTo>
                          <a:lnTo>
                            <a:pt x="171" y="158"/>
                          </a:lnTo>
                          <a:lnTo>
                            <a:pt x="166" y="170"/>
                          </a:lnTo>
                          <a:lnTo>
                            <a:pt x="155" y="195"/>
                          </a:lnTo>
                          <a:lnTo>
                            <a:pt x="153" y="204"/>
                          </a:lnTo>
                          <a:lnTo>
                            <a:pt x="157" y="211"/>
                          </a:lnTo>
                          <a:lnTo>
                            <a:pt x="164" y="216"/>
                          </a:lnTo>
                          <a:lnTo>
                            <a:pt x="170" y="221"/>
                          </a:lnTo>
                          <a:lnTo>
                            <a:pt x="185" y="231"/>
                          </a:lnTo>
                          <a:lnTo>
                            <a:pt x="198" y="237"/>
                          </a:lnTo>
                          <a:lnTo>
                            <a:pt x="199" y="235"/>
                          </a:lnTo>
                          <a:lnTo>
                            <a:pt x="198" y="230"/>
                          </a:lnTo>
                          <a:lnTo>
                            <a:pt x="199" y="225"/>
                          </a:lnTo>
                          <a:lnTo>
                            <a:pt x="204" y="219"/>
                          </a:lnTo>
                          <a:lnTo>
                            <a:pt x="193" y="214"/>
                          </a:lnTo>
                          <a:lnTo>
                            <a:pt x="181" y="212"/>
                          </a:lnTo>
                          <a:lnTo>
                            <a:pt x="180" y="208"/>
                          </a:lnTo>
                          <a:lnTo>
                            <a:pt x="189" y="207"/>
                          </a:lnTo>
                          <a:lnTo>
                            <a:pt x="208" y="212"/>
                          </a:lnTo>
                          <a:lnTo>
                            <a:pt x="222" y="215"/>
                          </a:lnTo>
                          <a:lnTo>
                            <a:pt x="239" y="224"/>
                          </a:lnTo>
                          <a:lnTo>
                            <a:pt x="240" y="227"/>
                          </a:lnTo>
                          <a:lnTo>
                            <a:pt x="238" y="229"/>
                          </a:lnTo>
                          <a:lnTo>
                            <a:pt x="235" y="229"/>
                          </a:lnTo>
                          <a:lnTo>
                            <a:pt x="229" y="226"/>
                          </a:lnTo>
                          <a:lnTo>
                            <a:pt x="224" y="226"/>
                          </a:lnTo>
                          <a:lnTo>
                            <a:pt x="220" y="232"/>
                          </a:lnTo>
                          <a:lnTo>
                            <a:pt x="212" y="241"/>
                          </a:lnTo>
                          <a:lnTo>
                            <a:pt x="206" y="260"/>
                          </a:lnTo>
                          <a:lnTo>
                            <a:pt x="209" y="268"/>
                          </a:lnTo>
                          <a:lnTo>
                            <a:pt x="214" y="274"/>
                          </a:lnTo>
                          <a:lnTo>
                            <a:pt x="215" y="276"/>
                          </a:lnTo>
                          <a:lnTo>
                            <a:pt x="208" y="279"/>
                          </a:lnTo>
                          <a:lnTo>
                            <a:pt x="204" y="279"/>
                          </a:lnTo>
                          <a:lnTo>
                            <a:pt x="198" y="276"/>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56" name="Freeform 32"/>
                    <p:cNvSpPr>
                      <a:spLocks/>
                    </p:cNvSpPr>
                    <p:nvPr/>
                  </p:nvSpPr>
                  <p:spPr bwMode="auto">
                    <a:xfrm>
                      <a:off x="5321" y="3626"/>
                      <a:ext cx="72" cy="44"/>
                    </a:xfrm>
                    <a:custGeom>
                      <a:avLst/>
                      <a:gdLst/>
                      <a:ahLst/>
                      <a:cxnLst>
                        <a:cxn ang="0">
                          <a:pos x="1" y="39"/>
                        </a:cxn>
                        <a:cxn ang="0">
                          <a:pos x="0" y="37"/>
                        </a:cxn>
                        <a:cxn ang="0">
                          <a:pos x="21" y="14"/>
                        </a:cxn>
                        <a:cxn ang="0">
                          <a:pos x="24" y="9"/>
                        </a:cxn>
                        <a:cxn ang="0">
                          <a:pos x="22" y="5"/>
                        </a:cxn>
                        <a:cxn ang="0">
                          <a:pos x="27" y="1"/>
                        </a:cxn>
                        <a:cxn ang="0">
                          <a:pos x="45" y="0"/>
                        </a:cxn>
                        <a:cxn ang="0">
                          <a:pos x="49" y="2"/>
                        </a:cxn>
                        <a:cxn ang="0">
                          <a:pos x="52" y="5"/>
                        </a:cxn>
                        <a:cxn ang="0">
                          <a:pos x="67" y="16"/>
                        </a:cxn>
                        <a:cxn ang="0">
                          <a:pos x="71" y="19"/>
                        </a:cxn>
                        <a:cxn ang="0">
                          <a:pos x="71" y="24"/>
                        </a:cxn>
                        <a:cxn ang="0">
                          <a:pos x="65" y="27"/>
                        </a:cxn>
                        <a:cxn ang="0">
                          <a:pos x="55" y="27"/>
                        </a:cxn>
                        <a:cxn ang="0">
                          <a:pos x="46" y="25"/>
                        </a:cxn>
                        <a:cxn ang="0">
                          <a:pos x="36" y="21"/>
                        </a:cxn>
                        <a:cxn ang="0">
                          <a:pos x="31" y="22"/>
                        </a:cxn>
                        <a:cxn ang="0">
                          <a:pos x="25" y="30"/>
                        </a:cxn>
                        <a:cxn ang="0">
                          <a:pos x="15" y="38"/>
                        </a:cxn>
                        <a:cxn ang="0">
                          <a:pos x="10" y="40"/>
                        </a:cxn>
                        <a:cxn ang="0">
                          <a:pos x="6" y="41"/>
                        </a:cxn>
                        <a:cxn ang="0">
                          <a:pos x="6" y="42"/>
                        </a:cxn>
                        <a:cxn ang="0">
                          <a:pos x="3" y="43"/>
                        </a:cxn>
                        <a:cxn ang="0">
                          <a:pos x="1" y="39"/>
                        </a:cxn>
                      </a:cxnLst>
                      <a:rect l="0" t="0" r="r" b="b"/>
                      <a:pathLst>
                        <a:path w="72" h="44">
                          <a:moveTo>
                            <a:pt x="1" y="39"/>
                          </a:moveTo>
                          <a:lnTo>
                            <a:pt x="0" y="37"/>
                          </a:lnTo>
                          <a:lnTo>
                            <a:pt x="21" y="14"/>
                          </a:lnTo>
                          <a:lnTo>
                            <a:pt x="24" y="9"/>
                          </a:lnTo>
                          <a:lnTo>
                            <a:pt x="22" y="5"/>
                          </a:lnTo>
                          <a:lnTo>
                            <a:pt x="27" y="1"/>
                          </a:lnTo>
                          <a:lnTo>
                            <a:pt x="45" y="0"/>
                          </a:lnTo>
                          <a:lnTo>
                            <a:pt x="49" y="2"/>
                          </a:lnTo>
                          <a:lnTo>
                            <a:pt x="52" y="5"/>
                          </a:lnTo>
                          <a:lnTo>
                            <a:pt x="67" y="16"/>
                          </a:lnTo>
                          <a:lnTo>
                            <a:pt x="71" y="19"/>
                          </a:lnTo>
                          <a:lnTo>
                            <a:pt x="71" y="24"/>
                          </a:lnTo>
                          <a:lnTo>
                            <a:pt x="65" y="27"/>
                          </a:lnTo>
                          <a:lnTo>
                            <a:pt x="55" y="27"/>
                          </a:lnTo>
                          <a:lnTo>
                            <a:pt x="46" y="25"/>
                          </a:lnTo>
                          <a:lnTo>
                            <a:pt x="36" y="21"/>
                          </a:lnTo>
                          <a:lnTo>
                            <a:pt x="31" y="22"/>
                          </a:lnTo>
                          <a:lnTo>
                            <a:pt x="25" y="30"/>
                          </a:lnTo>
                          <a:lnTo>
                            <a:pt x="15" y="38"/>
                          </a:lnTo>
                          <a:lnTo>
                            <a:pt x="10" y="40"/>
                          </a:lnTo>
                          <a:lnTo>
                            <a:pt x="6" y="41"/>
                          </a:lnTo>
                          <a:lnTo>
                            <a:pt x="6" y="42"/>
                          </a:lnTo>
                          <a:lnTo>
                            <a:pt x="3" y="43"/>
                          </a:lnTo>
                          <a:lnTo>
                            <a:pt x="1" y="39"/>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57" name="Freeform 33"/>
                    <p:cNvSpPr>
                      <a:spLocks/>
                    </p:cNvSpPr>
                    <p:nvPr/>
                  </p:nvSpPr>
                  <p:spPr bwMode="auto">
                    <a:xfrm>
                      <a:off x="5666" y="3454"/>
                      <a:ext cx="196" cy="145"/>
                    </a:xfrm>
                    <a:custGeom>
                      <a:avLst/>
                      <a:gdLst/>
                      <a:ahLst/>
                      <a:cxnLst>
                        <a:cxn ang="0">
                          <a:pos x="108" y="130"/>
                        </a:cxn>
                        <a:cxn ang="0">
                          <a:pos x="107" y="124"/>
                        </a:cxn>
                        <a:cxn ang="0">
                          <a:pos x="91" y="112"/>
                        </a:cxn>
                        <a:cxn ang="0">
                          <a:pos x="48" y="81"/>
                        </a:cxn>
                        <a:cxn ang="0">
                          <a:pos x="8" y="54"/>
                        </a:cxn>
                        <a:cxn ang="0">
                          <a:pos x="0" y="48"/>
                        </a:cxn>
                        <a:cxn ang="0">
                          <a:pos x="5" y="46"/>
                        </a:cxn>
                        <a:cxn ang="0">
                          <a:pos x="46" y="37"/>
                        </a:cxn>
                        <a:cxn ang="0">
                          <a:pos x="73" y="27"/>
                        </a:cxn>
                        <a:cxn ang="0">
                          <a:pos x="108" y="13"/>
                        </a:cxn>
                        <a:cxn ang="0">
                          <a:pos x="132" y="6"/>
                        </a:cxn>
                        <a:cxn ang="0">
                          <a:pos x="169" y="2"/>
                        </a:cxn>
                        <a:cxn ang="0">
                          <a:pos x="172" y="7"/>
                        </a:cxn>
                        <a:cxn ang="0">
                          <a:pos x="134" y="18"/>
                        </a:cxn>
                        <a:cxn ang="0">
                          <a:pos x="63" y="45"/>
                        </a:cxn>
                        <a:cxn ang="0">
                          <a:pos x="33" y="57"/>
                        </a:cxn>
                        <a:cxn ang="0">
                          <a:pos x="29" y="60"/>
                        </a:cxn>
                        <a:cxn ang="0">
                          <a:pos x="50" y="74"/>
                        </a:cxn>
                        <a:cxn ang="0">
                          <a:pos x="92" y="99"/>
                        </a:cxn>
                        <a:cxn ang="0">
                          <a:pos x="97" y="95"/>
                        </a:cxn>
                        <a:cxn ang="0">
                          <a:pos x="98" y="88"/>
                        </a:cxn>
                        <a:cxn ang="0">
                          <a:pos x="99" y="67"/>
                        </a:cxn>
                        <a:cxn ang="0">
                          <a:pos x="103" y="37"/>
                        </a:cxn>
                        <a:cxn ang="0">
                          <a:pos x="113" y="32"/>
                        </a:cxn>
                        <a:cxn ang="0">
                          <a:pos x="119" y="42"/>
                        </a:cxn>
                        <a:cxn ang="0">
                          <a:pos x="117" y="53"/>
                        </a:cxn>
                        <a:cxn ang="0">
                          <a:pos x="110" y="82"/>
                        </a:cxn>
                        <a:cxn ang="0">
                          <a:pos x="113" y="90"/>
                        </a:cxn>
                        <a:cxn ang="0">
                          <a:pos x="162" y="72"/>
                        </a:cxn>
                        <a:cxn ang="0">
                          <a:pos x="194" y="66"/>
                        </a:cxn>
                        <a:cxn ang="0">
                          <a:pos x="194" y="75"/>
                        </a:cxn>
                        <a:cxn ang="0">
                          <a:pos x="135" y="88"/>
                        </a:cxn>
                        <a:cxn ang="0">
                          <a:pos x="107" y="104"/>
                        </a:cxn>
                        <a:cxn ang="0">
                          <a:pos x="104" y="105"/>
                        </a:cxn>
                        <a:cxn ang="0">
                          <a:pos x="117" y="116"/>
                        </a:cxn>
                        <a:cxn ang="0">
                          <a:pos x="126" y="121"/>
                        </a:cxn>
                        <a:cxn ang="0">
                          <a:pos x="125" y="136"/>
                        </a:cxn>
                        <a:cxn ang="0">
                          <a:pos x="116" y="144"/>
                        </a:cxn>
                        <a:cxn ang="0">
                          <a:pos x="109" y="133"/>
                        </a:cxn>
                      </a:cxnLst>
                      <a:rect l="0" t="0" r="r" b="b"/>
                      <a:pathLst>
                        <a:path w="196" h="145">
                          <a:moveTo>
                            <a:pt x="109" y="133"/>
                          </a:moveTo>
                          <a:lnTo>
                            <a:pt x="108" y="130"/>
                          </a:lnTo>
                          <a:lnTo>
                            <a:pt x="110" y="129"/>
                          </a:lnTo>
                          <a:lnTo>
                            <a:pt x="107" y="124"/>
                          </a:lnTo>
                          <a:lnTo>
                            <a:pt x="93" y="115"/>
                          </a:lnTo>
                          <a:lnTo>
                            <a:pt x="91" y="112"/>
                          </a:lnTo>
                          <a:lnTo>
                            <a:pt x="81" y="106"/>
                          </a:lnTo>
                          <a:lnTo>
                            <a:pt x="48" y="81"/>
                          </a:lnTo>
                          <a:lnTo>
                            <a:pt x="17" y="61"/>
                          </a:lnTo>
                          <a:lnTo>
                            <a:pt x="8" y="54"/>
                          </a:lnTo>
                          <a:lnTo>
                            <a:pt x="1" y="50"/>
                          </a:lnTo>
                          <a:lnTo>
                            <a:pt x="0" y="48"/>
                          </a:lnTo>
                          <a:lnTo>
                            <a:pt x="3" y="46"/>
                          </a:lnTo>
                          <a:lnTo>
                            <a:pt x="5" y="46"/>
                          </a:lnTo>
                          <a:lnTo>
                            <a:pt x="16" y="51"/>
                          </a:lnTo>
                          <a:lnTo>
                            <a:pt x="46" y="37"/>
                          </a:lnTo>
                          <a:lnTo>
                            <a:pt x="70" y="29"/>
                          </a:lnTo>
                          <a:lnTo>
                            <a:pt x="73" y="27"/>
                          </a:lnTo>
                          <a:lnTo>
                            <a:pt x="80" y="25"/>
                          </a:lnTo>
                          <a:lnTo>
                            <a:pt x="108" y="13"/>
                          </a:lnTo>
                          <a:lnTo>
                            <a:pt x="121" y="10"/>
                          </a:lnTo>
                          <a:lnTo>
                            <a:pt x="132" y="6"/>
                          </a:lnTo>
                          <a:lnTo>
                            <a:pt x="160" y="0"/>
                          </a:lnTo>
                          <a:lnTo>
                            <a:pt x="169" y="2"/>
                          </a:lnTo>
                          <a:lnTo>
                            <a:pt x="171" y="5"/>
                          </a:lnTo>
                          <a:lnTo>
                            <a:pt x="172" y="7"/>
                          </a:lnTo>
                          <a:lnTo>
                            <a:pt x="168" y="11"/>
                          </a:lnTo>
                          <a:lnTo>
                            <a:pt x="134" y="18"/>
                          </a:lnTo>
                          <a:lnTo>
                            <a:pt x="93" y="32"/>
                          </a:lnTo>
                          <a:lnTo>
                            <a:pt x="63" y="45"/>
                          </a:lnTo>
                          <a:lnTo>
                            <a:pt x="39" y="54"/>
                          </a:lnTo>
                          <a:lnTo>
                            <a:pt x="33" y="57"/>
                          </a:lnTo>
                          <a:lnTo>
                            <a:pt x="32" y="58"/>
                          </a:lnTo>
                          <a:lnTo>
                            <a:pt x="29" y="60"/>
                          </a:lnTo>
                          <a:lnTo>
                            <a:pt x="37" y="66"/>
                          </a:lnTo>
                          <a:lnTo>
                            <a:pt x="50" y="74"/>
                          </a:lnTo>
                          <a:lnTo>
                            <a:pt x="88" y="98"/>
                          </a:lnTo>
                          <a:lnTo>
                            <a:pt x="92" y="99"/>
                          </a:lnTo>
                          <a:lnTo>
                            <a:pt x="95" y="99"/>
                          </a:lnTo>
                          <a:lnTo>
                            <a:pt x="97" y="95"/>
                          </a:lnTo>
                          <a:lnTo>
                            <a:pt x="97" y="91"/>
                          </a:lnTo>
                          <a:lnTo>
                            <a:pt x="98" y="88"/>
                          </a:lnTo>
                          <a:lnTo>
                            <a:pt x="97" y="81"/>
                          </a:lnTo>
                          <a:lnTo>
                            <a:pt x="99" y="67"/>
                          </a:lnTo>
                          <a:lnTo>
                            <a:pt x="99" y="46"/>
                          </a:lnTo>
                          <a:lnTo>
                            <a:pt x="103" y="37"/>
                          </a:lnTo>
                          <a:lnTo>
                            <a:pt x="107" y="32"/>
                          </a:lnTo>
                          <a:lnTo>
                            <a:pt x="113" y="32"/>
                          </a:lnTo>
                          <a:lnTo>
                            <a:pt x="116" y="33"/>
                          </a:lnTo>
                          <a:lnTo>
                            <a:pt x="119" y="42"/>
                          </a:lnTo>
                          <a:lnTo>
                            <a:pt x="117" y="49"/>
                          </a:lnTo>
                          <a:lnTo>
                            <a:pt x="117" y="53"/>
                          </a:lnTo>
                          <a:lnTo>
                            <a:pt x="114" y="62"/>
                          </a:lnTo>
                          <a:lnTo>
                            <a:pt x="110" y="82"/>
                          </a:lnTo>
                          <a:lnTo>
                            <a:pt x="109" y="88"/>
                          </a:lnTo>
                          <a:lnTo>
                            <a:pt x="113" y="90"/>
                          </a:lnTo>
                          <a:lnTo>
                            <a:pt x="137" y="79"/>
                          </a:lnTo>
                          <a:lnTo>
                            <a:pt x="162" y="72"/>
                          </a:lnTo>
                          <a:lnTo>
                            <a:pt x="181" y="65"/>
                          </a:lnTo>
                          <a:lnTo>
                            <a:pt x="194" y="66"/>
                          </a:lnTo>
                          <a:lnTo>
                            <a:pt x="195" y="73"/>
                          </a:lnTo>
                          <a:lnTo>
                            <a:pt x="194" y="75"/>
                          </a:lnTo>
                          <a:lnTo>
                            <a:pt x="160" y="80"/>
                          </a:lnTo>
                          <a:lnTo>
                            <a:pt x="135" y="88"/>
                          </a:lnTo>
                          <a:lnTo>
                            <a:pt x="112" y="99"/>
                          </a:lnTo>
                          <a:lnTo>
                            <a:pt x="107" y="104"/>
                          </a:lnTo>
                          <a:lnTo>
                            <a:pt x="105" y="104"/>
                          </a:lnTo>
                          <a:lnTo>
                            <a:pt x="104" y="105"/>
                          </a:lnTo>
                          <a:lnTo>
                            <a:pt x="104" y="108"/>
                          </a:lnTo>
                          <a:lnTo>
                            <a:pt x="117" y="116"/>
                          </a:lnTo>
                          <a:lnTo>
                            <a:pt x="118" y="117"/>
                          </a:lnTo>
                          <a:lnTo>
                            <a:pt x="126" y="121"/>
                          </a:lnTo>
                          <a:lnTo>
                            <a:pt x="127" y="128"/>
                          </a:lnTo>
                          <a:lnTo>
                            <a:pt x="125" y="136"/>
                          </a:lnTo>
                          <a:lnTo>
                            <a:pt x="119" y="142"/>
                          </a:lnTo>
                          <a:lnTo>
                            <a:pt x="116" y="144"/>
                          </a:lnTo>
                          <a:lnTo>
                            <a:pt x="107" y="144"/>
                          </a:lnTo>
                          <a:lnTo>
                            <a:pt x="109" y="133"/>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58" name="Freeform 34"/>
                    <p:cNvSpPr>
                      <a:spLocks/>
                    </p:cNvSpPr>
                    <p:nvPr/>
                  </p:nvSpPr>
                  <p:spPr bwMode="auto">
                    <a:xfrm>
                      <a:off x="5449" y="3330"/>
                      <a:ext cx="315" cy="284"/>
                    </a:xfrm>
                    <a:custGeom>
                      <a:avLst/>
                      <a:gdLst/>
                      <a:ahLst/>
                      <a:cxnLst>
                        <a:cxn ang="0">
                          <a:pos x="136" y="256"/>
                        </a:cxn>
                        <a:cxn ang="0">
                          <a:pos x="105" y="227"/>
                        </a:cxn>
                        <a:cxn ang="0">
                          <a:pos x="136" y="237"/>
                        </a:cxn>
                        <a:cxn ang="0">
                          <a:pos x="189" y="210"/>
                        </a:cxn>
                        <a:cxn ang="0">
                          <a:pos x="201" y="198"/>
                        </a:cxn>
                        <a:cxn ang="0">
                          <a:pos x="178" y="186"/>
                        </a:cxn>
                        <a:cxn ang="0">
                          <a:pos x="108" y="215"/>
                        </a:cxn>
                        <a:cxn ang="0">
                          <a:pos x="55" y="238"/>
                        </a:cxn>
                        <a:cxn ang="0">
                          <a:pos x="22" y="250"/>
                        </a:cxn>
                        <a:cxn ang="0">
                          <a:pos x="46" y="230"/>
                        </a:cxn>
                        <a:cxn ang="0">
                          <a:pos x="54" y="225"/>
                        </a:cxn>
                        <a:cxn ang="0">
                          <a:pos x="70" y="218"/>
                        </a:cxn>
                        <a:cxn ang="0">
                          <a:pos x="85" y="211"/>
                        </a:cxn>
                        <a:cxn ang="0">
                          <a:pos x="110" y="202"/>
                        </a:cxn>
                        <a:cxn ang="0">
                          <a:pos x="133" y="191"/>
                        </a:cxn>
                        <a:cxn ang="0">
                          <a:pos x="182" y="169"/>
                        </a:cxn>
                        <a:cxn ang="0">
                          <a:pos x="206" y="155"/>
                        </a:cxn>
                        <a:cxn ang="0">
                          <a:pos x="214" y="113"/>
                        </a:cxn>
                        <a:cxn ang="0">
                          <a:pos x="218" y="67"/>
                        </a:cxn>
                        <a:cxn ang="0">
                          <a:pos x="207" y="18"/>
                        </a:cxn>
                        <a:cxn ang="0">
                          <a:pos x="191" y="12"/>
                        </a:cxn>
                        <a:cxn ang="0">
                          <a:pos x="130" y="57"/>
                        </a:cxn>
                        <a:cxn ang="0">
                          <a:pos x="96" y="85"/>
                        </a:cxn>
                        <a:cxn ang="0">
                          <a:pos x="139" y="116"/>
                        </a:cxn>
                        <a:cxn ang="0">
                          <a:pos x="132" y="121"/>
                        </a:cxn>
                        <a:cxn ang="0">
                          <a:pos x="92" y="96"/>
                        </a:cxn>
                        <a:cxn ang="0">
                          <a:pos x="52" y="68"/>
                        </a:cxn>
                        <a:cxn ang="0">
                          <a:pos x="1" y="36"/>
                        </a:cxn>
                        <a:cxn ang="0">
                          <a:pos x="10" y="36"/>
                        </a:cxn>
                        <a:cxn ang="0">
                          <a:pos x="69" y="73"/>
                        </a:cxn>
                        <a:cxn ang="0">
                          <a:pos x="89" y="67"/>
                        </a:cxn>
                        <a:cxn ang="0">
                          <a:pos x="148" y="21"/>
                        </a:cxn>
                        <a:cxn ang="0">
                          <a:pos x="186" y="3"/>
                        </a:cxn>
                        <a:cxn ang="0">
                          <a:pos x="214" y="1"/>
                        </a:cxn>
                        <a:cxn ang="0">
                          <a:pos x="236" y="37"/>
                        </a:cxn>
                        <a:cxn ang="0">
                          <a:pos x="229" y="113"/>
                        </a:cxn>
                        <a:cxn ang="0">
                          <a:pos x="216" y="158"/>
                        </a:cxn>
                        <a:cxn ang="0">
                          <a:pos x="207" y="169"/>
                        </a:cxn>
                        <a:cxn ang="0">
                          <a:pos x="198" y="178"/>
                        </a:cxn>
                        <a:cxn ang="0">
                          <a:pos x="265" y="222"/>
                        </a:cxn>
                        <a:cxn ang="0">
                          <a:pos x="313" y="265"/>
                        </a:cxn>
                        <a:cxn ang="0">
                          <a:pos x="251" y="230"/>
                        </a:cxn>
                        <a:cxn ang="0">
                          <a:pos x="220" y="211"/>
                        </a:cxn>
                        <a:cxn ang="0">
                          <a:pos x="150" y="249"/>
                        </a:cxn>
                        <a:cxn ang="0">
                          <a:pos x="172" y="270"/>
                        </a:cxn>
                        <a:cxn ang="0">
                          <a:pos x="174" y="283"/>
                        </a:cxn>
                      </a:cxnLst>
                      <a:rect l="0" t="0" r="r" b="b"/>
                      <a:pathLst>
                        <a:path w="315" h="284">
                          <a:moveTo>
                            <a:pt x="156" y="270"/>
                          </a:moveTo>
                          <a:lnTo>
                            <a:pt x="151" y="266"/>
                          </a:lnTo>
                          <a:lnTo>
                            <a:pt x="136" y="256"/>
                          </a:lnTo>
                          <a:lnTo>
                            <a:pt x="98" y="230"/>
                          </a:lnTo>
                          <a:lnTo>
                            <a:pt x="101" y="230"/>
                          </a:lnTo>
                          <a:lnTo>
                            <a:pt x="105" y="227"/>
                          </a:lnTo>
                          <a:lnTo>
                            <a:pt x="108" y="227"/>
                          </a:lnTo>
                          <a:lnTo>
                            <a:pt x="129" y="240"/>
                          </a:lnTo>
                          <a:lnTo>
                            <a:pt x="136" y="237"/>
                          </a:lnTo>
                          <a:lnTo>
                            <a:pt x="145" y="230"/>
                          </a:lnTo>
                          <a:lnTo>
                            <a:pt x="175" y="214"/>
                          </a:lnTo>
                          <a:lnTo>
                            <a:pt x="189" y="210"/>
                          </a:lnTo>
                          <a:lnTo>
                            <a:pt x="199" y="205"/>
                          </a:lnTo>
                          <a:lnTo>
                            <a:pt x="202" y="201"/>
                          </a:lnTo>
                          <a:lnTo>
                            <a:pt x="201" y="198"/>
                          </a:lnTo>
                          <a:lnTo>
                            <a:pt x="189" y="189"/>
                          </a:lnTo>
                          <a:lnTo>
                            <a:pt x="186" y="185"/>
                          </a:lnTo>
                          <a:lnTo>
                            <a:pt x="178" y="186"/>
                          </a:lnTo>
                          <a:lnTo>
                            <a:pt x="170" y="190"/>
                          </a:lnTo>
                          <a:lnTo>
                            <a:pt x="153" y="196"/>
                          </a:lnTo>
                          <a:lnTo>
                            <a:pt x="108" y="215"/>
                          </a:lnTo>
                          <a:lnTo>
                            <a:pt x="91" y="223"/>
                          </a:lnTo>
                          <a:lnTo>
                            <a:pt x="79" y="227"/>
                          </a:lnTo>
                          <a:lnTo>
                            <a:pt x="55" y="238"/>
                          </a:lnTo>
                          <a:lnTo>
                            <a:pt x="40" y="243"/>
                          </a:lnTo>
                          <a:lnTo>
                            <a:pt x="26" y="250"/>
                          </a:lnTo>
                          <a:lnTo>
                            <a:pt x="22" y="250"/>
                          </a:lnTo>
                          <a:lnTo>
                            <a:pt x="18" y="248"/>
                          </a:lnTo>
                          <a:lnTo>
                            <a:pt x="42" y="231"/>
                          </a:lnTo>
                          <a:lnTo>
                            <a:pt x="46" y="230"/>
                          </a:lnTo>
                          <a:lnTo>
                            <a:pt x="48" y="227"/>
                          </a:lnTo>
                          <a:lnTo>
                            <a:pt x="53" y="226"/>
                          </a:lnTo>
                          <a:lnTo>
                            <a:pt x="54" y="225"/>
                          </a:lnTo>
                          <a:lnTo>
                            <a:pt x="62" y="222"/>
                          </a:lnTo>
                          <a:lnTo>
                            <a:pt x="67" y="218"/>
                          </a:lnTo>
                          <a:lnTo>
                            <a:pt x="70" y="218"/>
                          </a:lnTo>
                          <a:lnTo>
                            <a:pt x="72" y="216"/>
                          </a:lnTo>
                          <a:lnTo>
                            <a:pt x="78" y="214"/>
                          </a:lnTo>
                          <a:lnTo>
                            <a:pt x="85" y="211"/>
                          </a:lnTo>
                          <a:lnTo>
                            <a:pt x="97" y="207"/>
                          </a:lnTo>
                          <a:lnTo>
                            <a:pt x="101" y="204"/>
                          </a:lnTo>
                          <a:lnTo>
                            <a:pt x="110" y="202"/>
                          </a:lnTo>
                          <a:lnTo>
                            <a:pt x="112" y="201"/>
                          </a:lnTo>
                          <a:lnTo>
                            <a:pt x="121" y="197"/>
                          </a:lnTo>
                          <a:lnTo>
                            <a:pt x="133" y="191"/>
                          </a:lnTo>
                          <a:lnTo>
                            <a:pt x="150" y="185"/>
                          </a:lnTo>
                          <a:lnTo>
                            <a:pt x="177" y="173"/>
                          </a:lnTo>
                          <a:lnTo>
                            <a:pt x="182" y="169"/>
                          </a:lnTo>
                          <a:lnTo>
                            <a:pt x="200" y="160"/>
                          </a:lnTo>
                          <a:lnTo>
                            <a:pt x="204" y="160"/>
                          </a:lnTo>
                          <a:lnTo>
                            <a:pt x="206" y="155"/>
                          </a:lnTo>
                          <a:lnTo>
                            <a:pt x="211" y="127"/>
                          </a:lnTo>
                          <a:lnTo>
                            <a:pt x="213" y="115"/>
                          </a:lnTo>
                          <a:lnTo>
                            <a:pt x="214" y="113"/>
                          </a:lnTo>
                          <a:lnTo>
                            <a:pt x="213" y="102"/>
                          </a:lnTo>
                          <a:lnTo>
                            <a:pt x="216" y="76"/>
                          </a:lnTo>
                          <a:lnTo>
                            <a:pt x="218" y="67"/>
                          </a:lnTo>
                          <a:lnTo>
                            <a:pt x="218" y="54"/>
                          </a:lnTo>
                          <a:lnTo>
                            <a:pt x="218" y="49"/>
                          </a:lnTo>
                          <a:lnTo>
                            <a:pt x="207" y="18"/>
                          </a:lnTo>
                          <a:lnTo>
                            <a:pt x="204" y="14"/>
                          </a:lnTo>
                          <a:lnTo>
                            <a:pt x="198" y="11"/>
                          </a:lnTo>
                          <a:lnTo>
                            <a:pt x="191" y="12"/>
                          </a:lnTo>
                          <a:lnTo>
                            <a:pt x="171" y="25"/>
                          </a:lnTo>
                          <a:lnTo>
                            <a:pt x="147" y="43"/>
                          </a:lnTo>
                          <a:lnTo>
                            <a:pt x="130" y="57"/>
                          </a:lnTo>
                          <a:lnTo>
                            <a:pt x="101" y="81"/>
                          </a:lnTo>
                          <a:lnTo>
                            <a:pt x="97" y="82"/>
                          </a:lnTo>
                          <a:lnTo>
                            <a:pt x="96" y="85"/>
                          </a:lnTo>
                          <a:lnTo>
                            <a:pt x="97" y="88"/>
                          </a:lnTo>
                          <a:lnTo>
                            <a:pt x="130" y="107"/>
                          </a:lnTo>
                          <a:lnTo>
                            <a:pt x="139" y="116"/>
                          </a:lnTo>
                          <a:lnTo>
                            <a:pt x="139" y="119"/>
                          </a:lnTo>
                          <a:lnTo>
                            <a:pt x="137" y="121"/>
                          </a:lnTo>
                          <a:lnTo>
                            <a:pt x="132" y="121"/>
                          </a:lnTo>
                          <a:lnTo>
                            <a:pt x="121" y="116"/>
                          </a:lnTo>
                          <a:lnTo>
                            <a:pt x="115" y="110"/>
                          </a:lnTo>
                          <a:lnTo>
                            <a:pt x="92" y="96"/>
                          </a:lnTo>
                          <a:lnTo>
                            <a:pt x="83" y="90"/>
                          </a:lnTo>
                          <a:lnTo>
                            <a:pt x="71" y="83"/>
                          </a:lnTo>
                          <a:lnTo>
                            <a:pt x="52" y="68"/>
                          </a:lnTo>
                          <a:lnTo>
                            <a:pt x="44" y="63"/>
                          </a:lnTo>
                          <a:lnTo>
                            <a:pt x="0" y="38"/>
                          </a:lnTo>
                          <a:lnTo>
                            <a:pt x="1" y="36"/>
                          </a:lnTo>
                          <a:lnTo>
                            <a:pt x="4" y="34"/>
                          </a:lnTo>
                          <a:lnTo>
                            <a:pt x="8" y="34"/>
                          </a:lnTo>
                          <a:lnTo>
                            <a:pt x="10" y="36"/>
                          </a:lnTo>
                          <a:lnTo>
                            <a:pt x="16" y="40"/>
                          </a:lnTo>
                          <a:lnTo>
                            <a:pt x="57" y="64"/>
                          </a:lnTo>
                          <a:lnTo>
                            <a:pt x="69" y="73"/>
                          </a:lnTo>
                          <a:lnTo>
                            <a:pt x="73" y="74"/>
                          </a:lnTo>
                          <a:lnTo>
                            <a:pt x="83" y="72"/>
                          </a:lnTo>
                          <a:lnTo>
                            <a:pt x="89" y="67"/>
                          </a:lnTo>
                          <a:lnTo>
                            <a:pt x="97" y="63"/>
                          </a:lnTo>
                          <a:lnTo>
                            <a:pt x="118" y="44"/>
                          </a:lnTo>
                          <a:lnTo>
                            <a:pt x="148" y="21"/>
                          </a:lnTo>
                          <a:lnTo>
                            <a:pt x="162" y="12"/>
                          </a:lnTo>
                          <a:lnTo>
                            <a:pt x="179" y="4"/>
                          </a:lnTo>
                          <a:lnTo>
                            <a:pt x="186" y="3"/>
                          </a:lnTo>
                          <a:lnTo>
                            <a:pt x="189" y="1"/>
                          </a:lnTo>
                          <a:lnTo>
                            <a:pt x="202" y="0"/>
                          </a:lnTo>
                          <a:lnTo>
                            <a:pt x="214" y="1"/>
                          </a:lnTo>
                          <a:lnTo>
                            <a:pt x="222" y="6"/>
                          </a:lnTo>
                          <a:lnTo>
                            <a:pt x="228" y="16"/>
                          </a:lnTo>
                          <a:lnTo>
                            <a:pt x="236" y="37"/>
                          </a:lnTo>
                          <a:lnTo>
                            <a:pt x="237" y="58"/>
                          </a:lnTo>
                          <a:lnTo>
                            <a:pt x="233" y="78"/>
                          </a:lnTo>
                          <a:lnTo>
                            <a:pt x="229" y="113"/>
                          </a:lnTo>
                          <a:lnTo>
                            <a:pt x="223" y="145"/>
                          </a:lnTo>
                          <a:lnTo>
                            <a:pt x="218" y="155"/>
                          </a:lnTo>
                          <a:lnTo>
                            <a:pt x="216" y="158"/>
                          </a:lnTo>
                          <a:lnTo>
                            <a:pt x="211" y="163"/>
                          </a:lnTo>
                          <a:lnTo>
                            <a:pt x="211" y="165"/>
                          </a:lnTo>
                          <a:lnTo>
                            <a:pt x="207" y="169"/>
                          </a:lnTo>
                          <a:lnTo>
                            <a:pt x="205" y="173"/>
                          </a:lnTo>
                          <a:lnTo>
                            <a:pt x="198" y="177"/>
                          </a:lnTo>
                          <a:lnTo>
                            <a:pt x="198" y="178"/>
                          </a:lnTo>
                          <a:lnTo>
                            <a:pt x="204" y="184"/>
                          </a:lnTo>
                          <a:lnTo>
                            <a:pt x="235" y="202"/>
                          </a:lnTo>
                          <a:lnTo>
                            <a:pt x="265" y="222"/>
                          </a:lnTo>
                          <a:lnTo>
                            <a:pt x="306" y="251"/>
                          </a:lnTo>
                          <a:lnTo>
                            <a:pt x="314" y="258"/>
                          </a:lnTo>
                          <a:lnTo>
                            <a:pt x="313" y="265"/>
                          </a:lnTo>
                          <a:lnTo>
                            <a:pt x="307" y="264"/>
                          </a:lnTo>
                          <a:lnTo>
                            <a:pt x="276" y="246"/>
                          </a:lnTo>
                          <a:lnTo>
                            <a:pt x="251" y="230"/>
                          </a:lnTo>
                          <a:lnTo>
                            <a:pt x="243" y="224"/>
                          </a:lnTo>
                          <a:lnTo>
                            <a:pt x="228" y="215"/>
                          </a:lnTo>
                          <a:lnTo>
                            <a:pt x="220" y="211"/>
                          </a:lnTo>
                          <a:lnTo>
                            <a:pt x="209" y="217"/>
                          </a:lnTo>
                          <a:lnTo>
                            <a:pt x="165" y="239"/>
                          </a:lnTo>
                          <a:lnTo>
                            <a:pt x="150" y="249"/>
                          </a:lnTo>
                          <a:lnTo>
                            <a:pt x="147" y="251"/>
                          </a:lnTo>
                          <a:lnTo>
                            <a:pt x="160" y="260"/>
                          </a:lnTo>
                          <a:lnTo>
                            <a:pt x="172" y="270"/>
                          </a:lnTo>
                          <a:lnTo>
                            <a:pt x="183" y="280"/>
                          </a:lnTo>
                          <a:lnTo>
                            <a:pt x="182" y="283"/>
                          </a:lnTo>
                          <a:lnTo>
                            <a:pt x="174" y="283"/>
                          </a:lnTo>
                          <a:lnTo>
                            <a:pt x="156" y="27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59" name="Freeform 35"/>
                    <p:cNvSpPr>
                      <a:spLocks/>
                    </p:cNvSpPr>
                    <p:nvPr/>
                  </p:nvSpPr>
                  <p:spPr bwMode="auto">
                    <a:xfrm>
                      <a:off x="5324" y="3541"/>
                      <a:ext cx="124" cy="74"/>
                    </a:xfrm>
                    <a:custGeom>
                      <a:avLst/>
                      <a:gdLst/>
                      <a:ahLst/>
                      <a:cxnLst>
                        <a:cxn ang="0">
                          <a:pos x="109" y="68"/>
                        </a:cxn>
                        <a:cxn ang="0">
                          <a:pos x="107" y="65"/>
                        </a:cxn>
                        <a:cxn ang="0">
                          <a:pos x="99" y="60"/>
                        </a:cxn>
                        <a:cxn ang="0">
                          <a:pos x="90" y="53"/>
                        </a:cxn>
                        <a:cxn ang="0">
                          <a:pos x="88" y="50"/>
                        </a:cxn>
                        <a:cxn ang="0">
                          <a:pos x="85" y="47"/>
                        </a:cxn>
                        <a:cxn ang="0">
                          <a:pos x="81" y="43"/>
                        </a:cxn>
                        <a:cxn ang="0">
                          <a:pos x="65" y="31"/>
                        </a:cxn>
                        <a:cxn ang="0">
                          <a:pos x="38" y="16"/>
                        </a:cxn>
                        <a:cxn ang="0">
                          <a:pos x="16" y="5"/>
                        </a:cxn>
                        <a:cxn ang="0">
                          <a:pos x="0" y="2"/>
                        </a:cxn>
                        <a:cxn ang="0">
                          <a:pos x="0" y="0"/>
                        </a:cxn>
                        <a:cxn ang="0">
                          <a:pos x="7" y="0"/>
                        </a:cxn>
                        <a:cxn ang="0">
                          <a:pos x="33" y="9"/>
                        </a:cxn>
                        <a:cxn ang="0">
                          <a:pos x="70" y="26"/>
                        </a:cxn>
                        <a:cxn ang="0">
                          <a:pos x="86" y="36"/>
                        </a:cxn>
                        <a:cxn ang="0">
                          <a:pos x="98" y="44"/>
                        </a:cxn>
                        <a:cxn ang="0">
                          <a:pos x="117" y="60"/>
                        </a:cxn>
                        <a:cxn ang="0">
                          <a:pos x="123" y="70"/>
                        </a:cxn>
                        <a:cxn ang="0">
                          <a:pos x="119" y="73"/>
                        </a:cxn>
                        <a:cxn ang="0">
                          <a:pos x="115" y="73"/>
                        </a:cxn>
                        <a:cxn ang="0">
                          <a:pos x="109" y="68"/>
                        </a:cxn>
                      </a:cxnLst>
                      <a:rect l="0" t="0" r="r" b="b"/>
                      <a:pathLst>
                        <a:path w="124" h="74">
                          <a:moveTo>
                            <a:pt x="109" y="68"/>
                          </a:moveTo>
                          <a:lnTo>
                            <a:pt x="107" y="65"/>
                          </a:lnTo>
                          <a:lnTo>
                            <a:pt x="99" y="60"/>
                          </a:lnTo>
                          <a:lnTo>
                            <a:pt x="90" y="53"/>
                          </a:lnTo>
                          <a:lnTo>
                            <a:pt x="88" y="50"/>
                          </a:lnTo>
                          <a:lnTo>
                            <a:pt x="85" y="47"/>
                          </a:lnTo>
                          <a:lnTo>
                            <a:pt x="81" y="43"/>
                          </a:lnTo>
                          <a:lnTo>
                            <a:pt x="65" y="31"/>
                          </a:lnTo>
                          <a:lnTo>
                            <a:pt x="38" y="16"/>
                          </a:lnTo>
                          <a:lnTo>
                            <a:pt x="16" y="5"/>
                          </a:lnTo>
                          <a:lnTo>
                            <a:pt x="0" y="2"/>
                          </a:lnTo>
                          <a:lnTo>
                            <a:pt x="0" y="0"/>
                          </a:lnTo>
                          <a:lnTo>
                            <a:pt x="7" y="0"/>
                          </a:lnTo>
                          <a:lnTo>
                            <a:pt x="33" y="9"/>
                          </a:lnTo>
                          <a:lnTo>
                            <a:pt x="70" y="26"/>
                          </a:lnTo>
                          <a:lnTo>
                            <a:pt x="86" y="36"/>
                          </a:lnTo>
                          <a:lnTo>
                            <a:pt x="98" y="44"/>
                          </a:lnTo>
                          <a:lnTo>
                            <a:pt x="117" y="60"/>
                          </a:lnTo>
                          <a:lnTo>
                            <a:pt x="123" y="70"/>
                          </a:lnTo>
                          <a:lnTo>
                            <a:pt x="119" y="73"/>
                          </a:lnTo>
                          <a:lnTo>
                            <a:pt x="115" y="73"/>
                          </a:lnTo>
                          <a:lnTo>
                            <a:pt x="109" y="68"/>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60" name="Freeform 36"/>
                    <p:cNvSpPr>
                      <a:spLocks/>
                    </p:cNvSpPr>
                    <p:nvPr/>
                  </p:nvSpPr>
                  <p:spPr bwMode="auto">
                    <a:xfrm>
                      <a:off x="5275" y="3576"/>
                      <a:ext cx="73" cy="26"/>
                    </a:xfrm>
                    <a:custGeom>
                      <a:avLst/>
                      <a:gdLst/>
                      <a:ahLst/>
                      <a:cxnLst>
                        <a:cxn ang="0">
                          <a:pos x="51" y="17"/>
                        </a:cxn>
                        <a:cxn ang="0">
                          <a:pos x="39" y="13"/>
                        </a:cxn>
                        <a:cxn ang="0">
                          <a:pos x="28" y="9"/>
                        </a:cxn>
                        <a:cxn ang="0">
                          <a:pos x="7" y="4"/>
                        </a:cxn>
                        <a:cxn ang="0">
                          <a:pos x="2" y="4"/>
                        </a:cxn>
                        <a:cxn ang="0">
                          <a:pos x="1" y="3"/>
                        </a:cxn>
                        <a:cxn ang="0">
                          <a:pos x="0" y="3"/>
                        </a:cxn>
                        <a:cxn ang="0">
                          <a:pos x="2" y="0"/>
                        </a:cxn>
                        <a:cxn ang="0">
                          <a:pos x="12" y="0"/>
                        </a:cxn>
                        <a:cxn ang="0">
                          <a:pos x="22" y="3"/>
                        </a:cxn>
                        <a:cxn ang="0">
                          <a:pos x="33" y="5"/>
                        </a:cxn>
                        <a:cxn ang="0">
                          <a:pos x="64" y="18"/>
                        </a:cxn>
                        <a:cxn ang="0">
                          <a:pos x="72" y="23"/>
                        </a:cxn>
                        <a:cxn ang="0">
                          <a:pos x="72" y="25"/>
                        </a:cxn>
                        <a:cxn ang="0">
                          <a:pos x="65" y="24"/>
                        </a:cxn>
                        <a:cxn ang="0">
                          <a:pos x="51" y="17"/>
                        </a:cxn>
                      </a:cxnLst>
                      <a:rect l="0" t="0" r="r" b="b"/>
                      <a:pathLst>
                        <a:path w="73" h="26">
                          <a:moveTo>
                            <a:pt x="51" y="17"/>
                          </a:moveTo>
                          <a:lnTo>
                            <a:pt x="39" y="13"/>
                          </a:lnTo>
                          <a:lnTo>
                            <a:pt x="28" y="9"/>
                          </a:lnTo>
                          <a:lnTo>
                            <a:pt x="7" y="4"/>
                          </a:lnTo>
                          <a:lnTo>
                            <a:pt x="2" y="4"/>
                          </a:lnTo>
                          <a:lnTo>
                            <a:pt x="1" y="3"/>
                          </a:lnTo>
                          <a:lnTo>
                            <a:pt x="0" y="3"/>
                          </a:lnTo>
                          <a:lnTo>
                            <a:pt x="2" y="0"/>
                          </a:lnTo>
                          <a:lnTo>
                            <a:pt x="12" y="0"/>
                          </a:lnTo>
                          <a:lnTo>
                            <a:pt x="22" y="3"/>
                          </a:lnTo>
                          <a:lnTo>
                            <a:pt x="33" y="5"/>
                          </a:lnTo>
                          <a:lnTo>
                            <a:pt x="64" y="18"/>
                          </a:lnTo>
                          <a:lnTo>
                            <a:pt x="72" y="23"/>
                          </a:lnTo>
                          <a:lnTo>
                            <a:pt x="72" y="25"/>
                          </a:lnTo>
                          <a:lnTo>
                            <a:pt x="65" y="24"/>
                          </a:lnTo>
                          <a:lnTo>
                            <a:pt x="51" y="17"/>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61" name="Freeform 37"/>
                    <p:cNvSpPr>
                      <a:spLocks/>
                    </p:cNvSpPr>
                    <p:nvPr/>
                  </p:nvSpPr>
                  <p:spPr bwMode="auto">
                    <a:xfrm>
                      <a:off x="5423" y="3383"/>
                      <a:ext cx="157" cy="185"/>
                    </a:xfrm>
                    <a:custGeom>
                      <a:avLst/>
                      <a:gdLst/>
                      <a:ahLst/>
                      <a:cxnLst>
                        <a:cxn ang="0">
                          <a:pos x="56" y="136"/>
                        </a:cxn>
                        <a:cxn ang="0">
                          <a:pos x="62" y="121"/>
                        </a:cxn>
                        <a:cxn ang="0">
                          <a:pos x="62" y="116"/>
                        </a:cxn>
                        <a:cxn ang="0">
                          <a:pos x="68" y="103"/>
                        </a:cxn>
                        <a:cxn ang="0">
                          <a:pos x="66" y="98"/>
                        </a:cxn>
                        <a:cxn ang="0">
                          <a:pos x="58" y="74"/>
                        </a:cxn>
                        <a:cxn ang="0">
                          <a:pos x="59" y="66"/>
                        </a:cxn>
                        <a:cxn ang="0">
                          <a:pos x="66" y="59"/>
                        </a:cxn>
                        <a:cxn ang="0">
                          <a:pos x="72" y="57"/>
                        </a:cxn>
                        <a:cxn ang="0">
                          <a:pos x="75" y="57"/>
                        </a:cxn>
                        <a:cxn ang="0">
                          <a:pos x="77" y="55"/>
                        </a:cxn>
                        <a:cxn ang="0">
                          <a:pos x="73" y="52"/>
                        </a:cxn>
                        <a:cxn ang="0">
                          <a:pos x="51" y="40"/>
                        </a:cxn>
                        <a:cxn ang="0">
                          <a:pos x="26" y="26"/>
                        </a:cxn>
                        <a:cxn ang="0">
                          <a:pos x="9" y="15"/>
                        </a:cxn>
                        <a:cxn ang="0">
                          <a:pos x="0" y="11"/>
                        </a:cxn>
                        <a:cxn ang="0">
                          <a:pos x="0" y="10"/>
                        </a:cxn>
                        <a:cxn ang="0">
                          <a:pos x="8" y="2"/>
                        </a:cxn>
                        <a:cxn ang="0">
                          <a:pos x="10" y="0"/>
                        </a:cxn>
                        <a:cxn ang="0">
                          <a:pos x="11" y="0"/>
                        </a:cxn>
                        <a:cxn ang="0">
                          <a:pos x="15" y="3"/>
                        </a:cxn>
                        <a:cxn ang="0">
                          <a:pos x="40" y="18"/>
                        </a:cxn>
                        <a:cxn ang="0">
                          <a:pos x="84" y="43"/>
                        </a:cxn>
                        <a:cxn ang="0">
                          <a:pos x="97" y="50"/>
                        </a:cxn>
                        <a:cxn ang="0">
                          <a:pos x="104" y="56"/>
                        </a:cxn>
                        <a:cxn ang="0">
                          <a:pos x="117" y="62"/>
                        </a:cxn>
                        <a:cxn ang="0">
                          <a:pos x="124" y="67"/>
                        </a:cxn>
                        <a:cxn ang="0">
                          <a:pos x="137" y="75"/>
                        </a:cxn>
                        <a:cxn ang="0">
                          <a:pos x="141" y="78"/>
                        </a:cxn>
                        <a:cxn ang="0">
                          <a:pos x="151" y="85"/>
                        </a:cxn>
                        <a:cxn ang="0">
                          <a:pos x="156" y="89"/>
                        </a:cxn>
                        <a:cxn ang="0">
                          <a:pos x="156" y="94"/>
                        </a:cxn>
                        <a:cxn ang="0">
                          <a:pos x="154" y="95"/>
                        </a:cxn>
                        <a:cxn ang="0">
                          <a:pos x="145" y="96"/>
                        </a:cxn>
                        <a:cxn ang="0">
                          <a:pos x="134" y="91"/>
                        </a:cxn>
                        <a:cxn ang="0">
                          <a:pos x="119" y="82"/>
                        </a:cxn>
                        <a:cxn ang="0">
                          <a:pos x="112" y="77"/>
                        </a:cxn>
                        <a:cxn ang="0">
                          <a:pos x="106" y="73"/>
                        </a:cxn>
                        <a:cxn ang="0">
                          <a:pos x="101" y="70"/>
                        </a:cxn>
                        <a:cxn ang="0">
                          <a:pos x="97" y="71"/>
                        </a:cxn>
                        <a:cxn ang="0">
                          <a:pos x="91" y="83"/>
                        </a:cxn>
                        <a:cxn ang="0">
                          <a:pos x="77" y="127"/>
                        </a:cxn>
                        <a:cxn ang="0">
                          <a:pos x="67" y="151"/>
                        </a:cxn>
                        <a:cxn ang="0">
                          <a:pos x="56" y="172"/>
                        </a:cxn>
                        <a:cxn ang="0">
                          <a:pos x="40" y="184"/>
                        </a:cxn>
                        <a:cxn ang="0">
                          <a:pos x="41" y="176"/>
                        </a:cxn>
                        <a:cxn ang="0">
                          <a:pos x="56" y="136"/>
                        </a:cxn>
                      </a:cxnLst>
                      <a:rect l="0" t="0" r="r" b="b"/>
                      <a:pathLst>
                        <a:path w="157" h="185">
                          <a:moveTo>
                            <a:pt x="56" y="136"/>
                          </a:moveTo>
                          <a:lnTo>
                            <a:pt x="62" y="121"/>
                          </a:lnTo>
                          <a:lnTo>
                            <a:pt x="62" y="116"/>
                          </a:lnTo>
                          <a:lnTo>
                            <a:pt x="68" y="103"/>
                          </a:lnTo>
                          <a:lnTo>
                            <a:pt x="66" y="98"/>
                          </a:lnTo>
                          <a:lnTo>
                            <a:pt x="58" y="74"/>
                          </a:lnTo>
                          <a:lnTo>
                            <a:pt x="59" y="66"/>
                          </a:lnTo>
                          <a:lnTo>
                            <a:pt x="66" y="59"/>
                          </a:lnTo>
                          <a:lnTo>
                            <a:pt x="72" y="57"/>
                          </a:lnTo>
                          <a:lnTo>
                            <a:pt x="75" y="57"/>
                          </a:lnTo>
                          <a:lnTo>
                            <a:pt x="77" y="55"/>
                          </a:lnTo>
                          <a:lnTo>
                            <a:pt x="73" y="52"/>
                          </a:lnTo>
                          <a:lnTo>
                            <a:pt x="51" y="40"/>
                          </a:lnTo>
                          <a:lnTo>
                            <a:pt x="26" y="26"/>
                          </a:lnTo>
                          <a:lnTo>
                            <a:pt x="9" y="15"/>
                          </a:lnTo>
                          <a:lnTo>
                            <a:pt x="0" y="11"/>
                          </a:lnTo>
                          <a:lnTo>
                            <a:pt x="0" y="10"/>
                          </a:lnTo>
                          <a:lnTo>
                            <a:pt x="8" y="2"/>
                          </a:lnTo>
                          <a:lnTo>
                            <a:pt x="10" y="0"/>
                          </a:lnTo>
                          <a:lnTo>
                            <a:pt x="11" y="0"/>
                          </a:lnTo>
                          <a:lnTo>
                            <a:pt x="15" y="3"/>
                          </a:lnTo>
                          <a:lnTo>
                            <a:pt x="40" y="18"/>
                          </a:lnTo>
                          <a:lnTo>
                            <a:pt x="84" y="43"/>
                          </a:lnTo>
                          <a:lnTo>
                            <a:pt x="97" y="50"/>
                          </a:lnTo>
                          <a:lnTo>
                            <a:pt x="104" y="56"/>
                          </a:lnTo>
                          <a:lnTo>
                            <a:pt x="117" y="62"/>
                          </a:lnTo>
                          <a:lnTo>
                            <a:pt x="124" y="67"/>
                          </a:lnTo>
                          <a:lnTo>
                            <a:pt x="137" y="75"/>
                          </a:lnTo>
                          <a:lnTo>
                            <a:pt x="141" y="78"/>
                          </a:lnTo>
                          <a:lnTo>
                            <a:pt x="151" y="85"/>
                          </a:lnTo>
                          <a:lnTo>
                            <a:pt x="156" y="89"/>
                          </a:lnTo>
                          <a:lnTo>
                            <a:pt x="156" y="94"/>
                          </a:lnTo>
                          <a:lnTo>
                            <a:pt x="154" y="95"/>
                          </a:lnTo>
                          <a:lnTo>
                            <a:pt x="145" y="96"/>
                          </a:lnTo>
                          <a:lnTo>
                            <a:pt x="134" y="91"/>
                          </a:lnTo>
                          <a:lnTo>
                            <a:pt x="119" y="82"/>
                          </a:lnTo>
                          <a:lnTo>
                            <a:pt x="112" y="77"/>
                          </a:lnTo>
                          <a:lnTo>
                            <a:pt x="106" y="73"/>
                          </a:lnTo>
                          <a:lnTo>
                            <a:pt x="101" y="70"/>
                          </a:lnTo>
                          <a:lnTo>
                            <a:pt x="97" y="71"/>
                          </a:lnTo>
                          <a:lnTo>
                            <a:pt x="91" y="83"/>
                          </a:lnTo>
                          <a:lnTo>
                            <a:pt x="77" y="127"/>
                          </a:lnTo>
                          <a:lnTo>
                            <a:pt x="67" y="151"/>
                          </a:lnTo>
                          <a:lnTo>
                            <a:pt x="56" y="172"/>
                          </a:lnTo>
                          <a:lnTo>
                            <a:pt x="40" y="184"/>
                          </a:lnTo>
                          <a:lnTo>
                            <a:pt x="41" y="176"/>
                          </a:lnTo>
                          <a:lnTo>
                            <a:pt x="56" y="136"/>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62" name="Freeform 38"/>
                    <p:cNvSpPr>
                      <a:spLocks/>
                    </p:cNvSpPr>
                    <p:nvPr/>
                  </p:nvSpPr>
                  <p:spPr bwMode="auto">
                    <a:xfrm>
                      <a:off x="5248" y="3217"/>
                      <a:ext cx="211" cy="306"/>
                    </a:xfrm>
                    <a:custGeom>
                      <a:avLst/>
                      <a:gdLst/>
                      <a:ahLst/>
                      <a:cxnLst>
                        <a:cxn ang="0">
                          <a:pos x="1" y="272"/>
                        </a:cxn>
                        <a:cxn ang="0">
                          <a:pos x="4" y="268"/>
                        </a:cxn>
                        <a:cxn ang="0">
                          <a:pos x="35" y="288"/>
                        </a:cxn>
                        <a:cxn ang="0">
                          <a:pos x="58" y="234"/>
                        </a:cxn>
                        <a:cxn ang="0">
                          <a:pos x="59" y="218"/>
                        </a:cxn>
                        <a:cxn ang="0">
                          <a:pos x="20" y="230"/>
                        </a:cxn>
                        <a:cxn ang="0">
                          <a:pos x="15" y="204"/>
                        </a:cxn>
                        <a:cxn ang="0">
                          <a:pos x="35" y="199"/>
                        </a:cxn>
                        <a:cxn ang="0">
                          <a:pos x="68" y="185"/>
                        </a:cxn>
                        <a:cxn ang="0">
                          <a:pos x="83" y="143"/>
                        </a:cxn>
                        <a:cxn ang="0">
                          <a:pos x="98" y="109"/>
                        </a:cxn>
                        <a:cxn ang="0">
                          <a:pos x="129" y="55"/>
                        </a:cxn>
                        <a:cxn ang="0">
                          <a:pos x="182" y="2"/>
                        </a:cxn>
                        <a:cxn ang="0">
                          <a:pos x="200" y="2"/>
                        </a:cxn>
                        <a:cxn ang="0">
                          <a:pos x="207" y="26"/>
                        </a:cxn>
                        <a:cxn ang="0">
                          <a:pos x="210" y="65"/>
                        </a:cxn>
                        <a:cxn ang="0">
                          <a:pos x="207" y="91"/>
                        </a:cxn>
                        <a:cxn ang="0">
                          <a:pos x="199" y="127"/>
                        </a:cxn>
                        <a:cxn ang="0">
                          <a:pos x="190" y="144"/>
                        </a:cxn>
                        <a:cxn ang="0">
                          <a:pos x="162" y="175"/>
                        </a:cxn>
                        <a:cxn ang="0">
                          <a:pos x="95" y="229"/>
                        </a:cxn>
                        <a:cxn ang="0">
                          <a:pos x="92" y="214"/>
                        </a:cxn>
                        <a:cxn ang="0">
                          <a:pos x="138" y="175"/>
                        </a:cxn>
                        <a:cxn ang="0">
                          <a:pos x="165" y="154"/>
                        </a:cxn>
                        <a:cxn ang="0">
                          <a:pos x="182" y="121"/>
                        </a:cxn>
                        <a:cxn ang="0">
                          <a:pos x="191" y="89"/>
                        </a:cxn>
                        <a:cxn ang="0">
                          <a:pos x="195" y="53"/>
                        </a:cxn>
                        <a:cxn ang="0">
                          <a:pos x="195" y="18"/>
                        </a:cxn>
                        <a:cxn ang="0">
                          <a:pos x="186" y="18"/>
                        </a:cxn>
                        <a:cxn ang="0">
                          <a:pos x="150" y="60"/>
                        </a:cxn>
                        <a:cxn ang="0">
                          <a:pos x="149" y="92"/>
                        </a:cxn>
                        <a:cxn ang="0">
                          <a:pos x="175" y="71"/>
                        </a:cxn>
                        <a:cxn ang="0">
                          <a:pos x="177" y="79"/>
                        </a:cxn>
                        <a:cxn ang="0">
                          <a:pos x="143" y="105"/>
                        </a:cxn>
                        <a:cxn ang="0">
                          <a:pos x="132" y="106"/>
                        </a:cxn>
                        <a:cxn ang="0">
                          <a:pos x="135" y="88"/>
                        </a:cxn>
                        <a:cxn ang="0">
                          <a:pos x="98" y="163"/>
                        </a:cxn>
                        <a:cxn ang="0">
                          <a:pos x="85" y="197"/>
                        </a:cxn>
                        <a:cxn ang="0">
                          <a:pos x="80" y="212"/>
                        </a:cxn>
                        <a:cxn ang="0">
                          <a:pos x="80" y="230"/>
                        </a:cxn>
                        <a:cxn ang="0">
                          <a:pos x="63" y="280"/>
                        </a:cxn>
                        <a:cxn ang="0">
                          <a:pos x="49" y="305"/>
                        </a:cxn>
                      </a:cxnLst>
                      <a:rect l="0" t="0" r="r" b="b"/>
                      <a:pathLst>
                        <a:path w="211" h="306">
                          <a:moveTo>
                            <a:pt x="33" y="297"/>
                          </a:moveTo>
                          <a:lnTo>
                            <a:pt x="4" y="275"/>
                          </a:lnTo>
                          <a:lnTo>
                            <a:pt x="1" y="272"/>
                          </a:lnTo>
                          <a:lnTo>
                            <a:pt x="0" y="271"/>
                          </a:lnTo>
                          <a:lnTo>
                            <a:pt x="2" y="270"/>
                          </a:lnTo>
                          <a:lnTo>
                            <a:pt x="4" y="268"/>
                          </a:lnTo>
                          <a:lnTo>
                            <a:pt x="19" y="276"/>
                          </a:lnTo>
                          <a:lnTo>
                            <a:pt x="25" y="282"/>
                          </a:lnTo>
                          <a:lnTo>
                            <a:pt x="35" y="288"/>
                          </a:lnTo>
                          <a:lnTo>
                            <a:pt x="44" y="269"/>
                          </a:lnTo>
                          <a:lnTo>
                            <a:pt x="48" y="254"/>
                          </a:lnTo>
                          <a:lnTo>
                            <a:pt x="58" y="234"/>
                          </a:lnTo>
                          <a:lnTo>
                            <a:pt x="64" y="225"/>
                          </a:lnTo>
                          <a:lnTo>
                            <a:pt x="63" y="220"/>
                          </a:lnTo>
                          <a:lnTo>
                            <a:pt x="59" y="218"/>
                          </a:lnTo>
                          <a:lnTo>
                            <a:pt x="52" y="220"/>
                          </a:lnTo>
                          <a:lnTo>
                            <a:pt x="22" y="230"/>
                          </a:lnTo>
                          <a:lnTo>
                            <a:pt x="20" y="230"/>
                          </a:lnTo>
                          <a:lnTo>
                            <a:pt x="12" y="209"/>
                          </a:lnTo>
                          <a:lnTo>
                            <a:pt x="10" y="207"/>
                          </a:lnTo>
                          <a:lnTo>
                            <a:pt x="15" y="204"/>
                          </a:lnTo>
                          <a:lnTo>
                            <a:pt x="25" y="202"/>
                          </a:lnTo>
                          <a:lnTo>
                            <a:pt x="28" y="200"/>
                          </a:lnTo>
                          <a:lnTo>
                            <a:pt x="35" y="199"/>
                          </a:lnTo>
                          <a:lnTo>
                            <a:pt x="46" y="194"/>
                          </a:lnTo>
                          <a:lnTo>
                            <a:pt x="66" y="189"/>
                          </a:lnTo>
                          <a:lnTo>
                            <a:pt x="68" y="185"/>
                          </a:lnTo>
                          <a:lnTo>
                            <a:pt x="72" y="174"/>
                          </a:lnTo>
                          <a:lnTo>
                            <a:pt x="81" y="149"/>
                          </a:lnTo>
                          <a:lnTo>
                            <a:pt x="83" y="143"/>
                          </a:lnTo>
                          <a:lnTo>
                            <a:pt x="88" y="131"/>
                          </a:lnTo>
                          <a:lnTo>
                            <a:pt x="88" y="129"/>
                          </a:lnTo>
                          <a:lnTo>
                            <a:pt x="98" y="109"/>
                          </a:lnTo>
                          <a:lnTo>
                            <a:pt x="103" y="96"/>
                          </a:lnTo>
                          <a:lnTo>
                            <a:pt x="113" y="77"/>
                          </a:lnTo>
                          <a:lnTo>
                            <a:pt x="129" y="55"/>
                          </a:lnTo>
                          <a:lnTo>
                            <a:pt x="156" y="22"/>
                          </a:lnTo>
                          <a:lnTo>
                            <a:pt x="173" y="5"/>
                          </a:lnTo>
                          <a:lnTo>
                            <a:pt x="182" y="2"/>
                          </a:lnTo>
                          <a:lnTo>
                            <a:pt x="186" y="0"/>
                          </a:lnTo>
                          <a:lnTo>
                            <a:pt x="198" y="0"/>
                          </a:lnTo>
                          <a:lnTo>
                            <a:pt x="200" y="2"/>
                          </a:lnTo>
                          <a:lnTo>
                            <a:pt x="203" y="6"/>
                          </a:lnTo>
                          <a:lnTo>
                            <a:pt x="207" y="17"/>
                          </a:lnTo>
                          <a:lnTo>
                            <a:pt x="207" y="26"/>
                          </a:lnTo>
                          <a:lnTo>
                            <a:pt x="209" y="35"/>
                          </a:lnTo>
                          <a:lnTo>
                            <a:pt x="209" y="53"/>
                          </a:lnTo>
                          <a:lnTo>
                            <a:pt x="210" y="65"/>
                          </a:lnTo>
                          <a:lnTo>
                            <a:pt x="209" y="67"/>
                          </a:lnTo>
                          <a:lnTo>
                            <a:pt x="210" y="73"/>
                          </a:lnTo>
                          <a:lnTo>
                            <a:pt x="207" y="91"/>
                          </a:lnTo>
                          <a:lnTo>
                            <a:pt x="207" y="98"/>
                          </a:lnTo>
                          <a:lnTo>
                            <a:pt x="202" y="107"/>
                          </a:lnTo>
                          <a:lnTo>
                            <a:pt x="199" y="127"/>
                          </a:lnTo>
                          <a:lnTo>
                            <a:pt x="194" y="136"/>
                          </a:lnTo>
                          <a:lnTo>
                            <a:pt x="193" y="141"/>
                          </a:lnTo>
                          <a:lnTo>
                            <a:pt x="190" y="144"/>
                          </a:lnTo>
                          <a:lnTo>
                            <a:pt x="191" y="146"/>
                          </a:lnTo>
                          <a:lnTo>
                            <a:pt x="168" y="171"/>
                          </a:lnTo>
                          <a:lnTo>
                            <a:pt x="162" y="175"/>
                          </a:lnTo>
                          <a:lnTo>
                            <a:pt x="157" y="181"/>
                          </a:lnTo>
                          <a:lnTo>
                            <a:pt x="116" y="212"/>
                          </a:lnTo>
                          <a:lnTo>
                            <a:pt x="95" y="229"/>
                          </a:lnTo>
                          <a:lnTo>
                            <a:pt x="93" y="231"/>
                          </a:lnTo>
                          <a:lnTo>
                            <a:pt x="91" y="227"/>
                          </a:lnTo>
                          <a:lnTo>
                            <a:pt x="92" y="214"/>
                          </a:lnTo>
                          <a:lnTo>
                            <a:pt x="95" y="208"/>
                          </a:lnTo>
                          <a:lnTo>
                            <a:pt x="125" y="184"/>
                          </a:lnTo>
                          <a:lnTo>
                            <a:pt x="138" y="175"/>
                          </a:lnTo>
                          <a:lnTo>
                            <a:pt x="145" y="170"/>
                          </a:lnTo>
                          <a:lnTo>
                            <a:pt x="155" y="163"/>
                          </a:lnTo>
                          <a:lnTo>
                            <a:pt x="165" y="154"/>
                          </a:lnTo>
                          <a:lnTo>
                            <a:pt x="167" y="149"/>
                          </a:lnTo>
                          <a:lnTo>
                            <a:pt x="171" y="147"/>
                          </a:lnTo>
                          <a:lnTo>
                            <a:pt x="182" y="121"/>
                          </a:lnTo>
                          <a:lnTo>
                            <a:pt x="189" y="96"/>
                          </a:lnTo>
                          <a:lnTo>
                            <a:pt x="187" y="94"/>
                          </a:lnTo>
                          <a:lnTo>
                            <a:pt x="191" y="89"/>
                          </a:lnTo>
                          <a:lnTo>
                            <a:pt x="191" y="78"/>
                          </a:lnTo>
                          <a:lnTo>
                            <a:pt x="194" y="63"/>
                          </a:lnTo>
                          <a:lnTo>
                            <a:pt x="195" y="53"/>
                          </a:lnTo>
                          <a:lnTo>
                            <a:pt x="195" y="36"/>
                          </a:lnTo>
                          <a:lnTo>
                            <a:pt x="194" y="24"/>
                          </a:lnTo>
                          <a:lnTo>
                            <a:pt x="195" y="18"/>
                          </a:lnTo>
                          <a:lnTo>
                            <a:pt x="195" y="16"/>
                          </a:lnTo>
                          <a:lnTo>
                            <a:pt x="192" y="15"/>
                          </a:lnTo>
                          <a:lnTo>
                            <a:pt x="186" y="18"/>
                          </a:lnTo>
                          <a:lnTo>
                            <a:pt x="169" y="35"/>
                          </a:lnTo>
                          <a:lnTo>
                            <a:pt x="153" y="55"/>
                          </a:lnTo>
                          <a:lnTo>
                            <a:pt x="150" y="60"/>
                          </a:lnTo>
                          <a:lnTo>
                            <a:pt x="154" y="74"/>
                          </a:lnTo>
                          <a:lnTo>
                            <a:pt x="152" y="81"/>
                          </a:lnTo>
                          <a:lnTo>
                            <a:pt x="149" y="92"/>
                          </a:lnTo>
                          <a:lnTo>
                            <a:pt x="155" y="91"/>
                          </a:lnTo>
                          <a:lnTo>
                            <a:pt x="171" y="76"/>
                          </a:lnTo>
                          <a:lnTo>
                            <a:pt x="175" y="71"/>
                          </a:lnTo>
                          <a:lnTo>
                            <a:pt x="182" y="66"/>
                          </a:lnTo>
                          <a:lnTo>
                            <a:pt x="180" y="77"/>
                          </a:lnTo>
                          <a:lnTo>
                            <a:pt x="177" y="79"/>
                          </a:lnTo>
                          <a:lnTo>
                            <a:pt x="180" y="83"/>
                          </a:lnTo>
                          <a:lnTo>
                            <a:pt x="150" y="102"/>
                          </a:lnTo>
                          <a:lnTo>
                            <a:pt x="143" y="105"/>
                          </a:lnTo>
                          <a:lnTo>
                            <a:pt x="139" y="108"/>
                          </a:lnTo>
                          <a:lnTo>
                            <a:pt x="136" y="109"/>
                          </a:lnTo>
                          <a:lnTo>
                            <a:pt x="132" y="106"/>
                          </a:lnTo>
                          <a:lnTo>
                            <a:pt x="132" y="103"/>
                          </a:lnTo>
                          <a:lnTo>
                            <a:pt x="135" y="96"/>
                          </a:lnTo>
                          <a:lnTo>
                            <a:pt x="135" y="88"/>
                          </a:lnTo>
                          <a:lnTo>
                            <a:pt x="132" y="87"/>
                          </a:lnTo>
                          <a:lnTo>
                            <a:pt x="125" y="98"/>
                          </a:lnTo>
                          <a:lnTo>
                            <a:pt x="98" y="163"/>
                          </a:lnTo>
                          <a:lnTo>
                            <a:pt x="94" y="176"/>
                          </a:lnTo>
                          <a:lnTo>
                            <a:pt x="88" y="188"/>
                          </a:lnTo>
                          <a:lnTo>
                            <a:pt x="85" y="197"/>
                          </a:lnTo>
                          <a:lnTo>
                            <a:pt x="82" y="205"/>
                          </a:lnTo>
                          <a:lnTo>
                            <a:pt x="82" y="210"/>
                          </a:lnTo>
                          <a:lnTo>
                            <a:pt x="80" y="212"/>
                          </a:lnTo>
                          <a:lnTo>
                            <a:pt x="81" y="215"/>
                          </a:lnTo>
                          <a:lnTo>
                            <a:pt x="79" y="219"/>
                          </a:lnTo>
                          <a:lnTo>
                            <a:pt x="80" y="230"/>
                          </a:lnTo>
                          <a:lnTo>
                            <a:pt x="82" y="237"/>
                          </a:lnTo>
                          <a:lnTo>
                            <a:pt x="66" y="267"/>
                          </a:lnTo>
                          <a:lnTo>
                            <a:pt x="63" y="280"/>
                          </a:lnTo>
                          <a:lnTo>
                            <a:pt x="53" y="294"/>
                          </a:lnTo>
                          <a:lnTo>
                            <a:pt x="53" y="301"/>
                          </a:lnTo>
                          <a:lnTo>
                            <a:pt x="49" y="305"/>
                          </a:lnTo>
                          <a:lnTo>
                            <a:pt x="42" y="304"/>
                          </a:lnTo>
                          <a:lnTo>
                            <a:pt x="33" y="297"/>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63" name="Freeform 39"/>
                    <p:cNvSpPr>
                      <a:spLocks/>
                    </p:cNvSpPr>
                    <p:nvPr/>
                  </p:nvSpPr>
                  <p:spPr bwMode="auto">
                    <a:xfrm>
                      <a:off x="5584" y="3381"/>
                      <a:ext cx="72" cy="49"/>
                    </a:xfrm>
                    <a:custGeom>
                      <a:avLst/>
                      <a:gdLst/>
                      <a:ahLst/>
                      <a:cxnLst>
                        <a:cxn ang="0">
                          <a:pos x="1" y="44"/>
                        </a:cxn>
                        <a:cxn ang="0">
                          <a:pos x="0" y="40"/>
                        </a:cxn>
                        <a:cxn ang="0">
                          <a:pos x="2" y="36"/>
                        </a:cxn>
                        <a:cxn ang="0">
                          <a:pos x="6" y="24"/>
                        </a:cxn>
                        <a:cxn ang="0">
                          <a:pos x="7" y="15"/>
                        </a:cxn>
                        <a:cxn ang="0">
                          <a:pos x="6" y="10"/>
                        </a:cxn>
                        <a:cxn ang="0">
                          <a:pos x="18" y="1"/>
                        </a:cxn>
                        <a:cxn ang="0">
                          <a:pos x="19" y="0"/>
                        </a:cxn>
                        <a:cxn ang="0">
                          <a:pos x="21" y="6"/>
                        </a:cxn>
                        <a:cxn ang="0">
                          <a:pos x="17" y="34"/>
                        </a:cxn>
                        <a:cxn ang="0">
                          <a:pos x="13" y="40"/>
                        </a:cxn>
                        <a:cxn ang="0">
                          <a:pos x="13" y="41"/>
                        </a:cxn>
                        <a:cxn ang="0">
                          <a:pos x="16" y="42"/>
                        </a:cxn>
                        <a:cxn ang="0">
                          <a:pos x="63" y="13"/>
                        </a:cxn>
                        <a:cxn ang="0">
                          <a:pos x="71" y="9"/>
                        </a:cxn>
                        <a:cxn ang="0">
                          <a:pos x="70" y="20"/>
                        </a:cxn>
                        <a:cxn ang="0">
                          <a:pos x="40" y="36"/>
                        </a:cxn>
                        <a:cxn ang="0">
                          <a:pos x="26" y="44"/>
                        </a:cxn>
                        <a:cxn ang="0">
                          <a:pos x="19" y="48"/>
                        </a:cxn>
                        <a:cxn ang="0">
                          <a:pos x="13" y="48"/>
                        </a:cxn>
                        <a:cxn ang="0">
                          <a:pos x="1" y="44"/>
                        </a:cxn>
                      </a:cxnLst>
                      <a:rect l="0" t="0" r="r" b="b"/>
                      <a:pathLst>
                        <a:path w="72" h="49">
                          <a:moveTo>
                            <a:pt x="1" y="44"/>
                          </a:moveTo>
                          <a:lnTo>
                            <a:pt x="0" y="40"/>
                          </a:lnTo>
                          <a:lnTo>
                            <a:pt x="2" y="36"/>
                          </a:lnTo>
                          <a:lnTo>
                            <a:pt x="6" y="24"/>
                          </a:lnTo>
                          <a:lnTo>
                            <a:pt x="7" y="15"/>
                          </a:lnTo>
                          <a:lnTo>
                            <a:pt x="6" y="10"/>
                          </a:lnTo>
                          <a:lnTo>
                            <a:pt x="18" y="1"/>
                          </a:lnTo>
                          <a:lnTo>
                            <a:pt x="19" y="0"/>
                          </a:lnTo>
                          <a:lnTo>
                            <a:pt x="21" y="6"/>
                          </a:lnTo>
                          <a:lnTo>
                            <a:pt x="17" y="34"/>
                          </a:lnTo>
                          <a:lnTo>
                            <a:pt x="13" y="40"/>
                          </a:lnTo>
                          <a:lnTo>
                            <a:pt x="13" y="41"/>
                          </a:lnTo>
                          <a:lnTo>
                            <a:pt x="16" y="42"/>
                          </a:lnTo>
                          <a:lnTo>
                            <a:pt x="63" y="13"/>
                          </a:lnTo>
                          <a:lnTo>
                            <a:pt x="71" y="9"/>
                          </a:lnTo>
                          <a:lnTo>
                            <a:pt x="70" y="20"/>
                          </a:lnTo>
                          <a:lnTo>
                            <a:pt x="40" y="36"/>
                          </a:lnTo>
                          <a:lnTo>
                            <a:pt x="26" y="44"/>
                          </a:lnTo>
                          <a:lnTo>
                            <a:pt x="19" y="48"/>
                          </a:lnTo>
                          <a:lnTo>
                            <a:pt x="13" y="48"/>
                          </a:lnTo>
                          <a:lnTo>
                            <a:pt x="1" y="44"/>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64" name="Freeform 40"/>
                    <p:cNvSpPr>
                      <a:spLocks/>
                    </p:cNvSpPr>
                    <p:nvPr/>
                  </p:nvSpPr>
                  <p:spPr bwMode="auto">
                    <a:xfrm>
                      <a:off x="5176" y="3438"/>
                      <a:ext cx="29" cy="19"/>
                    </a:xfrm>
                    <a:custGeom>
                      <a:avLst/>
                      <a:gdLst/>
                      <a:ahLst/>
                      <a:cxnLst>
                        <a:cxn ang="0">
                          <a:pos x="2" y="14"/>
                        </a:cxn>
                        <a:cxn ang="0">
                          <a:pos x="0" y="7"/>
                        </a:cxn>
                        <a:cxn ang="0">
                          <a:pos x="2" y="3"/>
                        </a:cxn>
                        <a:cxn ang="0">
                          <a:pos x="8" y="0"/>
                        </a:cxn>
                        <a:cxn ang="0">
                          <a:pos x="14" y="0"/>
                        </a:cxn>
                        <a:cxn ang="0">
                          <a:pos x="23" y="2"/>
                        </a:cxn>
                        <a:cxn ang="0">
                          <a:pos x="28" y="4"/>
                        </a:cxn>
                        <a:cxn ang="0">
                          <a:pos x="27" y="12"/>
                        </a:cxn>
                        <a:cxn ang="0">
                          <a:pos x="22" y="16"/>
                        </a:cxn>
                        <a:cxn ang="0">
                          <a:pos x="20" y="17"/>
                        </a:cxn>
                        <a:cxn ang="0">
                          <a:pos x="10" y="18"/>
                        </a:cxn>
                        <a:cxn ang="0">
                          <a:pos x="2" y="14"/>
                        </a:cxn>
                      </a:cxnLst>
                      <a:rect l="0" t="0" r="r" b="b"/>
                      <a:pathLst>
                        <a:path w="29" h="19">
                          <a:moveTo>
                            <a:pt x="2" y="14"/>
                          </a:moveTo>
                          <a:lnTo>
                            <a:pt x="0" y="7"/>
                          </a:lnTo>
                          <a:lnTo>
                            <a:pt x="2" y="3"/>
                          </a:lnTo>
                          <a:lnTo>
                            <a:pt x="8" y="0"/>
                          </a:lnTo>
                          <a:lnTo>
                            <a:pt x="14" y="0"/>
                          </a:lnTo>
                          <a:lnTo>
                            <a:pt x="23" y="2"/>
                          </a:lnTo>
                          <a:lnTo>
                            <a:pt x="28" y="4"/>
                          </a:lnTo>
                          <a:lnTo>
                            <a:pt x="27" y="12"/>
                          </a:lnTo>
                          <a:lnTo>
                            <a:pt x="22" y="16"/>
                          </a:lnTo>
                          <a:lnTo>
                            <a:pt x="20" y="17"/>
                          </a:lnTo>
                          <a:lnTo>
                            <a:pt x="10" y="18"/>
                          </a:lnTo>
                          <a:lnTo>
                            <a:pt x="2" y="14"/>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65" name="Freeform 41"/>
                    <p:cNvSpPr>
                      <a:spLocks/>
                    </p:cNvSpPr>
                    <p:nvPr/>
                  </p:nvSpPr>
                  <p:spPr bwMode="auto">
                    <a:xfrm>
                      <a:off x="5518" y="3066"/>
                      <a:ext cx="220" cy="329"/>
                    </a:xfrm>
                    <a:custGeom>
                      <a:avLst/>
                      <a:gdLst/>
                      <a:ahLst/>
                      <a:cxnLst>
                        <a:cxn ang="0">
                          <a:pos x="6" y="309"/>
                        </a:cxn>
                        <a:cxn ang="0">
                          <a:pos x="10" y="290"/>
                        </a:cxn>
                        <a:cxn ang="0">
                          <a:pos x="22" y="250"/>
                        </a:cxn>
                        <a:cxn ang="0">
                          <a:pos x="30" y="225"/>
                        </a:cxn>
                        <a:cxn ang="0">
                          <a:pos x="35" y="203"/>
                        </a:cxn>
                        <a:cxn ang="0">
                          <a:pos x="38" y="191"/>
                        </a:cxn>
                        <a:cxn ang="0">
                          <a:pos x="39" y="178"/>
                        </a:cxn>
                        <a:cxn ang="0">
                          <a:pos x="46" y="150"/>
                        </a:cxn>
                        <a:cxn ang="0">
                          <a:pos x="51" y="127"/>
                        </a:cxn>
                        <a:cxn ang="0">
                          <a:pos x="58" y="109"/>
                        </a:cxn>
                        <a:cxn ang="0">
                          <a:pos x="63" y="99"/>
                        </a:cxn>
                        <a:cxn ang="0">
                          <a:pos x="85" y="105"/>
                        </a:cxn>
                        <a:cxn ang="0">
                          <a:pos x="90" y="109"/>
                        </a:cxn>
                        <a:cxn ang="0">
                          <a:pos x="112" y="109"/>
                        </a:cxn>
                        <a:cxn ang="0">
                          <a:pos x="146" y="91"/>
                        </a:cxn>
                        <a:cxn ang="0">
                          <a:pos x="174" y="73"/>
                        </a:cxn>
                        <a:cxn ang="0">
                          <a:pos x="189" y="73"/>
                        </a:cxn>
                        <a:cxn ang="0">
                          <a:pos x="194" y="63"/>
                        </a:cxn>
                        <a:cxn ang="0">
                          <a:pos x="198" y="47"/>
                        </a:cxn>
                        <a:cxn ang="0">
                          <a:pos x="181" y="23"/>
                        </a:cxn>
                        <a:cxn ang="0">
                          <a:pos x="158" y="11"/>
                        </a:cxn>
                        <a:cxn ang="0">
                          <a:pos x="147" y="8"/>
                        </a:cxn>
                        <a:cxn ang="0">
                          <a:pos x="154" y="0"/>
                        </a:cxn>
                        <a:cxn ang="0">
                          <a:pos x="186" y="9"/>
                        </a:cxn>
                        <a:cxn ang="0">
                          <a:pos x="216" y="35"/>
                        </a:cxn>
                        <a:cxn ang="0">
                          <a:pos x="216" y="63"/>
                        </a:cxn>
                        <a:cxn ang="0">
                          <a:pos x="203" y="76"/>
                        </a:cxn>
                        <a:cxn ang="0">
                          <a:pos x="186" y="84"/>
                        </a:cxn>
                        <a:cxn ang="0">
                          <a:pos x="117" y="122"/>
                        </a:cxn>
                        <a:cxn ang="0">
                          <a:pos x="92" y="125"/>
                        </a:cxn>
                        <a:cxn ang="0">
                          <a:pos x="81" y="123"/>
                        </a:cxn>
                        <a:cxn ang="0">
                          <a:pos x="73" y="122"/>
                        </a:cxn>
                        <a:cxn ang="0">
                          <a:pos x="68" y="141"/>
                        </a:cxn>
                        <a:cxn ang="0">
                          <a:pos x="65" y="162"/>
                        </a:cxn>
                        <a:cxn ang="0">
                          <a:pos x="57" y="199"/>
                        </a:cxn>
                        <a:cxn ang="0">
                          <a:pos x="49" y="232"/>
                        </a:cxn>
                        <a:cxn ang="0">
                          <a:pos x="30" y="303"/>
                        </a:cxn>
                        <a:cxn ang="0">
                          <a:pos x="6" y="328"/>
                        </a:cxn>
                        <a:cxn ang="0">
                          <a:pos x="0" y="326"/>
                        </a:cxn>
                      </a:cxnLst>
                      <a:rect l="0" t="0" r="r" b="b"/>
                      <a:pathLst>
                        <a:path w="220" h="329">
                          <a:moveTo>
                            <a:pt x="0" y="326"/>
                          </a:moveTo>
                          <a:lnTo>
                            <a:pt x="6" y="309"/>
                          </a:lnTo>
                          <a:lnTo>
                            <a:pt x="8" y="301"/>
                          </a:lnTo>
                          <a:lnTo>
                            <a:pt x="10" y="290"/>
                          </a:lnTo>
                          <a:lnTo>
                            <a:pt x="16" y="278"/>
                          </a:lnTo>
                          <a:lnTo>
                            <a:pt x="22" y="250"/>
                          </a:lnTo>
                          <a:lnTo>
                            <a:pt x="27" y="236"/>
                          </a:lnTo>
                          <a:lnTo>
                            <a:pt x="30" y="225"/>
                          </a:lnTo>
                          <a:lnTo>
                            <a:pt x="36" y="206"/>
                          </a:lnTo>
                          <a:lnTo>
                            <a:pt x="35" y="203"/>
                          </a:lnTo>
                          <a:lnTo>
                            <a:pt x="38" y="199"/>
                          </a:lnTo>
                          <a:lnTo>
                            <a:pt x="38" y="191"/>
                          </a:lnTo>
                          <a:lnTo>
                            <a:pt x="40" y="184"/>
                          </a:lnTo>
                          <a:lnTo>
                            <a:pt x="39" y="178"/>
                          </a:lnTo>
                          <a:lnTo>
                            <a:pt x="47" y="155"/>
                          </a:lnTo>
                          <a:lnTo>
                            <a:pt x="46" y="150"/>
                          </a:lnTo>
                          <a:lnTo>
                            <a:pt x="51" y="135"/>
                          </a:lnTo>
                          <a:lnTo>
                            <a:pt x="51" y="127"/>
                          </a:lnTo>
                          <a:lnTo>
                            <a:pt x="54" y="116"/>
                          </a:lnTo>
                          <a:lnTo>
                            <a:pt x="58" y="109"/>
                          </a:lnTo>
                          <a:lnTo>
                            <a:pt x="59" y="102"/>
                          </a:lnTo>
                          <a:lnTo>
                            <a:pt x="63" y="99"/>
                          </a:lnTo>
                          <a:lnTo>
                            <a:pt x="77" y="97"/>
                          </a:lnTo>
                          <a:lnTo>
                            <a:pt x="85" y="105"/>
                          </a:lnTo>
                          <a:lnTo>
                            <a:pt x="88" y="106"/>
                          </a:lnTo>
                          <a:lnTo>
                            <a:pt x="90" y="109"/>
                          </a:lnTo>
                          <a:lnTo>
                            <a:pt x="94" y="112"/>
                          </a:lnTo>
                          <a:lnTo>
                            <a:pt x="112" y="109"/>
                          </a:lnTo>
                          <a:lnTo>
                            <a:pt x="125" y="103"/>
                          </a:lnTo>
                          <a:lnTo>
                            <a:pt x="146" y="91"/>
                          </a:lnTo>
                          <a:lnTo>
                            <a:pt x="168" y="75"/>
                          </a:lnTo>
                          <a:lnTo>
                            <a:pt x="174" y="73"/>
                          </a:lnTo>
                          <a:lnTo>
                            <a:pt x="187" y="73"/>
                          </a:lnTo>
                          <a:lnTo>
                            <a:pt x="189" y="73"/>
                          </a:lnTo>
                          <a:lnTo>
                            <a:pt x="191" y="73"/>
                          </a:lnTo>
                          <a:lnTo>
                            <a:pt x="194" y="63"/>
                          </a:lnTo>
                          <a:lnTo>
                            <a:pt x="198" y="57"/>
                          </a:lnTo>
                          <a:lnTo>
                            <a:pt x="198" y="47"/>
                          </a:lnTo>
                          <a:lnTo>
                            <a:pt x="193" y="36"/>
                          </a:lnTo>
                          <a:lnTo>
                            <a:pt x="181" y="23"/>
                          </a:lnTo>
                          <a:lnTo>
                            <a:pt x="164" y="14"/>
                          </a:lnTo>
                          <a:lnTo>
                            <a:pt x="158" y="11"/>
                          </a:lnTo>
                          <a:lnTo>
                            <a:pt x="148" y="11"/>
                          </a:lnTo>
                          <a:lnTo>
                            <a:pt x="147" y="8"/>
                          </a:lnTo>
                          <a:lnTo>
                            <a:pt x="148" y="0"/>
                          </a:lnTo>
                          <a:lnTo>
                            <a:pt x="154" y="0"/>
                          </a:lnTo>
                          <a:lnTo>
                            <a:pt x="171" y="2"/>
                          </a:lnTo>
                          <a:lnTo>
                            <a:pt x="186" y="9"/>
                          </a:lnTo>
                          <a:lnTo>
                            <a:pt x="200" y="18"/>
                          </a:lnTo>
                          <a:lnTo>
                            <a:pt x="216" y="35"/>
                          </a:lnTo>
                          <a:lnTo>
                            <a:pt x="219" y="50"/>
                          </a:lnTo>
                          <a:lnTo>
                            <a:pt x="216" y="63"/>
                          </a:lnTo>
                          <a:lnTo>
                            <a:pt x="207" y="74"/>
                          </a:lnTo>
                          <a:lnTo>
                            <a:pt x="203" y="76"/>
                          </a:lnTo>
                          <a:lnTo>
                            <a:pt x="193" y="77"/>
                          </a:lnTo>
                          <a:lnTo>
                            <a:pt x="186" y="84"/>
                          </a:lnTo>
                          <a:lnTo>
                            <a:pt x="143" y="112"/>
                          </a:lnTo>
                          <a:lnTo>
                            <a:pt x="117" y="122"/>
                          </a:lnTo>
                          <a:lnTo>
                            <a:pt x="104" y="125"/>
                          </a:lnTo>
                          <a:lnTo>
                            <a:pt x="92" y="125"/>
                          </a:lnTo>
                          <a:lnTo>
                            <a:pt x="88" y="123"/>
                          </a:lnTo>
                          <a:lnTo>
                            <a:pt x="81" y="123"/>
                          </a:lnTo>
                          <a:lnTo>
                            <a:pt x="74" y="121"/>
                          </a:lnTo>
                          <a:lnTo>
                            <a:pt x="73" y="122"/>
                          </a:lnTo>
                          <a:lnTo>
                            <a:pt x="71" y="127"/>
                          </a:lnTo>
                          <a:lnTo>
                            <a:pt x="68" y="141"/>
                          </a:lnTo>
                          <a:lnTo>
                            <a:pt x="65" y="155"/>
                          </a:lnTo>
                          <a:lnTo>
                            <a:pt x="65" y="162"/>
                          </a:lnTo>
                          <a:lnTo>
                            <a:pt x="63" y="172"/>
                          </a:lnTo>
                          <a:lnTo>
                            <a:pt x="57" y="199"/>
                          </a:lnTo>
                          <a:lnTo>
                            <a:pt x="49" y="225"/>
                          </a:lnTo>
                          <a:lnTo>
                            <a:pt x="49" y="232"/>
                          </a:lnTo>
                          <a:lnTo>
                            <a:pt x="36" y="283"/>
                          </a:lnTo>
                          <a:lnTo>
                            <a:pt x="30" y="303"/>
                          </a:lnTo>
                          <a:lnTo>
                            <a:pt x="28" y="312"/>
                          </a:lnTo>
                          <a:lnTo>
                            <a:pt x="6" y="328"/>
                          </a:lnTo>
                          <a:lnTo>
                            <a:pt x="4" y="328"/>
                          </a:lnTo>
                          <a:lnTo>
                            <a:pt x="0" y="326"/>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sp>
                  <p:nvSpPr>
                    <p:cNvPr id="77866" name="Freeform 42"/>
                    <p:cNvSpPr>
                      <a:spLocks/>
                    </p:cNvSpPr>
                    <p:nvPr/>
                  </p:nvSpPr>
                  <p:spPr bwMode="auto">
                    <a:xfrm>
                      <a:off x="5444" y="3018"/>
                      <a:ext cx="254" cy="201"/>
                    </a:xfrm>
                    <a:custGeom>
                      <a:avLst/>
                      <a:gdLst/>
                      <a:ahLst/>
                      <a:cxnLst>
                        <a:cxn ang="0">
                          <a:pos x="0" y="189"/>
                        </a:cxn>
                        <a:cxn ang="0">
                          <a:pos x="72" y="101"/>
                        </a:cxn>
                        <a:cxn ang="0">
                          <a:pos x="66" y="94"/>
                        </a:cxn>
                        <a:cxn ang="0">
                          <a:pos x="63" y="69"/>
                        </a:cxn>
                        <a:cxn ang="0">
                          <a:pos x="63" y="59"/>
                        </a:cxn>
                        <a:cxn ang="0">
                          <a:pos x="70" y="47"/>
                        </a:cxn>
                        <a:cxn ang="0">
                          <a:pos x="83" y="47"/>
                        </a:cxn>
                        <a:cxn ang="0">
                          <a:pos x="80" y="77"/>
                        </a:cxn>
                        <a:cxn ang="0">
                          <a:pos x="80" y="85"/>
                        </a:cxn>
                        <a:cxn ang="0">
                          <a:pos x="92" y="76"/>
                        </a:cxn>
                        <a:cxn ang="0">
                          <a:pos x="91" y="60"/>
                        </a:cxn>
                        <a:cxn ang="0">
                          <a:pos x="103" y="63"/>
                        </a:cxn>
                        <a:cxn ang="0">
                          <a:pos x="138" y="36"/>
                        </a:cxn>
                        <a:cxn ang="0">
                          <a:pos x="179" y="0"/>
                        </a:cxn>
                        <a:cxn ang="0">
                          <a:pos x="194" y="1"/>
                        </a:cxn>
                        <a:cxn ang="0">
                          <a:pos x="200" y="9"/>
                        </a:cxn>
                        <a:cxn ang="0">
                          <a:pos x="211" y="33"/>
                        </a:cxn>
                        <a:cxn ang="0">
                          <a:pos x="214" y="43"/>
                        </a:cxn>
                        <a:cxn ang="0">
                          <a:pos x="212" y="49"/>
                        </a:cxn>
                        <a:cxn ang="0">
                          <a:pos x="203" y="89"/>
                        </a:cxn>
                        <a:cxn ang="0">
                          <a:pos x="243" y="103"/>
                        </a:cxn>
                        <a:cxn ang="0">
                          <a:pos x="251" y="104"/>
                        </a:cxn>
                        <a:cxn ang="0">
                          <a:pos x="250" y="112"/>
                        </a:cxn>
                        <a:cxn ang="0">
                          <a:pos x="251" y="115"/>
                        </a:cxn>
                        <a:cxn ang="0">
                          <a:pos x="198" y="102"/>
                        </a:cxn>
                        <a:cxn ang="0">
                          <a:pos x="166" y="130"/>
                        </a:cxn>
                        <a:cxn ang="0">
                          <a:pos x="157" y="137"/>
                        </a:cxn>
                        <a:cxn ang="0">
                          <a:pos x="153" y="130"/>
                        </a:cxn>
                        <a:cxn ang="0">
                          <a:pos x="187" y="97"/>
                        </a:cxn>
                        <a:cxn ang="0">
                          <a:pos x="192" y="81"/>
                        </a:cxn>
                        <a:cxn ang="0">
                          <a:pos x="196" y="37"/>
                        </a:cxn>
                        <a:cxn ang="0">
                          <a:pos x="190" y="20"/>
                        </a:cxn>
                        <a:cxn ang="0">
                          <a:pos x="179" y="16"/>
                        </a:cxn>
                        <a:cxn ang="0">
                          <a:pos x="153" y="37"/>
                        </a:cxn>
                        <a:cxn ang="0">
                          <a:pos x="151" y="40"/>
                        </a:cxn>
                        <a:cxn ang="0">
                          <a:pos x="169" y="42"/>
                        </a:cxn>
                        <a:cxn ang="0">
                          <a:pos x="183" y="32"/>
                        </a:cxn>
                        <a:cxn ang="0">
                          <a:pos x="170" y="50"/>
                        </a:cxn>
                        <a:cxn ang="0">
                          <a:pos x="160" y="46"/>
                        </a:cxn>
                        <a:cxn ang="0">
                          <a:pos x="160" y="62"/>
                        </a:cxn>
                        <a:cxn ang="0">
                          <a:pos x="160" y="104"/>
                        </a:cxn>
                        <a:cxn ang="0">
                          <a:pos x="151" y="116"/>
                        </a:cxn>
                        <a:cxn ang="0">
                          <a:pos x="146" y="107"/>
                        </a:cxn>
                        <a:cxn ang="0">
                          <a:pos x="148" y="80"/>
                        </a:cxn>
                        <a:cxn ang="0">
                          <a:pos x="143" y="59"/>
                        </a:cxn>
                        <a:cxn ang="0">
                          <a:pos x="115" y="80"/>
                        </a:cxn>
                        <a:cxn ang="0">
                          <a:pos x="17" y="200"/>
                        </a:cxn>
                        <a:cxn ang="0">
                          <a:pos x="3" y="190"/>
                        </a:cxn>
                      </a:cxnLst>
                      <a:rect l="0" t="0" r="r" b="b"/>
                      <a:pathLst>
                        <a:path w="254" h="201">
                          <a:moveTo>
                            <a:pt x="3" y="190"/>
                          </a:moveTo>
                          <a:lnTo>
                            <a:pt x="0" y="189"/>
                          </a:lnTo>
                          <a:lnTo>
                            <a:pt x="8" y="177"/>
                          </a:lnTo>
                          <a:lnTo>
                            <a:pt x="72" y="101"/>
                          </a:lnTo>
                          <a:lnTo>
                            <a:pt x="70" y="96"/>
                          </a:lnTo>
                          <a:lnTo>
                            <a:pt x="66" y="94"/>
                          </a:lnTo>
                          <a:lnTo>
                            <a:pt x="66" y="86"/>
                          </a:lnTo>
                          <a:lnTo>
                            <a:pt x="63" y="69"/>
                          </a:lnTo>
                          <a:lnTo>
                            <a:pt x="64" y="64"/>
                          </a:lnTo>
                          <a:lnTo>
                            <a:pt x="63" y="59"/>
                          </a:lnTo>
                          <a:lnTo>
                            <a:pt x="65" y="51"/>
                          </a:lnTo>
                          <a:lnTo>
                            <a:pt x="70" y="47"/>
                          </a:lnTo>
                          <a:lnTo>
                            <a:pt x="79" y="46"/>
                          </a:lnTo>
                          <a:lnTo>
                            <a:pt x="83" y="47"/>
                          </a:lnTo>
                          <a:lnTo>
                            <a:pt x="78" y="67"/>
                          </a:lnTo>
                          <a:lnTo>
                            <a:pt x="80" y="77"/>
                          </a:lnTo>
                          <a:lnTo>
                            <a:pt x="79" y="82"/>
                          </a:lnTo>
                          <a:lnTo>
                            <a:pt x="80" y="85"/>
                          </a:lnTo>
                          <a:lnTo>
                            <a:pt x="85" y="85"/>
                          </a:lnTo>
                          <a:lnTo>
                            <a:pt x="92" y="76"/>
                          </a:lnTo>
                          <a:lnTo>
                            <a:pt x="89" y="68"/>
                          </a:lnTo>
                          <a:lnTo>
                            <a:pt x="91" y="60"/>
                          </a:lnTo>
                          <a:lnTo>
                            <a:pt x="100" y="64"/>
                          </a:lnTo>
                          <a:lnTo>
                            <a:pt x="103" y="63"/>
                          </a:lnTo>
                          <a:lnTo>
                            <a:pt x="126" y="42"/>
                          </a:lnTo>
                          <a:lnTo>
                            <a:pt x="138" y="36"/>
                          </a:lnTo>
                          <a:lnTo>
                            <a:pt x="166" y="7"/>
                          </a:lnTo>
                          <a:lnTo>
                            <a:pt x="179" y="0"/>
                          </a:lnTo>
                          <a:lnTo>
                            <a:pt x="191" y="0"/>
                          </a:lnTo>
                          <a:lnTo>
                            <a:pt x="194" y="1"/>
                          </a:lnTo>
                          <a:lnTo>
                            <a:pt x="197" y="2"/>
                          </a:lnTo>
                          <a:lnTo>
                            <a:pt x="200" y="9"/>
                          </a:lnTo>
                          <a:lnTo>
                            <a:pt x="205" y="14"/>
                          </a:lnTo>
                          <a:lnTo>
                            <a:pt x="211" y="33"/>
                          </a:lnTo>
                          <a:lnTo>
                            <a:pt x="211" y="38"/>
                          </a:lnTo>
                          <a:lnTo>
                            <a:pt x="214" y="43"/>
                          </a:lnTo>
                          <a:lnTo>
                            <a:pt x="211" y="45"/>
                          </a:lnTo>
                          <a:lnTo>
                            <a:pt x="212" y="49"/>
                          </a:lnTo>
                          <a:lnTo>
                            <a:pt x="210" y="63"/>
                          </a:lnTo>
                          <a:lnTo>
                            <a:pt x="203" y="89"/>
                          </a:lnTo>
                          <a:lnTo>
                            <a:pt x="205" y="92"/>
                          </a:lnTo>
                          <a:lnTo>
                            <a:pt x="243" y="103"/>
                          </a:lnTo>
                          <a:lnTo>
                            <a:pt x="247" y="105"/>
                          </a:lnTo>
                          <a:lnTo>
                            <a:pt x="251" y="104"/>
                          </a:lnTo>
                          <a:lnTo>
                            <a:pt x="253" y="106"/>
                          </a:lnTo>
                          <a:lnTo>
                            <a:pt x="250" y="112"/>
                          </a:lnTo>
                          <a:lnTo>
                            <a:pt x="250" y="113"/>
                          </a:lnTo>
                          <a:lnTo>
                            <a:pt x="251" y="115"/>
                          </a:lnTo>
                          <a:lnTo>
                            <a:pt x="205" y="100"/>
                          </a:lnTo>
                          <a:lnTo>
                            <a:pt x="198" y="102"/>
                          </a:lnTo>
                          <a:lnTo>
                            <a:pt x="189" y="111"/>
                          </a:lnTo>
                          <a:lnTo>
                            <a:pt x="166" y="130"/>
                          </a:lnTo>
                          <a:lnTo>
                            <a:pt x="162" y="136"/>
                          </a:lnTo>
                          <a:lnTo>
                            <a:pt x="157" y="137"/>
                          </a:lnTo>
                          <a:lnTo>
                            <a:pt x="149" y="136"/>
                          </a:lnTo>
                          <a:lnTo>
                            <a:pt x="153" y="130"/>
                          </a:lnTo>
                          <a:lnTo>
                            <a:pt x="174" y="107"/>
                          </a:lnTo>
                          <a:lnTo>
                            <a:pt x="187" y="97"/>
                          </a:lnTo>
                          <a:lnTo>
                            <a:pt x="191" y="90"/>
                          </a:lnTo>
                          <a:lnTo>
                            <a:pt x="192" y="81"/>
                          </a:lnTo>
                          <a:lnTo>
                            <a:pt x="194" y="57"/>
                          </a:lnTo>
                          <a:lnTo>
                            <a:pt x="196" y="37"/>
                          </a:lnTo>
                          <a:lnTo>
                            <a:pt x="191" y="22"/>
                          </a:lnTo>
                          <a:lnTo>
                            <a:pt x="190" y="20"/>
                          </a:lnTo>
                          <a:lnTo>
                            <a:pt x="185" y="17"/>
                          </a:lnTo>
                          <a:lnTo>
                            <a:pt x="179" y="16"/>
                          </a:lnTo>
                          <a:lnTo>
                            <a:pt x="171" y="23"/>
                          </a:lnTo>
                          <a:lnTo>
                            <a:pt x="153" y="37"/>
                          </a:lnTo>
                          <a:lnTo>
                            <a:pt x="151" y="39"/>
                          </a:lnTo>
                          <a:lnTo>
                            <a:pt x="151" y="40"/>
                          </a:lnTo>
                          <a:lnTo>
                            <a:pt x="162" y="46"/>
                          </a:lnTo>
                          <a:lnTo>
                            <a:pt x="169" y="42"/>
                          </a:lnTo>
                          <a:lnTo>
                            <a:pt x="176" y="34"/>
                          </a:lnTo>
                          <a:lnTo>
                            <a:pt x="183" y="32"/>
                          </a:lnTo>
                          <a:lnTo>
                            <a:pt x="183" y="42"/>
                          </a:lnTo>
                          <a:lnTo>
                            <a:pt x="170" y="50"/>
                          </a:lnTo>
                          <a:lnTo>
                            <a:pt x="164" y="51"/>
                          </a:lnTo>
                          <a:lnTo>
                            <a:pt x="160" y="46"/>
                          </a:lnTo>
                          <a:lnTo>
                            <a:pt x="157" y="49"/>
                          </a:lnTo>
                          <a:lnTo>
                            <a:pt x="160" y="62"/>
                          </a:lnTo>
                          <a:lnTo>
                            <a:pt x="162" y="75"/>
                          </a:lnTo>
                          <a:lnTo>
                            <a:pt x="160" y="104"/>
                          </a:lnTo>
                          <a:lnTo>
                            <a:pt x="161" y="106"/>
                          </a:lnTo>
                          <a:lnTo>
                            <a:pt x="151" y="116"/>
                          </a:lnTo>
                          <a:lnTo>
                            <a:pt x="151" y="117"/>
                          </a:lnTo>
                          <a:lnTo>
                            <a:pt x="146" y="107"/>
                          </a:lnTo>
                          <a:lnTo>
                            <a:pt x="147" y="96"/>
                          </a:lnTo>
                          <a:lnTo>
                            <a:pt x="148" y="80"/>
                          </a:lnTo>
                          <a:lnTo>
                            <a:pt x="148" y="71"/>
                          </a:lnTo>
                          <a:lnTo>
                            <a:pt x="143" y="59"/>
                          </a:lnTo>
                          <a:lnTo>
                            <a:pt x="138" y="57"/>
                          </a:lnTo>
                          <a:lnTo>
                            <a:pt x="115" y="80"/>
                          </a:lnTo>
                          <a:lnTo>
                            <a:pt x="34" y="180"/>
                          </a:lnTo>
                          <a:lnTo>
                            <a:pt x="17" y="200"/>
                          </a:lnTo>
                          <a:lnTo>
                            <a:pt x="11" y="194"/>
                          </a:lnTo>
                          <a:lnTo>
                            <a:pt x="3" y="19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fr-FR"/>
                    </a:p>
                  </p:txBody>
                </p:sp>
              </p:grpSp>
            </p:grpSp>
          </p:grpSp>
        </p:grpSp>
        <p:grpSp>
          <p:nvGrpSpPr>
            <p:cNvPr id="7" name="Group 43"/>
            <p:cNvGrpSpPr>
              <a:grpSpLocks/>
            </p:cNvGrpSpPr>
            <p:nvPr/>
          </p:nvGrpSpPr>
          <p:grpSpPr bwMode="auto">
            <a:xfrm>
              <a:off x="1440" y="1632"/>
              <a:ext cx="1920" cy="335"/>
              <a:chOff x="1440" y="1632"/>
              <a:chExt cx="1920" cy="335"/>
            </a:xfrm>
          </p:grpSpPr>
          <p:sp>
            <p:nvSpPr>
              <p:cNvPr id="77868" name="AutoShape 44"/>
              <p:cNvSpPr>
                <a:spLocks/>
              </p:cNvSpPr>
              <p:nvPr/>
            </p:nvSpPr>
            <p:spPr bwMode="auto">
              <a:xfrm rot="-5400000">
                <a:off x="2328" y="744"/>
                <a:ext cx="144" cy="1920"/>
              </a:xfrm>
              <a:prstGeom prst="leftBracket">
                <a:avLst>
                  <a:gd name="adj" fmla="val 111111"/>
                </a:avLst>
              </a:prstGeom>
              <a:noFill/>
              <a:ln w="38100">
                <a:solidFill>
                  <a:schemeClr val="accent1"/>
                </a:solidFill>
                <a:round/>
                <a:headEnd type="none" w="sm" len="sm"/>
                <a:tailEnd type="none" w="sm" len="sm"/>
              </a:ln>
              <a:effectLst/>
            </p:spPr>
            <p:txBody>
              <a:bodyPr wrap="none" anchor="ctr">
                <a:prstTxWarp prst="textNoShape">
                  <a:avLst/>
                </a:prstTxWarp>
              </a:bodyPr>
              <a:lstStyle/>
              <a:p>
                <a:endParaRPr lang="fr-FR"/>
              </a:p>
            </p:txBody>
          </p:sp>
          <p:sp>
            <p:nvSpPr>
              <p:cNvPr id="77869" name="Text Box 45"/>
              <p:cNvSpPr txBox="1">
                <a:spLocks noChangeArrowheads="1"/>
              </p:cNvSpPr>
              <p:nvPr/>
            </p:nvSpPr>
            <p:spPr bwMode="auto">
              <a:xfrm>
                <a:off x="1525" y="1762"/>
                <a:ext cx="1408" cy="205"/>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fr-FR" b="1">
                    <a:solidFill>
                      <a:schemeClr val="accent1"/>
                    </a:solidFill>
                    <a:latin typeface="Arial" pitchFamily="-106" charset="0"/>
                    <a:ea typeface="Arial" pitchFamily="-106" charset="0"/>
                    <a:cs typeface="Arial" pitchFamily="-106" charset="0"/>
                  </a:rPr>
                  <a:t>Erreurs latentes</a:t>
                </a:r>
              </a:p>
            </p:txBody>
          </p:sp>
        </p:grpSp>
        <p:grpSp>
          <p:nvGrpSpPr>
            <p:cNvPr id="8" name="Group 46"/>
            <p:cNvGrpSpPr>
              <a:grpSpLocks/>
            </p:cNvGrpSpPr>
            <p:nvPr/>
          </p:nvGrpSpPr>
          <p:grpSpPr bwMode="auto">
            <a:xfrm>
              <a:off x="3168" y="1584"/>
              <a:ext cx="1570" cy="664"/>
              <a:chOff x="3168" y="1584"/>
              <a:chExt cx="1570" cy="664"/>
            </a:xfrm>
          </p:grpSpPr>
          <p:sp>
            <p:nvSpPr>
              <p:cNvPr id="77871" name="Line 47"/>
              <p:cNvSpPr>
                <a:spLocks noChangeShapeType="1"/>
              </p:cNvSpPr>
              <p:nvPr/>
            </p:nvSpPr>
            <p:spPr bwMode="auto">
              <a:xfrm rot="10800000">
                <a:off x="3648" y="1584"/>
                <a:ext cx="0" cy="528"/>
              </a:xfrm>
              <a:prstGeom prst="line">
                <a:avLst/>
              </a:prstGeom>
              <a:noFill/>
              <a:ln w="28575">
                <a:solidFill>
                  <a:schemeClr val="accent1"/>
                </a:solidFill>
                <a:round/>
                <a:headEnd type="none" w="sm" len="sm"/>
                <a:tailEnd type="triangle" w="sm" len="sm"/>
              </a:ln>
              <a:effectLst/>
            </p:spPr>
            <p:txBody>
              <a:bodyPr>
                <a:prstTxWarp prst="textNoShape">
                  <a:avLst/>
                </a:prstTxWarp>
              </a:bodyPr>
              <a:lstStyle/>
              <a:p>
                <a:endParaRPr lang="fr-FR"/>
              </a:p>
            </p:txBody>
          </p:sp>
          <p:sp>
            <p:nvSpPr>
              <p:cNvPr id="77872" name="Text Box 48"/>
              <p:cNvSpPr txBox="1">
                <a:spLocks noChangeArrowheads="1"/>
              </p:cNvSpPr>
              <p:nvPr/>
            </p:nvSpPr>
            <p:spPr bwMode="auto">
              <a:xfrm>
                <a:off x="3168" y="2043"/>
                <a:ext cx="1570" cy="205"/>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fr-FR" b="1">
                    <a:solidFill>
                      <a:schemeClr val="accent1"/>
                    </a:solidFill>
                    <a:latin typeface="Arial" pitchFamily="-106" charset="0"/>
                    <a:ea typeface="Arial" pitchFamily="-106" charset="0"/>
                    <a:cs typeface="Arial" pitchFamily="-106" charset="0"/>
                  </a:rPr>
                  <a:t>Erreur(s) active(s)</a:t>
                </a:r>
              </a:p>
            </p:txBody>
          </p:sp>
        </p:grpSp>
      </p:grpSp>
      <p:sp>
        <p:nvSpPr>
          <p:cNvPr id="77873" name="Line 49"/>
          <p:cNvSpPr>
            <a:spLocks noChangeShapeType="1"/>
          </p:cNvSpPr>
          <p:nvPr/>
        </p:nvSpPr>
        <p:spPr bwMode="auto">
          <a:xfrm flipV="1">
            <a:off x="4938713" y="2981325"/>
            <a:ext cx="522287" cy="1008063"/>
          </a:xfrm>
          <a:prstGeom prst="line">
            <a:avLst/>
          </a:prstGeom>
          <a:noFill/>
          <a:ln w="28575">
            <a:solidFill>
              <a:schemeClr val="tx1"/>
            </a:solidFill>
            <a:round/>
            <a:headEnd type="triangle" w="med" len="med"/>
            <a:tailEnd type="none" w="sm" len="sm"/>
          </a:ln>
          <a:effectLst/>
        </p:spPr>
        <p:txBody>
          <a:bodyPr>
            <a:prstTxWarp prst="textNoShape">
              <a:avLst/>
            </a:prstTxWarp>
          </a:bodyPr>
          <a:lstStyle/>
          <a:p>
            <a:endParaRPr lang="fr-FR"/>
          </a:p>
        </p:txBody>
      </p:sp>
      <p:sp>
        <p:nvSpPr>
          <p:cNvPr id="77874" name="Line 50"/>
          <p:cNvSpPr>
            <a:spLocks noChangeShapeType="1"/>
          </p:cNvSpPr>
          <p:nvPr/>
        </p:nvSpPr>
        <p:spPr bwMode="auto">
          <a:xfrm rot="18467649" flipV="1">
            <a:off x="2616200" y="3011488"/>
            <a:ext cx="411163" cy="979487"/>
          </a:xfrm>
          <a:prstGeom prst="line">
            <a:avLst/>
          </a:prstGeom>
          <a:noFill/>
          <a:ln w="28575">
            <a:solidFill>
              <a:schemeClr val="tx1"/>
            </a:solidFill>
            <a:round/>
            <a:headEnd type="triangle" w="med" len="med"/>
            <a:tailEnd type="none" w="sm" len="sm"/>
          </a:ln>
          <a:effectLst/>
        </p:spPr>
        <p:txBody>
          <a:bodyPr>
            <a:prstTxWarp prst="textNoShape">
              <a:avLst/>
            </a:prstTxWarp>
          </a:bodyPr>
          <a:lstStyle/>
          <a:p>
            <a:endParaRPr lang="fr-FR"/>
          </a:p>
        </p:txBody>
      </p:sp>
      <p:sp>
        <p:nvSpPr>
          <p:cNvPr id="77875" name="Text Box 51"/>
          <p:cNvSpPr txBox="1">
            <a:spLocks noChangeArrowheads="1"/>
          </p:cNvSpPr>
          <p:nvPr/>
        </p:nvSpPr>
        <p:spPr bwMode="auto">
          <a:xfrm>
            <a:off x="5243513" y="2565400"/>
            <a:ext cx="1925637" cy="457200"/>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fr-FR" b="1">
                <a:latin typeface="Arial" pitchFamily="-106" charset="0"/>
                <a:ea typeface="Arial" pitchFamily="-106" charset="0"/>
                <a:cs typeface="Arial" pitchFamily="-106" charset="0"/>
              </a:rPr>
              <a:t>Oubli volets</a:t>
            </a:r>
          </a:p>
        </p:txBody>
      </p:sp>
      <p:sp>
        <p:nvSpPr>
          <p:cNvPr id="77876" name="Text Box 52"/>
          <p:cNvSpPr txBox="1">
            <a:spLocks noChangeArrowheads="1"/>
          </p:cNvSpPr>
          <p:nvPr/>
        </p:nvSpPr>
        <p:spPr bwMode="auto">
          <a:xfrm>
            <a:off x="539750" y="1557338"/>
            <a:ext cx="3705225" cy="1552575"/>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fr-FR" b="1">
                <a:latin typeface="Arial" pitchFamily="-106" charset="0"/>
                <a:ea typeface="Arial" pitchFamily="-106" charset="0"/>
                <a:cs typeface="Arial" pitchFamily="-106" charset="0"/>
              </a:rPr>
              <a:t>Masse</a:t>
            </a:r>
          </a:p>
          <a:p>
            <a:r>
              <a:rPr lang="fr-FR" b="1">
                <a:latin typeface="Arial" pitchFamily="-106" charset="0"/>
                <a:ea typeface="Arial" pitchFamily="-106" charset="0"/>
                <a:cs typeface="Arial" pitchFamily="-106" charset="0"/>
              </a:rPr>
              <a:t>Prise en compte du vent</a:t>
            </a:r>
          </a:p>
          <a:p>
            <a:r>
              <a:rPr lang="fr-FR" b="1">
                <a:latin typeface="Arial" pitchFamily="-106" charset="0"/>
                <a:ea typeface="Arial" pitchFamily="-106" charset="0"/>
                <a:cs typeface="Arial" pitchFamily="-106" charset="0"/>
              </a:rPr>
              <a:t>Technique pilotage</a:t>
            </a:r>
          </a:p>
          <a:p>
            <a:r>
              <a:rPr lang="fr-FR" b="1">
                <a:latin typeface="Arial" pitchFamily="-106" charset="0"/>
                <a:ea typeface="Arial" pitchFamily="-106" charset="0"/>
                <a:cs typeface="Arial" pitchFamily="-106" charset="0"/>
              </a:rPr>
              <a:t>Choix de flotte</a:t>
            </a:r>
          </a:p>
        </p:txBody>
      </p:sp>
      <p:sp>
        <p:nvSpPr>
          <p:cNvPr id="77877" name="Text Box 53"/>
          <p:cNvSpPr txBox="1">
            <a:spLocks noChangeArrowheads="1"/>
          </p:cNvSpPr>
          <p:nvPr/>
        </p:nvSpPr>
        <p:spPr bwMode="auto">
          <a:xfrm>
            <a:off x="4375150" y="1557338"/>
            <a:ext cx="4229100" cy="822325"/>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fr-FR" b="1">
                <a:solidFill>
                  <a:schemeClr val="accent1"/>
                </a:solidFill>
                <a:latin typeface="Arial" pitchFamily="-106" charset="0"/>
                <a:ea typeface="Arial" pitchFamily="-106" charset="0"/>
                <a:cs typeface="Arial" pitchFamily="-106" charset="0"/>
              </a:rPr>
              <a:t>Contexte: 	compétition</a:t>
            </a:r>
          </a:p>
          <a:p>
            <a:r>
              <a:rPr lang="fr-FR" b="1">
                <a:solidFill>
                  <a:schemeClr val="accent1"/>
                </a:solidFill>
                <a:latin typeface="Arial" pitchFamily="-106" charset="0"/>
                <a:ea typeface="Arial" pitchFamily="-106" charset="0"/>
                <a:cs typeface="Arial" pitchFamily="-106" charset="0"/>
              </a:rPr>
              <a:t>		pilotage à deux</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10" name="Text Box 6"/>
          <p:cNvSpPr txBox="1">
            <a:spLocks noChangeArrowheads="1"/>
          </p:cNvSpPr>
          <p:nvPr/>
        </p:nvSpPr>
        <p:spPr bwMode="auto">
          <a:xfrm>
            <a:off x="1600200" y="1066800"/>
            <a:ext cx="3343275" cy="457200"/>
          </a:xfrm>
          <a:prstGeom prst="rect">
            <a:avLst/>
          </a:prstGeom>
          <a:noFill/>
          <a:ln w="9525">
            <a:noFill/>
            <a:miter lim="800000"/>
            <a:headEnd/>
            <a:tailEnd/>
          </a:ln>
          <a:effectLst/>
        </p:spPr>
        <p:txBody>
          <a:bodyPr wrap="none">
            <a:prstTxWarp prst="textNoShape">
              <a:avLst/>
            </a:prstTxWarp>
            <a:spAutoFit/>
          </a:bodyPr>
          <a:lstStyle/>
          <a:p>
            <a:pPr algn="ctr"/>
            <a:r>
              <a:rPr lang="fr-FR" u="sng">
                <a:latin typeface="Arial" pitchFamily="-106" charset="0"/>
              </a:rPr>
              <a:t>1° Cadre réglementaire</a:t>
            </a:r>
          </a:p>
        </p:txBody>
      </p:sp>
      <p:sp>
        <p:nvSpPr>
          <p:cNvPr id="47111" name="Rectangle 7"/>
          <p:cNvSpPr>
            <a:spLocks noChangeArrowheads="1"/>
          </p:cNvSpPr>
          <p:nvPr/>
        </p:nvSpPr>
        <p:spPr bwMode="auto">
          <a:xfrm>
            <a:off x="3419475" y="1628775"/>
            <a:ext cx="1752600" cy="914400"/>
          </a:xfrm>
          <a:prstGeom prst="rect">
            <a:avLst/>
          </a:prstGeom>
          <a:solidFill>
            <a:srgbClr val="FF7C80"/>
          </a:solidFill>
          <a:ln w="9525">
            <a:noFill/>
            <a:miter lim="800000"/>
            <a:headEnd/>
            <a:tailEnd/>
          </a:ln>
          <a:effectLst/>
        </p:spPr>
        <p:txBody>
          <a:bodyPr wrap="none" anchor="ctr">
            <a:prstTxWarp prst="textNoShape">
              <a:avLst/>
            </a:prstTxWarp>
          </a:bodyPr>
          <a:lstStyle/>
          <a:p>
            <a:pPr algn="ctr"/>
            <a:r>
              <a:rPr lang="fr-FR">
                <a:latin typeface="Arial" pitchFamily="-106" charset="0"/>
              </a:rPr>
              <a:t>interdit</a:t>
            </a:r>
          </a:p>
        </p:txBody>
      </p:sp>
      <p:sp>
        <p:nvSpPr>
          <p:cNvPr id="47113" name="Line 9"/>
          <p:cNvSpPr>
            <a:spLocks noChangeShapeType="1"/>
          </p:cNvSpPr>
          <p:nvPr/>
        </p:nvSpPr>
        <p:spPr bwMode="auto">
          <a:xfrm>
            <a:off x="3419475" y="1628775"/>
            <a:ext cx="0" cy="936625"/>
          </a:xfrm>
          <a:prstGeom prst="line">
            <a:avLst/>
          </a:prstGeom>
          <a:noFill/>
          <a:ln w="57150">
            <a:solidFill>
              <a:schemeClr val="tx1"/>
            </a:solidFill>
            <a:round/>
            <a:headEnd/>
            <a:tailEnd/>
          </a:ln>
          <a:effectLst/>
        </p:spPr>
        <p:txBody>
          <a:bodyPr>
            <a:prstTxWarp prst="textNoShape">
              <a:avLst/>
            </a:prstTxWarp>
          </a:bodyPr>
          <a:lstStyle/>
          <a:p>
            <a:endParaRPr lang="fr-FR"/>
          </a:p>
        </p:txBody>
      </p:sp>
      <p:sp>
        <p:nvSpPr>
          <p:cNvPr id="47115" name="Text Box 11"/>
          <p:cNvSpPr txBox="1">
            <a:spLocks noChangeArrowheads="1"/>
          </p:cNvSpPr>
          <p:nvPr/>
        </p:nvSpPr>
        <p:spPr bwMode="auto">
          <a:xfrm>
            <a:off x="2057400" y="4800600"/>
            <a:ext cx="2901950" cy="457200"/>
          </a:xfrm>
          <a:prstGeom prst="rect">
            <a:avLst/>
          </a:prstGeom>
          <a:noFill/>
          <a:ln w="9525">
            <a:noFill/>
            <a:miter lim="800000"/>
            <a:headEnd/>
            <a:tailEnd/>
          </a:ln>
          <a:effectLst/>
        </p:spPr>
        <p:txBody>
          <a:bodyPr wrap="none">
            <a:prstTxWarp prst="textNoShape">
              <a:avLst/>
            </a:prstTxWarp>
            <a:spAutoFit/>
          </a:bodyPr>
          <a:lstStyle/>
          <a:p>
            <a:pPr algn="ctr"/>
            <a:r>
              <a:rPr lang="fr-FR" u="sng">
                <a:latin typeface="Arial" pitchFamily="-106" charset="0"/>
              </a:rPr>
              <a:t>2° Cadre prévention</a:t>
            </a:r>
          </a:p>
        </p:txBody>
      </p:sp>
      <p:sp>
        <p:nvSpPr>
          <p:cNvPr id="47119" name="Rectangle 15"/>
          <p:cNvSpPr>
            <a:spLocks noChangeArrowheads="1"/>
          </p:cNvSpPr>
          <p:nvPr/>
        </p:nvSpPr>
        <p:spPr bwMode="auto">
          <a:xfrm>
            <a:off x="3276600" y="5300663"/>
            <a:ext cx="2951163" cy="931862"/>
          </a:xfrm>
          <a:prstGeom prst="rect">
            <a:avLst/>
          </a:prstGeom>
          <a:gradFill rotWithShape="0">
            <a:gsLst>
              <a:gs pos="0">
                <a:srgbClr val="FF0000">
                  <a:gamma/>
                  <a:tint val="0"/>
                  <a:invGamma/>
                </a:srgbClr>
              </a:gs>
              <a:gs pos="100000">
                <a:srgbClr val="FF0000"/>
              </a:gs>
            </a:gsLst>
            <a:lin ang="0" scaled="1"/>
          </a:gradFill>
          <a:ln w="9525">
            <a:noFill/>
            <a:miter lim="800000"/>
            <a:headEnd/>
            <a:tailEnd/>
          </a:ln>
          <a:effectLst/>
        </p:spPr>
        <p:txBody>
          <a:bodyPr wrap="none" anchor="ctr">
            <a:prstTxWarp prst="textNoShape">
              <a:avLst/>
            </a:prstTxWarp>
          </a:bodyPr>
          <a:lstStyle/>
          <a:p>
            <a:pPr algn="ctr"/>
            <a:r>
              <a:rPr lang="fr-FR">
                <a:latin typeface="Arial" pitchFamily="-106" charset="0"/>
              </a:rPr>
              <a:t>situation dangereuse</a:t>
            </a:r>
          </a:p>
        </p:txBody>
      </p:sp>
      <p:pic>
        <p:nvPicPr>
          <p:cNvPr id="47122" name="Picture 18" descr="image4"/>
          <p:cNvPicPr>
            <a:picLocks noChangeAspect="1" noChangeArrowheads="1"/>
          </p:cNvPicPr>
          <p:nvPr/>
        </p:nvPicPr>
        <p:blipFill>
          <a:blip r:embed="rId3"/>
          <a:srcRect/>
          <a:stretch>
            <a:fillRect/>
          </a:stretch>
        </p:blipFill>
        <p:spPr bwMode="auto">
          <a:xfrm>
            <a:off x="6248400" y="1066800"/>
            <a:ext cx="2667000" cy="2178050"/>
          </a:xfrm>
          <a:prstGeom prst="rect">
            <a:avLst/>
          </a:prstGeom>
          <a:noFill/>
        </p:spPr>
      </p:pic>
      <p:pic>
        <p:nvPicPr>
          <p:cNvPr id="47123" name="Picture 19" descr="image5"/>
          <p:cNvPicPr>
            <a:picLocks noChangeAspect="1" noChangeArrowheads="1"/>
          </p:cNvPicPr>
          <p:nvPr/>
        </p:nvPicPr>
        <p:blipFill>
          <a:blip r:embed="rId4"/>
          <a:srcRect/>
          <a:stretch>
            <a:fillRect/>
          </a:stretch>
        </p:blipFill>
        <p:spPr bwMode="auto">
          <a:xfrm>
            <a:off x="6248400" y="4419600"/>
            <a:ext cx="2895600" cy="2201863"/>
          </a:xfrm>
          <a:prstGeom prst="rect">
            <a:avLst/>
          </a:prstGeom>
          <a:noFill/>
        </p:spPr>
      </p:pic>
      <p:sp>
        <p:nvSpPr>
          <p:cNvPr id="47124" name="Text Box 20"/>
          <p:cNvSpPr txBox="1">
            <a:spLocks noChangeArrowheads="1"/>
          </p:cNvSpPr>
          <p:nvPr/>
        </p:nvSpPr>
        <p:spPr bwMode="auto">
          <a:xfrm>
            <a:off x="468313" y="3644900"/>
            <a:ext cx="8453437" cy="457200"/>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fr-FR" b="1">
                <a:solidFill>
                  <a:srgbClr val="008000"/>
                </a:solidFill>
                <a:latin typeface="Arial" pitchFamily="-106" charset="0"/>
                <a:ea typeface="Arial" pitchFamily="-106" charset="0"/>
                <a:cs typeface="Arial" pitchFamily="-106" charset="0"/>
              </a:rPr>
              <a:t>VMC en EANC :  hors nuages-Visi &gt;1500 m ou 30 s de vol</a:t>
            </a:r>
          </a:p>
        </p:txBody>
      </p:sp>
      <p:sp>
        <p:nvSpPr>
          <p:cNvPr id="47126" name="Rectangle 22"/>
          <p:cNvSpPr>
            <a:spLocks noGrp="1" noChangeArrowheads="1"/>
          </p:cNvSpPr>
          <p:nvPr>
            <p:ph type="title"/>
          </p:nvPr>
        </p:nvSpPr>
        <p:spPr/>
        <p:txBody>
          <a:bodyPr/>
          <a:lstStyle/>
          <a:p>
            <a:r>
              <a:rPr lang="fr-FR" sz="4000" b="1">
                <a:effectLst>
                  <a:outerShdw blurRad="38100" dist="38100" dir="2700000" algn="tl">
                    <a:srgbClr val="DDDDDD"/>
                  </a:outerShdw>
                </a:effectLst>
                <a:latin typeface="Arial" pitchFamily="-106" charset="0"/>
                <a:ea typeface="Arial" pitchFamily="-106" charset="0"/>
                <a:cs typeface="Arial" pitchFamily="-106" charset="0"/>
              </a:rPr>
              <a:t>Réglementation et Sécurité</a:t>
            </a:r>
          </a:p>
        </p:txBody>
      </p:sp>
      <p:sp>
        <p:nvSpPr>
          <p:cNvPr id="47127" name="Rectangle 23"/>
          <p:cNvSpPr>
            <a:spLocks noChangeArrowheads="1"/>
          </p:cNvSpPr>
          <p:nvPr/>
        </p:nvSpPr>
        <p:spPr bwMode="auto">
          <a:xfrm>
            <a:off x="1619250" y="1628775"/>
            <a:ext cx="1752600" cy="914400"/>
          </a:xfrm>
          <a:prstGeom prst="rect">
            <a:avLst/>
          </a:prstGeom>
          <a:solidFill>
            <a:srgbClr val="00FF00">
              <a:alpha val="72000"/>
            </a:srgbClr>
          </a:solidFill>
          <a:ln w="9525">
            <a:noFill/>
            <a:miter lim="800000"/>
            <a:headEnd/>
            <a:tailEnd/>
          </a:ln>
          <a:effectLst/>
        </p:spPr>
        <p:txBody>
          <a:bodyPr wrap="none" anchor="ctr">
            <a:prstTxWarp prst="textNoShape">
              <a:avLst/>
            </a:prstTxWarp>
          </a:bodyPr>
          <a:lstStyle/>
          <a:p>
            <a:pPr algn="ctr"/>
            <a:r>
              <a:rPr lang="fr-FR">
                <a:latin typeface="Arial" pitchFamily="-106" charset="0"/>
                <a:ea typeface="Arial" pitchFamily="-106" charset="0"/>
                <a:cs typeface="Arial" pitchFamily="-106" charset="0"/>
              </a:rPr>
              <a:t>autorisé</a:t>
            </a:r>
          </a:p>
        </p:txBody>
      </p:sp>
      <p:sp>
        <p:nvSpPr>
          <p:cNvPr id="47128" name="Rectangle 24"/>
          <p:cNvSpPr>
            <a:spLocks noChangeArrowheads="1"/>
          </p:cNvSpPr>
          <p:nvPr/>
        </p:nvSpPr>
        <p:spPr bwMode="auto">
          <a:xfrm>
            <a:off x="1112838" y="5316538"/>
            <a:ext cx="2235200" cy="914400"/>
          </a:xfrm>
          <a:prstGeom prst="rect">
            <a:avLst/>
          </a:prstGeom>
          <a:gradFill rotWithShape="1">
            <a:gsLst>
              <a:gs pos="0">
                <a:srgbClr val="33CC33"/>
              </a:gs>
              <a:gs pos="100000">
                <a:srgbClr val="FFFFFF"/>
              </a:gs>
            </a:gsLst>
            <a:lin ang="0" scaled="1"/>
          </a:gradFill>
          <a:ln w="9525">
            <a:noFill/>
            <a:miter lim="800000"/>
            <a:headEnd/>
            <a:tailEnd/>
          </a:ln>
          <a:effectLst/>
        </p:spPr>
        <p:txBody>
          <a:bodyPr wrap="none" anchor="ctr">
            <a:prstTxWarp prst="textNoShape">
              <a:avLst/>
            </a:prstTxWarp>
          </a:bodyPr>
          <a:lstStyle/>
          <a:p>
            <a:pPr algn="ctr"/>
            <a:r>
              <a:rPr lang="fr-FR">
                <a:latin typeface="Arial" pitchFamily="-106" charset="0"/>
              </a:rPr>
              <a:t>situation sûre</a:t>
            </a:r>
          </a:p>
        </p:txBody>
      </p:sp>
      <p:sp>
        <p:nvSpPr>
          <p:cNvPr id="47129" name="Rectangle 25"/>
          <p:cNvSpPr>
            <a:spLocks noChangeArrowheads="1"/>
          </p:cNvSpPr>
          <p:nvPr/>
        </p:nvSpPr>
        <p:spPr bwMode="auto">
          <a:xfrm>
            <a:off x="2411413" y="6237288"/>
            <a:ext cx="1873250" cy="404812"/>
          </a:xfrm>
          <a:prstGeom prst="rect">
            <a:avLst/>
          </a:prstGeom>
          <a:noFill/>
          <a:ln w="9525">
            <a:solidFill>
              <a:schemeClr val="tx1"/>
            </a:solidFill>
            <a:miter lim="800000"/>
            <a:headEnd/>
            <a:tailEnd/>
          </a:ln>
          <a:effectLst/>
        </p:spPr>
        <p:txBody>
          <a:bodyPr wrap="none" anchor="ctr">
            <a:prstTxWarp prst="textNoShape">
              <a:avLst/>
            </a:prstTxWarp>
          </a:bodyPr>
          <a:lstStyle/>
          <a:p>
            <a:pPr algn="ctr"/>
            <a:r>
              <a:rPr lang="fr-FR">
                <a:latin typeface="Arial" pitchFamily="-106" charset="0"/>
                <a:ea typeface="Arial" pitchFamily="-106" charset="0"/>
                <a:cs typeface="Arial" pitchFamily="-106" charset="0"/>
              </a:rPr>
              <a:t>Jugement</a:t>
            </a:r>
          </a:p>
        </p:txBody>
      </p:sp>
      <p:sp>
        <p:nvSpPr>
          <p:cNvPr id="47130" name="Rectangle 26"/>
          <p:cNvSpPr>
            <a:spLocks noChangeArrowheads="1"/>
          </p:cNvSpPr>
          <p:nvPr/>
        </p:nvSpPr>
        <p:spPr bwMode="auto">
          <a:xfrm>
            <a:off x="2266950" y="2565400"/>
            <a:ext cx="2233613" cy="431800"/>
          </a:xfrm>
          <a:prstGeom prst="rect">
            <a:avLst/>
          </a:prstGeom>
          <a:noFill/>
          <a:ln w="9525">
            <a:solidFill>
              <a:schemeClr val="tx1"/>
            </a:solidFill>
            <a:miter lim="800000"/>
            <a:headEnd/>
            <a:tailEnd/>
          </a:ln>
          <a:effectLst/>
        </p:spPr>
        <p:txBody>
          <a:bodyPr wrap="none" anchor="ctr">
            <a:prstTxWarp prst="textNoShape">
              <a:avLst/>
            </a:prstTxWarp>
          </a:bodyPr>
          <a:lstStyle/>
          <a:p>
            <a:pPr algn="ctr"/>
            <a:r>
              <a:rPr lang="fr-FR">
                <a:latin typeface="Arial" pitchFamily="-106" charset="0"/>
              </a:rPr>
              <a:t>Réglementation</a:t>
            </a:r>
            <a:endParaRPr lang="fr-FR">
              <a:latin typeface="Arial" pitchFamily="-106" charset="0"/>
              <a:ea typeface="Arial" pitchFamily="-106" charset="0"/>
              <a:cs typeface="Arial" pitchFamily="-106"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755650" y="620713"/>
            <a:ext cx="7772400" cy="1143000"/>
          </a:xfrm>
        </p:spPr>
        <p:txBody>
          <a:bodyPr/>
          <a:lstStyle/>
          <a:p>
            <a:endParaRPr lang="fr-FR" dirty="0">
              <a:effectLst>
                <a:outerShdw blurRad="38100" dist="38100" dir="2700000" algn="tl">
                  <a:srgbClr val="DDDDDD"/>
                </a:outerShdw>
              </a:effectLst>
              <a:latin typeface="Arial" pitchFamily="-106" charset="0"/>
              <a:ea typeface="Arial" pitchFamily="-106" charset="0"/>
              <a:cs typeface="Arial" pitchFamily="-106" charset="0"/>
            </a:endParaRPr>
          </a:p>
        </p:txBody>
      </p:sp>
      <p:sp>
        <p:nvSpPr>
          <p:cNvPr id="74755" name="Rectangle 3"/>
          <p:cNvSpPr>
            <a:spLocks noGrp="1" noChangeArrowheads="1"/>
          </p:cNvSpPr>
          <p:nvPr>
            <p:ph type="subTitle" idx="1"/>
          </p:nvPr>
        </p:nvSpPr>
        <p:spPr>
          <a:xfrm>
            <a:off x="1187450" y="2708275"/>
            <a:ext cx="6872288" cy="1752600"/>
          </a:xfrm>
        </p:spPr>
        <p:txBody>
          <a:bodyPr/>
          <a:lstStyle/>
          <a:p>
            <a:pPr algn="l">
              <a:buFontTx/>
              <a:buChar char="•"/>
            </a:pPr>
            <a:r>
              <a:rPr lang="fr-FR" sz="2800" dirty="0" smtClean="0">
                <a:latin typeface="Arial" pitchFamily="-106" charset="0"/>
                <a:ea typeface="Arial" pitchFamily="-106" charset="0"/>
                <a:cs typeface="Arial" pitchFamily="-106" charset="0"/>
              </a:rPr>
              <a:t>Support</a:t>
            </a:r>
            <a:endParaRPr lang="fr-FR" sz="2800" dirty="0">
              <a:latin typeface="Arial" pitchFamily="-106" charset="0"/>
              <a:ea typeface="Arial" pitchFamily="-106" charset="0"/>
              <a:cs typeface="Arial" pitchFamily="-106"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smtClean="0"/>
              <a:t>Se connaître – les ressources</a:t>
            </a:r>
            <a:endParaRPr lang="fr-FR" sz="4000" dirty="0"/>
          </a:p>
        </p:txBody>
      </p:sp>
      <p:pic>
        <p:nvPicPr>
          <p:cNvPr id="1351682" name="Picture 2"/>
          <p:cNvPicPr>
            <a:picLocks noChangeAspect="1" noChangeArrowheads="1"/>
          </p:cNvPicPr>
          <p:nvPr/>
        </p:nvPicPr>
        <p:blipFill>
          <a:blip r:embed="rId2"/>
          <a:srcRect/>
          <a:stretch>
            <a:fillRect/>
          </a:stretch>
        </p:blipFill>
        <p:spPr bwMode="auto">
          <a:xfrm>
            <a:off x="6781800" y="198784"/>
            <a:ext cx="2169423" cy="1888431"/>
          </a:xfrm>
          <a:prstGeom prst="rect">
            <a:avLst/>
          </a:prstGeom>
          <a:noFill/>
          <a:ln w="9525">
            <a:noFill/>
            <a:miter lim="800000"/>
            <a:headEnd/>
            <a:tailEnd/>
          </a:ln>
          <a:effectLst/>
        </p:spPr>
      </p:pic>
      <p:graphicFrame>
        <p:nvGraphicFramePr>
          <p:cNvPr id="5" name="Tableau 4"/>
          <p:cNvGraphicFramePr>
            <a:graphicFrameLocks noGrp="1"/>
          </p:cNvGraphicFramePr>
          <p:nvPr/>
        </p:nvGraphicFramePr>
        <p:xfrm>
          <a:off x="533400" y="2047240"/>
          <a:ext cx="8001000" cy="4582160"/>
        </p:xfrm>
        <a:graphic>
          <a:graphicData uri="http://schemas.openxmlformats.org/drawingml/2006/table">
            <a:tbl>
              <a:tblPr firstRow="1" bandRow="1">
                <a:tableStyleId>{5C22544A-7EE6-4342-B048-85BDC9FD1C3A}</a:tableStyleId>
              </a:tblPr>
              <a:tblGrid>
                <a:gridCol w="3500438"/>
                <a:gridCol w="4500562"/>
              </a:tblGrid>
              <a:tr h="370840">
                <a:tc>
                  <a:txBody>
                    <a:bodyPr/>
                    <a:lstStyle/>
                    <a:p>
                      <a:r>
                        <a:rPr lang="fr-FR" dirty="0" err="1" smtClean="0"/>
                        <a:t>Topic</a:t>
                      </a:r>
                      <a:endParaRPr lang="fr-FR" dirty="0"/>
                    </a:p>
                  </a:txBody>
                  <a:tcPr/>
                </a:tc>
                <a:tc>
                  <a:txBody>
                    <a:bodyPr/>
                    <a:lstStyle/>
                    <a:p>
                      <a:r>
                        <a:rPr lang="fr-FR" dirty="0" smtClean="0"/>
                        <a:t>Mes notes</a:t>
                      </a:r>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effectLst>
                            <a:outerShdw blurRad="38100" dist="38100" dir="2700000" algn="tl">
                              <a:srgbClr val="DDDDDD"/>
                            </a:outerShdw>
                          </a:effectLst>
                          <a:ea typeface="Arial" pitchFamily="-106" charset="0"/>
                          <a:cs typeface="Arial" pitchFamily="-106" charset="0"/>
                        </a:rPr>
                        <a:t>p</a:t>
                      </a:r>
                      <a:r>
                        <a:rPr lang="fr-FR" b="1" dirty="0" err="1" smtClean="0">
                          <a:effectLst>
                            <a:outerShdw blurRad="38100" dist="38100" dir="2700000" algn="tl">
                              <a:srgbClr val="DDDDDD"/>
                            </a:outerShdw>
                          </a:effectLst>
                          <a:ea typeface="Arial" pitchFamily="-106" charset="0"/>
                          <a:cs typeface="Arial" pitchFamily="-106" charset="0"/>
                        </a:rPr>
                        <a:t>hysiologie</a:t>
                      </a:r>
                      <a:endParaRPr lang="fr-FR" b="1" dirty="0" smtClean="0">
                        <a:effectLst>
                          <a:outerShdw blurRad="38100" dist="38100" dir="2700000" algn="tl">
                            <a:srgbClr val="DDDDDD"/>
                          </a:outerShdw>
                        </a:effectLst>
                        <a:ea typeface="Arial" pitchFamily="-106" charset="0"/>
                        <a:cs typeface="Arial" pitchFamily="-106"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smtClean="0">
                        <a:effectLst>
                          <a:outerShdw blurRad="38100" dist="38100" dir="2700000" algn="tl">
                            <a:srgbClr val="DDDDDD"/>
                          </a:outerShdw>
                        </a:effectLst>
                        <a:ea typeface="Arial" pitchFamily="-106" charset="0"/>
                        <a:cs typeface="Arial" pitchFamily="-106" charset="0"/>
                      </a:endParaRPr>
                    </a:p>
                  </a:txBody>
                  <a:tcPr/>
                </a:tc>
                <a:tc>
                  <a:txBody>
                    <a:bodyPr/>
                    <a:lstStyle/>
                    <a:p>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effectLst>
                            <a:outerShdw blurRad="38100" dist="38100" dir="2700000" algn="tl">
                              <a:srgbClr val="DDDDDD"/>
                            </a:outerShdw>
                          </a:effectLst>
                          <a:ea typeface="Arial" pitchFamily="-106" charset="0"/>
                          <a:cs typeface="Arial" pitchFamily="-106" charset="0"/>
                        </a:rPr>
                        <a:t>capacités intellectuelles</a:t>
                      </a:r>
                    </a:p>
                  </a:txBody>
                  <a:tcPr/>
                </a:tc>
                <a:tc>
                  <a:txBody>
                    <a:bodyPr/>
                    <a:lstStyle/>
                    <a:p>
                      <a:endParaRPr lang="fr-FR" dirty="0"/>
                    </a:p>
                  </a:txBody>
                  <a:tcPr/>
                </a:tc>
              </a:tr>
              <a:tr h="370840">
                <a:tc>
                  <a:txBody>
                    <a:bodyPr/>
                    <a:lstStyle/>
                    <a:p>
                      <a:r>
                        <a:rPr lang="fr-FR" b="1" dirty="0" smtClean="0">
                          <a:effectLst>
                            <a:outerShdw blurRad="38100" dist="38100" dir="2700000" algn="tl">
                              <a:srgbClr val="DDDDDD"/>
                            </a:outerShdw>
                          </a:effectLst>
                          <a:ea typeface="Arial" pitchFamily="-106" charset="0"/>
                          <a:cs typeface="Arial" pitchFamily="-106" charset="0"/>
                        </a:rPr>
                        <a:t>p</a:t>
                      </a:r>
                      <a:r>
                        <a:rPr lang="fr-FR" b="1" dirty="0" err="1" smtClean="0">
                          <a:effectLst>
                            <a:outerShdw blurRad="38100" dist="38100" dir="2700000" algn="tl">
                              <a:srgbClr val="DDDDDD"/>
                            </a:outerShdw>
                          </a:effectLst>
                          <a:ea typeface="Arial" pitchFamily="-106" charset="0"/>
                          <a:cs typeface="Arial" pitchFamily="-106" charset="0"/>
                        </a:rPr>
                        <a:t>ersonnalité</a:t>
                      </a:r>
                      <a:endParaRPr lang="fr-FR" b="1" dirty="0" smtClean="0">
                        <a:effectLst>
                          <a:outerShdw blurRad="38100" dist="38100" dir="2700000" algn="tl">
                            <a:srgbClr val="DDDDDD"/>
                          </a:outerShdw>
                        </a:effectLst>
                        <a:ea typeface="Arial" pitchFamily="-106" charset="0"/>
                        <a:cs typeface="Arial" pitchFamily="-106" charset="0"/>
                      </a:endParaRPr>
                    </a:p>
                    <a:p>
                      <a:endParaRPr lang="fr-FR" dirty="0"/>
                    </a:p>
                  </a:txBody>
                  <a:tcPr/>
                </a:tc>
                <a:tc>
                  <a:txBody>
                    <a:bodyPr/>
                    <a:lstStyle/>
                    <a:p>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effectLst>
                            <a:outerShdw blurRad="38100" dist="38100" dir="2700000" algn="tl">
                              <a:srgbClr val="DDDDDD"/>
                            </a:outerShdw>
                          </a:effectLst>
                          <a:ea typeface="Arial" pitchFamily="-106" charset="0"/>
                          <a:cs typeface="Arial" pitchFamily="-106" charset="0"/>
                        </a:rPr>
                        <a:t>c</a:t>
                      </a:r>
                      <a:r>
                        <a:rPr lang="fr-FR" b="1" dirty="0" err="1" smtClean="0">
                          <a:effectLst>
                            <a:outerShdw blurRad="38100" dist="38100" dir="2700000" algn="tl">
                              <a:srgbClr val="DDDDDD"/>
                            </a:outerShdw>
                          </a:effectLst>
                          <a:ea typeface="Arial" pitchFamily="-106" charset="0"/>
                          <a:cs typeface="Arial" pitchFamily="-106" charset="0"/>
                        </a:rPr>
                        <a:t>omportements</a:t>
                      </a:r>
                      <a:endParaRPr lang="fr-FR" b="1" dirty="0" smtClean="0">
                        <a:effectLst>
                          <a:outerShdw blurRad="38100" dist="38100" dir="2700000" algn="tl">
                            <a:srgbClr val="DDDDDD"/>
                          </a:outerShdw>
                        </a:effectLst>
                        <a:ea typeface="Arial" pitchFamily="-106" charset="0"/>
                        <a:cs typeface="Arial" pitchFamily="-106"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smtClean="0">
                        <a:effectLst>
                          <a:outerShdw blurRad="38100" dist="38100" dir="2700000" algn="tl">
                            <a:srgbClr val="DDDDDD"/>
                          </a:outerShdw>
                        </a:effectLst>
                        <a:ea typeface="Arial" pitchFamily="-106" charset="0"/>
                        <a:cs typeface="Arial" pitchFamily="-106" charset="0"/>
                      </a:endParaRPr>
                    </a:p>
                  </a:txBody>
                  <a:tcPr/>
                </a:tc>
                <a:tc>
                  <a:txBody>
                    <a:bodyPr/>
                    <a:lstStyle/>
                    <a:p>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effectLst>
                            <a:outerShdw blurRad="38100" dist="38100" dir="2700000" algn="tl">
                              <a:srgbClr val="DDDDDD"/>
                            </a:outerShdw>
                          </a:effectLst>
                          <a:ea typeface="Arial" pitchFamily="-106" charset="0"/>
                          <a:cs typeface="Arial" pitchFamily="-106" charset="0"/>
                        </a:rPr>
                        <a:t>états individuels</a:t>
                      </a:r>
                    </a:p>
                    <a:p>
                      <a:endParaRPr lang="fr-FR" dirty="0"/>
                    </a:p>
                  </a:txBody>
                  <a:tcPr/>
                </a:tc>
                <a:tc>
                  <a:txBody>
                    <a:bodyPr/>
                    <a:lstStyle/>
                    <a:p>
                      <a:endParaRPr lang="fr-F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effectLst>
                            <a:outerShdw blurRad="38100" dist="38100" dir="2700000" algn="tl">
                              <a:srgbClr val="DDDDDD"/>
                            </a:outerShdw>
                          </a:effectLst>
                          <a:ea typeface="Arial" pitchFamily="-106" charset="0"/>
                          <a:cs typeface="Arial" pitchFamily="-106" charset="0"/>
                        </a:rPr>
                        <a:t>erreurs</a:t>
                      </a:r>
                    </a:p>
                    <a:p>
                      <a:endParaRPr lang="fr-FR" dirty="0"/>
                    </a:p>
                  </a:txBody>
                  <a:tcPr/>
                </a:tc>
                <a:tc>
                  <a:txBody>
                    <a:bodyPr/>
                    <a:lstStyle/>
                    <a:p>
                      <a:endParaRPr lang="fr-F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effectLst>
                            <a:outerShdw blurRad="38100" dist="38100" dir="2700000" algn="tl">
                              <a:srgbClr val="DDDDDD"/>
                            </a:outerShdw>
                          </a:effectLst>
                          <a:ea typeface="Arial" pitchFamily="-106" charset="0"/>
                          <a:cs typeface="Arial" pitchFamily="-106" charset="0"/>
                        </a:rPr>
                        <a:t>dangers et risques</a:t>
                      </a:r>
                    </a:p>
                    <a:p>
                      <a:endParaRPr lang="fr-FR" dirty="0"/>
                    </a:p>
                  </a:txBody>
                  <a:tcPr/>
                </a:tc>
                <a:tc>
                  <a:txBody>
                    <a:bodyPr/>
                    <a:lstStyle/>
                    <a:p>
                      <a:endParaRPr lang="fr-FR" dirty="0"/>
                    </a:p>
                  </a:txBody>
                  <a:tcPr/>
                </a:tc>
              </a:tr>
            </a:tbl>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Cahier d’expérience</a:t>
            </a:r>
            <a:endParaRPr lang="fr-FR" dirty="0"/>
          </a:p>
        </p:txBody>
      </p:sp>
      <p:graphicFrame>
        <p:nvGraphicFramePr>
          <p:cNvPr id="9" name="Tableau 8"/>
          <p:cNvGraphicFramePr>
            <a:graphicFrameLocks noGrp="1"/>
          </p:cNvGraphicFramePr>
          <p:nvPr/>
        </p:nvGraphicFramePr>
        <p:xfrm>
          <a:off x="762000" y="1219200"/>
          <a:ext cx="8001000" cy="5247639"/>
        </p:xfrm>
        <a:graphic>
          <a:graphicData uri="http://schemas.openxmlformats.org/drawingml/2006/table">
            <a:tbl>
              <a:tblPr firstRow="1" bandRow="1">
                <a:tableStyleId>{5C22544A-7EE6-4342-B048-85BDC9FD1C3A}</a:tableStyleId>
              </a:tblPr>
              <a:tblGrid>
                <a:gridCol w="3500438"/>
                <a:gridCol w="4500562"/>
              </a:tblGrid>
              <a:tr h="675640">
                <a:tc>
                  <a:txBody>
                    <a:bodyPr/>
                    <a:lstStyle/>
                    <a:p>
                      <a:r>
                        <a:rPr lang="fr-FR" dirty="0" err="1" smtClean="0"/>
                        <a:t>Topic</a:t>
                      </a:r>
                      <a:endParaRPr lang="fr-FR" dirty="0"/>
                    </a:p>
                  </a:txBody>
                  <a:tcPr/>
                </a:tc>
                <a:tc>
                  <a:txBody>
                    <a:bodyPr/>
                    <a:lstStyle/>
                    <a:p>
                      <a:r>
                        <a:rPr lang="fr-FR" dirty="0" smtClean="0"/>
                        <a:t>Mes notes</a:t>
                      </a:r>
                      <a:endParaRPr lang="fr-FR" dirty="0"/>
                    </a:p>
                  </a:txBody>
                  <a:tcPr/>
                </a:tc>
              </a:tr>
              <a:tr h="848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Information sur le vol (Temps, Météo, Destination, Expérience,…)</a:t>
                      </a:r>
                    </a:p>
                  </a:txBody>
                  <a:tcPr/>
                </a:tc>
                <a:tc>
                  <a:txBody>
                    <a:bodyPr/>
                    <a:lstStyle/>
                    <a:p>
                      <a:endParaRPr lang="fr-FR"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dirty="0" smtClean="0"/>
                        <a:t>Les comportement</a:t>
                      </a:r>
                      <a:r>
                        <a:rPr lang="fr-FR" baseline="0" dirty="0" smtClean="0"/>
                        <a:t>s, réactions et évènements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fr-FR" dirty="0" smtClean="0"/>
                    </a:p>
                  </a:txBody>
                  <a:tcPr/>
                </a:tc>
                <a:tc>
                  <a:txBody>
                    <a:bodyPr/>
                    <a:lstStyle/>
                    <a:p>
                      <a:endParaRPr lang="fr-FR"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dirty="0" smtClean="0"/>
                        <a:t>L’utilisation des systèmes</a:t>
                      </a:r>
                    </a:p>
                    <a:p>
                      <a:endParaRPr lang="fr-FR" dirty="0"/>
                    </a:p>
                  </a:txBody>
                  <a:tcPr/>
                </a:tc>
                <a:tc>
                  <a:txBody>
                    <a:bodyPr/>
                    <a:lstStyle/>
                    <a:p>
                      <a:endParaRPr lang="fr-FR"/>
                    </a:p>
                  </a:txBody>
                  <a:tcPr/>
                </a:tc>
              </a:tr>
              <a:tr h="370840">
                <a:tc>
                  <a:txBody>
                    <a:bodyPr/>
                    <a:lstStyle/>
                    <a:p>
                      <a:pPr lvl="0"/>
                      <a:r>
                        <a:rPr lang="fr-FR" dirty="0" smtClean="0"/>
                        <a:t>Les états </a:t>
                      </a:r>
                    </a:p>
                    <a:p>
                      <a:pPr lvl="1"/>
                      <a:r>
                        <a:rPr lang="fr-FR" dirty="0" smtClean="0"/>
                        <a:t>Avant le vol</a:t>
                      </a:r>
                    </a:p>
                    <a:p>
                      <a:pPr lvl="1"/>
                      <a:r>
                        <a:rPr lang="fr-FR" dirty="0" smtClean="0"/>
                        <a:t>Pendant le vol</a:t>
                      </a:r>
                    </a:p>
                    <a:p>
                      <a:pPr lvl="1"/>
                      <a:r>
                        <a:rPr lang="fr-FR" dirty="0" smtClean="0"/>
                        <a:t>Apres le vol</a:t>
                      </a:r>
                    </a:p>
                    <a:p>
                      <a:endParaRPr lang="fr-FR" dirty="0"/>
                    </a:p>
                  </a:txBody>
                  <a:tcPr/>
                </a:tc>
                <a:tc>
                  <a:txBody>
                    <a:bodyPr/>
                    <a:lstStyle/>
                    <a:p>
                      <a:endParaRPr lang="fr-F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dirty="0" smtClean="0"/>
                        <a:t>Les erreurs et risques</a:t>
                      </a:r>
                    </a:p>
                    <a:p>
                      <a:endParaRPr lang="fr-FR" dirty="0"/>
                    </a:p>
                  </a:txBody>
                  <a:tcPr/>
                </a:tc>
                <a:tc>
                  <a:txBody>
                    <a:bodyPr/>
                    <a:lstStyle/>
                    <a:p>
                      <a:endParaRPr lang="fr-FR" dirty="0"/>
                    </a:p>
                  </a:txBody>
                  <a:tcPr/>
                </a:tc>
              </a:tr>
            </a:tbl>
          </a:graphicData>
        </a:graphic>
      </p:graphicFrame>
      <p:pic>
        <p:nvPicPr>
          <p:cNvPr id="4" name="Picture 2"/>
          <p:cNvPicPr>
            <a:picLocks noChangeAspect="1" noChangeArrowheads="1"/>
          </p:cNvPicPr>
          <p:nvPr/>
        </p:nvPicPr>
        <p:blipFill>
          <a:blip r:embed="rId2"/>
          <a:srcRect/>
          <a:stretch>
            <a:fillRect/>
          </a:stretch>
        </p:blipFill>
        <p:spPr bwMode="auto">
          <a:xfrm>
            <a:off x="6781800" y="198784"/>
            <a:ext cx="2169423" cy="18884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
  <a:themeElements>
    <a:clrScheme name="Flux">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6713</TotalTime>
  <Words>7739</Words>
  <Application>Microsoft Office PowerPoint</Application>
  <PresentationFormat>Présentation à l'écran (4:3)</PresentationFormat>
  <Paragraphs>986</Paragraphs>
  <Slides>97</Slides>
  <Notes>53</Notes>
  <HiddenSlides>4</HiddenSlides>
  <MMClips>0</MMClips>
  <ScaleCrop>false</ScaleCrop>
  <HeadingPairs>
    <vt:vector size="6" baseType="variant">
      <vt:variant>
        <vt:lpstr>Modèle de conception</vt:lpstr>
      </vt:variant>
      <vt:variant>
        <vt:i4>1</vt:i4>
      </vt:variant>
      <vt:variant>
        <vt:lpstr>Serveurs OLE incorporés</vt:lpstr>
      </vt:variant>
      <vt:variant>
        <vt:i4>3</vt:i4>
      </vt:variant>
      <vt:variant>
        <vt:lpstr>Titres des diapositives</vt:lpstr>
      </vt:variant>
      <vt:variant>
        <vt:i4>97</vt:i4>
      </vt:variant>
    </vt:vector>
  </HeadingPairs>
  <TitlesOfParts>
    <vt:vector size="101" baseType="lpstr">
      <vt:lpstr>Flux</vt:lpstr>
      <vt:lpstr>Photo Editor Photo</vt:lpstr>
      <vt:lpstr>Microsoft Organization Chart</vt:lpstr>
      <vt:lpstr>Clip</vt:lpstr>
      <vt:lpstr>Facteurs  Humains (FH) - 2</vt:lpstr>
      <vt:lpstr>Les comportement non désirées :  les erreurs</vt:lpstr>
      <vt:lpstr>Points abordés</vt:lpstr>
      <vt:lpstr>L’erreur</vt:lpstr>
      <vt:lpstr>Types d’erreur</vt:lpstr>
      <vt:lpstr>Les accidents en aviation générale</vt:lpstr>
      <vt:lpstr>Genèse des accidents aériens</vt:lpstr>
      <vt:lpstr>L’erreur humaine</vt:lpstr>
      <vt:lpstr>Mode de production de « l'agir »  ou comment faire l’erreur !</vt:lpstr>
      <vt:lpstr>Erreur de conception</vt:lpstr>
      <vt:lpstr>Maladresses/lapsus</vt:lpstr>
      <vt:lpstr>Exercise : the active brain</vt:lpstr>
      <vt:lpstr>Biais des décisions humaines</vt:lpstr>
      <vt:lpstr>INCIDENT survenu à l'avion Robin DR 315 immatriculé F-BROF </vt:lpstr>
      <vt:lpstr>Biais des décisions humaines</vt:lpstr>
      <vt:lpstr>Erreurs latentes- erreurs actives</vt:lpstr>
      <vt:lpstr>Accident MCR 01 à Montauban</vt:lpstr>
      <vt:lpstr>Processus de dégradation du niveau de sécurité</vt:lpstr>
      <vt:lpstr>Réglementation et Sécurité</vt:lpstr>
      <vt:lpstr>Gestion des erreurs</vt:lpstr>
      <vt:lpstr>Les comportement selon les personnalités</vt:lpstr>
      <vt:lpstr>La confiance</vt:lpstr>
      <vt:lpstr>La motivation</vt:lpstr>
      <vt:lpstr>Les pilotes prédisposés pour l’accident</vt:lpstr>
      <vt:lpstr>Facteurs sociaux</vt:lpstr>
      <vt:lpstr>Exercise </vt:lpstr>
      <vt:lpstr>Gestion de la personnalité</vt:lpstr>
      <vt:lpstr>Facteurs Sociaux</vt:lpstr>
      <vt:lpstr>La personnalité</vt:lpstr>
      <vt:lpstr>Les aspects culturels</vt:lpstr>
      <vt:lpstr>Les bases physiologiques  du comportement</vt:lpstr>
      <vt:lpstr>Brain-controlled flying  (Institute for flight system dynamics, TU Munich)</vt:lpstr>
      <vt:lpstr>Pourquoi étudier le corps?</vt:lpstr>
      <vt:lpstr>Le cerveau</vt:lpstr>
      <vt:lpstr>Diapositive 35</vt:lpstr>
      <vt:lpstr>Le système nerveux</vt:lpstr>
      <vt:lpstr>Diapositive 37</vt:lpstr>
      <vt:lpstr>Les états individuels qui impactent le comportement</vt:lpstr>
      <vt:lpstr>Les états individuels</vt:lpstr>
      <vt:lpstr>Sur quoi peut-on agir ? (1)</vt:lpstr>
      <vt:lpstr>Sur Quoi peut-on agir ? (2)</vt:lpstr>
      <vt:lpstr>Sur Quoi peut-on agir ? (3)</vt:lpstr>
      <vt:lpstr>Le stress</vt:lpstr>
      <vt:lpstr>Pourquoi étudier le stress?</vt:lpstr>
      <vt:lpstr>Qu’est-ce que le stress?</vt:lpstr>
      <vt:lpstr>La source du stress (Stressor)</vt:lpstr>
      <vt:lpstr>Les mécanismes: le stress perçu</vt:lpstr>
      <vt:lpstr>Les mécanismes du stress</vt:lpstr>
      <vt:lpstr>Les réactions</vt:lpstr>
      <vt:lpstr>Facteurs Humains</vt:lpstr>
      <vt:lpstr>Symptômes comportementaux</vt:lpstr>
      <vt:lpstr>Symptômes comportementaux</vt:lpstr>
      <vt:lpstr>Symptômes long terme</vt:lpstr>
      <vt:lpstr>Symptômes long terme</vt:lpstr>
      <vt:lpstr>La prévention du stress </vt:lpstr>
      <vt:lpstr>L’imagerie</vt:lpstr>
      <vt:lpstr>La gestion du stress</vt:lpstr>
      <vt:lpstr>Les effets après stress</vt:lpstr>
      <vt:lpstr>Comment s’améliorer?</vt:lpstr>
      <vt:lpstr>L’aviation : un système sûr !</vt:lpstr>
      <vt:lpstr>La pyramide de sécurité</vt:lpstr>
      <vt:lpstr>Comment s'améliorer  ?</vt:lpstr>
      <vt:lpstr>Lesson’s learnt</vt:lpstr>
      <vt:lpstr>Comment faites-vous jouer les ressources?</vt:lpstr>
      <vt:lpstr>Documents de référence</vt:lpstr>
      <vt:lpstr>Documents de référence</vt:lpstr>
      <vt:lpstr>Documents de référence</vt:lpstr>
      <vt:lpstr>Documents de référence</vt:lpstr>
      <vt:lpstr>Conception et réalisation</vt:lpstr>
      <vt:lpstr>Feedback</vt:lpstr>
      <vt:lpstr>Diapositive 71</vt:lpstr>
      <vt:lpstr>FCL1 Appendice A.431.211-02 Arrêté du 20 août 1999 -items : Performance humaine et ses limites Facteurs  Humains</vt:lpstr>
      <vt:lpstr>Les sujets de la règlementation</vt:lpstr>
      <vt:lpstr>Annexe à la décision EU 2011/06/R Moyens acceptables de  conformité et Documents d'orientation à la partie FCL</vt:lpstr>
      <vt:lpstr>Étude de cas</vt:lpstr>
      <vt:lpstr>Accident Mooney 20 Nogaro</vt:lpstr>
      <vt:lpstr>Images "satellite"</vt:lpstr>
      <vt:lpstr>Trajectoire de l'avion</vt:lpstr>
      <vt:lpstr>Causes</vt:lpstr>
      <vt:lpstr>"Objectif : Destination"(Rapport d'étude BEA)</vt:lpstr>
      <vt:lpstr>L'environnement météo</vt:lpstr>
      <vt:lpstr>L’interruption volontaire du vol</vt:lpstr>
      <vt:lpstr>Prise de décision : avec ou sans pression !</vt:lpstr>
      <vt:lpstr>Préparation long terme</vt:lpstr>
      <vt:lpstr>Préparation court terme : départ</vt:lpstr>
      <vt:lpstr>Déroutement,  replanification</vt:lpstr>
      <vt:lpstr>Interruption volontaire</vt:lpstr>
      <vt:lpstr>Le grignotage des marges</vt:lpstr>
      <vt:lpstr>Étude de cas</vt:lpstr>
      <vt:lpstr>Accident MCR 01 à Montauban</vt:lpstr>
      <vt:lpstr>Circonstances</vt:lpstr>
      <vt:lpstr>Processus de dégradation du niveau de sécurité</vt:lpstr>
      <vt:lpstr>Erreurs latentes- erreurs actives</vt:lpstr>
      <vt:lpstr>Réglementation et Sécurité</vt:lpstr>
      <vt:lpstr>Diapositive 95</vt:lpstr>
      <vt:lpstr>Se connaître – les ressources</vt:lpstr>
      <vt:lpstr>Cahier d’expérience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Sonja Straussberger</dc:creator>
  <cp:lastModifiedBy>Sonja Straussberger</cp:lastModifiedBy>
  <cp:revision>501</cp:revision>
  <cp:lastPrinted>2012-03-07T15:59:27Z</cp:lastPrinted>
  <dcterms:created xsi:type="dcterms:W3CDTF">2014-06-14T05:14:47Z</dcterms:created>
  <dcterms:modified xsi:type="dcterms:W3CDTF">2014-06-14T05:17:01Z</dcterms:modified>
</cp:coreProperties>
</file>